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8" r:id="rId2"/>
    <p:sldId id="408" r:id="rId3"/>
    <p:sldId id="501" r:id="rId4"/>
    <p:sldId id="502" r:id="rId5"/>
    <p:sldId id="377" r:id="rId6"/>
    <p:sldId id="432" r:id="rId7"/>
    <p:sldId id="392" r:id="rId8"/>
    <p:sldId id="369" r:id="rId9"/>
    <p:sldId id="442" r:id="rId10"/>
    <p:sldId id="496" r:id="rId11"/>
    <p:sldId id="497" r:id="rId12"/>
    <p:sldId id="480" r:id="rId13"/>
    <p:sldId id="481" r:id="rId14"/>
    <p:sldId id="482" r:id="rId15"/>
    <p:sldId id="483" r:id="rId16"/>
    <p:sldId id="484" r:id="rId17"/>
    <p:sldId id="505" r:id="rId18"/>
    <p:sldId id="506" r:id="rId19"/>
    <p:sldId id="486" r:id="rId20"/>
    <p:sldId id="487" r:id="rId21"/>
    <p:sldId id="488" r:id="rId22"/>
    <p:sldId id="489" r:id="rId23"/>
    <p:sldId id="490" r:id="rId24"/>
    <p:sldId id="491" r:id="rId25"/>
    <p:sldId id="492" r:id="rId26"/>
    <p:sldId id="493" r:id="rId27"/>
    <p:sldId id="494" r:id="rId28"/>
    <p:sldId id="495" r:id="rId29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am Blank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47"/>
    <p:restoredTop sz="84626" autoAdjust="0"/>
  </p:normalViewPr>
  <p:slideViewPr>
    <p:cSldViewPr snapToGrid="0" snapToObjects="1">
      <p:cViewPr varScale="1">
        <p:scale>
          <a:sx n="107" d="100"/>
          <a:sy n="107" d="100"/>
        </p:scale>
        <p:origin x="10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4/3/23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4/3/23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25813" y="249238"/>
            <a:ext cx="3182937" cy="2386012"/>
          </a:xfrm>
          <a:ln cap="flat"/>
        </p:spPr>
      </p:sp>
    </p:spTree>
    <p:extLst>
      <p:ext uri="{BB962C8B-B14F-4D97-AF65-F5344CB8AC3E}">
        <p14:creationId xmlns:p14="http://schemas.microsoft.com/office/powerpoint/2010/main" val="1265240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460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5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74827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974217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381066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49732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985467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975354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824370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148933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2163" y="249238"/>
            <a:ext cx="3182937" cy="2387600"/>
          </a:xfrm>
          <a:ln cap="flat"/>
        </p:spPr>
      </p:sp>
    </p:spTree>
    <p:extLst>
      <p:ext uri="{BB962C8B-B14F-4D97-AF65-F5344CB8AC3E}">
        <p14:creationId xmlns:p14="http://schemas.microsoft.com/office/powerpoint/2010/main" val="328355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0171070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458692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65188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400212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36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25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35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4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87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85800" y="682560"/>
            <a:ext cx="6432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ENGG</a:t>
            </a:r>
            <a:r>
              <a:rPr lang="en-US" sz="2400" b="1" baseline="0" dirty="0"/>
              <a:t> 2040C: </a:t>
            </a:r>
            <a:r>
              <a:rPr lang="en-US" sz="2400" baseline="0" dirty="0"/>
              <a:t>Probability Models and Applications</a:t>
            </a:r>
            <a:endParaRPr lang="en-US" sz="2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119098" y="588758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Andrej Bogdanov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" y="1094160"/>
            <a:ext cx="1665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0" dirty="0"/>
              <a:t>Spring 2013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9953"/>
            <a:ext cx="8357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4: Boolean Algebra, Circuits, Canonical 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5BE10D-8E68-4BCF-8C33-0C147D875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379" y="1941846"/>
            <a:ext cx="3334801" cy="42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1-bit Binary Adder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95856" y="909120"/>
            <a:ext cx="11678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   </a:t>
            </a:r>
            <a:r>
              <a:rPr lang="en-US" sz="1000" dirty="0">
                <a:latin typeface="Franklin Gothic Medium"/>
                <a:cs typeface="Franklin Gothic Medium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A</a:t>
            </a:r>
          </a:p>
          <a:p>
            <a:r>
              <a:rPr lang="en-US" sz="2400" u="sng" dirty="0">
                <a:latin typeface="Franklin Gothic Medium"/>
                <a:cs typeface="Franklin Gothic Medium"/>
              </a:rPr>
              <a:t>+ B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   </a:t>
            </a:r>
            <a:r>
              <a:rPr lang="en-US" sz="1000" dirty="0">
                <a:latin typeface="Franklin Gothic Medium"/>
                <a:cs typeface="Franklin Gothic Medium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     </a:t>
            </a:r>
            <a:r>
              <a:rPr lang="en-US" dirty="0">
                <a:latin typeface="Franklin Gothic Medium"/>
                <a:cs typeface="Franklin Gothic Medium"/>
              </a:rPr>
              <a:t>(C</a:t>
            </a:r>
            <a:r>
              <a:rPr lang="en-US" baseline="-25000" dirty="0">
                <a:latin typeface="Franklin Gothic Medium"/>
                <a:cs typeface="Franklin Gothic Medium"/>
              </a:rPr>
              <a:t>OUT</a:t>
            </a:r>
            <a:r>
              <a:rPr lang="en-US" dirty="0">
                <a:latin typeface="Franklin Gothic Medium"/>
                <a:cs typeface="Franklin Gothic Medium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6710" y="909120"/>
            <a:ext cx="33345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0 + 0 = 0 (with C</a:t>
            </a:r>
            <a:r>
              <a:rPr lang="en-US" sz="2400" baseline="-25000" dirty="0">
                <a:latin typeface="Franklin Gothic Medium"/>
                <a:cs typeface="Franklin Gothic Medium"/>
              </a:rPr>
              <a:t>OUT</a:t>
            </a:r>
            <a:r>
              <a:rPr lang="en-US" sz="2400" dirty="0">
                <a:latin typeface="Franklin Gothic Medium"/>
                <a:cs typeface="Franklin Gothic Medium"/>
              </a:rPr>
              <a:t> = 0)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0 + 1 = 1 (with C</a:t>
            </a:r>
            <a:r>
              <a:rPr lang="en-US" sz="2400" baseline="-25000" dirty="0">
                <a:latin typeface="Franklin Gothic Medium"/>
                <a:cs typeface="Franklin Gothic Medium"/>
              </a:rPr>
              <a:t>OUT</a:t>
            </a:r>
            <a:r>
              <a:rPr lang="en-US" sz="2400" dirty="0">
                <a:latin typeface="Franklin Gothic Medium"/>
                <a:cs typeface="Franklin Gothic Medium"/>
              </a:rPr>
              <a:t> = 0)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1 + 0 = 1 (with C</a:t>
            </a:r>
            <a:r>
              <a:rPr lang="en-US" sz="2400" baseline="-25000" dirty="0">
                <a:latin typeface="Franklin Gothic Medium"/>
                <a:cs typeface="Franklin Gothic Medium"/>
              </a:rPr>
              <a:t>OUT</a:t>
            </a:r>
            <a:r>
              <a:rPr lang="en-US" sz="2400" dirty="0">
                <a:latin typeface="Franklin Gothic Medium"/>
                <a:cs typeface="Franklin Gothic Medium"/>
              </a:rPr>
              <a:t> = 0)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1 + 1 = 0 (with C</a:t>
            </a:r>
            <a:r>
              <a:rPr lang="en-US" sz="2400" baseline="-25000" dirty="0">
                <a:latin typeface="Franklin Gothic Medium"/>
                <a:cs typeface="Franklin Gothic Medium"/>
              </a:rPr>
              <a:t>OUT</a:t>
            </a:r>
            <a:r>
              <a:rPr lang="en-US" sz="2400" dirty="0">
                <a:latin typeface="Franklin Gothic Medium"/>
                <a:cs typeface="Franklin Gothic Medium"/>
              </a:rPr>
              <a:t> = 1)</a:t>
            </a:r>
          </a:p>
        </p:txBody>
      </p:sp>
    </p:spTree>
    <p:extLst>
      <p:ext uri="{BB962C8B-B14F-4D97-AF65-F5344CB8AC3E}">
        <p14:creationId xmlns:p14="http://schemas.microsoft.com/office/powerpoint/2010/main" val="3411076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1-bit Binary Adder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95856" y="909120"/>
            <a:ext cx="11678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   </a:t>
            </a:r>
            <a:r>
              <a:rPr lang="en-US" sz="1000" dirty="0">
                <a:latin typeface="Franklin Gothic Medium"/>
                <a:cs typeface="Franklin Gothic Medium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A</a:t>
            </a:r>
          </a:p>
          <a:p>
            <a:r>
              <a:rPr lang="en-US" sz="2400" u="sng" dirty="0">
                <a:latin typeface="Franklin Gothic Medium"/>
                <a:cs typeface="Franklin Gothic Medium"/>
              </a:rPr>
              <a:t>+ B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   </a:t>
            </a:r>
            <a:r>
              <a:rPr lang="en-US" sz="1000" dirty="0">
                <a:latin typeface="Franklin Gothic Medium"/>
                <a:cs typeface="Franklin Gothic Medium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     </a:t>
            </a:r>
            <a:r>
              <a:rPr lang="en-US" dirty="0">
                <a:latin typeface="Franklin Gothic Medium"/>
                <a:cs typeface="Franklin Gothic Medium"/>
              </a:rPr>
              <a:t>(C</a:t>
            </a:r>
            <a:r>
              <a:rPr lang="en-US" baseline="-25000" dirty="0">
                <a:latin typeface="Franklin Gothic Medium"/>
                <a:cs typeface="Franklin Gothic Medium"/>
              </a:rPr>
              <a:t>OUT</a:t>
            </a:r>
            <a:r>
              <a:rPr lang="en-US" dirty="0">
                <a:latin typeface="Franklin Gothic Medium"/>
                <a:cs typeface="Franklin Gothic Medium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6710" y="909120"/>
            <a:ext cx="33345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0 + 0 = 0 (with C</a:t>
            </a:r>
            <a:r>
              <a:rPr lang="en-US" sz="2400" baseline="-25000" dirty="0">
                <a:latin typeface="Franklin Gothic Medium"/>
                <a:cs typeface="Franklin Gothic Medium"/>
              </a:rPr>
              <a:t>OUT</a:t>
            </a:r>
            <a:r>
              <a:rPr lang="en-US" sz="2400" dirty="0">
                <a:latin typeface="Franklin Gothic Medium"/>
                <a:cs typeface="Franklin Gothic Medium"/>
              </a:rPr>
              <a:t> = 0)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0 + 1 = 1 (with C</a:t>
            </a:r>
            <a:r>
              <a:rPr lang="en-US" sz="2400" baseline="-25000" dirty="0">
                <a:latin typeface="Franklin Gothic Medium"/>
                <a:cs typeface="Franklin Gothic Medium"/>
              </a:rPr>
              <a:t>OUT</a:t>
            </a:r>
            <a:r>
              <a:rPr lang="en-US" sz="2400" dirty="0">
                <a:latin typeface="Franklin Gothic Medium"/>
                <a:cs typeface="Franklin Gothic Medium"/>
              </a:rPr>
              <a:t> = 0)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1 + 0 = 1 (with C</a:t>
            </a:r>
            <a:r>
              <a:rPr lang="en-US" sz="2400" baseline="-25000" dirty="0">
                <a:latin typeface="Franklin Gothic Medium"/>
                <a:cs typeface="Franklin Gothic Medium"/>
              </a:rPr>
              <a:t>OUT</a:t>
            </a:r>
            <a:r>
              <a:rPr lang="en-US" sz="2400" dirty="0">
                <a:latin typeface="Franklin Gothic Medium"/>
                <a:cs typeface="Franklin Gothic Medium"/>
              </a:rPr>
              <a:t> = 0)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1 + 1 = 0 (with C</a:t>
            </a:r>
            <a:r>
              <a:rPr lang="en-US" sz="2400" baseline="-25000" dirty="0">
                <a:latin typeface="Franklin Gothic Medium"/>
                <a:cs typeface="Franklin Gothic Medium"/>
              </a:rPr>
              <a:t>OUT</a:t>
            </a:r>
            <a:r>
              <a:rPr lang="en-US" sz="2400" dirty="0">
                <a:latin typeface="Franklin Gothic Medium"/>
                <a:cs typeface="Franklin Gothic Medium"/>
              </a:rPr>
              <a:t> = 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1143" y="2826749"/>
            <a:ext cx="6625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Franklin Gothic Medium"/>
                <a:cs typeface="Franklin Gothic Medium"/>
              </a:rPr>
              <a:t>Idea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: chain these together to add larger numbers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48D98-9433-5044-A248-3D7D0C984622}"/>
              </a:ext>
            </a:extLst>
          </p:cNvPr>
          <p:cNvSpPr txBox="1"/>
          <p:nvPr/>
        </p:nvSpPr>
        <p:spPr>
          <a:xfrm>
            <a:off x="4797042" y="4170048"/>
            <a:ext cx="1167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   </a:t>
            </a:r>
            <a:r>
              <a:rPr lang="en-US" sz="1000" dirty="0">
                <a:latin typeface="Franklin Gothic Medium"/>
                <a:cs typeface="Franklin Gothic Medium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2 4 8</a:t>
            </a:r>
          </a:p>
          <a:p>
            <a:r>
              <a:rPr lang="en-US" sz="2400" u="sng" dirty="0">
                <a:latin typeface="Franklin Gothic Medium"/>
                <a:cs typeface="Franklin Gothic Medium"/>
              </a:rPr>
              <a:t>+ 3 7 5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   </a:t>
            </a:r>
            <a:r>
              <a:rPr lang="en-US" sz="1000" dirty="0">
                <a:latin typeface="Franklin Gothic Medium"/>
                <a:cs typeface="Franklin Gothic Medium"/>
              </a:rPr>
              <a:t> 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C38AC-7962-4F4E-8D5C-523AFB5925C6}"/>
              </a:ext>
            </a:extLst>
          </p:cNvPr>
          <p:cNvSpPr txBox="1"/>
          <p:nvPr/>
        </p:nvSpPr>
        <p:spPr>
          <a:xfrm>
            <a:off x="1665914" y="4170048"/>
            <a:ext cx="2350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ranklin Gothic Medium"/>
                <a:cs typeface="Franklin Gothic Medium"/>
              </a:rPr>
              <a:t>Recall from elementary school:</a:t>
            </a:r>
          </a:p>
        </p:txBody>
      </p:sp>
    </p:spTree>
    <p:extLst>
      <p:ext uri="{BB962C8B-B14F-4D97-AF65-F5344CB8AC3E}">
        <p14:creationId xmlns:p14="http://schemas.microsoft.com/office/powerpoint/2010/main" val="312649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1-bit Binary Adder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881280"/>
            <a:ext cx="11678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   </a:t>
            </a:r>
            <a:r>
              <a:rPr lang="en-US" sz="1000" dirty="0">
                <a:latin typeface="Franklin Gothic Medium"/>
                <a:cs typeface="Franklin Gothic Medium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A</a:t>
            </a:r>
          </a:p>
          <a:p>
            <a:r>
              <a:rPr lang="en-US" sz="2400" u="sng" dirty="0">
                <a:latin typeface="Franklin Gothic Medium"/>
                <a:cs typeface="Franklin Gothic Medium"/>
              </a:rPr>
              <a:t>+ B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   </a:t>
            </a:r>
            <a:r>
              <a:rPr lang="en-US" sz="1000" dirty="0">
                <a:latin typeface="Franklin Gothic Medium"/>
                <a:cs typeface="Franklin Gothic Medium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     </a:t>
            </a:r>
            <a:r>
              <a:rPr lang="en-US" dirty="0">
                <a:latin typeface="Franklin Gothic Medium"/>
                <a:cs typeface="Franklin Gothic Medium"/>
              </a:rPr>
              <a:t>(C</a:t>
            </a:r>
            <a:r>
              <a:rPr lang="en-US" baseline="-25000" dirty="0">
                <a:latin typeface="Franklin Gothic Medium"/>
                <a:cs typeface="Franklin Gothic Medium"/>
              </a:rPr>
              <a:t>OUT</a:t>
            </a:r>
            <a:r>
              <a:rPr lang="en-US" dirty="0">
                <a:latin typeface="Franklin Gothic Medium"/>
                <a:cs typeface="Franklin Gothic Medium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62038" y="881280"/>
            <a:ext cx="33345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0 + 0 = 0 (with C</a:t>
            </a:r>
            <a:r>
              <a:rPr lang="en-US" sz="2400" baseline="-25000" dirty="0">
                <a:latin typeface="Franklin Gothic Medium"/>
                <a:cs typeface="Franklin Gothic Medium"/>
              </a:rPr>
              <a:t>OUT</a:t>
            </a:r>
            <a:r>
              <a:rPr lang="en-US" sz="2400" dirty="0">
                <a:latin typeface="Franklin Gothic Medium"/>
                <a:cs typeface="Franklin Gothic Medium"/>
              </a:rPr>
              <a:t> = 0)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0 + 1 = 1 (with C</a:t>
            </a:r>
            <a:r>
              <a:rPr lang="en-US" sz="2400" baseline="-25000" dirty="0">
                <a:latin typeface="Franklin Gothic Medium"/>
                <a:cs typeface="Franklin Gothic Medium"/>
              </a:rPr>
              <a:t>OUT</a:t>
            </a:r>
            <a:r>
              <a:rPr lang="en-US" sz="2400" dirty="0">
                <a:latin typeface="Franklin Gothic Medium"/>
                <a:cs typeface="Franklin Gothic Medium"/>
              </a:rPr>
              <a:t> = 0)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1 + 0 = 1 (with C</a:t>
            </a:r>
            <a:r>
              <a:rPr lang="en-US" sz="2400" baseline="-25000" dirty="0">
                <a:latin typeface="Franklin Gothic Medium"/>
                <a:cs typeface="Franklin Gothic Medium"/>
              </a:rPr>
              <a:t>OUT</a:t>
            </a:r>
            <a:r>
              <a:rPr lang="en-US" sz="2400" dirty="0">
                <a:latin typeface="Franklin Gothic Medium"/>
                <a:cs typeface="Franklin Gothic Medium"/>
              </a:rPr>
              <a:t> = 0)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1 + 1 = 0 (with C</a:t>
            </a:r>
            <a:r>
              <a:rPr lang="en-US" sz="2400" baseline="-25000" dirty="0">
                <a:latin typeface="Franklin Gothic Medium"/>
                <a:cs typeface="Franklin Gothic Medium"/>
              </a:rPr>
              <a:t>OUT</a:t>
            </a:r>
            <a:r>
              <a:rPr lang="en-US" sz="2400" dirty="0">
                <a:latin typeface="Franklin Gothic Medium"/>
                <a:cs typeface="Franklin Gothic Medium"/>
              </a:rPr>
              <a:t> = 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1143" y="2826749"/>
            <a:ext cx="650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Franklin Gothic Medium"/>
                <a:cs typeface="Franklin Gothic Medium"/>
              </a:rPr>
              <a:t>Idea</a:t>
            </a:r>
            <a:r>
              <a:rPr lang="en-US" sz="2400" dirty="0">
                <a:latin typeface="Franklin Gothic Medium"/>
                <a:cs typeface="Franklin Gothic Medium"/>
              </a:rPr>
              <a:t>: These are chained together with a carry-in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97554" y="3684183"/>
            <a:ext cx="2101850" cy="1701355"/>
            <a:chOff x="5154613" y="1083120"/>
            <a:chExt cx="2101850" cy="1701355"/>
          </a:xfrm>
        </p:grpSpPr>
        <p:sp>
          <p:nvSpPr>
            <p:cNvPr id="7" name="Line 22"/>
            <p:cNvSpPr>
              <a:spLocks noChangeShapeType="1"/>
            </p:cNvSpPr>
            <p:nvPr/>
          </p:nvSpPr>
          <p:spPr bwMode="auto">
            <a:xfrm>
              <a:off x="5154613" y="2355850"/>
              <a:ext cx="1979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215" tIns="45107" rIns="90215" bIns="45107"/>
            <a:lstStyle/>
            <a:p>
              <a:endParaRPr lang="en-US"/>
            </a:p>
          </p:txBody>
        </p:sp>
        <p:sp>
          <p:nvSpPr>
            <p:cNvPr id="8" name="Text Box 23"/>
            <p:cNvSpPr txBox="1">
              <a:spLocks noChangeArrowheads="1"/>
            </p:cNvSpPr>
            <p:nvPr/>
          </p:nvSpPr>
          <p:spPr bwMode="auto">
            <a:xfrm>
              <a:off x="5324475" y="1728788"/>
              <a:ext cx="19319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 dirty="0">
                  <a:latin typeface="Tahoma" pitchFamily="-111" charset="0"/>
                </a:rPr>
                <a:t>A	A	A	A	A</a:t>
              </a:r>
            </a:p>
          </p:txBody>
        </p:sp>
        <p:sp>
          <p:nvSpPr>
            <p:cNvPr id="12" name="Text Box 24"/>
            <p:cNvSpPr txBox="1">
              <a:spLocks noChangeArrowheads="1"/>
            </p:cNvSpPr>
            <p:nvPr/>
          </p:nvSpPr>
          <p:spPr bwMode="auto">
            <a:xfrm>
              <a:off x="5321300" y="2000250"/>
              <a:ext cx="19319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>
                  <a:latin typeface="Tahoma" pitchFamily="-111" charset="0"/>
                </a:rPr>
                <a:t>B	B	B	B	B</a:t>
              </a:r>
            </a:p>
          </p:txBody>
        </p:sp>
        <p:sp>
          <p:nvSpPr>
            <p:cNvPr id="13" name="Text Box 25"/>
            <p:cNvSpPr txBox="1">
              <a:spLocks noChangeArrowheads="1"/>
            </p:cNvSpPr>
            <p:nvPr/>
          </p:nvSpPr>
          <p:spPr bwMode="auto">
            <a:xfrm>
              <a:off x="5318125" y="2336800"/>
              <a:ext cx="19319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>
                  <a:latin typeface="Tahoma" pitchFamily="-111" charset="0"/>
                </a:rPr>
                <a:t>S	S	S	S	S</a:t>
              </a:r>
            </a:p>
          </p:txBody>
        </p:sp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6346825" y="1646238"/>
              <a:ext cx="293688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6003925" y="1643063"/>
              <a:ext cx="293688" cy="113665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16" name="Rectangle 28"/>
            <p:cNvSpPr>
              <a:spLocks noChangeArrowheads="1"/>
            </p:cNvSpPr>
            <p:nvPr/>
          </p:nvSpPr>
          <p:spPr bwMode="auto">
            <a:xfrm>
              <a:off x="5324475" y="1643063"/>
              <a:ext cx="293688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17" name="Rectangle 29"/>
            <p:cNvSpPr>
              <a:spLocks noChangeArrowheads="1"/>
            </p:cNvSpPr>
            <p:nvPr/>
          </p:nvSpPr>
          <p:spPr bwMode="auto">
            <a:xfrm>
              <a:off x="5657850" y="1647825"/>
              <a:ext cx="293688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18" name="Rectangle 30"/>
            <p:cNvSpPr>
              <a:spLocks noChangeArrowheads="1"/>
            </p:cNvSpPr>
            <p:nvPr/>
          </p:nvSpPr>
          <p:spPr bwMode="auto">
            <a:xfrm>
              <a:off x="6686550" y="1647825"/>
              <a:ext cx="292100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cxnSp>
          <p:nvCxnSpPr>
            <p:cNvPr id="19" name="AutoShape 31"/>
            <p:cNvCxnSpPr>
              <a:cxnSpLocks noChangeShapeType="1"/>
            </p:cNvCxnSpPr>
            <p:nvPr/>
          </p:nvCxnSpPr>
          <p:spPr bwMode="auto">
            <a:xfrm rot="5400000" flipH="1">
              <a:off x="6665119" y="1520031"/>
              <a:ext cx="1588" cy="250825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32"/>
            <p:cNvCxnSpPr>
              <a:cxnSpLocks noChangeShapeType="1"/>
            </p:cNvCxnSpPr>
            <p:nvPr/>
          </p:nvCxnSpPr>
          <p:spPr bwMode="auto">
            <a:xfrm rot="5400000" flipH="1">
              <a:off x="6323807" y="1518444"/>
              <a:ext cx="1587" cy="250825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33"/>
            <p:cNvCxnSpPr>
              <a:cxnSpLocks noChangeShapeType="1"/>
            </p:cNvCxnSpPr>
            <p:nvPr/>
          </p:nvCxnSpPr>
          <p:spPr bwMode="auto">
            <a:xfrm rot="5400000" flipH="1">
              <a:off x="5984082" y="1518444"/>
              <a:ext cx="1587" cy="250825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4"/>
            <p:cNvCxnSpPr>
              <a:cxnSpLocks noChangeShapeType="1"/>
            </p:cNvCxnSpPr>
            <p:nvPr/>
          </p:nvCxnSpPr>
          <p:spPr bwMode="auto">
            <a:xfrm rot="5400000" flipH="1">
              <a:off x="5633244" y="1518444"/>
              <a:ext cx="1587" cy="250825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35"/>
            <p:cNvCxnSpPr>
              <a:cxnSpLocks noChangeShapeType="1"/>
            </p:cNvCxnSpPr>
            <p:nvPr/>
          </p:nvCxnSpPr>
          <p:spPr bwMode="auto">
            <a:xfrm rot="5400000" flipH="1">
              <a:off x="5316538" y="1519238"/>
              <a:ext cx="1587" cy="249237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 Box 36"/>
            <p:cNvSpPr txBox="1">
              <a:spLocks noChangeArrowheads="1"/>
            </p:cNvSpPr>
            <p:nvPr/>
          </p:nvSpPr>
          <p:spPr bwMode="auto">
            <a:xfrm>
              <a:off x="6126163" y="1083120"/>
              <a:ext cx="5603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 dirty="0">
                  <a:latin typeface="Tahoma" pitchFamily="-111" charset="0"/>
                </a:rPr>
                <a:t>C</a:t>
              </a:r>
              <a:r>
                <a:rPr lang="en-US" sz="1600" baseline="-25000" dirty="0">
                  <a:latin typeface="Tahoma" pitchFamily="-111" charset="0"/>
                </a:rPr>
                <a:t>IN</a:t>
              </a:r>
              <a:endParaRPr lang="en-US" sz="1600" dirty="0">
                <a:latin typeface="Tahoma" pitchFamily="-111" charset="0"/>
              </a:endParaRPr>
            </a:p>
          </p:txBody>
        </p:sp>
        <p:sp>
          <p:nvSpPr>
            <p:cNvPr id="25" name="Text Box 37"/>
            <p:cNvSpPr txBox="1">
              <a:spLocks noChangeArrowheads="1"/>
            </p:cNvSpPr>
            <p:nvPr/>
          </p:nvSpPr>
          <p:spPr bwMode="auto">
            <a:xfrm>
              <a:off x="5627688" y="1084707"/>
              <a:ext cx="654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 dirty="0">
                  <a:latin typeface="Tahoma" pitchFamily="-111" charset="0"/>
                </a:rPr>
                <a:t>C</a:t>
              </a:r>
              <a:r>
                <a:rPr lang="en-US" sz="1600" baseline="-25000" dirty="0">
                  <a:latin typeface="Tahoma" pitchFamily="-111" charset="0"/>
                </a:rPr>
                <a:t>OUT</a:t>
              </a:r>
              <a:endParaRPr lang="en-US" sz="1600" dirty="0">
                <a:latin typeface="Tahoma" pitchFamily="-111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26123" y="3731364"/>
            <a:ext cx="11678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     </a:t>
            </a:r>
            <a:r>
              <a:rPr lang="en-US" dirty="0">
                <a:latin typeface="Franklin Gothic Medium"/>
                <a:cs typeface="Franklin Gothic Medium"/>
              </a:rPr>
              <a:t>(C</a:t>
            </a:r>
            <a:r>
              <a:rPr lang="en-US" baseline="-25000" dirty="0">
                <a:latin typeface="Franklin Gothic Medium"/>
                <a:cs typeface="Franklin Gothic Medium"/>
              </a:rPr>
              <a:t>IN</a:t>
            </a:r>
            <a:r>
              <a:rPr lang="en-US" dirty="0">
                <a:latin typeface="Franklin Gothic Medium"/>
                <a:cs typeface="Franklin Gothic Medium"/>
              </a:rPr>
              <a:t>)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   </a:t>
            </a:r>
            <a:r>
              <a:rPr lang="en-US" sz="1000" dirty="0">
                <a:latin typeface="Franklin Gothic Medium"/>
                <a:cs typeface="Franklin Gothic Medium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A</a:t>
            </a:r>
          </a:p>
          <a:p>
            <a:r>
              <a:rPr lang="en-US" sz="2400" u="sng" dirty="0">
                <a:latin typeface="Franklin Gothic Medium"/>
                <a:cs typeface="Franklin Gothic Medium"/>
              </a:rPr>
              <a:t>+ B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   </a:t>
            </a:r>
            <a:r>
              <a:rPr lang="en-US" sz="1000" dirty="0">
                <a:latin typeface="Franklin Gothic Medium"/>
                <a:cs typeface="Franklin Gothic Medium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     </a:t>
            </a:r>
            <a:r>
              <a:rPr lang="en-US" dirty="0">
                <a:latin typeface="Franklin Gothic Medium"/>
                <a:cs typeface="Franklin Gothic Medium"/>
              </a:rPr>
              <a:t>(C</a:t>
            </a:r>
            <a:r>
              <a:rPr lang="en-US" baseline="-25000" dirty="0">
                <a:latin typeface="Franklin Gothic Medium"/>
                <a:cs typeface="Franklin Gothic Medium"/>
              </a:rPr>
              <a:t>OUT</a:t>
            </a:r>
            <a:r>
              <a:rPr lang="en-US" dirty="0">
                <a:latin typeface="Franklin Gothic Medium"/>
                <a:cs typeface="Franklin Gothic Medium"/>
              </a:rPr>
              <a:t>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021334" y="3685770"/>
            <a:ext cx="2108994" cy="1699768"/>
            <a:chOff x="5154613" y="1084707"/>
            <a:chExt cx="2108994" cy="1699768"/>
          </a:xfrm>
        </p:grpSpPr>
        <p:sp>
          <p:nvSpPr>
            <p:cNvPr id="28" name="Line 22"/>
            <p:cNvSpPr>
              <a:spLocks noChangeShapeType="1"/>
            </p:cNvSpPr>
            <p:nvPr/>
          </p:nvSpPr>
          <p:spPr bwMode="auto">
            <a:xfrm>
              <a:off x="5154613" y="2355850"/>
              <a:ext cx="1979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215" tIns="45107" rIns="90215" bIns="45107"/>
            <a:lstStyle/>
            <a:p>
              <a:endParaRPr lang="en-US"/>
            </a:p>
          </p:txBody>
        </p:sp>
        <p:sp>
          <p:nvSpPr>
            <p:cNvPr id="29" name="Text Box 23"/>
            <p:cNvSpPr txBox="1">
              <a:spLocks noChangeArrowheads="1"/>
            </p:cNvSpPr>
            <p:nvPr/>
          </p:nvSpPr>
          <p:spPr bwMode="auto">
            <a:xfrm>
              <a:off x="5324475" y="1728788"/>
              <a:ext cx="19319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 dirty="0">
                  <a:latin typeface="Tahoma" pitchFamily="-111" charset="0"/>
                </a:rPr>
                <a:t>0	1	</a:t>
              </a:r>
              <a:r>
                <a:rPr lang="en-US" sz="1600" b="1" dirty="0">
                  <a:latin typeface="Tahoma" pitchFamily="-111" charset="0"/>
                </a:rPr>
                <a:t>1</a:t>
              </a:r>
              <a:r>
                <a:rPr lang="en-US" sz="1600" dirty="0">
                  <a:latin typeface="Tahoma" pitchFamily="-111" charset="0"/>
                </a:rPr>
                <a:t>	1	0</a:t>
              </a: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5321300" y="2000250"/>
              <a:ext cx="19319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 dirty="0">
                  <a:latin typeface="Tahoma" pitchFamily="-111" charset="0"/>
                </a:rPr>
                <a:t>0	1	</a:t>
              </a:r>
              <a:r>
                <a:rPr lang="en-US" sz="1600" b="1" dirty="0">
                  <a:latin typeface="Tahoma" pitchFamily="-111" charset="0"/>
                </a:rPr>
                <a:t>1</a:t>
              </a:r>
              <a:r>
                <a:rPr lang="en-US" sz="1600" dirty="0">
                  <a:latin typeface="Tahoma" pitchFamily="-111" charset="0"/>
                </a:rPr>
                <a:t>	0	1</a:t>
              </a:r>
            </a:p>
          </p:txBody>
        </p:sp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>
              <a:off x="5318125" y="2336800"/>
              <a:ext cx="19319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 dirty="0">
                  <a:latin typeface="Tahoma" pitchFamily="-111" charset="0"/>
                </a:rPr>
                <a:t>1	1	</a:t>
              </a:r>
              <a:r>
                <a:rPr lang="en-US" sz="1600" b="1" dirty="0">
                  <a:latin typeface="Tahoma" pitchFamily="-111" charset="0"/>
                </a:rPr>
                <a:t>0</a:t>
              </a:r>
              <a:r>
                <a:rPr lang="en-US" sz="1600" dirty="0">
                  <a:latin typeface="Tahoma" pitchFamily="-111" charset="0"/>
                </a:rPr>
                <a:t>	1	1</a:t>
              </a: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6346825" y="1646238"/>
              <a:ext cx="293688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6003925" y="1643063"/>
              <a:ext cx="293688" cy="113665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5324475" y="1643063"/>
              <a:ext cx="293688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5657850" y="1647825"/>
              <a:ext cx="293688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6686550" y="1647825"/>
              <a:ext cx="292100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42" name="Text Box 36"/>
            <p:cNvSpPr txBox="1">
              <a:spLocks noChangeArrowheads="1"/>
            </p:cNvSpPr>
            <p:nvPr/>
          </p:nvSpPr>
          <p:spPr bwMode="auto">
            <a:xfrm>
              <a:off x="5995194" y="1098551"/>
              <a:ext cx="5603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 b="1" dirty="0">
                  <a:solidFill>
                    <a:schemeClr val="accent2"/>
                  </a:solidFill>
                  <a:latin typeface="Tahoma" pitchFamily="-111" charset="0"/>
                </a:rPr>
                <a:t>C</a:t>
              </a:r>
              <a:r>
                <a:rPr lang="en-US" sz="1600" b="1" baseline="-25000" dirty="0">
                  <a:solidFill>
                    <a:schemeClr val="accent2"/>
                  </a:solidFill>
                  <a:latin typeface="Tahoma" pitchFamily="-111" charset="0"/>
                </a:rPr>
                <a:t>IN</a:t>
              </a:r>
              <a:endParaRPr lang="en-US" sz="1600" b="1" dirty="0">
                <a:solidFill>
                  <a:schemeClr val="accent2"/>
                </a:solidFill>
                <a:latin typeface="Tahoma" pitchFamily="-111" charset="0"/>
              </a:endParaRPr>
            </a:p>
          </p:txBody>
        </p:sp>
        <p:sp>
          <p:nvSpPr>
            <p:cNvPr id="43" name="Text Box 37"/>
            <p:cNvSpPr txBox="1">
              <a:spLocks noChangeArrowheads="1"/>
            </p:cNvSpPr>
            <p:nvPr/>
          </p:nvSpPr>
          <p:spPr bwMode="auto">
            <a:xfrm>
              <a:off x="5549106" y="1084707"/>
              <a:ext cx="654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 b="1" dirty="0">
                  <a:solidFill>
                    <a:schemeClr val="accent2"/>
                  </a:solidFill>
                  <a:latin typeface="Tahoma" pitchFamily="-111" charset="0"/>
                </a:rPr>
                <a:t>C</a:t>
              </a:r>
              <a:r>
                <a:rPr lang="en-US" sz="1600" b="1" baseline="-25000" dirty="0">
                  <a:solidFill>
                    <a:schemeClr val="accent2"/>
                  </a:solidFill>
                  <a:latin typeface="Tahoma" pitchFamily="-111" charset="0"/>
                </a:rPr>
                <a:t>OUT</a:t>
              </a:r>
              <a:endParaRPr lang="en-US" sz="1600" b="1" dirty="0">
                <a:solidFill>
                  <a:schemeClr val="accent2"/>
                </a:solidFill>
                <a:latin typeface="Tahoma" pitchFamily="-111" charset="0"/>
              </a:endParaRPr>
            </a:p>
          </p:txBody>
        </p:sp>
        <p:sp>
          <p:nvSpPr>
            <p:cNvPr id="44" name="Text Box 23"/>
            <p:cNvSpPr txBox="1">
              <a:spLocks noChangeArrowheads="1"/>
            </p:cNvSpPr>
            <p:nvPr/>
          </p:nvSpPr>
          <p:spPr bwMode="auto">
            <a:xfrm>
              <a:off x="5331619" y="1377620"/>
              <a:ext cx="1931988" cy="275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200" dirty="0">
                  <a:latin typeface="Tahoma" pitchFamily="-111" charset="0"/>
                </a:rPr>
                <a:t> 1	</a:t>
              </a:r>
              <a:r>
                <a:rPr lang="en-US" sz="1200" b="1" dirty="0">
                  <a:latin typeface="Tahoma" pitchFamily="-111" charset="0"/>
                </a:rPr>
                <a:t>1</a:t>
              </a:r>
              <a:r>
                <a:rPr lang="en-US" sz="1200" dirty="0">
                  <a:latin typeface="Tahoma" pitchFamily="-111" charset="0"/>
                </a:rPr>
                <a:t>	</a:t>
              </a:r>
              <a:r>
                <a:rPr lang="en-US" sz="1200" b="1" dirty="0">
                  <a:latin typeface="Tahoma" pitchFamily="-111" charset="0"/>
                </a:rPr>
                <a:t>0</a:t>
              </a:r>
              <a:r>
                <a:rPr lang="en-US" sz="1200" dirty="0">
                  <a:latin typeface="Tahoma" pitchFamily="-111" charset="0"/>
                </a:rPr>
                <a:t>	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0125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1-bit Binary Adder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600" dirty="0">
                <a:solidFill>
                  <a:srgbClr val="C00000"/>
                </a:solidFill>
              </a:rPr>
              <a:t>Inputs: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A, B, Carry-in</a:t>
            </a:r>
          </a:p>
          <a:p>
            <a:pPr eaLnBrk="1" hangingPunct="1"/>
            <a:r>
              <a:rPr lang="en-US" sz="2600" dirty="0">
                <a:solidFill>
                  <a:srgbClr val="C00000"/>
                </a:solidFill>
              </a:rPr>
              <a:t>Outputs: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Sum, Carry-out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810231" y="4104504"/>
            <a:ext cx="3648100" cy="969756"/>
            <a:chOff x="4544087" y="3303588"/>
            <a:chExt cx="3648100" cy="969756"/>
          </a:xfrm>
        </p:grpSpPr>
        <p:sp>
          <p:nvSpPr>
            <p:cNvPr id="23559" name="Rectangle 4"/>
            <p:cNvSpPr>
              <a:spLocks noChangeArrowheads="1"/>
            </p:cNvSpPr>
            <p:nvPr/>
          </p:nvSpPr>
          <p:spPr bwMode="auto">
            <a:xfrm>
              <a:off x="5618163" y="3303588"/>
              <a:ext cx="1352550" cy="9032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23560" name="Line 5"/>
            <p:cNvSpPr>
              <a:spLocks noChangeShapeType="1"/>
            </p:cNvSpPr>
            <p:nvPr/>
          </p:nvSpPr>
          <p:spPr bwMode="auto">
            <a:xfrm>
              <a:off x="5016500" y="3454400"/>
              <a:ext cx="6016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23561" name="Line 6"/>
            <p:cNvSpPr>
              <a:spLocks noChangeShapeType="1"/>
            </p:cNvSpPr>
            <p:nvPr/>
          </p:nvSpPr>
          <p:spPr bwMode="auto">
            <a:xfrm>
              <a:off x="5016500" y="3754438"/>
              <a:ext cx="6016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23562" name="Line 7"/>
            <p:cNvSpPr>
              <a:spLocks noChangeShapeType="1"/>
            </p:cNvSpPr>
            <p:nvPr/>
          </p:nvSpPr>
          <p:spPr bwMode="auto">
            <a:xfrm>
              <a:off x="5016500" y="4056063"/>
              <a:ext cx="6016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23563" name="Line 8"/>
            <p:cNvSpPr>
              <a:spLocks noChangeShapeType="1"/>
            </p:cNvSpPr>
            <p:nvPr/>
          </p:nvSpPr>
          <p:spPr bwMode="auto">
            <a:xfrm>
              <a:off x="6970713" y="3605213"/>
              <a:ext cx="6016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23564" name="Line 9"/>
            <p:cNvSpPr>
              <a:spLocks noChangeShapeType="1"/>
            </p:cNvSpPr>
            <p:nvPr/>
          </p:nvSpPr>
          <p:spPr bwMode="auto">
            <a:xfrm>
              <a:off x="6970713" y="3905250"/>
              <a:ext cx="6016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23565" name="Text Box 10"/>
            <p:cNvSpPr txBox="1">
              <a:spLocks noChangeArrowheads="1"/>
            </p:cNvSpPr>
            <p:nvPr/>
          </p:nvSpPr>
          <p:spPr bwMode="auto">
            <a:xfrm>
              <a:off x="4698038" y="3303588"/>
              <a:ext cx="320050" cy="368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algn="r"/>
              <a:r>
                <a:rPr lang="en-US" dirty="0">
                  <a:latin typeface="Tahoma" pitchFamily="-111" charset="0"/>
                </a:rPr>
                <a:t>A</a:t>
              </a:r>
            </a:p>
          </p:txBody>
        </p:sp>
        <p:sp>
          <p:nvSpPr>
            <p:cNvPr id="23566" name="Text Box 11"/>
            <p:cNvSpPr txBox="1">
              <a:spLocks noChangeArrowheads="1"/>
            </p:cNvSpPr>
            <p:nvPr/>
          </p:nvSpPr>
          <p:spPr bwMode="auto">
            <a:xfrm>
              <a:off x="4696465" y="3605213"/>
              <a:ext cx="318448" cy="368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algn="r"/>
              <a:r>
                <a:rPr lang="en-US" dirty="0">
                  <a:latin typeface="Tahoma" pitchFamily="-111" charset="0"/>
                </a:rPr>
                <a:t>B</a:t>
              </a:r>
            </a:p>
          </p:txBody>
        </p:sp>
        <p:sp>
          <p:nvSpPr>
            <p:cNvPr id="23567" name="Text Box 12"/>
            <p:cNvSpPr txBox="1">
              <a:spLocks noChangeArrowheads="1"/>
            </p:cNvSpPr>
            <p:nvPr/>
          </p:nvSpPr>
          <p:spPr bwMode="auto">
            <a:xfrm>
              <a:off x="4544087" y="3905250"/>
              <a:ext cx="480351" cy="368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algn="r"/>
              <a:r>
                <a:rPr lang="en-US" dirty="0">
                  <a:latin typeface="Tahoma" pitchFamily="-111" charset="0"/>
                </a:rPr>
                <a:t>C</a:t>
              </a:r>
              <a:r>
                <a:rPr lang="en-US" baseline="-25000" dirty="0">
                  <a:latin typeface="Tahoma" pitchFamily="-111" charset="0"/>
                </a:rPr>
                <a:t>IN</a:t>
              </a:r>
              <a:endParaRPr lang="en-US" dirty="0">
                <a:latin typeface="Tahoma" pitchFamily="-111" charset="0"/>
              </a:endParaRPr>
            </a:p>
          </p:txBody>
        </p:sp>
        <p:sp>
          <p:nvSpPr>
            <p:cNvPr id="23568" name="Text Box 13"/>
            <p:cNvSpPr txBox="1">
              <a:spLocks noChangeArrowheads="1"/>
            </p:cNvSpPr>
            <p:nvPr/>
          </p:nvSpPr>
          <p:spPr bwMode="auto">
            <a:xfrm>
              <a:off x="7572375" y="3754438"/>
              <a:ext cx="619812" cy="368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dirty="0">
                  <a:latin typeface="Tahoma" pitchFamily="-111" charset="0"/>
                </a:rPr>
                <a:t>C</a:t>
              </a:r>
              <a:r>
                <a:rPr lang="en-US" baseline="-25000" dirty="0">
                  <a:latin typeface="Tahoma" pitchFamily="-111" charset="0"/>
                </a:rPr>
                <a:t>OUT</a:t>
              </a:r>
              <a:endParaRPr lang="en-US" dirty="0">
                <a:latin typeface="Tahoma" pitchFamily="-111" charset="0"/>
              </a:endParaRPr>
            </a:p>
          </p:txBody>
        </p:sp>
        <p:sp>
          <p:nvSpPr>
            <p:cNvPr id="23569" name="Text Box 14"/>
            <p:cNvSpPr txBox="1">
              <a:spLocks noChangeArrowheads="1"/>
            </p:cNvSpPr>
            <p:nvPr/>
          </p:nvSpPr>
          <p:spPr bwMode="auto">
            <a:xfrm>
              <a:off x="7572375" y="3422650"/>
              <a:ext cx="310432" cy="368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dirty="0">
                  <a:latin typeface="Tahoma" pitchFamily="-111" charset="0"/>
                </a:rPr>
                <a:t>S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589706" y="1242852"/>
            <a:ext cx="2101850" cy="1701355"/>
            <a:chOff x="5154613" y="1083120"/>
            <a:chExt cx="2101850" cy="1701355"/>
          </a:xfrm>
        </p:grpSpPr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5154613" y="2355850"/>
              <a:ext cx="1979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215" tIns="45107" rIns="90215" bIns="45107"/>
            <a:lstStyle/>
            <a:p>
              <a:endParaRPr lang="en-US"/>
            </a:p>
          </p:txBody>
        </p:sp>
        <p:sp>
          <p:nvSpPr>
            <p:cNvPr id="48" name="Text Box 23"/>
            <p:cNvSpPr txBox="1">
              <a:spLocks noChangeArrowheads="1"/>
            </p:cNvSpPr>
            <p:nvPr/>
          </p:nvSpPr>
          <p:spPr bwMode="auto">
            <a:xfrm>
              <a:off x="5324475" y="1728788"/>
              <a:ext cx="19319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 dirty="0">
                  <a:latin typeface="Tahoma" pitchFamily="-111" charset="0"/>
                </a:rPr>
                <a:t>A	A	A	A	A</a:t>
              </a: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5321300" y="2000250"/>
              <a:ext cx="19319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>
                  <a:latin typeface="Tahoma" pitchFamily="-111" charset="0"/>
                </a:rPr>
                <a:t>B	B	B	B	B</a:t>
              </a:r>
            </a:p>
          </p:txBody>
        </p:sp>
        <p:sp>
          <p:nvSpPr>
            <p:cNvPr id="50" name="Text Box 25"/>
            <p:cNvSpPr txBox="1">
              <a:spLocks noChangeArrowheads="1"/>
            </p:cNvSpPr>
            <p:nvPr/>
          </p:nvSpPr>
          <p:spPr bwMode="auto">
            <a:xfrm>
              <a:off x="5318125" y="2336800"/>
              <a:ext cx="19319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>
                  <a:latin typeface="Tahoma" pitchFamily="-111" charset="0"/>
                </a:rPr>
                <a:t>S	S	S	S	S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6346825" y="1646238"/>
              <a:ext cx="293688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6003925" y="1643063"/>
              <a:ext cx="293688" cy="113665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53" name="Rectangle 28"/>
            <p:cNvSpPr>
              <a:spLocks noChangeArrowheads="1"/>
            </p:cNvSpPr>
            <p:nvPr/>
          </p:nvSpPr>
          <p:spPr bwMode="auto">
            <a:xfrm>
              <a:off x="5324475" y="1643063"/>
              <a:ext cx="293688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54" name="Rectangle 29"/>
            <p:cNvSpPr>
              <a:spLocks noChangeArrowheads="1"/>
            </p:cNvSpPr>
            <p:nvPr/>
          </p:nvSpPr>
          <p:spPr bwMode="auto">
            <a:xfrm>
              <a:off x="5657850" y="1647825"/>
              <a:ext cx="293688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55" name="Rectangle 30"/>
            <p:cNvSpPr>
              <a:spLocks noChangeArrowheads="1"/>
            </p:cNvSpPr>
            <p:nvPr/>
          </p:nvSpPr>
          <p:spPr bwMode="auto">
            <a:xfrm>
              <a:off x="6686550" y="1647825"/>
              <a:ext cx="292100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cxnSp>
          <p:nvCxnSpPr>
            <p:cNvPr id="56" name="AutoShape 31"/>
            <p:cNvCxnSpPr>
              <a:cxnSpLocks noChangeShapeType="1"/>
            </p:cNvCxnSpPr>
            <p:nvPr/>
          </p:nvCxnSpPr>
          <p:spPr bwMode="auto">
            <a:xfrm rot="5400000" flipH="1">
              <a:off x="6665119" y="1520031"/>
              <a:ext cx="1588" cy="250825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32"/>
            <p:cNvCxnSpPr>
              <a:cxnSpLocks noChangeShapeType="1"/>
            </p:cNvCxnSpPr>
            <p:nvPr/>
          </p:nvCxnSpPr>
          <p:spPr bwMode="auto">
            <a:xfrm rot="5400000" flipH="1">
              <a:off x="6323807" y="1518444"/>
              <a:ext cx="1587" cy="250825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33"/>
            <p:cNvCxnSpPr>
              <a:cxnSpLocks noChangeShapeType="1"/>
            </p:cNvCxnSpPr>
            <p:nvPr/>
          </p:nvCxnSpPr>
          <p:spPr bwMode="auto">
            <a:xfrm rot="5400000" flipH="1">
              <a:off x="5984082" y="1518444"/>
              <a:ext cx="1587" cy="250825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34"/>
            <p:cNvCxnSpPr>
              <a:cxnSpLocks noChangeShapeType="1"/>
            </p:cNvCxnSpPr>
            <p:nvPr/>
          </p:nvCxnSpPr>
          <p:spPr bwMode="auto">
            <a:xfrm rot="5400000" flipH="1">
              <a:off x="5633244" y="1518444"/>
              <a:ext cx="1587" cy="250825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35"/>
            <p:cNvCxnSpPr>
              <a:cxnSpLocks noChangeShapeType="1"/>
            </p:cNvCxnSpPr>
            <p:nvPr/>
          </p:nvCxnSpPr>
          <p:spPr bwMode="auto">
            <a:xfrm rot="5400000" flipH="1">
              <a:off x="5316538" y="1519238"/>
              <a:ext cx="1587" cy="249237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6126163" y="1083120"/>
              <a:ext cx="5603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 dirty="0">
                  <a:latin typeface="Tahoma" pitchFamily="-111" charset="0"/>
                </a:rPr>
                <a:t>C</a:t>
              </a:r>
              <a:r>
                <a:rPr lang="en-US" sz="1600" baseline="-25000" dirty="0">
                  <a:latin typeface="Tahoma" pitchFamily="-111" charset="0"/>
                </a:rPr>
                <a:t>IN</a:t>
              </a:r>
              <a:endParaRPr lang="en-US" sz="1600" dirty="0">
                <a:latin typeface="Tahoma" pitchFamily="-111" charset="0"/>
              </a:endParaRP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5627688" y="1084707"/>
              <a:ext cx="654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 dirty="0">
                  <a:latin typeface="Tahoma" pitchFamily="-111" charset="0"/>
                </a:rPr>
                <a:t>C</a:t>
              </a:r>
              <a:r>
                <a:rPr lang="en-US" sz="1600" baseline="-25000" dirty="0">
                  <a:latin typeface="Tahoma" pitchFamily="-111" charset="0"/>
                </a:rPr>
                <a:t>OUT</a:t>
              </a:r>
              <a:endParaRPr lang="en-US" sz="1600" dirty="0">
                <a:latin typeface="Tahoma" pitchFamily="-111" charset="0"/>
              </a:endParaRPr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71327" y="3051391"/>
          <a:ext cx="3017520" cy="280720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592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158"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r>
                        <a:rPr lang="en-US" sz="1400" b="1" cap="none" spc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</a:t>
                      </a:r>
                      <a:endParaRPr 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r>
                        <a:rPr lang="en-US" sz="1400" b="1" cap="none" spc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OUT</a:t>
                      </a:r>
                      <a:endParaRPr 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833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 rot="5400000">
            <a:off x="2106261" y="4176010"/>
            <a:ext cx="2807206" cy="557967"/>
          </a:xfrm>
          <a:prstGeom prst="rect">
            <a:avLst/>
          </a:prstGeom>
          <a:solidFill>
            <a:srgbClr val="00B0F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1-bit Binary Adder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600" dirty="0">
                <a:solidFill>
                  <a:srgbClr val="C00000"/>
                </a:solidFill>
              </a:rPr>
              <a:t>Inputs: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A, B, Carry-in</a:t>
            </a:r>
          </a:p>
          <a:p>
            <a:pPr eaLnBrk="1" hangingPunct="1"/>
            <a:r>
              <a:rPr lang="en-US" sz="2600" dirty="0">
                <a:solidFill>
                  <a:srgbClr val="C00000"/>
                </a:solidFill>
              </a:rPr>
              <a:t>Outputs: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Sum, Carry-out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589706" y="1242852"/>
            <a:ext cx="2101850" cy="1701355"/>
            <a:chOff x="5154613" y="1083120"/>
            <a:chExt cx="2101850" cy="1701355"/>
          </a:xfrm>
        </p:grpSpPr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5154613" y="2355850"/>
              <a:ext cx="1979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215" tIns="45107" rIns="90215" bIns="45107"/>
            <a:lstStyle/>
            <a:p>
              <a:endParaRPr lang="en-US"/>
            </a:p>
          </p:txBody>
        </p:sp>
        <p:sp>
          <p:nvSpPr>
            <p:cNvPr id="48" name="Text Box 23"/>
            <p:cNvSpPr txBox="1">
              <a:spLocks noChangeArrowheads="1"/>
            </p:cNvSpPr>
            <p:nvPr/>
          </p:nvSpPr>
          <p:spPr bwMode="auto">
            <a:xfrm>
              <a:off x="5324475" y="1728788"/>
              <a:ext cx="19319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 dirty="0">
                  <a:latin typeface="Tahoma" pitchFamily="-111" charset="0"/>
                </a:rPr>
                <a:t>A	A	A	A	A</a:t>
              </a: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5321300" y="2000250"/>
              <a:ext cx="19319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>
                  <a:latin typeface="Tahoma" pitchFamily="-111" charset="0"/>
                </a:rPr>
                <a:t>B	B	B	B	B</a:t>
              </a:r>
            </a:p>
          </p:txBody>
        </p:sp>
        <p:sp>
          <p:nvSpPr>
            <p:cNvPr id="50" name="Text Box 25"/>
            <p:cNvSpPr txBox="1">
              <a:spLocks noChangeArrowheads="1"/>
            </p:cNvSpPr>
            <p:nvPr/>
          </p:nvSpPr>
          <p:spPr bwMode="auto">
            <a:xfrm>
              <a:off x="5318125" y="2336800"/>
              <a:ext cx="19319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>
                  <a:latin typeface="Tahoma" pitchFamily="-111" charset="0"/>
                </a:rPr>
                <a:t>S	S	S	S	S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6346825" y="1646238"/>
              <a:ext cx="293688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6003925" y="1643063"/>
              <a:ext cx="293688" cy="113665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53" name="Rectangle 28"/>
            <p:cNvSpPr>
              <a:spLocks noChangeArrowheads="1"/>
            </p:cNvSpPr>
            <p:nvPr/>
          </p:nvSpPr>
          <p:spPr bwMode="auto">
            <a:xfrm>
              <a:off x="5324475" y="1643063"/>
              <a:ext cx="293688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54" name="Rectangle 29"/>
            <p:cNvSpPr>
              <a:spLocks noChangeArrowheads="1"/>
            </p:cNvSpPr>
            <p:nvPr/>
          </p:nvSpPr>
          <p:spPr bwMode="auto">
            <a:xfrm>
              <a:off x="5657850" y="1647825"/>
              <a:ext cx="293688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55" name="Rectangle 30"/>
            <p:cNvSpPr>
              <a:spLocks noChangeArrowheads="1"/>
            </p:cNvSpPr>
            <p:nvPr/>
          </p:nvSpPr>
          <p:spPr bwMode="auto">
            <a:xfrm>
              <a:off x="6686550" y="1647825"/>
              <a:ext cx="292100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cxnSp>
          <p:nvCxnSpPr>
            <p:cNvPr id="56" name="AutoShape 31"/>
            <p:cNvCxnSpPr>
              <a:cxnSpLocks noChangeShapeType="1"/>
            </p:cNvCxnSpPr>
            <p:nvPr/>
          </p:nvCxnSpPr>
          <p:spPr bwMode="auto">
            <a:xfrm rot="5400000" flipH="1">
              <a:off x="6665119" y="1520031"/>
              <a:ext cx="1588" cy="250825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32"/>
            <p:cNvCxnSpPr>
              <a:cxnSpLocks noChangeShapeType="1"/>
            </p:cNvCxnSpPr>
            <p:nvPr/>
          </p:nvCxnSpPr>
          <p:spPr bwMode="auto">
            <a:xfrm rot="5400000" flipH="1">
              <a:off x="6323807" y="1518444"/>
              <a:ext cx="1587" cy="250825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33"/>
            <p:cNvCxnSpPr>
              <a:cxnSpLocks noChangeShapeType="1"/>
            </p:cNvCxnSpPr>
            <p:nvPr/>
          </p:nvCxnSpPr>
          <p:spPr bwMode="auto">
            <a:xfrm rot="5400000" flipH="1">
              <a:off x="5984082" y="1518444"/>
              <a:ext cx="1587" cy="250825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34"/>
            <p:cNvCxnSpPr>
              <a:cxnSpLocks noChangeShapeType="1"/>
            </p:cNvCxnSpPr>
            <p:nvPr/>
          </p:nvCxnSpPr>
          <p:spPr bwMode="auto">
            <a:xfrm rot="5400000" flipH="1">
              <a:off x="5633244" y="1518444"/>
              <a:ext cx="1587" cy="250825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35"/>
            <p:cNvCxnSpPr>
              <a:cxnSpLocks noChangeShapeType="1"/>
            </p:cNvCxnSpPr>
            <p:nvPr/>
          </p:nvCxnSpPr>
          <p:spPr bwMode="auto">
            <a:xfrm rot="5400000" flipH="1">
              <a:off x="5316538" y="1519238"/>
              <a:ext cx="1587" cy="249237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6126163" y="1083120"/>
              <a:ext cx="5603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 dirty="0">
                  <a:latin typeface="Tahoma" pitchFamily="-111" charset="0"/>
                </a:rPr>
                <a:t>C</a:t>
              </a:r>
              <a:r>
                <a:rPr lang="en-US" sz="1600" baseline="-25000" dirty="0">
                  <a:latin typeface="Tahoma" pitchFamily="-111" charset="0"/>
                </a:rPr>
                <a:t>IN</a:t>
              </a:r>
              <a:endParaRPr lang="en-US" sz="1600" dirty="0">
                <a:latin typeface="Tahoma" pitchFamily="-111" charset="0"/>
              </a:endParaRP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5627688" y="1084707"/>
              <a:ext cx="654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 dirty="0">
                  <a:latin typeface="Tahoma" pitchFamily="-111" charset="0"/>
                </a:rPr>
                <a:t>C</a:t>
              </a:r>
              <a:r>
                <a:rPr lang="en-US" sz="1600" baseline="-25000" dirty="0">
                  <a:latin typeface="Tahoma" pitchFamily="-111" charset="0"/>
                </a:rPr>
                <a:t>OUT</a:t>
              </a:r>
              <a:endParaRPr lang="en-US" sz="1600" dirty="0">
                <a:latin typeface="Tahoma" pitchFamily="-111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771327" y="4023359"/>
            <a:ext cx="3017520" cy="322348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71327" y="3701011"/>
            <a:ext cx="3017520" cy="322348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71327" y="5545879"/>
            <a:ext cx="3017520" cy="322348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71327" y="4638315"/>
            <a:ext cx="3017520" cy="322348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71327" y="3051391"/>
          <a:ext cx="3017520" cy="280720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592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158"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r>
                        <a:rPr lang="en-US" sz="1400" b="1" cap="none" spc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</a:t>
                      </a:r>
                      <a:endParaRPr 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r>
                        <a:rPr lang="en-US" sz="1400" b="1" cap="none" spc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OUT</a:t>
                      </a:r>
                      <a:endParaRPr 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43" name="Straight Arrow Connector 42"/>
          <p:cNvCxnSpPr/>
          <p:nvPr/>
        </p:nvCxnSpPr>
        <p:spPr>
          <a:xfrm>
            <a:off x="3788847" y="3885130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22"/>
          <p:cNvSpPr txBox="1">
            <a:spLocks noChangeArrowheads="1"/>
          </p:cNvSpPr>
          <p:nvPr/>
        </p:nvSpPr>
        <p:spPr>
          <a:xfrm>
            <a:off x="4721187" y="3722389"/>
            <a:ext cx="1155856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A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B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C</a:t>
            </a:r>
            <a:r>
              <a:rPr lang="en-US" sz="1500" b="1" baseline="-25000" dirty="0"/>
              <a:t>IN</a:t>
            </a:r>
            <a:endParaRPr lang="fr-FR" sz="15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07583" y="4207198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22"/>
          <p:cNvSpPr txBox="1">
            <a:spLocks noChangeArrowheads="1"/>
          </p:cNvSpPr>
          <p:nvPr/>
        </p:nvSpPr>
        <p:spPr>
          <a:xfrm>
            <a:off x="4739923" y="4044457"/>
            <a:ext cx="1155856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A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B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C</a:t>
            </a:r>
            <a:r>
              <a:rPr lang="en-US" sz="1500" b="1" baseline="-25000" dirty="0"/>
              <a:t>IN</a:t>
            </a:r>
            <a:r>
              <a:rPr lang="fr-FR" sz="1400" b="1" kern="0" dirty="0">
                <a:solidFill>
                  <a:srgbClr val="C00000"/>
                </a:solidFill>
              </a:rPr>
              <a:t>’</a:t>
            </a:r>
            <a:endParaRPr lang="fr-FR" sz="1500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807583" y="4811270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22"/>
          <p:cNvSpPr txBox="1">
            <a:spLocks noChangeArrowheads="1"/>
          </p:cNvSpPr>
          <p:nvPr/>
        </p:nvSpPr>
        <p:spPr>
          <a:xfrm>
            <a:off x="4739923" y="4648529"/>
            <a:ext cx="1155856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A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B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C</a:t>
            </a:r>
            <a:r>
              <a:rPr lang="en-US" sz="1500" b="1" baseline="-25000" dirty="0"/>
              <a:t>IN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endParaRPr lang="fr-FR" sz="1500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3807583" y="5695531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22"/>
          <p:cNvSpPr txBox="1">
            <a:spLocks noChangeArrowheads="1"/>
          </p:cNvSpPr>
          <p:nvPr/>
        </p:nvSpPr>
        <p:spPr>
          <a:xfrm>
            <a:off x="4739923" y="5532790"/>
            <a:ext cx="1155856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A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B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C</a:t>
            </a:r>
            <a:r>
              <a:rPr lang="en-US" sz="1500" b="1" baseline="-25000" dirty="0"/>
              <a:t>IN</a:t>
            </a:r>
            <a:endParaRPr lang="fr-FR" sz="1500" dirty="0"/>
          </a:p>
        </p:txBody>
      </p:sp>
      <p:sp>
        <p:nvSpPr>
          <p:cNvPr id="3" name="Right Brace 2"/>
          <p:cNvSpPr/>
          <p:nvPr/>
        </p:nvSpPr>
        <p:spPr>
          <a:xfrm>
            <a:off x="5753218" y="3673621"/>
            <a:ext cx="541338" cy="2276075"/>
          </a:xfrm>
          <a:prstGeom prst="rightBrace">
            <a:avLst>
              <a:gd name="adj1" fmla="val 60134"/>
              <a:gd name="adj2" fmla="val 47857"/>
            </a:avLst>
          </a:prstGeom>
          <a:ln w="76200">
            <a:solidFill>
              <a:schemeClr val="accent4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22"/>
          <p:cNvSpPr txBox="1">
            <a:spLocks noChangeArrowheads="1"/>
          </p:cNvSpPr>
          <p:nvPr/>
        </p:nvSpPr>
        <p:spPr>
          <a:xfrm>
            <a:off x="6466696" y="4401734"/>
            <a:ext cx="2534231" cy="6273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S</a:t>
            </a:r>
            <a:r>
              <a:rPr lang="en-US" sz="1500" b="1" dirty="0"/>
              <a:t> = A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B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C</a:t>
            </a:r>
            <a:r>
              <a:rPr lang="en-US" sz="1500" b="1" baseline="-25000" dirty="0"/>
              <a:t>IN</a:t>
            </a:r>
            <a:r>
              <a:rPr lang="en-US" sz="1500" b="1" dirty="0"/>
              <a:t> + A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B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C</a:t>
            </a:r>
            <a:r>
              <a:rPr lang="en-US" sz="1500" b="1" baseline="-25000" dirty="0"/>
              <a:t>IN</a:t>
            </a:r>
            <a:r>
              <a:rPr lang="fr-FR" sz="1400" b="1" kern="0" dirty="0">
                <a:solidFill>
                  <a:srgbClr val="C00000"/>
                </a:solidFill>
              </a:rPr>
              <a:t>’</a:t>
            </a:r>
            <a:r>
              <a:rPr lang="fr-FR" sz="1500" dirty="0"/>
              <a:t> +     </a:t>
            </a:r>
          </a:p>
          <a:p>
            <a:pPr marL="0" indent="0">
              <a:buNone/>
            </a:pPr>
            <a:r>
              <a:rPr lang="en-US" sz="1500" b="1" dirty="0"/>
              <a:t>       A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B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C</a:t>
            </a:r>
            <a:r>
              <a:rPr lang="en-US" sz="1500" b="1" baseline="-25000" dirty="0"/>
              <a:t>IN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500" dirty="0"/>
              <a:t> + </a:t>
            </a:r>
            <a:r>
              <a:rPr lang="en-US" sz="1500" b="1" dirty="0"/>
              <a:t>A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B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C</a:t>
            </a:r>
            <a:r>
              <a:rPr lang="en-US" sz="1500" b="1" baseline="-25000" dirty="0"/>
              <a:t>IN</a:t>
            </a:r>
            <a:endParaRPr lang="fr-FR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4356541" y="3108222"/>
            <a:ext cx="3609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Franklin Gothic Medium"/>
                <a:cs typeface="Franklin Gothic Medium"/>
              </a:rPr>
              <a:t>Derive an expression for S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44574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 rot="5400000">
            <a:off x="1508853" y="4176010"/>
            <a:ext cx="2807206" cy="557967"/>
          </a:xfrm>
          <a:prstGeom prst="rect">
            <a:avLst/>
          </a:prstGeom>
          <a:solidFill>
            <a:srgbClr val="00B0F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1-bit Binary Adder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600" dirty="0">
                <a:solidFill>
                  <a:srgbClr val="C00000"/>
                </a:solidFill>
              </a:rPr>
              <a:t>Inputs: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A, B, Carry-in</a:t>
            </a:r>
          </a:p>
          <a:p>
            <a:pPr eaLnBrk="1" hangingPunct="1"/>
            <a:r>
              <a:rPr lang="en-US" sz="2600" dirty="0">
                <a:solidFill>
                  <a:srgbClr val="C00000"/>
                </a:solidFill>
              </a:rPr>
              <a:t>Outputs: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Sum, Carry-out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589706" y="1242852"/>
            <a:ext cx="2101850" cy="1701355"/>
            <a:chOff x="5154613" y="1083120"/>
            <a:chExt cx="2101850" cy="1701355"/>
          </a:xfrm>
        </p:grpSpPr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5154613" y="2355850"/>
              <a:ext cx="1979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215" tIns="45107" rIns="90215" bIns="45107"/>
            <a:lstStyle/>
            <a:p>
              <a:endParaRPr lang="en-US"/>
            </a:p>
          </p:txBody>
        </p:sp>
        <p:sp>
          <p:nvSpPr>
            <p:cNvPr id="48" name="Text Box 23"/>
            <p:cNvSpPr txBox="1">
              <a:spLocks noChangeArrowheads="1"/>
            </p:cNvSpPr>
            <p:nvPr/>
          </p:nvSpPr>
          <p:spPr bwMode="auto">
            <a:xfrm>
              <a:off x="5324475" y="1728788"/>
              <a:ext cx="19319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 dirty="0">
                  <a:latin typeface="Tahoma" pitchFamily="-111" charset="0"/>
                </a:rPr>
                <a:t>A	A	A	A	A</a:t>
              </a: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5321300" y="2000250"/>
              <a:ext cx="19319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>
                  <a:latin typeface="Tahoma" pitchFamily="-111" charset="0"/>
                </a:rPr>
                <a:t>B	B	B	B	B</a:t>
              </a:r>
            </a:p>
          </p:txBody>
        </p:sp>
        <p:sp>
          <p:nvSpPr>
            <p:cNvPr id="50" name="Text Box 25"/>
            <p:cNvSpPr txBox="1">
              <a:spLocks noChangeArrowheads="1"/>
            </p:cNvSpPr>
            <p:nvPr/>
          </p:nvSpPr>
          <p:spPr bwMode="auto">
            <a:xfrm>
              <a:off x="5318125" y="2336800"/>
              <a:ext cx="19319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>
                  <a:latin typeface="Tahoma" pitchFamily="-111" charset="0"/>
                </a:rPr>
                <a:t>S	S	S	S	S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6346825" y="1646238"/>
              <a:ext cx="293688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6003925" y="1643063"/>
              <a:ext cx="293688" cy="113665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53" name="Rectangle 28"/>
            <p:cNvSpPr>
              <a:spLocks noChangeArrowheads="1"/>
            </p:cNvSpPr>
            <p:nvPr/>
          </p:nvSpPr>
          <p:spPr bwMode="auto">
            <a:xfrm>
              <a:off x="5324475" y="1643063"/>
              <a:ext cx="293688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54" name="Rectangle 29"/>
            <p:cNvSpPr>
              <a:spLocks noChangeArrowheads="1"/>
            </p:cNvSpPr>
            <p:nvPr/>
          </p:nvSpPr>
          <p:spPr bwMode="auto">
            <a:xfrm>
              <a:off x="5657850" y="1647825"/>
              <a:ext cx="293688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55" name="Rectangle 30"/>
            <p:cNvSpPr>
              <a:spLocks noChangeArrowheads="1"/>
            </p:cNvSpPr>
            <p:nvPr/>
          </p:nvSpPr>
          <p:spPr bwMode="auto">
            <a:xfrm>
              <a:off x="6686550" y="1647825"/>
              <a:ext cx="292100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cxnSp>
          <p:nvCxnSpPr>
            <p:cNvPr id="56" name="AutoShape 31"/>
            <p:cNvCxnSpPr>
              <a:cxnSpLocks noChangeShapeType="1"/>
            </p:cNvCxnSpPr>
            <p:nvPr/>
          </p:nvCxnSpPr>
          <p:spPr bwMode="auto">
            <a:xfrm rot="5400000" flipH="1">
              <a:off x="6665119" y="1520031"/>
              <a:ext cx="1588" cy="250825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32"/>
            <p:cNvCxnSpPr>
              <a:cxnSpLocks noChangeShapeType="1"/>
            </p:cNvCxnSpPr>
            <p:nvPr/>
          </p:nvCxnSpPr>
          <p:spPr bwMode="auto">
            <a:xfrm rot="5400000" flipH="1">
              <a:off x="6323807" y="1518444"/>
              <a:ext cx="1587" cy="250825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33"/>
            <p:cNvCxnSpPr>
              <a:cxnSpLocks noChangeShapeType="1"/>
            </p:cNvCxnSpPr>
            <p:nvPr/>
          </p:nvCxnSpPr>
          <p:spPr bwMode="auto">
            <a:xfrm rot="5400000" flipH="1">
              <a:off x="5984082" y="1518444"/>
              <a:ext cx="1587" cy="250825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34"/>
            <p:cNvCxnSpPr>
              <a:cxnSpLocks noChangeShapeType="1"/>
            </p:cNvCxnSpPr>
            <p:nvPr/>
          </p:nvCxnSpPr>
          <p:spPr bwMode="auto">
            <a:xfrm rot="5400000" flipH="1">
              <a:off x="5633244" y="1518444"/>
              <a:ext cx="1587" cy="250825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35"/>
            <p:cNvCxnSpPr>
              <a:cxnSpLocks noChangeShapeType="1"/>
            </p:cNvCxnSpPr>
            <p:nvPr/>
          </p:nvCxnSpPr>
          <p:spPr bwMode="auto">
            <a:xfrm rot="5400000" flipH="1">
              <a:off x="5316538" y="1519238"/>
              <a:ext cx="1587" cy="249237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6126163" y="1083120"/>
              <a:ext cx="5603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 dirty="0">
                  <a:latin typeface="Tahoma" pitchFamily="-111" charset="0"/>
                </a:rPr>
                <a:t>C</a:t>
              </a:r>
              <a:r>
                <a:rPr lang="en-US" sz="1600" baseline="-25000" dirty="0">
                  <a:latin typeface="Tahoma" pitchFamily="-111" charset="0"/>
                </a:rPr>
                <a:t>IN</a:t>
              </a:r>
              <a:endParaRPr lang="en-US" sz="1600" dirty="0">
                <a:latin typeface="Tahoma" pitchFamily="-111" charset="0"/>
              </a:endParaRP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5627688" y="1084707"/>
              <a:ext cx="654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 dirty="0">
                  <a:latin typeface="Tahoma" pitchFamily="-111" charset="0"/>
                </a:rPr>
                <a:t>C</a:t>
              </a:r>
              <a:r>
                <a:rPr lang="en-US" sz="1600" baseline="-25000" dirty="0">
                  <a:latin typeface="Tahoma" pitchFamily="-111" charset="0"/>
                </a:rPr>
                <a:t>OUT</a:t>
              </a:r>
              <a:endParaRPr lang="en-US" sz="1600" dirty="0">
                <a:latin typeface="Tahoma" pitchFamily="-111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771327" y="5242559"/>
            <a:ext cx="3017520" cy="322348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71327" y="4920211"/>
            <a:ext cx="3017520" cy="322348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71327" y="5545879"/>
            <a:ext cx="3017520" cy="322348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71327" y="4333515"/>
            <a:ext cx="3017520" cy="322348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788847" y="5091846"/>
            <a:ext cx="972577" cy="6826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22"/>
          <p:cNvSpPr txBox="1">
            <a:spLocks noChangeArrowheads="1"/>
          </p:cNvSpPr>
          <p:nvPr/>
        </p:nvSpPr>
        <p:spPr>
          <a:xfrm>
            <a:off x="4721187" y="4929106"/>
            <a:ext cx="1155856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A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B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C</a:t>
            </a:r>
            <a:r>
              <a:rPr lang="en-US" sz="1500" b="1" baseline="-25000" dirty="0"/>
              <a:t>IN</a:t>
            </a:r>
            <a:endParaRPr lang="fr-FR" sz="15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07583" y="5389530"/>
            <a:ext cx="972577" cy="6826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22"/>
          <p:cNvSpPr txBox="1">
            <a:spLocks noChangeArrowheads="1"/>
          </p:cNvSpPr>
          <p:nvPr/>
        </p:nvSpPr>
        <p:spPr>
          <a:xfrm>
            <a:off x="4739923" y="5226790"/>
            <a:ext cx="1155856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A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B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C</a:t>
            </a:r>
            <a:r>
              <a:rPr lang="en-US" sz="1500" b="1" baseline="-25000" dirty="0"/>
              <a:t>IN</a:t>
            </a:r>
            <a:r>
              <a:rPr lang="fr-FR" sz="1400" b="1" kern="0" dirty="0">
                <a:solidFill>
                  <a:srgbClr val="C00000"/>
                </a:solidFill>
              </a:rPr>
              <a:t>’</a:t>
            </a:r>
            <a:endParaRPr lang="fr-FR" sz="1500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807583" y="4494278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22"/>
          <p:cNvSpPr txBox="1">
            <a:spLocks noChangeArrowheads="1"/>
          </p:cNvSpPr>
          <p:nvPr/>
        </p:nvSpPr>
        <p:spPr>
          <a:xfrm>
            <a:off x="4739923" y="4331537"/>
            <a:ext cx="1155856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A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B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C</a:t>
            </a:r>
            <a:r>
              <a:rPr lang="en-US" sz="1500" b="1" baseline="-25000" dirty="0"/>
              <a:t>IN</a:t>
            </a:r>
            <a:endParaRPr lang="fr-FR" sz="1500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3807583" y="5695531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22"/>
          <p:cNvSpPr txBox="1">
            <a:spLocks noChangeArrowheads="1"/>
          </p:cNvSpPr>
          <p:nvPr/>
        </p:nvSpPr>
        <p:spPr>
          <a:xfrm>
            <a:off x="4739923" y="5532790"/>
            <a:ext cx="1155856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A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B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C</a:t>
            </a:r>
            <a:r>
              <a:rPr lang="en-US" sz="1500" b="1" baseline="-25000" dirty="0"/>
              <a:t>IN</a:t>
            </a:r>
            <a:endParaRPr lang="fr-FR" sz="1500" dirty="0"/>
          </a:p>
        </p:txBody>
      </p:sp>
      <p:sp>
        <p:nvSpPr>
          <p:cNvPr id="3" name="Right Brace 2"/>
          <p:cNvSpPr/>
          <p:nvPr/>
        </p:nvSpPr>
        <p:spPr>
          <a:xfrm>
            <a:off x="5753218" y="4210867"/>
            <a:ext cx="541338" cy="1738829"/>
          </a:xfrm>
          <a:prstGeom prst="rightBrace">
            <a:avLst>
              <a:gd name="adj1" fmla="val 60134"/>
              <a:gd name="adj2" fmla="val 47857"/>
            </a:avLst>
          </a:prstGeom>
          <a:ln w="76200">
            <a:solidFill>
              <a:schemeClr val="accent4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71327" y="3051391"/>
          <a:ext cx="3017520" cy="280720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592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158"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r>
                        <a:rPr lang="en-US" sz="1400" b="1" cap="none" spc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</a:t>
                      </a:r>
                      <a:endParaRPr 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r>
                        <a:rPr lang="en-US" sz="1400" b="1" cap="none" spc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OUT</a:t>
                      </a:r>
                      <a:endParaRPr 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" name="Rectangle 22"/>
          <p:cNvSpPr txBox="1">
            <a:spLocks noChangeArrowheads="1"/>
          </p:cNvSpPr>
          <p:nvPr/>
        </p:nvSpPr>
        <p:spPr>
          <a:xfrm>
            <a:off x="856517" y="6297971"/>
            <a:ext cx="5396120" cy="40766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S = A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B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C</a:t>
            </a:r>
            <a:r>
              <a:rPr lang="en-US" sz="1800" b="1" baseline="-25000" dirty="0"/>
              <a:t>IN</a:t>
            </a:r>
            <a:r>
              <a:rPr lang="en-US" sz="1800" b="1" dirty="0"/>
              <a:t> + A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B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C</a:t>
            </a:r>
            <a:r>
              <a:rPr lang="en-US" sz="1800" b="1" baseline="-25000" dirty="0"/>
              <a:t>IN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800" dirty="0"/>
              <a:t> + </a:t>
            </a:r>
            <a:r>
              <a:rPr lang="en-US" sz="1800" b="1" dirty="0"/>
              <a:t>A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B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C</a:t>
            </a:r>
            <a:r>
              <a:rPr lang="en-US" sz="1800" b="1" baseline="-25000" dirty="0"/>
              <a:t>IN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dirty="0"/>
              <a:t> + </a:t>
            </a:r>
            <a:r>
              <a:rPr lang="en-US" sz="1800" b="1" dirty="0"/>
              <a:t>A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B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C</a:t>
            </a:r>
            <a:r>
              <a:rPr lang="en-US" sz="1800" b="1" baseline="-25000" dirty="0"/>
              <a:t>IN</a:t>
            </a:r>
            <a:endParaRPr lang="fr-FR" sz="1800" dirty="0"/>
          </a:p>
        </p:txBody>
      </p:sp>
      <p:sp>
        <p:nvSpPr>
          <p:cNvPr id="68" name="Rectangle 22"/>
          <p:cNvSpPr txBox="1">
            <a:spLocks noChangeArrowheads="1"/>
          </p:cNvSpPr>
          <p:nvPr/>
        </p:nvSpPr>
        <p:spPr>
          <a:xfrm>
            <a:off x="6252637" y="4521442"/>
            <a:ext cx="2796485" cy="40766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C</a:t>
            </a:r>
            <a:r>
              <a:rPr lang="en-US" sz="1800" b="1" baseline="-25000" dirty="0"/>
              <a:t>OUT</a:t>
            </a:r>
            <a:r>
              <a:rPr lang="en-US" sz="1800" b="1" dirty="0"/>
              <a:t> = </a:t>
            </a:r>
            <a:r>
              <a:rPr lang="en-US" sz="1500" b="1" dirty="0"/>
              <a:t>A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B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C</a:t>
            </a:r>
            <a:r>
              <a:rPr lang="en-US" sz="1500" b="1" baseline="-25000" dirty="0"/>
              <a:t>IN</a:t>
            </a:r>
            <a:r>
              <a:rPr lang="en-US" sz="1500" b="1" dirty="0"/>
              <a:t> + A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B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C</a:t>
            </a:r>
            <a:r>
              <a:rPr lang="en-US" sz="1500" b="1" baseline="-25000" dirty="0"/>
              <a:t>IN</a:t>
            </a:r>
            <a:r>
              <a:rPr lang="fr-FR" sz="1500" dirty="0"/>
              <a:t> +</a:t>
            </a:r>
          </a:p>
          <a:p>
            <a:pPr marL="0" indent="0">
              <a:buNone/>
            </a:pPr>
            <a:r>
              <a:rPr lang="fr-FR" sz="1500" dirty="0"/>
              <a:t> 	    </a:t>
            </a:r>
            <a:r>
              <a:rPr lang="en-US" sz="1500" b="1" dirty="0"/>
              <a:t>A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B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C</a:t>
            </a:r>
            <a:r>
              <a:rPr lang="en-US" sz="1500" b="1" baseline="-25000" dirty="0"/>
              <a:t>IN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dirty="0"/>
              <a:t> + </a:t>
            </a:r>
            <a:r>
              <a:rPr lang="en-US" sz="1500" b="1" dirty="0"/>
              <a:t>A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B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C</a:t>
            </a:r>
            <a:r>
              <a:rPr lang="en-US" sz="1500" b="1" baseline="-25000" dirty="0"/>
              <a:t>IN</a:t>
            </a:r>
            <a:endParaRPr lang="fr-FR" sz="1500" dirty="0"/>
          </a:p>
        </p:txBody>
      </p:sp>
      <p:sp>
        <p:nvSpPr>
          <p:cNvPr id="70" name="TextBox 69"/>
          <p:cNvSpPr txBox="1"/>
          <p:nvPr/>
        </p:nvSpPr>
        <p:spPr>
          <a:xfrm>
            <a:off x="4257962" y="3548562"/>
            <a:ext cx="3963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Franklin Gothic Medium"/>
                <a:cs typeface="Franklin Gothic Medium"/>
              </a:rPr>
              <a:t>Derive an expression for C</a:t>
            </a:r>
            <a:r>
              <a:rPr lang="en-US" sz="2400" baseline="-25000">
                <a:latin typeface="Franklin Gothic Medium"/>
                <a:cs typeface="Franklin Gothic Medium"/>
              </a:rPr>
              <a:t>OUT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72363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1-bit Binary Adder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600" dirty="0">
                <a:solidFill>
                  <a:srgbClr val="C00000"/>
                </a:solidFill>
              </a:rPr>
              <a:t>Inputs: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A, B, Carry-in</a:t>
            </a:r>
          </a:p>
          <a:p>
            <a:pPr eaLnBrk="1" hangingPunct="1"/>
            <a:r>
              <a:rPr lang="en-US" sz="2600" dirty="0">
                <a:solidFill>
                  <a:srgbClr val="C00000"/>
                </a:solidFill>
              </a:rPr>
              <a:t>Outputs: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Sum, Carry-out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589706" y="1242852"/>
            <a:ext cx="2101850" cy="1701355"/>
            <a:chOff x="5154613" y="1083120"/>
            <a:chExt cx="2101850" cy="1701355"/>
          </a:xfrm>
        </p:grpSpPr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5154613" y="2355850"/>
              <a:ext cx="1979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215" tIns="45107" rIns="90215" bIns="45107"/>
            <a:lstStyle/>
            <a:p>
              <a:endParaRPr lang="en-US"/>
            </a:p>
          </p:txBody>
        </p:sp>
        <p:sp>
          <p:nvSpPr>
            <p:cNvPr id="48" name="Text Box 23"/>
            <p:cNvSpPr txBox="1">
              <a:spLocks noChangeArrowheads="1"/>
            </p:cNvSpPr>
            <p:nvPr/>
          </p:nvSpPr>
          <p:spPr bwMode="auto">
            <a:xfrm>
              <a:off x="5324475" y="1728788"/>
              <a:ext cx="19319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 dirty="0">
                  <a:latin typeface="Tahoma" pitchFamily="-111" charset="0"/>
                </a:rPr>
                <a:t>A	A	A	A	A</a:t>
              </a: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5321300" y="2000250"/>
              <a:ext cx="19319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>
                  <a:latin typeface="Tahoma" pitchFamily="-111" charset="0"/>
                </a:rPr>
                <a:t>B	B	B	B	B</a:t>
              </a:r>
            </a:p>
          </p:txBody>
        </p:sp>
        <p:sp>
          <p:nvSpPr>
            <p:cNvPr id="50" name="Text Box 25"/>
            <p:cNvSpPr txBox="1">
              <a:spLocks noChangeArrowheads="1"/>
            </p:cNvSpPr>
            <p:nvPr/>
          </p:nvSpPr>
          <p:spPr bwMode="auto">
            <a:xfrm>
              <a:off x="5318125" y="2336800"/>
              <a:ext cx="19319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>
                  <a:latin typeface="Tahoma" pitchFamily="-111" charset="0"/>
                </a:rPr>
                <a:t>S	S	S	S	S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6346825" y="1646238"/>
              <a:ext cx="293688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6003925" y="1643063"/>
              <a:ext cx="293688" cy="113665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53" name="Rectangle 28"/>
            <p:cNvSpPr>
              <a:spLocks noChangeArrowheads="1"/>
            </p:cNvSpPr>
            <p:nvPr/>
          </p:nvSpPr>
          <p:spPr bwMode="auto">
            <a:xfrm>
              <a:off x="5324475" y="1643063"/>
              <a:ext cx="293688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54" name="Rectangle 29"/>
            <p:cNvSpPr>
              <a:spLocks noChangeArrowheads="1"/>
            </p:cNvSpPr>
            <p:nvPr/>
          </p:nvSpPr>
          <p:spPr bwMode="auto">
            <a:xfrm>
              <a:off x="5657850" y="1647825"/>
              <a:ext cx="293688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55" name="Rectangle 30"/>
            <p:cNvSpPr>
              <a:spLocks noChangeArrowheads="1"/>
            </p:cNvSpPr>
            <p:nvPr/>
          </p:nvSpPr>
          <p:spPr bwMode="auto">
            <a:xfrm>
              <a:off x="6686550" y="1647825"/>
              <a:ext cx="292100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cxnSp>
          <p:nvCxnSpPr>
            <p:cNvPr id="56" name="AutoShape 31"/>
            <p:cNvCxnSpPr>
              <a:cxnSpLocks noChangeShapeType="1"/>
            </p:cNvCxnSpPr>
            <p:nvPr/>
          </p:nvCxnSpPr>
          <p:spPr bwMode="auto">
            <a:xfrm rot="5400000" flipH="1">
              <a:off x="6665119" y="1520031"/>
              <a:ext cx="1588" cy="250825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32"/>
            <p:cNvCxnSpPr>
              <a:cxnSpLocks noChangeShapeType="1"/>
            </p:cNvCxnSpPr>
            <p:nvPr/>
          </p:nvCxnSpPr>
          <p:spPr bwMode="auto">
            <a:xfrm rot="5400000" flipH="1">
              <a:off x="6323807" y="1518444"/>
              <a:ext cx="1587" cy="250825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33"/>
            <p:cNvCxnSpPr>
              <a:cxnSpLocks noChangeShapeType="1"/>
            </p:cNvCxnSpPr>
            <p:nvPr/>
          </p:nvCxnSpPr>
          <p:spPr bwMode="auto">
            <a:xfrm rot="5400000" flipH="1">
              <a:off x="5984082" y="1518444"/>
              <a:ext cx="1587" cy="250825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34"/>
            <p:cNvCxnSpPr>
              <a:cxnSpLocks noChangeShapeType="1"/>
            </p:cNvCxnSpPr>
            <p:nvPr/>
          </p:nvCxnSpPr>
          <p:spPr bwMode="auto">
            <a:xfrm rot="5400000" flipH="1">
              <a:off x="5633244" y="1518444"/>
              <a:ext cx="1587" cy="250825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35"/>
            <p:cNvCxnSpPr>
              <a:cxnSpLocks noChangeShapeType="1"/>
            </p:cNvCxnSpPr>
            <p:nvPr/>
          </p:nvCxnSpPr>
          <p:spPr bwMode="auto">
            <a:xfrm rot="5400000" flipH="1">
              <a:off x="5316538" y="1519238"/>
              <a:ext cx="1587" cy="249237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6126163" y="1083120"/>
              <a:ext cx="5603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 dirty="0">
                  <a:latin typeface="Tahoma" pitchFamily="-111" charset="0"/>
                </a:rPr>
                <a:t>C</a:t>
              </a:r>
              <a:r>
                <a:rPr lang="en-US" sz="1600" baseline="-25000" dirty="0">
                  <a:latin typeface="Tahoma" pitchFamily="-111" charset="0"/>
                </a:rPr>
                <a:t>IN</a:t>
              </a:r>
              <a:endParaRPr lang="en-US" sz="1600" dirty="0">
                <a:latin typeface="Tahoma" pitchFamily="-111" charset="0"/>
              </a:endParaRP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5627688" y="1084707"/>
              <a:ext cx="654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 dirty="0">
                  <a:latin typeface="Tahoma" pitchFamily="-111" charset="0"/>
                </a:rPr>
                <a:t>C</a:t>
              </a:r>
              <a:r>
                <a:rPr lang="en-US" sz="1600" baseline="-25000" dirty="0">
                  <a:latin typeface="Tahoma" pitchFamily="-111" charset="0"/>
                </a:rPr>
                <a:t>OUT</a:t>
              </a:r>
              <a:endParaRPr lang="en-US" sz="1600" dirty="0">
                <a:latin typeface="Tahoma" pitchFamily="-111" charset="0"/>
              </a:endParaRPr>
            </a:p>
          </p:txBody>
        </p:sp>
      </p:grpSp>
      <p:sp>
        <p:nvSpPr>
          <p:cNvPr id="69" name="Rectangle 22"/>
          <p:cNvSpPr txBox="1">
            <a:spLocks noChangeArrowheads="1"/>
          </p:cNvSpPr>
          <p:nvPr/>
        </p:nvSpPr>
        <p:spPr>
          <a:xfrm>
            <a:off x="3840971" y="4525926"/>
            <a:ext cx="5396120" cy="40766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C</a:t>
            </a:r>
            <a:r>
              <a:rPr lang="en-US" sz="1800" b="1" baseline="-25000" dirty="0"/>
              <a:t>OUT</a:t>
            </a:r>
            <a:r>
              <a:rPr lang="en-US" sz="1800" b="1" dirty="0"/>
              <a:t> = A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B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C</a:t>
            </a:r>
            <a:r>
              <a:rPr lang="en-US" sz="1800" b="1" baseline="-25000" dirty="0"/>
              <a:t>IN</a:t>
            </a:r>
            <a:r>
              <a:rPr lang="en-US" sz="1800" b="1" dirty="0"/>
              <a:t> + A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B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C</a:t>
            </a:r>
            <a:r>
              <a:rPr lang="en-US" sz="1800" b="1" baseline="-25000" dirty="0"/>
              <a:t>IN</a:t>
            </a:r>
            <a:r>
              <a:rPr lang="fr-FR" sz="1800" dirty="0"/>
              <a:t> + </a:t>
            </a:r>
            <a:r>
              <a:rPr lang="en-US" sz="1800" b="1" dirty="0"/>
              <a:t>A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B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C</a:t>
            </a:r>
            <a:r>
              <a:rPr lang="en-US" sz="1800" b="1" baseline="-25000" dirty="0"/>
              <a:t>IN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800" dirty="0"/>
              <a:t> + </a:t>
            </a:r>
            <a:r>
              <a:rPr lang="en-US" sz="1800" b="1" dirty="0"/>
              <a:t>A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B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C</a:t>
            </a:r>
            <a:r>
              <a:rPr lang="en-US" sz="1800" b="1" baseline="-25000" dirty="0"/>
              <a:t>IN</a:t>
            </a:r>
            <a:endParaRPr lang="fr-FR" sz="1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71327" y="3051391"/>
          <a:ext cx="3017520" cy="280720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592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158"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r>
                        <a:rPr lang="en-US" sz="1400" b="1" cap="none" spc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</a:t>
                      </a:r>
                      <a:endParaRPr 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r>
                        <a:rPr lang="en-US" sz="1400" b="1" cap="none" spc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OUT</a:t>
                      </a:r>
                      <a:endParaRPr 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" name="Rectangle 22"/>
          <p:cNvSpPr txBox="1">
            <a:spLocks noChangeArrowheads="1"/>
          </p:cNvSpPr>
          <p:nvPr/>
        </p:nvSpPr>
        <p:spPr>
          <a:xfrm>
            <a:off x="3863196" y="4089513"/>
            <a:ext cx="5396120" cy="40766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S = A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B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C</a:t>
            </a:r>
            <a:r>
              <a:rPr lang="en-US" sz="1800" b="1" baseline="-25000" dirty="0"/>
              <a:t>IN</a:t>
            </a:r>
            <a:r>
              <a:rPr lang="en-US" sz="1800" b="1" dirty="0"/>
              <a:t> + A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B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C</a:t>
            </a:r>
            <a:r>
              <a:rPr lang="en-US" sz="1800" b="1" baseline="-25000" dirty="0"/>
              <a:t>IN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800" dirty="0"/>
              <a:t> + </a:t>
            </a:r>
            <a:r>
              <a:rPr lang="en-US" sz="1800" b="1" dirty="0"/>
              <a:t>A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B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C</a:t>
            </a:r>
            <a:r>
              <a:rPr lang="en-US" sz="1800" b="1" baseline="-25000" dirty="0"/>
              <a:t>IN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dirty="0"/>
              <a:t> + </a:t>
            </a:r>
            <a:r>
              <a:rPr lang="en-US" sz="1800" b="1" dirty="0"/>
              <a:t>A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B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C</a:t>
            </a:r>
            <a:r>
              <a:rPr lang="en-US" sz="1800" b="1" baseline="-25000" dirty="0"/>
              <a:t>IN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682004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Apply Theorems to Simplify Expressions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62314"/>
            <a:ext cx="8531225" cy="45307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>
                <a:solidFill>
                  <a:srgbClr val="C00000"/>
                </a:solidFill>
              </a:rPr>
              <a:t>The theorems of Boolean algebra can simplify expressions</a:t>
            </a:r>
          </a:p>
          <a:p>
            <a:pPr marL="739775" lvl="1" indent="-284163" eaLnBrk="1" hangingPunct="1"/>
            <a:r>
              <a:rPr lang="en-US" sz="2400" dirty="0"/>
              <a:t>e.g., full adder’s carry-out function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686088" y="2427552"/>
            <a:ext cx="7440478" cy="341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215" tIns="45107" rIns="90215" bIns="45107">
            <a:spAutoFit/>
          </a:bodyPr>
          <a:lstStyle/>
          <a:p>
            <a:pPr eaLnBrk="0" hangingPunct="0"/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Cout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	=  A’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+ A B’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+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’ +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endParaRPr lang="en-US" dirty="0">
              <a:solidFill>
                <a:srgbClr val="002060"/>
              </a:solidFill>
              <a:latin typeface="Tahoma" pitchFamily="-111" charset="0"/>
            </a:endParaRPr>
          </a:p>
          <a:p>
            <a:pPr eaLnBrk="0" hangingPunct="0"/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		=  A’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B’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’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endParaRPr lang="en-US" dirty="0">
              <a:solidFill>
                <a:srgbClr val="002060"/>
              </a:solidFill>
              <a:latin typeface="Tahoma" pitchFamily="-111" charset="0"/>
            </a:endParaRPr>
          </a:p>
          <a:p>
            <a:pPr eaLnBrk="0" hangingPunct="0"/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		=  A’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B’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’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endParaRPr lang="en-US" dirty="0">
              <a:solidFill>
                <a:srgbClr val="002060"/>
              </a:solidFill>
              <a:latin typeface="Tahoma" pitchFamily="-111" charset="0"/>
            </a:endParaRPr>
          </a:p>
          <a:p>
            <a:pPr eaLnBrk="0" hangingPunct="0"/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		=  (A’ + A)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B’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’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endParaRPr lang="en-US" dirty="0">
              <a:solidFill>
                <a:srgbClr val="002060"/>
              </a:solidFill>
              <a:latin typeface="Tahoma" pitchFamily="-111" charset="0"/>
            </a:endParaRPr>
          </a:p>
          <a:p>
            <a:pPr eaLnBrk="0" hangingPunct="0"/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		=  (1)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B’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’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endParaRPr lang="en-US" dirty="0">
              <a:solidFill>
                <a:srgbClr val="002060"/>
              </a:solidFill>
              <a:latin typeface="Tahoma" pitchFamily="-111" charset="0"/>
            </a:endParaRPr>
          </a:p>
          <a:p>
            <a:pPr eaLnBrk="0" hangingPunct="0"/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		= 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B’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’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endParaRPr lang="en-US" dirty="0">
              <a:solidFill>
                <a:srgbClr val="002060"/>
              </a:solidFill>
              <a:latin typeface="Tahoma" pitchFamily="-111" charset="0"/>
            </a:endParaRPr>
          </a:p>
          <a:p>
            <a:pPr eaLnBrk="0" hangingPunct="0"/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		= 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B’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’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endParaRPr lang="en-US" dirty="0">
              <a:solidFill>
                <a:srgbClr val="002060"/>
              </a:solidFill>
              <a:latin typeface="Tahoma" pitchFamily="-111" charset="0"/>
            </a:endParaRPr>
          </a:p>
          <a:p>
            <a:pPr eaLnBrk="0" hangingPunct="0"/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		= 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(B’ + B)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’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endParaRPr lang="en-US" dirty="0">
              <a:solidFill>
                <a:srgbClr val="002060"/>
              </a:solidFill>
              <a:latin typeface="Tahoma" pitchFamily="-111" charset="0"/>
            </a:endParaRPr>
          </a:p>
          <a:p>
            <a:pPr eaLnBrk="0" hangingPunct="0"/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		= 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(1)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’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endParaRPr lang="en-US" dirty="0">
              <a:solidFill>
                <a:srgbClr val="002060"/>
              </a:solidFill>
              <a:latin typeface="Tahoma" pitchFamily="-111" charset="0"/>
            </a:endParaRPr>
          </a:p>
          <a:p>
            <a:pPr eaLnBrk="0" hangingPunct="0"/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		= 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(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’ + 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)</a:t>
            </a:r>
          </a:p>
          <a:p>
            <a:pPr eaLnBrk="0" hangingPunct="0"/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		= 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(1)</a:t>
            </a:r>
          </a:p>
          <a:p>
            <a:pPr eaLnBrk="0" hangingPunct="0"/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		= 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</a:p>
        </p:txBody>
      </p:sp>
    </p:spTree>
    <p:extLst>
      <p:ext uri="{BB962C8B-B14F-4D97-AF65-F5344CB8AC3E}">
        <p14:creationId xmlns:p14="http://schemas.microsoft.com/office/powerpoint/2010/main" val="2549782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Apply Theorems to Simplify Expressions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62314"/>
            <a:ext cx="8531225" cy="45307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>
                <a:solidFill>
                  <a:srgbClr val="C00000"/>
                </a:solidFill>
              </a:rPr>
              <a:t>The theorems of Boolean algebra can simplify expressions</a:t>
            </a:r>
          </a:p>
          <a:p>
            <a:pPr marL="739775" lvl="1" indent="-284163" eaLnBrk="1" hangingPunct="1"/>
            <a:r>
              <a:rPr lang="en-US" sz="2400" dirty="0"/>
              <a:t>e.g., full adder’s carry-out function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686088" y="2427552"/>
            <a:ext cx="7440478" cy="341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215" tIns="45107" rIns="90215" bIns="45107">
            <a:spAutoFit/>
          </a:bodyPr>
          <a:lstStyle/>
          <a:p>
            <a:pPr eaLnBrk="0" hangingPunct="0"/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Cout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	=  A’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+ A B’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+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’ +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endParaRPr lang="en-US" dirty="0">
              <a:solidFill>
                <a:srgbClr val="002060"/>
              </a:solidFill>
              <a:latin typeface="Tahoma" pitchFamily="-111" charset="0"/>
            </a:endParaRPr>
          </a:p>
          <a:p>
            <a:pPr eaLnBrk="0" hangingPunct="0"/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		=  A’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B’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’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endParaRPr lang="en-US" dirty="0">
              <a:solidFill>
                <a:srgbClr val="002060"/>
              </a:solidFill>
              <a:latin typeface="Tahoma" pitchFamily="-111" charset="0"/>
            </a:endParaRPr>
          </a:p>
          <a:p>
            <a:pPr eaLnBrk="0" hangingPunct="0"/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		=  A’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B’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’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endParaRPr lang="en-US" dirty="0">
              <a:solidFill>
                <a:srgbClr val="002060"/>
              </a:solidFill>
              <a:latin typeface="Tahoma" pitchFamily="-111" charset="0"/>
            </a:endParaRPr>
          </a:p>
          <a:p>
            <a:pPr eaLnBrk="0" hangingPunct="0"/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		=  (A’ + A)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B’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’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endParaRPr lang="en-US" dirty="0">
              <a:solidFill>
                <a:srgbClr val="002060"/>
              </a:solidFill>
              <a:latin typeface="Tahoma" pitchFamily="-111" charset="0"/>
            </a:endParaRPr>
          </a:p>
          <a:p>
            <a:pPr eaLnBrk="0" hangingPunct="0"/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		=  (1)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B’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’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endParaRPr lang="en-US" dirty="0">
              <a:solidFill>
                <a:srgbClr val="002060"/>
              </a:solidFill>
              <a:latin typeface="Tahoma" pitchFamily="-111" charset="0"/>
            </a:endParaRPr>
          </a:p>
          <a:p>
            <a:pPr eaLnBrk="0" hangingPunct="0"/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		= 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B’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’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endParaRPr lang="en-US" dirty="0">
              <a:solidFill>
                <a:srgbClr val="002060"/>
              </a:solidFill>
              <a:latin typeface="Tahoma" pitchFamily="-111" charset="0"/>
            </a:endParaRPr>
          </a:p>
          <a:p>
            <a:pPr eaLnBrk="0" hangingPunct="0"/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		= 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B’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’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endParaRPr lang="en-US" dirty="0">
              <a:solidFill>
                <a:srgbClr val="002060"/>
              </a:solidFill>
              <a:latin typeface="Tahoma" pitchFamily="-111" charset="0"/>
            </a:endParaRPr>
          </a:p>
          <a:p>
            <a:pPr eaLnBrk="0" hangingPunct="0"/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		= 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(B’ + B)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’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endParaRPr lang="en-US" dirty="0">
              <a:solidFill>
                <a:srgbClr val="002060"/>
              </a:solidFill>
              <a:latin typeface="Tahoma" pitchFamily="-111" charset="0"/>
            </a:endParaRPr>
          </a:p>
          <a:p>
            <a:pPr eaLnBrk="0" hangingPunct="0"/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		= 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(1)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’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endParaRPr lang="en-US" dirty="0">
              <a:solidFill>
                <a:srgbClr val="002060"/>
              </a:solidFill>
              <a:latin typeface="Tahoma" pitchFamily="-111" charset="0"/>
            </a:endParaRPr>
          </a:p>
          <a:p>
            <a:pPr eaLnBrk="0" hangingPunct="0"/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		= 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(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’ + 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)</a:t>
            </a:r>
          </a:p>
          <a:p>
            <a:pPr eaLnBrk="0" hangingPunct="0"/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		= 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(1)</a:t>
            </a:r>
          </a:p>
          <a:p>
            <a:pPr eaLnBrk="0" hangingPunct="0"/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		= 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</a:p>
        </p:txBody>
      </p:sp>
      <p:grpSp>
        <p:nvGrpSpPr>
          <p:cNvPr id="24584" name="Group 5"/>
          <p:cNvGrpSpPr>
            <a:grpSpLocks/>
          </p:cNvGrpSpPr>
          <p:nvPr/>
        </p:nvGrpSpPr>
        <p:grpSpPr bwMode="auto">
          <a:xfrm>
            <a:off x="5292954" y="2749814"/>
            <a:ext cx="3298596" cy="3525838"/>
            <a:chOff x="3380" y="1859"/>
            <a:chExt cx="2107" cy="2250"/>
          </a:xfrm>
        </p:grpSpPr>
        <p:sp>
          <p:nvSpPr>
            <p:cNvPr id="24585" name="Text Box 6"/>
            <p:cNvSpPr txBox="1">
              <a:spLocks noChangeArrowheads="1"/>
            </p:cNvSpPr>
            <p:nvPr/>
          </p:nvSpPr>
          <p:spPr bwMode="auto">
            <a:xfrm>
              <a:off x="3929" y="3520"/>
              <a:ext cx="1558" cy="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FF00FF"/>
                  </a:solidFill>
                  <a:latin typeface="Tahoma" pitchFamily="-111" charset="0"/>
                </a:rPr>
                <a:t>adding extra terms creates new factoring opportunities</a:t>
              </a:r>
            </a:p>
          </p:txBody>
        </p:sp>
        <p:sp>
          <p:nvSpPr>
            <p:cNvPr id="24586" name="Rectangle 7"/>
            <p:cNvSpPr>
              <a:spLocks noChangeArrowheads="1"/>
            </p:cNvSpPr>
            <p:nvPr/>
          </p:nvSpPr>
          <p:spPr bwMode="auto">
            <a:xfrm>
              <a:off x="3586" y="1859"/>
              <a:ext cx="1463" cy="175"/>
            </a:xfrm>
            <a:prstGeom prst="rect">
              <a:avLst/>
            </a:prstGeom>
            <a:noFill/>
            <a:ln w="12700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7" name="Rectangle 8"/>
            <p:cNvSpPr>
              <a:spLocks noChangeArrowheads="1"/>
            </p:cNvSpPr>
            <p:nvPr/>
          </p:nvSpPr>
          <p:spPr bwMode="auto">
            <a:xfrm>
              <a:off x="3380" y="2550"/>
              <a:ext cx="1450" cy="175"/>
            </a:xfrm>
            <a:prstGeom prst="rect">
              <a:avLst/>
            </a:prstGeom>
            <a:noFill/>
            <a:ln w="12700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588" name="AutoShape 9"/>
            <p:cNvCxnSpPr>
              <a:cxnSpLocks noChangeShapeType="1"/>
              <a:stCxn id="24585" idx="0"/>
              <a:endCxn id="24587" idx="3"/>
            </p:cNvCxnSpPr>
            <p:nvPr/>
          </p:nvCxnSpPr>
          <p:spPr bwMode="auto">
            <a:xfrm rot="5400000" flipH="1" flipV="1">
              <a:off x="4328" y="3018"/>
              <a:ext cx="882" cy="122"/>
            </a:xfrm>
            <a:prstGeom prst="curvedConnector4">
              <a:avLst>
                <a:gd name="adj1" fmla="val 45042"/>
                <a:gd name="adj2" fmla="val 219688"/>
              </a:avLst>
            </a:prstGeom>
            <a:noFill/>
            <a:ln w="127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9" name="AutoShape 10"/>
            <p:cNvCxnSpPr>
              <a:cxnSpLocks noChangeShapeType="1"/>
              <a:stCxn id="24585" idx="0"/>
              <a:endCxn id="24586" idx="3"/>
            </p:cNvCxnSpPr>
            <p:nvPr/>
          </p:nvCxnSpPr>
          <p:spPr bwMode="auto">
            <a:xfrm rot="5400000" flipH="1" flipV="1">
              <a:off x="4092" y="2563"/>
              <a:ext cx="1573" cy="341"/>
            </a:xfrm>
            <a:prstGeom prst="curvedConnector4">
              <a:avLst>
                <a:gd name="adj1" fmla="val 47220"/>
                <a:gd name="adj2" fmla="val 142821"/>
              </a:avLst>
            </a:prstGeom>
            <a:noFill/>
            <a:ln w="127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86348950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 2-bit Ripple-Carry Adder</a:t>
            </a:r>
          </a:p>
        </p:txBody>
      </p:sp>
      <p:sp>
        <p:nvSpPr>
          <p:cNvPr id="6161" name="Rectangle 6"/>
          <p:cNvSpPr>
            <a:spLocks noChangeArrowheads="1"/>
          </p:cNvSpPr>
          <p:nvPr/>
        </p:nvSpPr>
        <p:spPr bwMode="auto">
          <a:xfrm>
            <a:off x="914400" y="2190750"/>
            <a:ext cx="2798763" cy="3294063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9046" tIns="26984" rIns="19046" bIns="26984" anchor="ctr"/>
          <a:lstStyle/>
          <a:p>
            <a:endParaRPr lang="en-US"/>
          </a:p>
        </p:txBody>
      </p:sp>
      <p:sp>
        <p:nvSpPr>
          <p:cNvPr id="6162" name="Line 9"/>
          <p:cNvSpPr>
            <a:spLocks noChangeShapeType="1"/>
          </p:cNvSpPr>
          <p:nvPr/>
        </p:nvSpPr>
        <p:spPr bwMode="auto">
          <a:xfrm>
            <a:off x="1938338" y="1789113"/>
            <a:ext cx="0" cy="388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9046" tIns="26984" rIns="19046" bIns="26984" anchor="ctr"/>
          <a:lstStyle/>
          <a:p>
            <a:endParaRPr lang="en-US"/>
          </a:p>
        </p:txBody>
      </p:sp>
      <p:sp>
        <p:nvSpPr>
          <p:cNvPr id="6163" name="Line 10"/>
          <p:cNvSpPr>
            <a:spLocks noChangeShapeType="1"/>
          </p:cNvSpPr>
          <p:nvPr/>
        </p:nvSpPr>
        <p:spPr bwMode="auto">
          <a:xfrm>
            <a:off x="2667000" y="1789113"/>
            <a:ext cx="0" cy="388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9046" tIns="26984" rIns="19046" bIns="26984" anchor="ctr"/>
          <a:lstStyle/>
          <a:p>
            <a:endParaRPr lang="en-US"/>
          </a:p>
        </p:txBody>
      </p:sp>
      <p:sp>
        <p:nvSpPr>
          <p:cNvPr id="6164" name="Line 11"/>
          <p:cNvSpPr>
            <a:spLocks noChangeShapeType="1"/>
          </p:cNvSpPr>
          <p:nvPr/>
        </p:nvSpPr>
        <p:spPr bwMode="auto">
          <a:xfrm>
            <a:off x="2314575" y="5494338"/>
            <a:ext cx="0" cy="388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9046" tIns="26984" rIns="19046" bIns="26984" anchor="ctr"/>
          <a:lstStyle/>
          <a:p>
            <a:endParaRPr lang="en-US"/>
          </a:p>
        </p:txBody>
      </p:sp>
      <p:sp>
        <p:nvSpPr>
          <p:cNvPr id="6165" name="Line 12"/>
          <p:cNvSpPr>
            <a:spLocks noChangeShapeType="1"/>
          </p:cNvSpPr>
          <p:nvPr/>
        </p:nvSpPr>
        <p:spPr bwMode="auto">
          <a:xfrm rot="-5400000">
            <a:off x="3925094" y="3613944"/>
            <a:ext cx="0" cy="388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9046" tIns="26984" rIns="19046" bIns="26984" anchor="ctr"/>
          <a:lstStyle/>
          <a:p>
            <a:endParaRPr lang="en-US"/>
          </a:p>
        </p:txBody>
      </p:sp>
      <p:sp>
        <p:nvSpPr>
          <p:cNvPr id="6166" name="Text Box 13"/>
          <p:cNvSpPr txBox="1">
            <a:spLocks noChangeArrowheads="1"/>
          </p:cNvSpPr>
          <p:nvPr/>
        </p:nvSpPr>
        <p:spPr bwMode="auto">
          <a:xfrm>
            <a:off x="1806575" y="1484313"/>
            <a:ext cx="192088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46" tIns="26984" rIns="19046" bIns="2698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6167" name="Text Box 14"/>
          <p:cNvSpPr txBox="1">
            <a:spLocks noChangeArrowheads="1"/>
          </p:cNvSpPr>
          <p:nvPr/>
        </p:nvSpPr>
        <p:spPr bwMode="auto">
          <a:xfrm>
            <a:off x="2049463" y="5880100"/>
            <a:ext cx="512762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46" tIns="26984" rIns="19046" bIns="2698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/>
              <a:t>Sum</a:t>
            </a:r>
          </a:p>
        </p:txBody>
      </p:sp>
      <p:sp>
        <p:nvSpPr>
          <p:cNvPr id="6168" name="Text Box 15"/>
          <p:cNvSpPr txBox="1">
            <a:spLocks noChangeArrowheads="1"/>
          </p:cNvSpPr>
          <p:nvPr/>
        </p:nvSpPr>
        <p:spPr bwMode="auto">
          <a:xfrm>
            <a:off x="3873500" y="3940175"/>
            <a:ext cx="4191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46" tIns="26984" rIns="19046" bIns="2698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/>
              <a:t>C</a:t>
            </a:r>
            <a:r>
              <a:rPr lang="en-US" baseline="-25000"/>
              <a:t>out</a:t>
            </a:r>
            <a:endParaRPr lang="en-US"/>
          </a:p>
        </p:txBody>
      </p:sp>
      <p:sp>
        <p:nvSpPr>
          <p:cNvPr id="6169" name="Line 16"/>
          <p:cNvSpPr>
            <a:spLocks noChangeShapeType="1"/>
          </p:cNvSpPr>
          <p:nvPr/>
        </p:nvSpPr>
        <p:spPr bwMode="auto">
          <a:xfrm rot="-5400000">
            <a:off x="704057" y="3613944"/>
            <a:ext cx="0" cy="388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9046" tIns="26984" rIns="19046" bIns="26984" anchor="ctr"/>
          <a:lstStyle/>
          <a:p>
            <a:endParaRPr lang="en-US"/>
          </a:p>
        </p:txBody>
      </p:sp>
      <p:sp>
        <p:nvSpPr>
          <p:cNvPr id="6170" name="Text Box 17"/>
          <p:cNvSpPr txBox="1">
            <a:spLocks noChangeArrowheads="1"/>
          </p:cNvSpPr>
          <p:nvPr/>
        </p:nvSpPr>
        <p:spPr bwMode="auto">
          <a:xfrm>
            <a:off x="407988" y="3940175"/>
            <a:ext cx="322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46" tIns="26984" rIns="19046" bIns="2698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/>
              <a:t>C</a:t>
            </a:r>
            <a:r>
              <a:rPr lang="en-US" baseline="-25000"/>
              <a:t>in</a:t>
            </a:r>
            <a:endParaRPr lang="en-US"/>
          </a:p>
        </p:txBody>
      </p:sp>
      <p:sp>
        <p:nvSpPr>
          <p:cNvPr id="6171" name="Text Box 19"/>
          <p:cNvSpPr txBox="1">
            <a:spLocks noChangeArrowheads="1"/>
          </p:cNvSpPr>
          <p:nvPr/>
        </p:nvSpPr>
        <p:spPr bwMode="auto">
          <a:xfrm>
            <a:off x="2547938" y="1484313"/>
            <a:ext cx="190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46" tIns="26984" rIns="19046" bIns="2698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6172" name="Text Box 31"/>
          <p:cNvSpPr txBox="1">
            <a:spLocks noChangeArrowheads="1"/>
          </p:cNvSpPr>
          <p:nvPr/>
        </p:nvSpPr>
        <p:spPr bwMode="auto">
          <a:xfrm>
            <a:off x="2209800" y="2271713"/>
            <a:ext cx="11795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46" tIns="26984" rIns="19046" bIns="2698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/>
              <a:t>1-Bit Adder</a:t>
            </a:r>
          </a:p>
        </p:txBody>
      </p:sp>
      <p:pic>
        <p:nvPicPr>
          <p:cNvPr id="6184" name="Picture 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8" y="4584700"/>
            <a:ext cx="23114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85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5" y="2566988"/>
            <a:ext cx="2320925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083050" y="1484313"/>
            <a:ext cx="5009397" cy="2686411"/>
            <a:chOff x="4263231" y="1920875"/>
            <a:chExt cx="5009397" cy="2686411"/>
          </a:xfrm>
        </p:grpSpPr>
        <p:grpSp>
          <p:nvGrpSpPr>
            <p:cNvPr id="4" name="Group 3"/>
            <p:cNvGrpSpPr/>
            <p:nvPr/>
          </p:nvGrpSpPr>
          <p:grpSpPr>
            <a:xfrm>
              <a:off x="4263231" y="1941221"/>
              <a:ext cx="2185987" cy="2662819"/>
              <a:chOff x="4522788" y="1897063"/>
              <a:chExt cx="2185987" cy="2662819"/>
            </a:xfrm>
          </p:grpSpPr>
          <p:sp>
            <p:nvSpPr>
              <p:cNvPr id="6150" name="Rectangle 20"/>
              <p:cNvSpPr>
                <a:spLocks noChangeArrowheads="1"/>
              </p:cNvSpPr>
              <p:nvPr/>
            </p:nvSpPr>
            <p:spPr bwMode="auto">
              <a:xfrm>
                <a:off x="5162550" y="2589213"/>
                <a:ext cx="1023938" cy="127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9046" tIns="26984" rIns="19046" bIns="26984" anchor="ctr"/>
              <a:lstStyle/>
              <a:p>
                <a:endParaRPr lang="en-US"/>
              </a:p>
            </p:txBody>
          </p:sp>
          <p:sp>
            <p:nvSpPr>
              <p:cNvPr id="6151" name="Line 21"/>
              <p:cNvSpPr>
                <a:spLocks noChangeShapeType="1"/>
              </p:cNvSpPr>
              <p:nvPr/>
            </p:nvSpPr>
            <p:spPr bwMode="auto">
              <a:xfrm>
                <a:off x="5394325" y="2201863"/>
                <a:ext cx="0" cy="3889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19046" tIns="26984" rIns="19046" bIns="26984" anchor="ctr"/>
              <a:lstStyle/>
              <a:p>
                <a:endParaRPr lang="en-US"/>
              </a:p>
            </p:txBody>
          </p:sp>
          <p:sp>
            <p:nvSpPr>
              <p:cNvPr id="6152" name="Line 22"/>
              <p:cNvSpPr>
                <a:spLocks noChangeShapeType="1"/>
              </p:cNvSpPr>
              <p:nvPr/>
            </p:nvSpPr>
            <p:spPr bwMode="auto">
              <a:xfrm>
                <a:off x="5900738" y="2201863"/>
                <a:ext cx="0" cy="3889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19046" tIns="26984" rIns="19046" bIns="26984" anchor="ctr"/>
              <a:lstStyle/>
              <a:p>
                <a:endParaRPr lang="en-US"/>
              </a:p>
            </p:txBody>
          </p:sp>
          <p:sp>
            <p:nvSpPr>
              <p:cNvPr id="6153" name="Text Box 23"/>
              <p:cNvSpPr txBox="1">
                <a:spLocks noChangeArrowheads="1"/>
              </p:cNvSpPr>
              <p:nvPr/>
            </p:nvSpPr>
            <p:spPr bwMode="auto">
              <a:xfrm>
                <a:off x="5262563" y="1897063"/>
                <a:ext cx="287337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46" tIns="26984" rIns="19046" bIns="2698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dirty="0"/>
                  <a:t>A</a:t>
                </a:r>
                <a:r>
                  <a:rPr lang="en-US" baseline="-25000" dirty="0"/>
                  <a:t>0</a:t>
                </a:r>
                <a:endParaRPr lang="en-US" dirty="0"/>
              </a:p>
            </p:txBody>
          </p:sp>
          <p:sp>
            <p:nvSpPr>
              <p:cNvPr id="6154" name="Text Box 24"/>
              <p:cNvSpPr txBox="1">
                <a:spLocks noChangeArrowheads="1"/>
              </p:cNvSpPr>
              <p:nvPr/>
            </p:nvSpPr>
            <p:spPr bwMode="auto">
              <a:xfrm>
                <a:off x="5781675" y="1897063"/>
                <a:ext cx="277813" cy="303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46" tIns="26984" rIns="19046" bIns="2698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dirty="0"/>
                  <a:t>B</a:t>
                </a:r>
                <a:r>
                  <a:rPr lang="en-US" baseline="-25000" dirty="0"/>
                  <a:t>0</a:t>
                </a:r>
                <a:endParaRPr lang="en-US" dirty="0"/>
              </a:p>
            </p:txBody>
          </p:sp>
          <p:sp>
            <p:nvSpPr>
              <p:cNvPr id="6155" name="Line 25"/>
              <p:cNvSpPr>
                <a:spLocks noChangeShapeType="1"/>
              </p:cNvSpPr>
              <p:nvPr/>
            </p:nvSpPr>
            <p:spPr bwMode="auto">
              <a:xfrm rot="-5400000">
                <a:off x="6449219" y="2924969"/>
                <a:ext cx="0" cy="5191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19046" tIns="26984" rIns="19046" bIns="26984" anchor="ctr"/>
              <a:lstStyle/>
              <a:p>
                <a:endParaRPr lang="en-US"/>
              </a:p>
            </p:txBody>
          </p:sp>
          <p:sp>
            <p:nvSpPr>
              <p:cNvPr id="6156" name="Text Box 26"/>
              <p:cNvSpPr txBox="1">
                <a:spLocks noChangeArrowheads="1"/>
              </p:cNvSpPr>
              <p:nvPr/>
            </p:nvSpPr>
            <p:spPr bwMode="auto">
              <a:xfrm>
                <a:off x="5668963" y="3033713"/>
                <a:ext cx="4191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46" tIns="26984" rIns="19046" bIns="2698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/>
                  <a:t>C</a:t>
                </a:r>
                <a:r>
                  <a:rPr lang="en-US" baseline="-25000"/>
                  <a:t>out</a:t>
                </a:r>
                <a:endParaRPr lang="en-US"/>
              </a:p>
            </p:txBody>
          </p:sp>
          <p:sp>
            <p:nvSpPr>
              <p:cNvPr id="6157" name="Line 27"/>
              <p:cNvSpPr>
                <a:spLocks noChangeShapeType="1"/>
              </p:cNvSpPr>
              <p:nvPr/>
            </p:nvSpPr>
            <p:spPr bwMode="auto">
              <a:xfrm rot="-5400000">
                <a:off x="4952207" y="2990056"/>
                <a:ext cx="0" cy="3889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19046" tIns="26984" rIns="19046" bIns="26984" anchor="ctr"/>
              <a:lstStyle/>
              <a:p>
                <a:endParaRPr lang="en-US"/>
              </a:p>
            </p:txBody>
          </p:sp>
          <p:sp>
            <p:nvSpPr>
              <p:cNvPr id="6158" name="Text Box 28"/>
              <p:cNvSpPr txBox="1">
                <a:spLocks noChangeArrowheads="1"/>
              </p:cNvSpPr>
              <p:nvPr/>
            </p:nvSpPr>
            <p:spPr bwMode="auto">
              <a:xfrm>
                <a:off x="5195888" y="3033713"/>
                <a:ext cx="320675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46" tIns="26984" rIns="19046" bIns="2698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/>
                  <a:t>C</a:t>
                </a:r>
                <a:r>
                  <a:rPr lang="en-US" baseline="-25000"/>
                  <a:t>in</a:t>
                </a:r>
                <a:endParaRPr lang="en-US"/>
              </a:p>
            </p:txBody>
          </p:sp>
          <p:sp>
            <p:nvSpPr>
              <p:cNvPr id="6159" name="Line 29"/>
              <p:cNvSpPr>
                <a:spLocks noChangeShapeType="1"/>
              </p:cNvSpPr>
              <p:nvPr/>
            </p:nvSpPr>
            <p:spPr bwMode="auto">
              <a:xfrm>
                <a:off x="5670550" y="387032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19046" tIns="26984" rIns="19046" bIns="26984" anchor="ctr"/>
              <a:lstStyle/>
              <a:p>
                <a:endParaRPr lang="en-US"/>
              </a:p>
            </p:txBody>
          </p:sp>
          <p:sp>
            <p:nvSpPr>
              <p:cNvPr id="6160" name="Text Box 30"/>
              <p:cNvSpPr txBox="1">
                <a:spLocks noChangeArrowheads="1"/>
              </p:cNvSpPr>
              <p:nvPr/>
            </p:nvSpPr>
            <p:spPr bwMode="auto">
              <a:xfrm>
                <a:off x="5405438" y="4256088"/>
                <a:ext cx="597913" cy="303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46" tIns="26984" rIns="19046" bIns="2698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dirty="0"/>
                  <a:t>Sum</a:t>
                </a:r>
                <a:r>
                  <a:rPr lang="en-US" baseline="-25000" dirty="0"/>
                  <a:t>0</a:t>
                </a:r>
                <a:endParaRPr lang="en-US" dirty="0"/>
              </a:p>
            </p:txBody>
          </p:sp>
          <p:sp>
            <p:nvSpPr>
              <p:cNvPr id="6182" name="Text Box 59"/>
              <p:cNvSpPr txBox="1">
                <a:spLocks noChangeArrowheads="1"/>
              </p:cNvSpPr>
              <p:nvPr/>
            </p:nvSpPr>
            <p:spPr bwMode="auto">
              <a:xfrm>
                <a:off x="4522788" y="3049588"/>
                <a:ext cx="166687" cy="303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46" tIns="26984" rIns="19046" bIns="2698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/>
                  <a:t>0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449218" y="1920875"/>
              <a:ext cx="1478797" cy="2662819"/>
              <a:chOff x="6449218" y="1920875"/>
              <a:chExt cx="1478797" cy="2662819"/>
            </a:xfrm>
          </p:grpSpPr>
          <p:sp>
            <p:nvSpPr>
              <p:cNvPr id="6173" name="Rectangle 44"/>
              <p:cNvSpPr>
                <a:spLocks noChangeArrowheads="1"/>
              </p:cNvSpPr>
              <p:nvPr/>
            </p:nvSpPr>
            <p:spPr bwMode="auto">
              <a:xfrm>
                <a:off x="6449218" y="2613025"/>
                <a:ext cx="1023938" cy="127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9046" tIns="26984" rIns="19046" bIns="26984" anchor="ctr"/>
              <a:lstStyle/>
              <a:p>
                <a:endParaRPr lang="en-US"/>
              </a:p>
            </p:txBody>
          </p:sp>
          <p:sp>
            <p:nvSpPr>
              <p:cNvPr id="6174" name="Line 45"/>
              <p:cNvSpPr>
                <a:spLocks noChangeShapeType="1"/>
              </p:cNvSpPr>
              <p:nvPr/>
            </p:nvSpPr>
            <p:spPr bwMode="auto">
              <a:xfrm>
                <a:off x="6680993" y="2225675"/>
                <a:ext cx="0" cy="3889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19046" tIns="26984" rIns="19046" bIns="26984" anchor="ctr"/>
              <a:lstStyle/>
              <a:p>
                <a:endParaRPr lang="en-US"/>
              </a:p>
            </p:txBody>
          </p:sp>
          <p:sp>
            <p:nvSpPr>
              <p:cNvPr id="6175" name="Line 46"/>
              <p:cNvSpPr>
                <a:spLocks noChangeShapeType="1"/>
              </p:cNvSpPr>
              <p:nvPr/>
            </p:nvSpPr>
            <p:spPr bwMode="auto">
              <a:xfrm>
                <a:off x="7187406" y="2225675"/>
                <a:ext cx="0" cy="3889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19046" tIns="26984" rIns="19046" bIns="26984" anchor="ctr"/>
              <a:lstStyle/>
              <a:p>
                <a:endParaRPr lang="en-US"/>
              </a:p>
            </p:txBody>
          </p:sp>
          <p:sp>
            <p:nvSpPr>
              <p:cNvPr id="6176" name="Text Box 47"/>
              <p:cNvSpPr txBox="1">
                <a:spLocks noChangeArrowheads="1"/>
              </p:cNvSpPr>
              <p:nvPr/>
            </p:nvSpPr>
            <p:spPr bwMode="auto">
              <a:xfrm>
                <a:off x="6549231" y="1920875"/>
                <a:ext cx="287337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46" tIns="26984" rIns="19046" bIns="2698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dirty="0"/>
                  <a:t>A</a:t>
                </a:r>
                <a:r>
                  <a:rPr lang="en-US" baseline="-25000" dirty="0"/>
                  <a:t>1</a:t>
                </a:r>
                <a:endParaRPr lang="en-US" dirty="0"/>
              </a:p>
            </p:txBody>
          </p:sp>
          <p:sp>
            <p:nvSpPr>
              <p:cNvPr id="6177" name="Text Box 48"/>
              <p:cNvSpPr txBox="1">
                <a:spLocks noChangeArrowheads="1"/>
              </p:cNvSpPr>
              <p:nvPr/>
            </p:nvSpPr>
            <p:spPr bwMode="auto">
              <a:xfrm>
                <a:off x="7068343" y="1920875"/>
                <a:ext cx="277813" cy="303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46" tIns="26984" rIns="19046" bIns="2698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dirty="0"/>
                  <a:t>B</a:t>
                </a:r>
                <a:r>
                  <a:rPr lang="en-US" baseline="-25000" dirty="0"/>
                  <a:t>1</a:t>
                </a:r>
                <a:endParaRPr lang="en-US" dirty="0"/>
              </a:p>
            </p:txBody>
          </p:sp>
          <p:sp>
            <p:nvSpPr>
              <p:cNvPr id="6178" name="Line 53"/>
              <p:cNvSpPr>
                <a:spLocks noChangeShapeType="1"/>
              </p:cNvSpPr>
              <p:nvPr/>
            </p:nvSpPr>
            <p:spPr bwMode="auto">
              <a:xfrm>
                <a:off x="6957218" y="3894137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19046" tIns="26984" rIns="19046" bIns="26984" anchor="ctr"/>
              <a:lstStyle/>
              <a:p>
                <a:endParaRPr lang="en-US"/>
              </a:p>
            </p:txBody>
          </p:sp>
          <p:sp>
            <p:nvSpPr>
              <p:cNvPr id="6179" name="Text Box 54"/>
              <p:cNvSpPr txBox="1">
                <a:spLocks noChangeArrowheads="1"/>
              </p:cNvSpPr>
              <p:nvPr/>
            </p:nvSpPr>
            <p:spPr bwMode="auto">
              <a:xfrm>
                <a:off x="6692106" y="4279900"/>
                <a:ext cx="597913" cy="303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46" tIns="26984" rIns="19046" bIns="2698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dirty="0"/>
                  <a:t>Sum</a:t>
                </a:r>
                <a:r>
                  <a:rPr lang="en-US" baseline="-25000" dirty="0"/>
                  <a:t>1</a:t>
                </a:r>
                <a:endParaRPr lang="en-US" dirty="0"/>
              </a:p>
            </p:txBody>
          </p:sp>
          <p:sp>
            <p:nvSpPr>
              <p:cNvPr id="6180" name="Text Box 57"/>
              <p:cNvSpPr txBox="1">
                <a:spLocks noChangeArrowheads="1"/>
              </p:cNvSpPr>
              <p:nvPr/>
            </p:nvSpPr>
            <p:spPr bwMode="auto">
              <a:xfrm>
                <a:off x="6969918" y="3057525"/>
                <a:ext cx="417513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46" tIns="26984" rIns="19046" bIns="2698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/>
                  <a:t>C</a:t>
                </a:r>
                <a:r>
                  <a:rPr lang="en-US" baseline="-25000"/>
                  <a:t>out</a:t>
                </a:r>
                <a:endParaRPr lang="en-US"/>
              </a:p>
            </p:txBody>
          </p:sp>
          <p:sp>
            <p:nvSpPr>
              <p:cNvPr id="6181" name="Text Box 58"/>
              <p:cNvSpPr txBox="1">
                <a:spLocks noChangeArrowheads="1"/>
              </p:cNvSpPr>
              <p:nvPr/>
            </p:nvSpPr>
            <p:spPr bwMode="auto">
              <a:xfrm>
                <a:off x="6496843" y="3057525"/>
                <a:ext cx="320675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46" tIns="26984" rIns="19046" bIns="2698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/>
                  <a:t>C</a:t>
                </a:r>
                <a:r>
                  <a:rPr lang="en-US" baseline="-25000"/>
                  <a:t>in</a:t>
                </a:r>
                <a:endParaRPr lang="en-US"/>
              </a:p>
            </p:txBody>
          </p:sp>
          <p:sp>
            <p:nvSpPr>
              <p:cNvPr id="6183" name="Line 109"/>
              <p:cNvSpPr>
                <a:spLocks noChangeShapeType="1"/>
              </p:cNvSpPr>
              <p:nvPr/>
            </p:nvSpPr>
            <p:spPr bwMode="auto">
              <a:xfrm>
                <a:off x="7465218" y="3225799"/>
                <a:ext cx="462797" cy="28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19046" tIns="26984" rIns="19046" bIns="26984" anchor="ctr"/>
              <a:lstStyle/>
              <a:p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7928015" y="1943461"/>
              <a:ext cx="1344613" cy="2663825"/>
              <a:chOff x="6699250" y="1897063"/>
              <a:chExt cx="1344613" cy="2663825"/>
            </a:xfrm>
          </p:grpSpPr>
          <p:sp>
            <p:nvSpPr>
              <p:cNvPr id="42" name="Rectangle 44"/>
              <p:cNvSpPr>
                <a:spLocks noChangeArrowheads="1"/>
              </p:cNvSpPr>
              <p:nvPr/>
            </p:nvSpPr>
            <p:spPr bwMode="auto">
              <a:xfrm>
                <a:off x="6699250" y="2589213"/>
                <a:ext cx="1023938" cy="127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9046" tIns="26984" rIns="19046" bIns="26984" anchor="ctr"/>
              <a:lstStyle/>
              <a:p>
                <a:endParaRPr lang="en-US"/>
              </a:p>
            </p:txBody>
          </p:sp>
          <p:sp>
            <p:nvSpPr>
              <p:cNvPr id="43" name="Line 45"/>
              <p:cNvSpPr>
                <a:spLocks noChangeShapeType="1"/>
              </p:cNvSpPr>
              <p:nvPr/>
            </p:nvSpPr>
            <p:spPr bwMode="auto">
              <a:xfrm>
                <a:off x="6931025" y="2201863"/>
                <a:ext cx="0" cy="3889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19046" tIns="26984" rIns="19046" bIns="26984" anchor="ctr"/>
              <a:lstStyle/>
              <a:p>
                <a:endParaRPr lang="en-US"/>
              </a:p>
            </p:txBody>
          </p:sp>
          <p:sp>
            <p:nvSpPr>
              <p:cNvPr id="44" name="Line 46"/>
              <p:cNvSpPr>
                <a:spLocks noChangeShapeType="1"/>
              </p:cNvSpPr>
              <p:nvPr/>
            </p:nvSpPr>
            <p:spPr bwMode="auto">
              <a:xfrm>
                <a:off x="7437438" y="2201863"/>
                <a:ext cx="0" cy="3889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19046" tIns="26984" rIns="19046" bIns="26984" anchor="ctr"/>
              <a:lstStyle/>
              <a:p>
                <a:endParaRPr lang="en-US"/>
              </a:p>
            </p:txBody>
          </p:sp>
          <p:sp>
            <p:nvSpPr>
              <p:cNvPr id="45" name="Text Box 47"/>
              <p:cNvSpPr txBox="1">
                <a:spLocks noChangeArrowheads="1"/>
              </p:cNvSpPr>
              <p:nvPr/>
            </p:nvSpPr>
            <p:spPr bwMode="auto">
              <a:xfrm>
                <a:off x="6799263" y="1897063"/>
                <a:ext cx="287337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46" tIns="26984" rIns="19046" bIns="2698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/>
                  <a:t>A</a:t>
                </a:r>
                <a:r>
                  <a:rPr lang="en-US" baseline="-25000"/>
                  <a:t>2</a:t>
                </a:r>
                <a:endParaRPr lang="en-US"/>
              </a:p>
            </p:txBody>
          </p:sp>
          <p:sp>
            <p:nvSpPr>
              <p:cNvPr id="46" name="Text Box 48"/>
              <p:cNvSpPr txBox="1">
                <a:spLocks noChangeArrowheads="1"/>
              </p:cNvSpPr>
              <p:nvPr/>
            </p:nvSpPr>
            <p:spPr bwMode="auto">
              <a:xfrm>
                <a:off x="7318375" y="1897063"/>
                <a:ext cx="277813" cy="303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46" tIns="26984" rIns="19046" bIns="2698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/>
                  <a:t>B</a:t>
                </a:r>
                <a:r>
                  <a:rPr lang="en-US" baseline="-25000"/>
                  <a:t>2</a:t>
                </a:r>
                <a:endParaRPr lang="en-US"/>
              </a:p>
            </p:txBody>
          </p:sp>
          <p:sp>
            <p:nvSpPr>
              <p:cNvPr id="47" name="Line 53"/>
              <p:cNvSpPr>
                <a:spLocks noChangeShapeType="1"/>
              </p:cNvSpPr>
              <p:nvPr/>
            </p:nvSpPr>
            <p:spPr bwMode="auto">
              <a:xfrm>
                <a:off x="7207250" y="387032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19046" tIns="26984" rIns="19046" bIns="26984" anchor="ctr"/>
              <a:lstStyle/>
              <a:p>
                <a:endParaRPr lang="en-US"/>
              </a:p>
            </p:txBody>
          </p:sp>
          <p:sp>
            <p:nvSpPr>
              <p:cNvPr id="48" name="Text Box 54"/>
              <p:cNvSpPr txBox="1">
                <a:spLocks noChangeArrowheads="1"/>
              </p:cNvSpPr>
              <p:nvPr/>
            </p:nvSpPr>
            <p:spPr bwMode="auto">
              <a:xfrm>
                <a:off x="6942138" y="4256088"/>
                <a:ext cx="598487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46" tIns="26984" rIns="19046" bIns="2698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/>
                  <a:t>Sum</a:t>
                </a:r>
                <a:r>
                  <a:rPr lang="en-US" baseline="-25000"/>
                  <a:t>2</a:t>
                </a:r>
                <a:endParaRPr lang="en-US"/>
              </a:p>
            </p:txBody>
          </p:sp>
          <p:sp>
            <p:nvSpPr>
              <p:cNvPr id="49" name="Text Box 57"/>
              <p:cNvSpPr txBox="1">
                <a:spLocks noChangeArrowheads="1"/>
              </p:cNvSpPr>
              <p:nvPr/>
            </p:nvSpPr>
            <p:spPr bwMode="auto">
              <a:xfrm>
                <a:off x="7219950" y="3033713"/>
                <a:ext cx="417513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46" tIns="26984" rIns="19046" bIns="2698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/>
                  <a:t>C</a:t>
                </a:r>
                <a:r>
                  <a:rPr lang="en-US" baseline="-25000"/>
                  <a:t>out</a:t>
                </a:r>
                <a:endParaRPr lang="en-US"/>
              </a:p>
            </p:txBody>
          </p:sp>
          <p:sp>
            <p:nvSpPr>
              <p:cNvPr id="50" name="Text Box 58"/>
              <p:cNvSpPr txBox="1">
                <a:spLocks noChangeArrowheads="1"/>
              </p:cNvSpPr>
              <p:nvPr/>
            </p:nvSpPr>
            <p:spPr bwMode="auto">
              <a:xfrm>
                <a:off x="6746875" y="3033713"/>
                <a:ext cx="320675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46" tIns="26984" rIns="19046" bIns="2698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/>
                  <a:t>C</a:t>
                </a:r>
                <a:r>
                  <a:rPr lang="en-US" baseline="-25000"/>
                  <a:t>in</a:t>
                </a:r>
                <a:endParaRPr lang="en-US"/>
              </a:p>
            </p:txBody>
          </p:sp>
          <p:sp>
            <p:nvSpPr>
              <p:cNvPr id="51" name="Line 109"/>
              <p:cNvSpPr>
                <a:spLocks noChangeShapeType="1"/>
              </p:cNvSpPr>
              <p:nvPr/>
            </p:nvSpPr>
            <p:spPr bwMode="auto">
              <a:xfrm>
                <a:off x="7715250" y="3201988"/>
                <a:ext cx="3286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19046" tIns="26984" rIns="19046" bIns="26984" anchor="ctr"/>
              <a:lstStyle/>
              <a:p>
                <a:endParaRPr lang="en-US"/>
              </a:p>
            </p:txBody>
          </p:sp>
        </p:grpSp>
      </p:grpSp>
      <p:sp>
        <p:nvSpPr>
          <p:cNvPr id="53" name="Rectangle 22"/>
          <p:cNvSpPr txBox="1">
            <a:spLocks noChangeArrowheads="1"/>
          </p:cNvSpPr>
          <p:nvPr/>
        </p:nvSpPr>
        <p:spPr>
          <a:xfrm>
            <a:off x="3506788" y="5638924"/>
            <a:ext cx="5341248" cy="103682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latin typeface="+mn-lt"/>
              </a:rPr>
              <a:t>Uses the fact that                                                         </a:t>
            </a:r>
            <a:r>
              <a:rPr lang="en-US" sz="1800" dirty="0"/>
              <a:t>	</a:t>
            </a:r>
            <a:r>
              <a:rPr lang="en-US" sz="1800" b="1" dirty="0">
                <a:solidFill>
                  <a:prstClr val="black"/>
                </a:solidFill>
                <a:latin typeface="Calibri"/>
                <a:cs typeface="+mn-cs"/>
              </a:rPr>
              <a:t>Sum = A</a:t>
            </a:r>
            <a:r>
              <a:rPr lang="fr-FR" sz="1800" b="1" kern="0" dirty="0">
                <a:solidFill>
                  <a:srgbClr val="C00000"/>
                </a:solidFill>
                <a:latin typeface="Calibri"/>
                <a:cs typeface="+mn-cs"/>
              </a:rPr>
              <a:t>’</a:t>
            </a:r>
            <a:r>
              <a:rPr lang="fr-FR" sz="1800" kern="0" dirty="0">
                <a:solidFill>
                  <a:srgbClr val="C00000"/>
                </a:solidFill>
                <a:latin typeface="Calibri"/>
                <a:cs typeface="+mn-cs"/>
              </a:rPr>
              <a:t>•</a:t>
            </a:r>
            <a:r>
              <a:rPr lang="en-US" sz="1800" b="1" dirty="0">
                <a:solidFill>
                  <a:prstClr val="black"/>
                </a:solidFill>
                <a:latin typeface="Calibri"/>
                <a:cs typeface="+mn-cs"/>
              </a:rPr>
              <a:t>B</a:t>
            </a:r>
            <a:r>
              <a:rPr lang="fr-FR" sz="1800" b="1" kern="0" dirty="0">
                <a:solidFill>
                  <a:srgbClr val="C00000"/>
                </a:solidFill>
                <a:latin typeface="Calibri"/>
                <a:cs typeface="+mn-cs"/>
              </a:rPr>
              <a:t>’</a:t>
            </a:r>
            <a:r>
              <a:rPr lang="fr-FR" sz="1800" kern="0" dirty="0">
                <a:solidFill>
                  <a:srgbClr val="C00000"/>
                </a:solidFill>
                <a:latin typeface="Calibri"/>
                <a:cs typeface="+mn-cs"/>
              </a:rPr>
              <a:t>•</a:t>
            </a:r>
            <a:r>
              <a:rPr lang="en-US" sz="1800" b="1" dirty="0">
                <a:solidFill>
                  <a:prstClr val="black"/>
                </a:solidFill>
                <a:latin typeface="Calibri"/>
                <a:cs typeface="+mn-cs"/>
              </a:rPr>
              <a:t>C</a:t>
            </a:r>
            <a:r>
              <a:rPr lang="en-US" sz="1800" b="1" baseline="-25000" dirty="0">
                <a:solidFill>
                  <a:prstClr val="black"/>
                </a:solidFill>
                <a:latin typeface="Calibri"/>
                <a:cs typeface="+mn-cs"/>
              </a:rPr>
              <a:t>IN</a:t>
            </a:r>
            <a:r>
              <a:rPr lang="en-US" sz="1800" b="1" dirty="0">
                <a:solidFill>
                  <a:prstClr val="black"/>
                </a:solidFill>
                <a:latin typeface="Calibri"/>
                <a:cs typeface="+mn-cs"/>
              </a:rPr>
              <a:t> + A</a:t>
            </a:r>
            <a:r>
              <a:rPr lang="fr-FR" sz="1800" b="1" kern="0" dirty="0">
                <a:solidFill>
                  <a:srgbClr val="C00000"/>
                </a:solidFill>
                <a:latin typeface="Calibri"/>
                <a:cs typeface="+mn-cs"/>
              </a:rPr>
              <a:t>’</a:t>
            </a:r>
            <a:r>
              <a:rPr lang="fr-FR" sz="1800" kern="0" dirty="0">
                <a:solidFill>
                  <a:srgbClr val="C00000"/>
                </a:solidFill>
                <a:latin typeface="Calibri"/>
                <a:cs typeface="+mn-cs"/>
              </a:rPr>
              <a:t>•</a:t>
            </a:r>
            <a:r>
              <a:rPr lang="en-US" sz="1800" b="1" dirty="0">
                <a:solidFill>
                  <a:prstClr val="black"/>
                </a:solidFill>
                <a:latin typeface="Calibri"/>
                <a:cs typeface="+mn-cs"/>
              </a:rPr>
              <a:t>B</a:t>
            </a:r>
            <a:r>
              <a:rPr lang="fr-FR" sz="1800" kern="0" dirty="0">
                <a:solidFill>
                  <a:srgbClr val="C00000"/>
                </a:solidFill>
                <a:latin typeface="Calibri"/>
                <a:cs typeface="+mn-cs"/>
              </a:rPr>
              <a:t>•</a:t>
            </a:r>
            <a:r>
              <a:rPr lang="en-US" sz="1800" b="1" dirty="0">
                <a:solidFill>
                  <a:prstClr val="black"/>
                </a:solidFill>
                <a:latin typeface="Calibri"/>
                <a:cs typeface="+mn-cs"/>
              </a:rPr>
              <a:t>C</a:t>
            </a:r>
            <a:r>
              <a:rPr lang="en-US" sz="1800" b="1" baseline="-25000" dirty="0">
                <a:solidFill>
                  <a:prstClr val="black"/>
                </a:solidFill>
                <a:latin typeface="Calibri"/>
                <a:cs typeface="+mn-cs"/>
              </a:rPr>
              <a:t>IN</a:t>
            </a:r>
            <a:r>
              <a:rPr lang="fr-FR" sz="1600" b="1" kern="0" dirty="0">
                <a:solidFill>
                  <a:srgbClr val="C00000"/>
                </a:solidFill>
                <a:latin typeface="Calibri"/>
                <a:cs typeface="+mn-cs"/>
              </a:rPr>
              <a:t>’</a:t>
            </a:r>
            <a:r>
              <a:rPr lang="fr-FR" sz="1800" dirty="0">
                <a:solidFill>
                  <a:prstClr val="black"/>
                </a:solidFill>
                <a:latin typeface="Calibri"/>
                <a:cs typeface="+mn-cs"/>
              </a:rPr>
              <a:t> + </a:t>
            </a:r>
            <a:r>
              <a:rPr lang="en-US" sz="1800" b="1" dirty="0">
                <a:solidFill>
                  <a:prstClr val="black"/>
                </a:solidFill>
                <a:latin typeface="Calibri"/>
                <a:cs typeface="+mn-cs"/>
              </a:rPr>
              <a:t>A</a:t>
            </a:r>
            <a:r>
              <a:rPr lang="fr-FR" sz="1800" kern="0" dirty="0">
                <a:solidFill>
                  <a:srgbClr val="C00000"/>
                </a:solidFill>
                <a:latin typeface="Calibri"/>
                <a:cs typeface="+mn-cs"/>
              </a:rPr>
              <a:t>•</a:t>
            </a:r>
            <a:r>
              <a:rPr lang="en-US" sz="1800" b="1" dirty="0">
                <a:solidFill>
                  <a:prstClr val="black"/>
                </a:solidFill>
                <a:latin typeface="Calibri"/>
                <a:cs typeface="+mn-cs"/>
              </a:rPr>
              <a:t>B</a:t>
            </a:r>
            <a:r>
              <a:rPr lang="fr-FR" sz="1800" b="1" kern="0" dirty="0">
                <a:solidFill>
                  <a:srgbClr val="C00000"/>
                </a:solidFill>
                <a:latin typeface="Calibri"/>
                <a:cs typeface="+mn-cs"/>
              </a:rPr>
              <a:t>’</a:t>
            </a:r>
            <a:r>
              <a:rPr lang="fr-FR" sz="1800" kern="0" dirty="0">
                <a:solidFill>
                  <a:srgbClr val="C00000"/>
                </a:solidFill>
                <a:latin typeface="Calibri"/>
                <a:cs typeface="+mn-cs"/>
              </a:rPr>
              <a:t>•</a:t>
            </a:r>
            <a:r>
              <a:rPr lang="en-US" sz="1800" b="1" dirty="0">
                <a:solidFill>
                  <a:prstClr val="black"/>
                </a:solidFill>
                <a:latin typeface="Calibri"/>
                <a:cs typeface="+mn-cs"/>
              </a:rPr>
              <a:t>C</a:t>
            </a:r>
            <a:r>
              <a:rPr lang="en-US" sz="1800" b="1" baseline="-25000" dirty="0">
                <a:solidFill>
                  <a:prstClr val="black"/>
                </a:solidFill>
                <a:latin typeface="Calibri"/>
                <a:cs typeface="+mn-cs"/>
              </a:rPr>
              <a:t>IN</a:t>
            </a:r>
            <a:r>
              <a:rPr lang="fr-FR" sz="1800" b="1" kern="0" dirty="0">
                <a:solidFill>
                  <a:srgbClr val="C00000"/>
                </a:solidFill>
                <a:latin typeface="Calibri"/>
                <a:cs typeface="+mn-cs"/>
              </a:rPr>
              <a:t>’</a:t>
            </a:r>
            <a:r>
              <a:rPr lang="fr-FR" sz="1800" dirty="0">
                <a:solidFill>
                  <a:prstClr val="black"/>
                </a:solidFill>
                <a:latin typeface="Calibri"/>
                <a:cs typeface="+mn-cs"/>
              </a:rPr>
              <a:t> + </a:t>
            </a:r>
            <a:r>
              <a:rPr lang="en-US" sz="1800" b="1" dirty="0">
                <a:solidFill>
                  <a:prstClr val="black"/>
                </a:solidFill>
                <a:latin typeface="Calibri"/>
                <a:cs typeface="+mn-cs"/>
              </a:rPr>
              <a:t>A</a:t>
            </a:r>
            <a:r>
              <a:rPr lang="fr-FR" sz="1800" kern="0" dirty="0">
                <a:solidFill>
                  <a:srgbClr val="C00000"/>
                </a:solidFill>
                <a:latin typeface="Calibri"/>
                <a:cs typeface="+mn-cs"/>
              </a:rPr>
              <a:t>•</a:t>
            </a:r>
            <a:r>
              <a:rPr lang="en-US" sz="1800" b="1" dirty="0">
                <a:solidFill>
                  <a:prstClr val="black"/>
                </a:solidFill>
                <a:latin typeface="Calibri"/>
                <a:cs typeface="+mn-cs"/>
              </a:rPr>
              <a:t>B</a:t>
            </a:r>
            <a:r>
              <a:rPr lang="fr-FR" sz="1800" kern="0" dirty="0">
                <a:solidFill>
                  <a:srgbClr val="C00000"/>
                </a:solidFill>
                <a:latin typeface="Calibri"/>
                <a:cs typeface="+mn-cs"/>
              </a:rPr>
              <a:t>•</a:t>
            </a:r>
            <a:r>
              <a:rPr lang="en-US" sz="1800" b="1" dirty="0">
                <a:solidFill>
                  <a:prstClr val="black"/>
                </a:solidFill>
                <a:latin typeface="Calibri"/>
                <a:cs typeface="+mn-cs"/>
              </a:rPr>
              <a:t>C</a:t>
            </a:r>
            <a:r>
              <a:rPr lang="en-US" sz="1800" b="1" baseline="-25000" dirty="0">
                <a:solidFill>
                  <a:prstClr val="black"/>
                </a:solidFill>
                <a:latin typeface="Calibri"/>
                <a:cs typeface="+mn-cs"/>
              </a:rPr>
              <a:t>IN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is equivalent to </a:t>
            </a:r>
            <a:r>
              <a:rPr lang="en-US" sz="1800" b="1" dirty="0">
                <a:solidFill>
                  <a:prstClr val="black"/>
                </a:solidFill>
                <a:latin typeface="Calibri"/>
                <a:cs typeface="+mn-cs"/>
              </a:rPr>
              <a:t>Sum = </a:t>
            </a: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(</a:t>
            </a:r>
            <a:r>
              <a:rPr lang="en-US" sz="1800" b="1" dirty="0">
                <a:solidFill>
                  <a:prstClr val="black"/>
                </a:solidFill>
                <a:latin typeface="Calibri"/>
                <a:cs typeface="+mn-cs"/>
              </a:rPr>
              <a:t>A </a:t>
            </a:r>
            <a:r>
              <a:rPr lang="en-US" sz="18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⊕</a:t>
            </a:r>
            <a:r>
              <a:rPr lang="fr-FR" sz="1800" b="1" kern="0" dirty="0">
                <a:solidFill>
                  <a:srgbClr val="C00000"/>
                </a:solidFill>
                <a:latin typeface="Calibri"/>
                <a:cs typeface="+mn-cs"/>
              </a:rPr>
              <a:t> </a:t>
            </a:r>
            <a:r>
              <a:rPr lang="en-US" sz="1800" b="1" dirty="0">
                <a:solidFill>
                  <a:prstClr val="black"/>
                </a:solidFill>
                <a:latin typeface="Calibri"/>
                <a:cs typeface="+mn-cs"/>
              </a:rPr>
              <a:t>B</a:t>
            </a: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)</a:t>
            </a:r>
            <a:r>
              <a:rPr lang="en-US" sz="1800" b="1" dirty="0">
                <a:solidFill>
                  <a:prstClr val="black"/>
                </a:solidFill>
                <a:latin typeface="Calibri"/>
                <a:cs typeface="+mn-cs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⊕</a:t>
            </a:r>
            <a:r>
              <a:rPr lang="fr-FR" sz="1800" b="1" kern="0" dirty="0">
                <a:solidFill>
                  <a:srgbClr val="C00000"/>
                </a:solidFill>
                <a:latin typeface="Calibri"/>
                <a:cs typeface="+mn-cs"/>
              </a:rPr>
              <a:t> </a:t>
            </a:r>
            <a:r>
              <a:rPr lang="en-US" sz="1800" b="1" dirty="0">
                <a:solidFill>
                  <a:prstClr val="black"/>
                </a:solidFill>
                <a:latin typeface="Calibri"/>
                <a:cs typeface="+mn-cs"/>
              </a:rPr>
              <a:t>C</a:t>
            </a:r>
            <a:r>
              <a:rPr lang="en-US" sz="1800" b="1" baseline="-25000" dirty="0">
                <a:solidFill>
                  <a:prstClr val="black"/>
                </a:solidFill>
                <a:latin typeface="Calibri"/>
                <a:cs typeface="+mn-cs"/>
              </a:rPr>
              <a:t>IN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5141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Last Time: Boolean Algebra</a:t>
            </a:r>
          </a:p>
        </p:txBody>
      </p:sp>
      <p:sp>
        <p:nvSpPr>
          <p:cNvPr id="34822" name="Rectangle 10"/>
          <p:cNvSpPr>
            <a:spLocks noGrp="1" noChangeArrowheads="1"/>
          </p:cNvSpPr>
          <p:nvPr>
            <p:ph idx="1"/>
          </p:nvPr>
        </p:nvSpPr>
        <p:spPr>
          <a:xfrm>
            <a:off x="405683" y="1291103"/>
            <a:ext cx="8699679" cy="5264971"/>
          </a:xfrm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tabLst>
                <a:tab pos="2481263" algn="l"/>
                <a:tab pos="5416550" algn="l"/>
              </a:tabLst>
              <a:defRPr/>
            </a:pPr>
            <a:r>
              <a:rPr lang="en-US" sz="3700" dirty="0">
                <a:solidFill>
                  <a:srgbClr val="C00000"/>
                </a:solidFill>
              </a:rPr>
              <a:t>Usual notation used in circuit design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tabLst>
                <a:tab pos="2481263" algn="l"/>
                <a:tab pos="5416550" algn="l"/>
              </a:tabLs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tabLst>
                <a:tab pos="2481263" algn="l"/>
                <a:tab pos="5416550" algn="l"/>
              </a:tabLst>
              <a:defRPr/>
            </a:pPr>
            <a:r>
              <a:rPr lang="en-US" sz="3700" dirty="0">
                <a:solidFill>
                  <a:srgbClr val="C00000"/>
                </a:solidFill>
              </a:rPr>
              <a:t>Boolean algebra 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2481263" algn="l"/>
                <a:tab pos="5416550" algn="l"/>
              </a:tabLst>
              <a:defRPr/>
            </a:pPr>
            <a:r>
              <a:rPr lang="en-US" sz="3400" dirty="0"/>
              <a:t>a set of elements B containing {0, 1}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2481263" algn="l"/>
                <a:tab pos="5416550" algn="l"/>
              </a:tabLst>
              <a:defRPr/>
            </a:pPr>
            <a:r>
              <a:rPr lang="en-US" sz="3400" dirty="0"/>
              <a:t>binary operations { + , • }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2481263" algn="l"/>
                <a:tab pos="5416550" algn="l"/>
              </a:tabLst>
              <a:defRPr/>
            </a:pPr>
            <a:r>
              <a:rPr lang="en-US" sz="3400" dirty="0"/>
              <a:t>and a unary operation { ’ }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2481263" algn="l"/>
                <a:tab pos="5416550" algn="l"/>
              </a:tabLst>
              <a:defRPr/>
            </a:pPr>
            <a:r>
              <a:rPr lang="en-US" sz="3400" dirty="0"/>
              <a:t>such that the following axioms hold:</a:t>
            </a:r>
            <a:br>
              <a:rPr lang="en-US" sz="3400" dirty="0"/>
            </a:br>
            <a:endParaRPr lang="en-US" sz="3400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2481263" algn="l"/>
                <a:tab pos="5416550" algn="l"/>
              </a:tabLst>
              <a:defRPr/>
            </a:pPr>
            <a:endParaRPr lang="en-US" sz="3400" dirty="0"/>
          </a:p>
          <a:p>
            <a:pPr marL="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-111" charset="2"/>
              <a:buNone/>
              <a:tabLst>
                <a:tab pos="2481263" algn="l"/>
                <a:tab pos="5416550" algn="l"/>
              </a:tabLst>
              <a:defRPr/>
            </a:pPr>
            <a:r>
              <a:rPr lang="en-US" sz="2600" dirty="0"/>
              <a:t>For any a, b, c in B:</a:t>
            </a:r>
            <a:br>
              <a:rPr lang="en-US" sz="2600" dirty="0"/>
            </a:br>
            <a:r>
              <a:rPr lang="en-US" sz="2600" dirty="0"/>
              <a:t>1. closure:	a + b  is in B	a • b  is in B</a:t>
            </a:r>
            <a:br>
              <a:rPr lang="en-US" sz="2600" dirty="0"/>
            </a:br>
            <a:r>
              <a:rPr lang="en-US" sz="2600" dirty="0"/>
              <a:t>2. commutativity:	a + b = b + a	a • b = b • a</a:t>
            </a:r>
            <a:br>
              <a:rPr lang="en-US" sz="2600" dirty="0"/>
            </a:br>
            <a:r>
              <a:rPr lang="en-US" sz="2600" dirty="0"/>
              <a:t>3. associativity:	a + (b + c) = (a + b) + c	a • (b • c) = (a • b) • c</a:t>
            </a:r>
            <a:br>
              <a:rPr lang="en-US" sz="2600" dirty="0"/>
            </a:br>
            <a:r>
              <a:rPr lang="en-US" sz="2600" dirty="0"/>
              <a:t>4. </a:t>
            </a:r>
            <a:r>
              <a:rPr lang="en-US" sz="2600" dirty="0" err="1"/>
              <a:t>distributivity</a:t>
            </a:r>
            <a:r>
              <a:rPr lang="en-US" sz="2600" dirty="0"/>
              <a:t>:	a + (b • c) = (a + b) • (a + c)	a • (b + c) = (a • b) + (a • c)</a:t>
            </a:r>
            <a:br>
              <a:rPr lang="en-US" sz="2600" dirty="0"/>
            </a:br>
            <a:r>
              <a:rPr lang="en-US" sz="2600" dirty="0"/>
              <a:t>5. identity:	a + 0 = a	a • 1 = a</a:t>
            </a:r>
            <a:br>
              <a:rPr lang="en-US" sz="2600" dirty="0"/>
            </a:br>
            <a:r>
              <a:rPr lang="en-US" sz="2600" dirty="0"/>
              <a:t>6. complementarity:	a + a’ = 1	a • a’ = 0</a:t>
            </a:r>
          </a:p>
          <a:p>
            <a:pPr marL="0">
              <a:spcBef>
                <a:spcPts val="0"/>
              </a:spcBef>
              <a:buNone/>
              <a:tabLst>
                <a:tab pos="2481263" algn="l"/>
                <a:tab pos="5416550" algn="l"/>
              </a:tabLst>
              <a:defRPr/>
            </a:pPr>
            <a:r>
              <a:rPr lang="en-US" sz="2600" dirty="0"/>
              <a:t>7. null:             	a + 1 = 1	a • 0  = 0</a:t>
            </a:r>
          </a:p>
          <a:p>
            <a:pPr marL="0">
              <a:spcBef>
                <a:spcPts val="0"/>
              </a:spcBef>
              <a:buNone/>
              <a:tabLst>
                <a:tab pos="2481263" algn="l"/>
                <a:tab pos="5416550" algn="l"/>
              </a:tabLst>
              <a:defRPr/>
            </a:pPr>
            <a:r>
              <a:rPr lang="en-US" sz="2600" dirty="0"/>
              <a:t>8. </a:t>
            </a:r>
            <a:r>
              <a:rPr lang="en-US" sz="2600" dirty="0" err="1"/>
              <a:t>idempotency</a:t>
            </a:r>
            <a:r>
              <a:rPr lang="en-US" sz="2600" dirty="0"/>
              <a:t>:	a + a = a	a • a = a</a:t>
            </a:r>
          </a:p>
          <a:p>
            <a:pPr marL="0">
              <a:spcBef>
                <a:spcPts val="0"/>
              </a:spcBef>
              <a:buNone/>
              <a:tabLst>
                <a:tab pos="2481263" algn="l"/>
                <a:tab pos="5416550" algn="l"/>
              </a:tabLst>
              <a:defRPr/>
            </a:pPr>
            <a:r>
              <a:rPr lang="en-US" sz="2600" dirty="0"/>
              <a:t>9. involution:    	(a’)’ = a</a:t>
            </a:r>
          </a:p>
          <a:p>
            <a:pPr marL="0">
              <a:spcBef>
                <a:spcPts val="0"/>
              </a:spcBef>
              <a:buNone/>
              <a:tabLst>
                <a:tab pos="2481263" algn="l"/>
                <a:tab pos="5416550" algn="l"/>
              </a:tabLst>
              <a:defRPr/>
            </a:pPr>
            <a:r>
              <a:rPr lang="en-US" sz="2600" dirty="0"/>
              <a:t>	</a:t>
            </a:r>
          </a:p>
        </p:txBody>
      </p:sp>
      <p:pic>
        <p:nvPicPr>
          <p:cNvPr id="410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94955" y="1313646"/>
            <a:ext cx="2180024" cy="2653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690653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Mapping Truth Tables to Logic Gates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553322" y="1300497"/>
            <a:ext cx="8345979" cy="1810466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Given a truth table:</a:t>
            </a:r>
          </a:p>
          <a:p>
            <a:pPr marL="795644" lvl="1" indent="-451074" eaLnBrk="1" fontAlgn="auto" hangingPunct="1">
              <a:spcAft>
                <a:spcPts val="0"/>
              </a:spcAft>
              <a:buSzPct val="100000"/>
              <a:buFont typeface="Garamond" pitchFamily="-111" charset="0"/>
              <a:buAutoNum type="arabicPeriod"/>
              <a:defRPr/>
            </a:pPr>
            <a:r>
              <a:rPr lang="en-US" sz="2000" dirty="0"/>
              <a:t>Write the output in a table</a:t>
            </a:r>
          </a:p>
          <a:p>
            <a:pPr marL="795644" lvl="1" indent="-451074" eaLnBrk="1" fontAlgn="auto" hangingPunct="1">
              <a:spcAft>
                <a:spcPts val="0"/>
              </a:spcAft>
              <a:buSzPct val="100000"/>
              <a:buFont typeface="Garamond" pitchFamily="-111" charset="0"/>
              <a:buAutoNum type="arabicPeriod"/>
              <a:defRPr/>
            </a:pPr>
            <a:r>
              <a:rPr lang="en-US" sz="2000" dirty="0"/>
              <a:t>Write the Boolean expression</a:t>
            </a:r>
          </a:p>
          <a:p>
            <a:pPr marL="795644" lvl="1" indent="-451074" eaLnBrk="1" fontAlgn="auto" hangingPunct="1">
              <a:spcAft>
                <a:spcPts val="0"/>
              </a:spcAft>
              <a:buSzPct val="100000"/>
              <a:buFont typeface="Garamond" pitchFamily="-111" charset="0"/>
              <a:buAutoNum type="arabicPeriod"/>
              <a:defRPr/>
            </a:pPr>
            <a:r>
              <a:rPr lang="en-US" sz="2000" dirty="0"/>
              <a:t>Minimize the Boolean expression</a:t>
            </a:r>
          </a:p>
          <a:p>
            <a:pPr marL="795644" lvl="1" indent="-451074" eaLnBrk="1" fontAlgn="auto" hangingPunct="1">
              <a:spcAft>
                <a:spcPts val="0"/>
              </a:spcAft>
              <a:buSzPct val="100000"/>
              <a:buFont typeface="Garamond" pitchFamily="-111" charset="0"/>
              <a:buAutoNum type="arabicPeriod"/>
              <a:defRPr/>
            </a:pPr>
            <a:r>
              <a:rPr lang="en-US" sz="2000" dirty="0"/>
              <a:t>Draw as gates</a:t>
            </a:r>
          </a:p>
          <a:p>
            <a:pPr marL="795644" lvl="1" indent="-451074" eaLnBrk="1" fontAlgn="auto" hangingPunct="1">
              <a:spcAft>
                <a:spcPts val="0"/>
              </a:spcAft>
              <a:buSzPct val="100000"/>
              <a:buFont typeface="Garamond" pitchFamily="-111" charset="0"/>
              <a:buAutoNum type="arabicPeriod"/>
              <a:defRPr/>
            </a:pPr>
            <a:r>
              <a:rPr lang="en-US" sz="2000" dirty="0"/>
              <a:t>Map to available gates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/>
          </a:p>
        </p:txBody>
      </p:sp>
      <p:grpSp>
        <p:nvGrpSpPr>
          <p:cNvPr id="7175" name="Group 8"/>
          <p:cNvGrpSpPr>
            <a:grpSpLocks/>
          </p:cNvGrpSpPr>
          <p:nvPr/>
        </p:nvGrpSpPr>
        <p:grpSpPr bwMode="auto">
          <a:xfrm>
            <a:off x="6577884" y="1129047"/>
            <a:ext cx="1897063" cy="3013075"/>
            <a:chOff x="1015" y="1407"/>
            <a:chExt cx="1195" cy="1897"/>
          </a:xfrm>
        </p:grpSpPr>
        <p:sp>
          <p:nvSpPr>
            <p:cNvPr id="7187" name="Text Box 9"/>
            <p:cNvSpPr txBox="1">
              <a:spLocks noChangeArrowheads="1"/>
            </p:cNvSpPr>
            <p:nvPr/>
          </p:nvSpPr>
          <p:spPr bwMode="auto">
            <a:xfrm>
              <a:off x="1126" y="1511"/>
              <a:ext cx="962" cy="1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>
              <a:spAutoFit/>
            </a:bodyPr>
            <a:lstStyle>
              <a:lvl1pPr eaLnBrk="0" hangingPunct="0"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lang="en-US" dirty="0">
                  <a:solidFill>
                    <a:srgbClr val="002060"/>
                  </a:solidFill>
                </a:rPr>
                <a:t>A	B	C    F</a:t>
              </a:r>
            </a:p>
            <a:p>
              <a:pPr eaLnBrk="1" hangingPunct="1">
                <a:spcBef>
                  <a:spcPct val="10000"/>
                </a:spcBef>
              </a:pPr>
              <a:r>
                <a:rPr lang="en-US" dirty="0">
                  <a:solidFill>
                    <a:srgbClr val="002060"/>
                  </a:solidFill>
                </a:rPr>
                <a:t>0	0	0    0</a:t>
              </a:r>
            </a:p>
            <a:p>
              <a:pPr eaLnBrk="1" hangingPunct="1">
                <a:spcBef>
                  <a:spcPct val="10000"/>
                </a:spcBef>
              </a:pPr>
              <a:r>
                <a:rPr lang="en-US" dirty="0">
                  <a:solidFill>
                    <a:srgbClr val="002060"/>
                  </a:solidFill>
                </a:rPr>
                <a:t>0	0	1    0</a:t>
              </a:r>
            </a:p>
            <a:p>
              <a:pPr eaLnBrk="1" hangingPunct="1">
                <a:spcBef>
                  <a:spcPct val="10000"/>
                </a:spcBef>
              </a:pPr>
              <a:r>
                <a:rPr lang="en-US" dirty="0">
                  <a:solidFill>
                    <a:srgbClr val="002060"/>
                  </a:solidFill>
                </a:rPr>
                <a:t>0	1	0    1</a:t>
              </a:r>
            </a:p>
            <a:p>
              <a:pPr eaLnBrk="1" hangingPunct="1">
                <a:spcBef>
                  <a:spcPct val="10000"/>
                </a:spcBef>
              </a:pPr>
              <a:r>
                <a:rPr lang="en-US" dirty="0">
                  <a:solidFill>
                    <a:srgbClr val="002060"/>
                  </a:solidFill>
                </a:rPr>
                <a:t>0	1	1    1</a:t>
              </a:r>
            </a:p>
            <a:p>
              <a:pPr eaLnBrk="1" hangingPunct="1">
                <a:spcBef>
                  <a:spcPct val="10000"/>
                </a:spcBef>
              </a:pPr>
              <a:r>
                <a:rPr lang="en-US" dirty="0">
                  <a:solidFill>
                    <a:srgbClr val="002060"/>
                  </a:solidFill>
                </a:rPr>
                <a:t>1	0	0    0</a:t>
              </a:r>
            </a:p>
            <a:p>
              <a:pPr eaLnBrk="1" hangingPunct="1">
                <a:spcBef>
                  <a:spcPct val="10000"/>
                </a:spcBef>
              </a:pPr>
              <a:r>
                <a:rPr lang="en-US" dirty="0">
                  <a:solidFill>
                    <a:srgbClr val="002060"/>
                  </a:solidFill>
                </a:rPr>
                <a:t>1	0	1    1</a:t>
              </a:r>
            </a:p>
            <a:p>
              <a:pPr eaLnBrk="1" hangingPunct="1">
                <a:spcBef>
                  <a:spcPct val="10000"/>
                </a:spcBef>
              </a:pPr>
              <a:r>
                <a:rPr lang="en-US" dirty="0">
                  <a:solidFill>
                    <a:srgbClr val="002060"/>
                  </a:solidFill>
                </a:rPr>
                <a:t>1	1	0    0</a:t>
              </a:r>
            </a:p>
            <a:p>
              <a:pPr eaLnBrk="1" hangingPunct="1">
                <a:spcBef>
                  <a:spcPct val="10000"/>
                </a:spcBef>
              </a:pPr>
              <a:r>
                <a:rPr lang="en-US" dirty="0">
                  <a:solidFill>
                    <a:srgbClr val="002060"/>
                  </a:solidFill>
                </a:rPr>
                <a:t>1	1	1    1</a:t>
              </a:r>
            </a:p>
          </p:txBody>
        </p:sp>
        <p:sp>
          <p:nvSpPr>
            <p:cNvPr id="7188" name="Line 10"/>
            <p:cNvSpPr>
              <a:spLocks noChangeShapeType="1"/>
            </p:cNvSpPr>
            <p:nvPr/>
          </p:nvSpPr>
          <p:spPr bwMode="auto">
            <a:xfrm>
              <a:off x="1015" y="1716"/>
              <a:ext cx="1195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19050" tIns="26988" rIns="19050" bIns="26988" anchor="ctr"/>
            <a:lstStyle/>
            <a:p>
              <a:endParaRPr lang="en-US"/>
            </a:p>
          </p:txBody>
        </p:sp>
        <p:sp>
          <p:nvSpPr>
            <p:cNvPr id="7189" name="Line 11"/>
            <p:cNvSpPr>
              <a:spLocks noChangeShapeType="1"/>
            </p:cNvSpPr>
            <p:nvPr/>
          </p:nvSpPr>
          <p:spPr bwMode="auto">
            <a:xfrm>
              <a:off x="1872" y="1407"/>
              <a:ext cx="0" cy="18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19050" tIns="26988" rIns="19050" bIns="26988" anchor="ctr"/>
            <a:lstStyle/>
            <a:p>
              <a:endParaRPr lang="en-US"/>
            </a:p>
          </p:txBody>
        </p:sp>
      </p:grpSp>
      <p:sp>
        <p:nvSpPr>
          <p:cNvPr id="7176" name="Text Box 12"/>
          <p:cNvSpPr txBox="1">
            <a:spLocks noChangeArrowheads="1"/>
          </p:cNvSpPr>
          <p:nvPr/>
        </p:nvSpPr>
        <p:spPr bwMode="auto">
          <a:xfrm>
            <a:off x="670283" y="3690735"/>
            <a:ext cx="2903538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46" tIns="26984" rIns="19046" bIns="2698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dirty="0"/>
              <a:t>F = A’BC’+A’BC+AB’C+ABC</a:t>
            </a:r>
          </a:p>
          <a:p>
            <a:pPr eaLnBrk="1" hangingPunct="1">
              <a:spcBef>
                <a:spcPct val="15000"/>
              </a:spcBef>
            </a:pPr>
            <a:r>
              <a:rPr lang="en-US" dirty="0"/>
              <a:t>   = A’B(C’+C)+AC(B’+B)</a:t>
            </a:r>
          </a:p>
          <a:p>
            <a:pPr eaLnBrk="1" hangingPunct="1">
              <a:spcBef>
                <a:spcPct val="15000"/>
              </a:spcBef>
            </a:pPr>
            <a:r>
              <a:rPr lang="en-US" dirty="0"/>
              <a:t>   = A’B+AC</a:t>
            </a:r>
          </a:p>
        </p:txBody>
      </p:sp>
      <p:pic>
        <p:nvPicPr>
          <p:cNvPr id="7177" name="Picture 1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253" y="5001676"/>
            <a:ext cx="2775129" cy="1656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728" y="4925476"/>
            <a:ext cx="2747217" cy="1642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9" name="Straight Arrow Connector 13"/>
          <p:cNvCxnSpPr>
            <a:cxnSpLocks noChangeShapeType="1"/>
          </p:cNvCxnSpPr>
          <p:nvPr/>
        </p:nvCxnSpPr>
        <p:spPr bwMode="auto">
          <a:xfrm flipH="1">
            <a:off x="3702587" y="2308536"/>
            <a:ext cx="2736850" cy="1463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0" name="Straight Arrow Connector 15"/>
          <p:cNvCxnSpPr>
            <a:cxnSpLocks noChangeShapeType="1"/>
          </p:cNvCxnSpPr>
          <p:nvPr/>
        </p:nvCxnSpPr>
        <p:spPr bwMode="auto">
          <a:xfrm>
            <a:off x="1220251" y="4702331"/>
            <a:ext cx="968375" cy="3571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1" name="Straight Arrow Connector 17"/>
          <p:cNvCxnSpPr>
            <a:cxnSpLocks noChangeShapeType="1"/>
          </p:cNvCxnSpPr>
          <p:nvPr/>
        </p:nvCxnSpPr>
        <p:spPr bwMode="auto">
          <a:xfrm flipV="1">
            <a:off x="4223848" y="5561347"/>
            <a:ext cx="1417637" cy="460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2" name="Straight Arrow Connector 19"/>
          <p:cNvCxnSpPr>
            <a:cxnSpLocks noChangeShapeType="1"/>
          </p:cNvCxnSpPr>
          <p:nvPr/>
        </p:nvCxnSpPr>
        <p:spPr bwMode="auto">
          <a:xfrm rot="16200000" flipH="1">
            <a:off x="156805" y="4186214"/>
            <a:ext cx="723900" cy="190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183" name="Oval 20"/>
          <p:cNvSpPr>
            <a:spLocks noChangeArrowheads="1"/>
          </p:cNvSpPr>
          <p:nvPr/>
        </p:nvSpPr>
        <p:spPr bwMode="auto">
          <a:xfrm>
            <a:off x="5096747" y="3110963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7184" name="Oval 22"/>
          <p:cNvSpPr>
            <a:spLocks noChangeArrowheads="1"/>
          </p:cNvSpPr>
          <p:nvPr/>
        </p:nvSpPr>
        <p:spPr bwMode="auto">
          <a:xfrm>
            <a:off x="148151" y="4055860"/>
            <a:ext cx="271463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7185" name="Oval 23"/>
          <p:cNvSpPr>
            <a:spLocks noChangeArrowheads="1"/>
          </p:cNvSpPr>
          <p:nvPr/>
        </p:nvSpPr>
        <p:spPr bwMode="auto">
          <a:xfrm>
            <a:off x="1278093" y="4885609"/>
            <a:ext cx="271463" cy="2698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7186" name="Oval 24"/>
          <p:cNvSpPr>
            <a:spLocks noChangeArrowheads="1"/>
          </p:cNvSpPr>
          <p:nvPr/>
        </p:nvSpPr>
        <p:spPr bwMode="auto">
          <a:xfrm>
            <a:off x="4690931" y="5223902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4917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3" grpId="0" animBg="1"/>
      <p:bldP spid="7184" grpId="0" animBg="1"/>
      <p:bldP spid="7185" grpId="0" animBg="1"/>
      <p:bldP spid="718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Canonical Forms</a:t>
            </a:r>
          </a:p>
        </p:txBody>
      </p:sp>
      <p:sp>
        <p:nvSpPr>
          <p:cNvPr id="25606" name="Rectangle 10"/>
          <p:cNvSpPr>
            <a:spLocks noGrp="1" noChangeArrowheads="1"/>
          </p:cNvSpPr>
          <p:nvPr>
            <p:ph idx="1"/>
          </p:nvPr>
        </p:nvSpPr>
        <p:spPr>
          <a:xfrm>
            <a:off x="457200" y="1244160"/>
            <a:ext cx="8229600" cy="112555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>
                <a:solidFill>
                  <a:srgbClr val="C00000"/>
                </a:solidFill>
              </a:rPr>
              <a:t>Truth table is the </a:t>
            </a:r>
            <a:r>
              <a:rPr lang="en-US" sz="2600" b="1" dirty="0">
                <a:solidFill>
                  <a:srgbClr val="C00000"/>
                </a:solidFill>
              </a:rPr>
              <a:t>unique signature </a:t>
            </a:r>
            <a:r>
              <a:rPr lang="en-US" sz="2600" dirty="0">
                <a:solidFill>
                  <a:srgbClr val="C00000"/>
                </a:solidFill>
              </a:rPr>
              <a:t>of a 0/1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438" y="1954962"/>
            <a:ext cx="929210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endParaRPr lang="en-US" sz="2600" dirty="0">
              <a:latin typeface="Franklin Gothic Medium" panose="020B0603020102020204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 The same truth table can have many gate realizations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>
                <a:latin typeface="Franklin Gothic Medium" panose="020B0603020102020204" pitchFamily="34" charset="0"/>
              </a:rPr>
              <a:t>  We’ve seen this already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>
                <a:latin typeface="Franklin Gothic Medium" panose="020B0603020102020204" pitchFamily="34" charset="0"/>
              </a:rPr>
              <a:t>  Depends on how good we are at Boolean simplification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53975" y="3345107"/>
            <a:ext cx="84195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Char char="–"/>
              <a:defRPr/>
            </a:pPr>
            <a:endParaRPr lang="en-US" sz="2600" dirty="0">
              <a:latin typeface="Franklin Gothic Medium" panose="020B0603020102020204" pitchFamily="34" charset="0"/>
            </a:endParaRPr>
          </a:p>
          <a:p>
            <a:pPr lvl="1">
              <a:buFont typeface="Arial" pitchFamily="34" charset="0"/>
              <a:buChar char="–"/>
              <a:defRPr/>
            </a:pPr>
            <a:endParaRPr lang="en-US" sz="2600" dirty="0">
              <a:latin typeface="Franklin Gothic Medium" panose="020B0603020102020204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 Canonical forms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>
                <a:latin typeface="Franklin Gothic Medium" panose="020B0603020102020204" pitchFamily="34" charset="0"/>
              </a:rPr>
              <a:t>  Standard forms for a Boolean expression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>
                <a:latin typeface="Franklin Gothic Medium" panose="020B0603020102020204" pitchFamily="34" charset="0"/>
              </a:rPr>
              <a:t>  We all produce the same expression</a:t>
            </a:r>
          </a:p>
        </p:txBody>
      </p:sp>
    </p:spTree>
    <p:extLst>
      <p:ext uri="{BB962C8B-B14F-4D97-AF65-F5344CB8AC3E}">
        <p14:creationId xmlns:p14="http://schemas.microsoft.com/office/powerpoint/2010/main" val="1423864218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Sum-of-Products Canonical Form</a:t>
            </a:r>
          </a:p>
        </p:txBody>
      </p:sp>
      <p:sp>
        <p:nvSpPr>
          <p:cNvPr id="9219" name="Rectangle 26"/>
          <p:cNvSpPr>
            <a:spLocks noGrp="1" noChangeArrowheads="1"/>
          </p:cNvSpPr>
          <p:nvPr>
            <p:ph idx="1"/>
          </p:nvPr>
        </p:nvSpPr>
        <p:spPr>
          <a:xfrm>
            <a:off x="579555" y="1149436"/>
            <a:ext cx="9144000" cy="1085082"/>
          </a:xfrm>
        </p:spPr>
        <p:txBody>
          <a:bodyPr/>
          <a:lstStyle/>
          <a:p>
            <a:pPr eaLnBrk="1" hangingPunct="1"/>
            <a:r>
              <a:rPr lang="en-US" sz="2600" dirty="0"/>
              <a:t>AKA </a:t>
            </a:r>
            <a:r>
              <a:rPr lang="en-US" sz="2600" dirty="0">
                <a:solidFill>
                  <a:srgbClr val="C00000"/>
                </a:solidFill>
              </a:rPr>
              <a:t>Disjunctive Normal Form (DNF)</a:t>
            </a:r>
          </a:p>
          <a:p>
            <a:pPr eaLnBrk="1" hangingPunct="1"/>
            <a:r>
              <a:rPr lang="en-US" sz="2600" dirty="0"/>
              <a:t>AKA </a:t>
            </a:r>
            <a:r>
              <a:rPr lang="en-US" sz="2600" dirty="0" err="1">
                <a:solidFill>
                  <a:srgbClr val="C00000"/>
                </a:solidFill>
              </a:rPr>
              <a:t>Minterm</a:t>
            </a:r>
            <a:r>
              <a:rPr lang="en-US" sz="2600" dirty="0">
                <a:solidFill>
                  <a:srgbClr val="C00000"/>
                </a:solidFill>
              </a:rPr>
              <a:t> Expansion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159511" y="3389779"/>
          <a:ext cx="2459853" cy="280720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592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158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3619364" y="4817766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19364" y="5430152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619364" y="5752452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626226" y="6051635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605663" y="4000924"/>
            <a:ext cx="720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001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626225" y="4212205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98802" y="4615582"/>
            <a:ext cx="720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011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05663" y="5199319"/>
            <a:ext cx="71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101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91940" y="5521619"/>
            <a:ext cx="725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Franklin Gothic Medium"/>
                <a:cs typeface="Franklin Gothic Medium"/>
              </a:rPr>
              <a:t>110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98802" y="5820802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111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302874" y="4836783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302874" y="5449169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302874" y="5771469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309736" y="6070652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09735" y="4231222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58813" y="4000924"/>
            <a:ext cx="824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A’B’C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51952" y="4615582"/>
            <a:ext cx="758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A’BC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58813" y="5199319"/>
            <a:ext cx="759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AB’C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45090" y="5521619"/>
            <a:ext cx="782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ABC’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51952" y="5820802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ABC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46" name="Right Brace 45"/>
          <p:cNvSpPr/>
          <p:nvPr/>
        </p:nvSpPr>
        <p:spPr>
          <a:xfrm>
            <a:off x="6996323" y="4035673"/>
            <a:ext cx="541338" cy="2327291"/>
          </a:xfrm>
          <a:prstGeom prst="rightBrace">
            <a:avLst>
              <a:gd name="adj1" fmla="val 60134"/>
              <a:gd name="adj2" fmla="val 47857"/>
            </a:avLst>
          </a:prstGeom>
          <a:ln w="76200">
            <a:solidFill>
              <a:schemeClr val="accent4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25925" y="4789941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Franklin Gothic Medium"/>
                <a:cs typeface="Franklin Gothic Medium"/>
              </a:rPr>
              <a:t>F</a:t>
            </a:r>
          </a:p>
        </p:txBody>
      </p:sp>
      <p:sp>
        <p:nvSpPr>
          <p:cNvPr id="4" name="Rectangle 3"/>
          <p:cNvSpPr/>
          <p:nvPr/>
        </p:nvSpPr>
        <p:spPr>
          <a:xfrm>
            <a:off x="4883949" y="2484924"/>
            <a:ext cx="4121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Tahoma" pitchFamily="-111" charset="0"/>
              </a:rPr>
              <a:t>F=</a:t>
            </a:r>
            <a:r>
              <a:rPr lang="en-US" dirty="0">
                <a:solidFill>
                  <a:srgbClr val="000000"/>
                </a:solidFill>
                <a:latin typeface="Tahoma" pitchFamily="-111" charset="0"/>
              </a:rPr>
              <a:t> A’B’C + A’BC + AB’C + ABC’ + ABC</a:t>
            </a:r>
            <a:endParaRPr lang="en-US" dirty="0">
              <a:latin typeface="Tahoma" pitchFamily="-111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778496" y="2913888"/>
            <a:ext cx="894923" cy="2157984"/>
          </a:xfrm>
          <a:custGeom>
            <a:avLst/>
            <a:gdLst>
              <a:gd name="connsiteX0" fmla="*/ 292608 w 894923"/>
              <a:gd name="connsiteY0" fmla="*/ 2157984 h 2157984"/>
              <a:gd name="connsiteX1" fmla="*/ 890016 w 894923"/>
              <a:gd name="connsiteY1" fmla="*/ 1743456 h 2157984"/>
              <a:gd name="connsiteX2" fmla="*/ 0 w 894923"/>
              <a:gd name="connsiteY2" fmla="*/ 0 h 21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4923" h="2157984">
                <a:moveTo>
                  <a:pt x="292608" y="2157984"/>
                </a:moveTo>
                <a:cubicBezTo>
                  <a:pt x="615696" y="2130552"/>
                  <a:pt x="938784" y="2103120"/>
                  <a:pt x="890016" y="1743456"/>
                </a:cubicBezTo>
                <a:cubicBezTo>
                  <a:pt x="841248" y="1383792"/>
                  <a:pt x="0" y="0"/>
                  <a:pt x="0" y="0"/>
                </a:cubicBezTo>
              </a:path>
            </a:pathLst>
          </a:custGeom>
          <a:noFill/>
          <a:ln w="50800">
            <a:solidFill>
              <a:schemeClr val="accent4">
                <a:lumMod val="50000"/>
              </a:schemeClr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5212" y="3508616"/>
            <a:ext cx="14630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Read T rows off</a:t>
            </a:r>
          </a:p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 truth table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715435" y="3516074"/>
            <a:ext cx="1542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Convert to</a:t>
            </a:r>
          </a:p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Boolean Algebra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12054" y="2084287"/>
            <a:ext cx="30512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Add the </a:t>
            </a:r>
            <a:r>
              <a:rPr lang="en-US" sz="1500" dirty="0" err="1">
                <a:latin typeface="Franklin Gothic Medium"/>
                <a:cs typeface="Franklin Gothic Medium"/>
              </a:rPr>
              <a:t>minterms</a:t>
            </a:r>
            <a:r>
              <a:rPr lang="en-US" sz="1500" dirty="0">
                <a:latin typeface="Franklin Gothic Medium"/>
                <a:cs typeface="Franklin Gothic Medium"/>
              </a:rPr>
              <a:t> together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4818872" y="3285089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55" name="Oval 20"/>
          <p:cNvSpPr>
            <a:spLocks noChangeArrowheads="1"/>
          </p:cNvSpPr>
          <p:nvPr/>
        </p:nvSpPr>
        <p:spPr bwMode="auto">
          <a:xfrm>
            <a:off x="6298684" y="3298721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/>
              <a:t>2</a:t>
            </a:r>
            <a:endParaRPr lang="en-US" sz="1400" dirty="0"/>
          </a:p>
        </p:txBody>
      </p:sp>
      <p:sp>
        <p:nvSpPr>
          <p:cNvPr id="56" name="Oval 20"/>
          <p:cNvSpPr>
            <a:spLocks noChangeArrowheads="1"/>
          </p:cNvSpPr>
          <p:nvPr/>
        </p:nvSpPr>
        <p:spPr bwMode="auto">
          <a:xfrm>
            <a:off x="7401929" y="1839067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93983112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5" name="Rectangle 17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Sum-of-Products Canonical Form</a:t>
            </a:r>
          </a:p>
        </p:txBody>
      </p:sp>
      <p:sp>
        <p:nvSpPr>
          <p:cNvPr id="10243" name="Rectangle 18"/>
          <p:cNvSpPr>
            <a:spLocks noGrp="1" noChangeArrowheads="1"/>
          </p:cNvSpPr>
          <p:nvPr>
            <p:ph idx="1"/>
          </p:nvPr>
        </p:nvSpPr>
        <p:spPr>
          <a:xfrm>
            <a:off x="457200" y="1149435"/>
            <a:ext cx="8486775" cy="44577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/>
              <a:t>Product term (or </a:t>
            </a:r>
            <a:r>
              <a:rPr lang="en-US" sz="2000" dirty="0" err="1"/>
              <a:t>minterm</a:t>
            </a:r>
            <a:r>
              <a:rPr lang="en-US" sz="2000" dirty="0"/>
              <a:t>)</a:t>
            </a:r>
          </a:p>
          <a:p>
            <a:pPr lvl="1" eaLnBrk="1" hangingPunct="1"/>
            <a:r>
              <a:rPr lang="en-US" sz="2000" dirty="0" err="1"/>
              <a:t>ANDed</a:t>
            </a:r>
            <a:r>
              <a:rPr lang="en-US" sz="2000" dirty="0"/>
              <a:t> product of literals – input combination for which output is true</a:t>
            </a:r>
          </a:p>
          <a:p>
            <a:pPr lvl="1" eaLnBrk="1" hangingPunct="1"/>
            <a:r>
              <a:rPr lang="en-US" sz="2000" dirty="0"/>
              <a:t>each variable appears exactly once, true or inverted (but not both)</a:t>
            </a:r>
          </a:p>
        </p:txBody>
      </p:sp>
      <p:grpSp>
        <p:nvGrpSpPr>
          <p:cNvPr id="10248" name="Group 14"/>
          <p:cNvGrpSpPr>
            <a:grpSpLocks/>
          </p:cNvGrpSpPr>
          <p:nvPr/>
        </p:nvGrpSpPr>
        <p:grpSpPr bwMode="auto">
          <a:xfrm>
            <a:off x="871538" y="2550420"/>
            <a:ext cx="2725737" cy="2495550"/>
            <a:chOff x="284" y="1448"/>
            <a:chExt cx="1740" cy="1592"/>
          </a:xfrm>
        </p:grpSpPr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344" y="1448"/>
              <a:ext cx="1680" cy="1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02882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A	B	C	</a:t>
              </a:r>
              <a:r>
                <a:rPr lang="en-US" sz="1600" dirty="0" err="1">
                  <a:solidFill>
                    <a:srgbClr val="000000"/>
                  </a:solidFill>
                  <a:latin typeface="Tahoma" pitchFamily="-111" charset="0"/>
                </a:rPr>
                <a:t>minterms</a:t>
              </a:r>
              <a:b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0	0	0	A’B’C’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02882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0	0	1	A’B’C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02882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0	1	0	A’BC’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02882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 0	1	1	A’BC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02882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1	0	0	AB’C’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02882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1	0	1	AB’C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02882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1	1	0	ABC’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02882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1	1	1	ABC</a:t>
              </a:r>
            </a:p>
          </p:txBody>
        </p:sp>
        <p:sp>
          <p:nvSpPr>
            <p:cNvPr id="10252" name="Line 12"/>
            <p:cNvSpPr>
              <a:spLocks noChangeShapeType="1"/>
            </p:cNvSpPr>
            <p:nvPr/>
          </p:nvSpPr>
          <p:spPr bwMode="auto">
            <a:xfrm>
              <a:off x="284" y="1624"/>
              <a:ext cx="1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>
              <a:off x="1136" y="1476"/>
              <a:ext cx="0" cy="14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0" name="Rectangle 16"/>
          <p:cNvSpPr>
            <a:spLocks noChangeArrowheads="1"/>
          </p:cNvSpPr>
          <p:nvPr/>
        </p:nvSpPr>
        <p:spPr bwMode="auto">
          <a:xfrm>
            <a:off x="3897313" y="2701233"/>
            <a:ext cx="4921250" cy="328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r>
              <a:rPr lang="en-US" sz="1600" dirty="0">
                <a:solidFill>
                  <a:srgbClr val="C00000"/>
                </a:solidFill>
                <a:latin typeface="Tahoma" pitchFamily="-111" charset="0"/>
              </a:rPr>
              <a:t>F in canonical form:</a:t>
            </a:r>
            <a:br>
              <a:rPr lang="en-US" sz="1600" dirty="0">
                <a:solidFill>
                  <a:srgbClr val="000000"/>
                </a:solidFill>
                <a:latin typeface="Tahoma" pitchFamily="-111" charset="0"/>
              </a:rPr>
            </a:b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	F(A, B, C)	= A’B’C + A’BC + AB’C + ABC’ + ABC</a:t>
            </a:r>
          </a:p>
          <a:p>
            <a:pPr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endParaRPr lang="en-US" sz="1600" dirty="0">
              <a:solidFill>
                <a:srgbClr val="000000"/>
              </a:solidFill>
              <a:latin typeface="Tahoma" pitchFamily="-111" charset="0"/>
            </a:endParaRPr>
          </a:p>
          <a:p>
            <a:pPr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r>
              <a:rPr lang="en-US" sz="1600" dirty="0">
                <a:solidFill>
                  <a:srgbClr val="C00000"/>
                </a:solidFill>
                <a:latin typeface="Tahoma" pitchFamily="-111" charset="0"/>
              </a:rPr>
              <a:t>canonical form </a:t>
            </a:r>
            <a:r>
              <a:rPr lang="en-US" sz="1600" dirty="0">
                <a:solidFill>
                  <a:srgbClr val="C00000"/>
                </a:solidFill>
                <a:latin typeface="Symbol" pitchFamily="-111" charset="2"/>
                <a:sym typeface="Symbol" pitchFamily="-111" charset="2"/>
              </a:rPr>
              <a:t></a:t>
            </a:r>
            <a:r>
              <a:rPr lang="en-US" sz="1600" dirty="0">
                <a:solidFill>
                  <a:srgbClr val="C00000"/>
                </a:solidFill>
                <a:latin typeface="Tahoma" pitchFamily="-111" charset="0"/>
              </a:rPr>
              <a:t> minimal form</a:t>
            </a:r>
            <a:br>
              <a:rPr lang="en-US" sz="1600" dirty="0">
                <a:solidFill>
                  <a:srgbClr val="C00000"/>
                </a:solidFill>
                <a:latin typeface="Tahoma" pitchFamily="-111" charset="0"/>
              </a:rPr>
            </a:b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	F(A, B, C)	= A’B’C + A’BC + AB’C + ABC + ABC’ </a:t>
            </a:r>
          </a:p>
          <a:p>
            <a:pPr lvl="3"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= (A’B’ + A’B + AB’ + AB)C + ABC’</a:t>
            </a:r>
          </a:p>
          <a:p>
            <a:pPr lvl="3"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= ((A’ + A)(B’ + B))C + ABC’</a:t>
            </a:r>
            <a:br>
              <a:rPr lang="en-US" sz="1600" dirty="0">
                <a:solidFill>
                  <a:srgbClr val="000000"/>
                </a:solidFill>
                <a:latin typeface="Tahoma" pitchFamily="-111" charset="0"/>
              </a:rPr>
            </a:b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= C + ABC’</a:t>
            </a:r>
            <a:br>
              <a:rPr lang="en-US" sz="1600" dirty="0">
                <a:solidFill>
                  <a:srgbClr val="000000"/>
                </a:solidFill>
                <a:latin typeface="Tahoma" pitchFamily="-111" charset="0"/>
              </a:rPr>
            </a:b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= ABC’ + C</a:t>
            </a:r>
          </a:p>
          <a:p>
            <a:pPr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		= AB + C</a:t>
            </a:r>
          </a:p>
        </p:txBody>
      </p:sp>
    </p:spTree>
    <p:extLst>
      <p:ext uri="{BB962C8B-B14F-4D97-AF65-F5344CB8AC3E}">
        <p14:creationId xmlns:p14="http://schemas.microsoft.com/office/powerpoint/2010/main" val="2462765492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Product-of-Sums Canonical Form</a:t>
            </a:r>
          </a:p>
        </p:txBody>
      </p:sp>
      <p:sp>
        <p:nvSpPr>
          <p:cNvPr id="9219" name="Rectangle 26"/>
          <p:cNvSpPr>
            <a:spLocks noGrp="1" noChangeArrowheads="1"/>
          </p:cNvSpPr>
          <p:nvPr>
            <p:ph idx="1"/>
          </p:nvPr>
        </p:nvSpPr>
        <p:spPr>
          <a:xfrm>
            <a:off x="579555" y="1149436"/>
            <a:ext cx="9144000" cy="1085082"/>
          </a:xfrm>
        </p:spPr>
        <p:txBody>
          <a:bodyPr/>
          <a:lstStyle/>
          <a:p>
            <a:pPr eaLnBrk="1" hangingPunct="1"/>
            <a:r>
              <a:rPr lang="en-US" sz="2600" dirty="0"/>
              <a:t>AKA </a:t>
            </a:r>
            <a:r>
              <a:rPr lang="en-US" sz="2600" dirty="0">
                <a:solidFill>
                  <a:srgbClr val="C00000"/>
                </a:solidFill>
              </a:rPr>
              <a:t>Conjunctive Normal Form (CNF)</a:t>
            </a:r>
          </a:p>
          <a:p>
            <a:pPr eaLnBrk="1" hangingPunct="1"/>
            <a:r>
              <a:rPr lang="en-US" sz="2600" dirty="0"/>
              <a:t>AKA </a:t>
            </a:r>
            <a:r>
              <a:rPr lang="en-US" sz="2600" dirty="0" err="1">
                <a:solidFill>
                  <a:srgbClr val="C00000"/>
                </a:solidFill>
              </a:rPr>
              <a:t>Maxterm</a:t>
            </a:r>
            <a:r>
              <a:rPr lang="en-US" sz="2600" dirty="0">
                <a:solidFill>
                  <a:srgbClr val="C00000"/>
                </a:solidFill>
              </a:rPr>
              <a:t> Expansion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159511" y="3389779"/>
          <a:ext cx="2459853" cy="280720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592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158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3619364" y="4573297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19364" y="5185683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626225" y="3967736"/>
            <a:ext cx="704231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ight Brace 45"/>
          <p:cNvSpPr/>
          <p:nvPr/>
        </p:nvSpPr>
        <p:spPr>
          <a:xfrm>
            <a:off x="8194212" y="3307420"/>
            <a:ext cx="541338" cy="2327291"/>
          </a:xfrm>
          <a:prstGeom prst="rightBrace">
            <a:avLst>
              <a:gd name="adj1" fmla="val 60134"/>
              <a:gd name="adj2" fmla="val 47857"/>
            </a:avLst>
          </a:prstGeom>
          <a:ln w="76200">
            <a:solidFill>
              <a:schemeClr val="accent4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716739" y="4193736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Franklin Gothic Medium"/>
                <a:cs typeface="Franklin Gothic Medium"/>
              </a:rPr>
              <a:t>F</a:t>
            </a:r>
          </a:p>
        </p:txBody>
      </p:sp>
      <p:sp>
        <p:nvSpPr>
          <p:cNvPr id="4" name="Rectangle 3"/>
          <p:cNvSpPr/>
          <p:nvPr/>
        </p:nvSpPr>
        <p:spPr>
          <a:xfrm>
            <a:off x="5226270" y="2363410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/>
              <a:t>F =  </a:t>
            </a:r>
            <a:endParaRPr lang="en-US" dirty="0">
              <a:latin typeface="Tahoma" pitchFamily="-111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027826" y="4573297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027826" y="5185683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034687" y="3967736"/>
            <a:ext cx="704231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350658" y="4573297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350658" y="5185683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357519" y="3967736"/>
            <a:ext cx="704231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7620000" y="2791968"/>
            <a:ext cx="1458492" cy="1487424"/>
          </a:xfrm>
          <a:custGeom>
            <a:avLst/>
            <a:gdLst>
              <a:gd name="connsiteX0" fmla="*/ 1267968 w 1458492"/>
              <a:gd name="connsiteY0" fmla="*/ 1487424 h 1487424"/>
              <a:gd name="connsiteX1" fmla="*/ 1353312 w 1458492"/>
              <a:gd name="connsiteY1" fmla="*/ 890016 h 1487424"/>
              <a:gd name="connsiteX2" fmla="*/ 0 w 1458492"/>
              <a:gd name="connsiteY2" fmla="*/ 0 h 1487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492" h="1487424">
                <a:moveTo>
                  <a:pt x="1267968" y="1487424"/>
                </a:moveTo>
                <a:cubicBezTo>
                  <a:pt x="1416304" y="1312672"/>
                  <a:pt x="1564640" y="1137920"/>
                  <a:pt x="1353312" y="890016"/>
                </a:cubicBezTo>
                <a:cubicBezTo>
                  <a:pt x="1141984" y="642112"/>
                  <a:pt x="128016" y="130048"/>
                  <a:pt x="0" y="0"/>
                </a:cubicBezTo>
              </a:path>
            </a:pathLst>
          </a:custGeom>
          <a:noFill/>
          <a:ln w="50800">
            <a:solidFill>
              <a:schemeClr val="accent4">
                <a:lumMod val="50000"/>
              </a:schemeClr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857165" y="3276795"/>
            <a:ext cx="14679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Read F rows off</a:t>
            </a:r>
          </a:p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 truth table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97536" y="3285302"/>
            <a:ext cx="10203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Negate all</a:t>
            </a:r>
          </a:p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bits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543005" y="2073285"/>
            <a:ext cx="30512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Multiply the </a:t>
            </a:r>
            <a:r>
              <a:rPr lang="en-US" sz="1500" dirty="0" err="1">
                <a:latin typeface="Franklin Gothic Medium"/>
                <a:cs typeface="Franklin Gothic Medium"/>
              </a:rPr>
              <a:t>maxterms</a:t>
            </a:r>
            <a:r>
              <a:rPr lang="en-US" sz="1500" dirty="0">
                <a:latin typeface="Franklin Gothic Medium"/>
                <a:cs typeface="Franklin Gothic Medium"/>
              </a:rPr>
              <a:t> together</a:t>
            </a:r>
          </a:p>
        </p:txBody>
      </p:sp>
      <p:sp>
        <p:nvSpPr>
          <p:cNvPr id="68" name="Oval 20"/>
          <p:cNvSpPr>
            <a:spLocks noChangeArrowheads="1"/>
          </p:cNvSpPr>
          <p:nvPr/>
        </p:nvSpPr>
        <p:spPr bwMode="auto">
          <a:xfrm>
            <a:off x="4493229" y="3053268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69" name="Oval 20"/>
          <p:cNvSpPr>
            <a:spLocks noChangeArrowheads="1"/>
          </p:cNvSpPr>
          <p:nvPr/>
        </p:nvSpPr>
        <p:spPr bwMode="auto">
          <a:xfrm>
            <a:off x="5973041" y="3066900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/>
              <a:t>2</a:t>
            </a:r>
            <a:endParaRPr lang="en-US" sz="1400" dirty="0"/>
          </a:p>
        </p:txBody>
      </p:sp>
      <p:sp>
        <p:nvSpPr>
          <p:cNvPr id="70" name="Oval 20"/>
          <p:cNvSpPr>
            <a:spLocks noChangeArrowheads="1"/>
          </p:cNvSpPr>
          <p:nvPr/>
        </p:nvSpPr>
        <p:spPr bwMode="auto">
          <a:xfrm>
            <a:off x="6932880" y="1828065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860207" y="3333087"/>
            <a:ext cx="1542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Convert to</a:t>
            </a:r>
          </a:p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Boolean Algebra</a:t>
            </a:r>
          </a:p>
        </p:txBody>
      </p:sp>
      <p:sp>
        <p:nvSpPr>
          <p:cNvPr id="72" name="Oval 20"/>
          <p:cNvSpPr>
            <a:spLocks noChangeArrowheads="1"/>
          </p:cNvSpPr>
          <p:nvPr/>
        </p:nvSpPr>
        <p:spPr bwMode="auto">
          <a:xfrm>
            <a:off x="7443456" y="3115734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50376589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Product-of-Sums Canonical Form</a:t>
            </a:r>
          </a:p>
        </p:txBody>
      </p:sp>
      <p:sp>
        <p:nvSpPr>
          <p:cNvPr id="9219" name="Rectangle 26"/>
          <p:cNvSpPr>
            <a:spLocks noGrp="1" noChangeArrowheads="1"/>
          </p:cNvSpPr>
          <p:nvPr>
            <p:ph idx="1"/>
          </p:nvPr>
        </p:nvSpPr>
        <p:spPr>
          <a:xfrm>
            <a:off x="579555" y="1149436"/>
            <a:ext cx="9144000" cy="1085082"/>
          </a:xfrm>
        </p:spPr>
        <p:txBody>
          <a:bodyPr/>
          <a:lstStyle/>
          <a:p>
            <a:pPr eaLnBrk="1" hangingPunct="1"/>
            <a:r>
              <a:rPr lang="en-US" sz="2600" dirty="0"/>
              <a:t>AKA </a:t>
            </a:r>
            <a:r>
              <a:rPr lang="en-US" sz="2600" dirty="0">
                <a:solidFill>
                  <a:srgbClr val="C00000"/>
                </a:solidFill>
              </a:rPr>
              <a:t>Conjunctive Normal Form (CNF)</a:t>
            </a:r>
          </a:p>
          <a:p>
            <a:pPr eaLnBrk="1" hangingPunct="1"/>
            <a:r>
              <a:rPr lang="en-US" sz="2600" dirty="0"/>
              <a:t>AKA </a:t>
            </a:r>
            <a:r>
              <a:rPr lang="en-US" sz="2600" dirty="0" err="1">
                <a:solidFill>
                  <a:srgbClr val="C00000"/>
                </a:solidFill>
              </a:rPr>
              <a:t>Maxterm</a:t>
            </a:r>
            <a:r>
              <a:rPr lang="en-US" sz="2600" dirty="0">
                <a:solidFill>
                  <a:srgbClr val="C00000"/>
                </a:solidFill>
              </a:rPr>
              <a:t> Expansion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159511" y="3389779"/>
          <a:ext cx="2459853" cy="280720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592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158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3619364" y="4573297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19364" y="5185683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30456" y="3736903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000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626225" y="3967736"/>
            <a:ext cx="704231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23595" y="4351561"/>
            <a:ext cx="71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010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30456" y="4935298"/>
            <a:ext cx="725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100</a:t>
            </a:r>
          </a:p>
        </p:txBody>
      </p:sp>
      <p:sp>
        <p:nvSpPr>
          <p:cNvPr id="46" name="Right Brace 45"/>
          <p:cNvSpPr/>
          <p:nvPr/>
        </p:nvSpPr>
        <p:spPr>
          <a:xfrm>
            <a:off x="8194212" y="3307420"/>
            <a:ext cx="541338" cy="2327291"/>
          </a:xfrm>
          <a:prstGeom prst="rightBrace">
            <a:avLst>
              <a:gd name="adj1" fmla="val 60134"/>
              <a:gd name="adj2" fmla="val 47857"/>
            </a:avLst>
          </a:prstGeom>
          <a:ln w="76200">
            <a:solidFill>
              <a:schemeClr val="accent4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716739" y="4193736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Franklin Gothic Medium"/>
                <a:cs typeface="Franklin Gothic Medium"/>
              </a:rPr>
              <a:t>F</a:t>
            </a:r>
          </a:p>
        </p:txBody>
      </p:sp>
      <p:sp>
        <p:nvSpPr>
          <p:cNvPr id="4" name="Rectangle 3"/>
          <p:cNvSpPr/>
          <p:nvPr/>
        </p:nvSpPr>
        <p:spPr>
          <a:xfrm>
            <a:off x="5226270" y="2363410"/>
            <a:ext cx="3619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/>
              <a:t>F = (A + B + C)(A + B’ + C)(A’ + B + C)</a:t>
            </a:r>
            <a:endParaRPr lang="en-US" dirty="0">
              <a:latin typeface="Tahoma" pitchFamily="-111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027826" y="4573297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027826" y="5185683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738918" y="3736903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111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034687" y="3967736"/>
            <a:ext cx="704231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732057" y="4351561"/>
            <a:ext cx="71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101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38918" y="4935298"/>
            <a:ext cx="720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011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350658" y="4573297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350658" y="5185683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357519" y="3967736"/>
            <a:ext cx="704231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042697" y="3732071"/>
            <a:ext cx="127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A + B + C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35836" y="4346729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A + B’ + C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42697" y="4930466"/>
            <a:ext cx="1341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A’ + B + C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7620000" y="2791968"/>
            <a:ext cx="1458492" cy="1487424"/>
          </a:xfrm>
          <a:custGeom>
            <a:avLst/>
            <a:gdLst>
              <a:gd name="connsiteX0" fmla="*/ 1267968 w 1458492"/>
              <a:gd name="connsiteY0" fmla="*/ 1487424 h 1487424"/>
              <a:gd name="connsiteX1" fmla="*/ 1353312 w 1458492"/>
              <a:gd name="connsiteY1" fmla="*/ 890016 h 1487424"/>
              <a:gd name="connsiteX2" fmla="*/ 0 w 1458492"/>
              <a:gd name="connsiteY2" fmla="*/ 0 h 1487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492" h="1487424">
                <a:moveTo>
                  <a:pt x="1267968" y="1487424"/>
                </a:moveTo>
                <a:cubicBezTo>
                  <a:pt x="1416304" y="1312672"/>
                  <a:pt x="1564640" y="1137920"/>
                  <a:pt x="1353312" y="890016"/>
                </a:cubicBezTo>
                <a:cubicBezTo>
                  <a:pt x="1141984" y="642112"/>
                  <a:pt x="128016" y="130048"/>
                  <a:pt x="0" y="0"/>
                </a:cubicBezTo>
              </a:path>
            </a:pathLst>
          </a:custGeom>
          <a:noFill/>
          <a:ln w="50800">
            <a:solidFill>
              <a:schemeClr val="accent4">
                <a:lumMod val="50000"/>
              </a:schemeClr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857165" y="3276795"/>
            <a:ext cx="14679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Read F rows off</a:t>
            </a:r>
          </a:p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 truth table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97536" y="3285302"/>
            <a:ext cx="10203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Negate all</a:t>
            </a:r>
          </a:p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bits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543005" y="2073285"/>
            <a:ext cx="30512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Multiply the </a:t>
            </a:r>
            <a:r>
              <a:rPr lang="en-US" sz="1500" dirty="0" err="1">
                <a:latin typeface="Franklin Gothic Medium"/>
                <a:cs typeface="Franklin Gothic Medium"/>
              </a:rPr>
              <a:t>maxterms</a:t>
            </a:r>
            <a:r>
              <a:rPr lang="en-US" sz="1500" dirty="0">
                <a:latin typeface="Franklin Gothic Medium"/>
                <a:cs typeface="Franklin Gothic Medium"/>
              </a:rPr>
              <a:t> together</a:t>
            </a:r>
          </a:p>
        </p:txBody>
      </p:sp>
      <p:sp>
        <p:nvSpPr>
          <p:cNvPr id="68" name="Oval 20"/>
          <p:cNvSpPr>
            <a:spLocks noChangeArrowheads="1"/>
          </p:cNvSpPr>
          <p:nvPr/>
        </p:nvSpPr>
        <p:spPr bwMode="auto">
          <a:xfrm>
            <a:off x="4493229" y="3053268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69" name="Oval 20"/>
          <p:cNvSpPr>
            <a:spLocks noChangeArrowheads="1"/>
          </p:cNvSpPr>
          <p:nvPr/>
        </p:nvSpPr>
        <p:spPr bwMode="auto">
          <a:xfrm>
            <a:off x="5973041" y="3066900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/>
              <a:t>2</a:t>
            </a:r>
            <a:endParaRPr lang="en-US" sz="1400" dirty="0"/>
          </a:p>
        </p:txBody>
      </p:sp>
      <p:sp>
        <p:nvSpPr>
          <p:cNvPr id="70" name="Oval 20"/>
          <p:cNvSpPr>
            <a:spLocks noChangeArrowheads="1"/>
          </p:cNvSpPr>
          <p:nvPr/>
        </p:nvSpPr>
        <p:spPr bwMode="auto">
          <a:xfrm>
            <a:off x="6932880" y="1828065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860207" y="3333087"/>
            <a:ext cx="1542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Convert to</a:t>
            </a:r>
          </a:p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Boolean Algebra</a:t>
            </a:r>
          </a:p>
        </p:txBody>
      </p:sp>
      <p:sp>
        <p:nvSpPr>
          <p:cNvPr id="72" name="Oval 20"/>
          <p:cNvSpPr>
            <a:spLocks noChangeArrowheads="1"/>
          </p:cNvSpPr>
          <p:nvPr/>
        </p:nvSpPr>
        <p:spPr bwMode="auto">
          <a:xfrm>
            <a:off x="7443456" y="3115734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04082803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Product-of-Sums: Why does this procedure work?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159511" y="3389779"/>
          <a:ext cx="2459853" cy="280720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592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158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6" name="Right Brace 45"/>
          <p:cNvSpPr/>
          <p:nvPr/>
        </p:nvSpPr>
        <p:spPr>
          <a:xfrm>
            <a:off x="3649303" y="3629688"/>
            <a:ext cx="541338" cy="1682093"/>
          </a:xfrm>
          <a:prstGeom prst="rightBrace">
            <a:avLst>
              <a:gd name="adj1" fmla="val 16922"/>
              <a:gd name="adj2" fmla="val 10892"/>
            </a:avLst>
          </a:prstGeom>
          <a:ln w="76200">
            <a:solidFill>
              <a:schemeClr val="accent4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Useful Facts:</a:t>
            </a:r>
          </a:p>
          <a:p>
            <a:r>
              <a:rPr lang="en-US" sz="2400" dirty="0"/>
              <a:t>We know (F’)’ = F</a:t>
            </a:r>
          </a:p>
          <a:p>
            <a:r>
              <a:rPr lang="en-US" sz="2400" dirty="0"/>
              <a:t>We know how to get a </a:t>
            </a:r>
            <a:r>
              <a:rPr lang="en-US" sz="2400" b="1" dirty="0" err="1"/>
              <a:t>minterm</a:t>
            </a:r>
            <a:r>
              <a:rPr lang="en-US" sz="2400" dirty="0"/>
              <a:t> expansion for F’</a:t>
            </a:r>
          </a:p>
        </p:txBody>
      </p:sp>
      <p:sp>
        <p:nvSpPr>
          <p:cNvPr id="6" name="Rectangle 5"/>
          <p:cNvSpPr/>
          <p:nvPr/>
        </p:nvSpPr>
        <p:spPr>
          <a:xfrm>
            <a:off x="4243531" y="3535368"/>
            <a:ext cx="4572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F’ = A’B’C’ + A’BC’ + AB’C’</a:t>
            </a:r>
          </a:p>
        </p:txBody>
      </p:sp>
    </p:spTree>
    <p:extLst>
      <p:ext uri="{BB962C8B-B14F-4D97-AF65-F5344CB8AC3E}">
        <p14:creationId xmlns:p14="http://schemas.microsoft.com/office/powerpoint/2010/main" val="1685306759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Product-of-Sums: Why does this procedure work?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159511" y="3389779"/>
          <a:ext cx="2459853" cy="280720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592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158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6" name="Right Brace 45"/>
          <p:cNvSpPr/>
          <p:nvPr/>
        </p:nvSpPr>
        <p:spPr>
          <a:xfrm>
            <a:off x="3649303" y="3629688"/>
            <a:ext cx="541338" cy="1682093"/>
          </a:xfrm>
          <a:prstGeom prst="rightBrace">
            <a:avLst>
              <a:gd name="adj1" fmla="val 16922"/>
              <a:gd name="adj2" fmla="val 10892"/>
            </a:avLst>
          </a:prstGeom>
          <a:ln w="76200">
            <a:solidFill>
              <a:schemeClr val="accent4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Useful Facts:</a:t>
            </a:r>
          </a:p>
          <a:p>
            <a:r>
              <a:rPr lang="en-US" sz="2400" dirty="0"/>
              <a:t>We know (F’)’ = F</a:t>
            </a:r>
          </a:p>
          <a:p>
            <a:r>
              <a:rPr lang="en-US" sz="2400" dirty="0"/>
              <a:t>We know how to get a </a:t>
            </a:r>
            <a:r>
              <a:rPr lang="en-US" sz="2400" b="1" dirty="0" err="1"/>
              <a:t>minterm</a:t>
            </a:r>
            <a:r>
              <a:rPr lang="en-US" sz="2400" dirty="0"/>
              <a:t> expansion for F’</a:t>
            </a:r>
          </a:p>
        </p:txBody>
      </p:sp>
      <p:sp>
        <p:nvSpPr>
          <p:cNvPr id="6" name="Rectangle 5"/>
          <p:cNvSpPr/>
          <p:nvPr/>
        </p:nvSpPr>
        <p:spPr>
          <a:xfrm>
            <a:off x="4243531" y="3535368"/>
            <a:ext cx="4572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F’ = A’B’C’ + A’BC’ + AB’C’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52756" y="4075625"/>
            <a:ext cx="401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Medium"/>
                <a:cs typeface="Franklin Gothic Medium"/>
              </a:rPr>
              <a:t>Taking the complement of both sides…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190641" y="4477008"/>
            <a:ext cx="472027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(F’)’ = (A’B’C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+ A’BC’ + </a:t>
            </a:r>
            <a:r>
              <a:rPr lang="en-US" sz="2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AB’C’)’</a:t>
            </a:r>
            <a:endParaRPr lang="en-US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03055" y="5001502"/>
            <a:ext cx="316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Medium"/>
                <a:cs typeface="Franklin Gothic Medium"/>
              </a:rPr>
              <a:t>And using </a:t>
            </a:r>
            <a:r>
              <a:rPr lang="en-US" dirty="0" err="1">
                <a:latin typeface="Franklin Gothic Medium"/>
                <a:cs typeface="Franklin Gothic Medium"/>
              </a:rPr>
              <a:t>DeMorgan</a:t>
            </a:r>
            <a:r>
              <a:rPr lang="en-US" dirty="0">
                <a:latin typeface="Franklin Gothic Medium"/>
                <a:cs typeface="Franklin Gothic Medium"/>
              </a:rPr>
              <a:t>/Comp.…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344626" y="5366498"/>
            <a:ext cx="472027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 = (A’B’C’)’  (A’BC’)’  (AB’C’)’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243530" y="6183374"/>
            <a:ext cx="49004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 = (A + B + C)(A + B’ + C</a:t>
            </a: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)(A’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B + C)</a:t>
            </a:r>
          </a:p>
        </p:txBody>
      </p:sp>
    </p:spTree>
    <p:extLst>
      <p:ext uri="{BB962C8B-B14F-4D97-AF65-F5344CB8AC3E}">
        <p14:creationId xmlns:p14="http://schemas.microsoft.com/office/powerpoint/2010/main" val="3657277815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1" name="Rectangle 1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Product-of-Sums Canonical Form</a:t>
            </a:r>
          </a:p>
        </p:txBody>
      </p:sp>
      <p:sp>
        <p:nvSpPr>
          <p:cNvPr id="12291" name="Rectangle 17"/>
          <p:cNvSpPr>
            <a:spLocks noGrp="1" noChangeArrowheads="1"/>
          </p:cNvSpPr>
          <p:nvPr>
            <p:ph idx="1"/>
          </p:nvPr>
        </p:nvSpPr>
        <p:spPr>
          <a:xfrm>
            <a:off x="470079" y="1149435"/>
            <a:ext cx="8410575" cy="44577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/>
              <a:t>Sum term (or </a:t>
            </a:r>
            <a:r>
              <a:rPr lang="en-US" sz="2000" dirty="0" err="1"/>
              <a:t>maxterm</a:t>
            </a:r>
            <a:r>
              <a:rPr lang="en-US" sz="2000" dirty="0"/>
              <a:t>)</a:t>
            </a:r>
          </a:p>
          <a:p>
            <a:pPr lvl="1" eaLnBrk="1" hangingPunct="1"/>
            <a:r>
              <a:rPr lang="en-US" sz="2000" dirty="0" err="1"/>
              <a:t>ORed</a:t>
            </a:r>
            <a:r>
              <a:rPr lang="en-US" sz="2000" dirty="0"/>
              <a:t> sum of literals – input combination for which output is false</a:t>
            </a:r>
          </a:p>
          <a:p>
            <a:pPr lvl="1" eaLnBrk="1" hangingPunct="1"/>
            <a:r>
              <a:rPr lang="en-US" sz="2000" dirty="0"/>
              <a:t>each variable appears exactly once, true or inverted (but not both)</a:t>
            </a:r>
          </a:p>
        </p:txBody>
      </p:sp>
      <p:grpSp>
        <p:nvGrpSpPr>
          <p:cNvPr id="12295" name="Group 12"/>
          <p:cNvGrpSpPr>
            <a:grpSpLocks/>
          </p:cNvGrpSpPr>
          <p:nvPr/>
        </p:nvGrpSpPr>
        <p:grpSpPr bwMode="auto">
          <a:xfrm>
            <a:off x="630261" y="2576956"/>
            <a:ext cx="3262313" cy="2495550"/>
            <a:chOff x="220" y="1544"/>
            <a:chExt cx="2084" cy="1592"/>
          </a:xfrm>
        </p:grpSpPr>
        <p:sp>
          <p:nvSpPr>
            <p:cNvPr id="12299" name="Line 9"/>
            <p:cNvSpPr>
              <a:spLocks noChangeShapeType="1"/>
            </p:cNvSpPr>
            <p:nvPr/>
          </p:nvSpPr>
          <p:spPr bwMode="auto">
            <a:xfrm>
              <a:off x="220" y="1728"/>
              <a:ext cx="1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Line 10"/>
            <p:cNvSpPr>
              <a:spLocks noChangeShapeType="1"/>
            </p:cNvSpPr>
            <p:nvPr/>
          </p:nvSpPr>
          <p:spPr bwMode="auto">
            <a:xfrm>
              <a:off x="1032" y="1588"/>
              <a:ext cx="0" cy="1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Rectangle 11"/>
            <p:cNvSpPr>
              <a:spLocks noChangeArrowheads="1"/>
            </p:cNvSpPr>
            <p:nvPr/>
          </p:nvSpPr>
          <p:spPr bwMode="auto">
            <a:xfrm>
              <a:off x="224" y="1544"/>
              <a:ext cx="2080" cy="1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47967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A	B	C	</a:t>
              </a:r>
              <a:r>
                <a:rPr lang="en-US" sz="1600" dirty="0" err="1">
                  <a:solidFill>
                    <a:srgbClr val="000000"/>
                  </a:solidFill>
                  <a:latin typeface="Tahoma" pitchFamily="-111" charset="0"/>
                </a:rPr>
                <a:t>maxterms</a:t>
              </a:r>
              <a:b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0	0	0	A+B+C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47967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0	0	1	A+B+C’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47967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0	1	0	A+B’+C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47967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0	1	1	A+B’+C’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47967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1	0	0	A’+B+C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47967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1	0	1	A’+B+C’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47967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1	1	0	A’+B’+C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47967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1	1	1	A’+B’+C’</a:t>
              </a:r>
            </a:p>
          </p:txBody>
        </p:sp>
      </p:grpSp>
      <p:sp>
        <p:nvSpPr>
          <p:cNvPr id="12297" name="Rectangle 14"/>
          <p:cNvSpPr>
            <a:spLocks noChangeArrowheads="1"/>
          </p:cNvSpPr>
          <p:nvPr/>
        </p:nvSpPr>
        <p:spPr bwMode="auto">
          <a:xfrm>
            <a:off x="3905274" y="2640456"/>
            <a:ext cx="5073650" cy="275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r>
              <a:rPr lang="en-US" sz="1600" dirty="0">
                <a:solidFill>
                  <a:srgbClr val="C00000"/>
                </a:solidFill>
                <a:latin typeface="Tahoma" pitchFamily="-111" charset="0"/>
              </a:rPr>
              <a:t>F in canonical form:</a:t>
            </a:r>
            <a:br>
              <a:rPr lang="en-US" sz="1600" dirty="0">
                <a:solidFill>
                  <a:srgbClr val="000000"/>
                </a:solidFill>
                <a:latin typeface="Tahoma" pitchFamily="-111" charset="0"/>
              </a:rPr>
            </a:b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	F(A, B, C)	= (A + B + C) (A + B’ + C) (A’ + B + C)</a:t>
            </a:r>
          </a:p>
          <a:p>
            <a:pPr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endParaRPr lang="en-US" sz="1600" dirty="0">
              <a:solidFill>
                <a:srgbClr val="000000"/>
              </a:solidFill>
              <a:latin typeface="Tahoma" pitchFamily="-111" charset="0"/>
            </a:endParaRPr>
          </a:p>
          <a:p>
            <a:pPr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r>
              <a:rPr lang="en-US" sz="1600" dirty="0">
                <a:solidFill>
                  <a:srgbClr val="C00000"/>
                </a:solidFill>
                <a:latin typeface="Tahoma" pitchFamily="-111" charset="0"/>
              </a:rPr>
              <a:t>canonical form </a:t>
            </a:r>
            <a:r>
              <a:rPr lang="en-US" sz="1600" dirty="0">
                <a:solidFill>
                  <a:srgbClr val="C00000"/>
                </a:solidFill>
                <a:latin typeface="Tahoma" pitchFamily="-111" charset="0"/>
                <a:sym typeface="Symbol" pitchFamily="-111" charset="2"/>
              </a:rPr>
              <a:t></a:t>
            </a:r>
            <a:r>
              <a:rPr lang="en-US" sz="1600" dirty="0">
                <a:solidFill>
                  <a:srgbClr val="C00000"/>
                </a:solidFill>
                <a:latin typeface="Tahoma" pitchFamily="-111" charset="0"/>
              </a:rPr>
              <a:t> minimal form</a:t>
            </a:r>
            <a:br>
              <a:rPr lang="en-US" sz="1600" dirty="0">
                <a:solidFill>
                  <a:srgbClr val="000000"/>
                </a:solidFill>
                <a:latin typeface="Tahoma" pitchFamily="-111" charset="0"/>
              </a:rPr>
            </a:b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	F(A, B, C)	= (A + B + C) (A + B’ + C) (A’ + B + C)</a:t>
            </a:r>
          </a:p>
          <a:p>
            <a:pPr lvl="3"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= (A + B + C) (A + B’ + C)</a:t>
            </a:r>
          </a:p>
          <a:p>
            <a:pPr lvl="3"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   (A + B + C) (A’ + B + C)</a:t>
            </a:r>
          </a:p>
          <a:p>
            <a:pPr lvl="3"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= (A + C) (B + C)</a:t>
            </a:r>
          </a:p>
        </p:txBody>
      </p:sp>
    </p:spTree>
    <p:extLst>
      <p:ext uri="{BB962C8B-B14F-4D97-AF65-F5344CB8AC3E}">
        <p14:creationId xmlns:p14="http://schemas.microsoft.com/office/powerpoint/2010/main" val="94610253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54C8-9811-7947-ADCC-E34795CC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F1B494-FCEE-F248-A54F-19DEF5EDBD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Create a Boolean Algebra expression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 below in terms of the variables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F1B494-FCEE-F248-A54F-19DEF5EDB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25C8CF0-1529-FD4C-96F7-ADD54070ADB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94657" y="2501900"/>
              <a:ext cx="4554681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18227">
                      <a:extLst>
                        <a:ext uri="{9D8B030D-6E8A-4147-A177-3AD203B41FA5}">
                          <a16:colId xmlns:a16="http://schemas.microsoft.com/office/drawing/2014/main" val="1930917628"/>
                        </a:ext>
                      </a:extLst>
                    </a:gridCol>
                    <a:gridCol w="1518227">
                      <a:extLst>
                        <a:ext uri="{9D8B030D-6E8A-4147-A177-3AD203B41FA5}">
                          <a16:colId xmlns:a16="http://schemas.microsoft.com/office/drawing/2014/main" val="3317438432"/>
                        </a:ext>
                      </a:extLst>
                    </a:gridCol>
                    <a:gridCol w="1518227">
                      <a:extLst>
                        <a:ext uri="{9D8B030D-6E8A-4147-A177-3AD203B41FA5}">
                          <a16:colId xmlns:a16="http://schemas.microsoft.com/office/drawing/2014/main" val="4295240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53213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65695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5370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9455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13456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25C8CF0-1529-FD4C-96F7-ADD54070AD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0659519"/>
                  </p:ext>
                </p:extLst>
              </p:nvPr>
            </p:nvGraphicFramePr>
            <p:xfrm>
              <a:off x="2294657" y="2501900"/>
              <a:ext cx="4554681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18227">
                      <a:extLst>
                        <a:ext uri="{9D8B030D-6E8A-4147-A177-3AD203B41FA5}">
                          <a16:colId xmlns:a16="http://schemas.microsoft.com/office/drawing/2014/main" val="1930917628"/>
                        </a:ext>
                      </a:extLst>
                    </a:gridCol>
                    <a:gridCol w="1518227">
                      <a:extLst>
                        <a:ext uri="{9D8B030D-6E8A-4147-A177-3AD203B41FA5}">
                          <a16:colId xmlns:a16="http://schemas.microsoft.com/office/drawing/2014/main" val="3317438432"/>
                        </a:ext>
                      </a:extLst>
                    </a:gridCol>
                    <a:gridCol w="1518227">
                      <a:extLst>
                        <a:ext uri="{9D8B030D-6E8A-4147-A177-3AD203B41FA5}">
                          <a16:colId xmlns:a16="http://schemas.microsoft.com/office/drawing/2014/main" val="4295240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448" r="-200833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448" r="-100833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448" r="-833" b="-4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53213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65695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5370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9455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13456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3566DF-EB19-0648-93BC-2E803BD914D2}"/>
                  </a:ext>
                </a:extLst>
              </p:cNvPr>
              <p:cNvSpPr txBox="1"/>
              <p:nvPr/>
            </p:nvSpPr>
            <p:spPr>
              <a:xfrm>
                <a:off x="3535785" y="5152175"/>
                <a:ext cx="15214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3566DF-EB19-0648-93BC-2E803BD91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85" y="5152175"/>
                <a:ext cx="152144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87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54C8-9811-7947-ADCC-E34795CC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F1B494-FCEE-F248-A54F-19DEF5EDBD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Create a Boolean Algebra expression for “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800" dirty="0"/>
                  <a:t>” below in terms of the variables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Draw this as a circuit (using AND, OR, NOT)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F1B494-FCEE-F248-A54F-19DEF5EDB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232" r="-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3566DF-EB19-0648-93BC-2E803BD914D2}"/>
                  </a:ext>
                </a:extLst>
              </p:cNvPr>
              <p:cNvSpPr txBox="1"/>
              <p:nvPr/>
            </p:nvSpPr>
            <p:spPr>
              <a:xfrm>
                <a:off x="3535786" y="2689529"/>
                <a:ext cx="2072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3566DF-EB19-0648-93BC-2E803BD91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86" y="2689529"/>
                <a:ext cx="207242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12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31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Last Time: Combinational Logic</a:t>
            </a:r>
          </a:p>
        </p:txBody>
      </p:sp>
      <p:sp>
        <p:nvSpPr>
          <p:cNvPr id="7171" name="Rectangle 32"/>
          <p:cNvSpPr>
            <a:spLocks noGrp="1" noChangeArrowheads="1"/>
          </p:cNvSpPr>
          <p:nvPr>
            <p:ph idx="1"/>
          </p:nvPr>
        </p:nvSpPr>
        <p:spPr>
          <a:xfrm>
            <a:off x="406758" y="1215418"/>
            <a:ext cx="8229600" cy="45307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200" dirty="0">
                <a:solidFill>
                  <a:srgbClr val="C00000"/>
                </a:solidFill>
              </a:rPr>
              <a:t>Encoding:</a:t>
            </a:r>
            <a:endParaRPr lang="en-US" sz="2200" dirty="0"/>
          </a:p>
          <a:p>
            <a:pPr lvl="1"/>
            <a:r>
              <a:rPr lang="en-US" sz="2200" dirty="0"/>
              <a:t>Binary number for weekday            (Binary encoding)</a:t>
            </a:r>
          </a:p>
          <a:p>
            <a:pPr lvl="1"/>
            <a:r>
              <a:rPr lang="en-US" sz="2200" dirty="0"/>
              <a:t>One bit for each possible output    (“1-Hot” encoding)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764802" y="3156677"/>
            <a:ext cx="3520977" cy="2599083"/>
            <a:chOff x="4952601" y="3141372"/>
            <a:chExt cx="3520977" cy="2599083"/>
          </a:xfrm>
        </p:grpSpPr>
        <p:sp>
          <p:nvSpPr>
            <p:cNvPr id="7180" name="Rectangle 9"/>
            <p:cNvSpPr>
              <a:spLocks noChangeArrowheads="1"/>
            </p:cNvSpPr>
            <p:nvPr/>
          </p:nvSpPr>
          <p:spPr bwMode="auto">
            <a:xfrm>
              <a:off x="5244591" y="3938619"/>
              <a:ext cx="2503957" cy="9017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Line 11"/>
            <p:cNvSpPr>
              <a:spLocks noChangeShapeType="1"/>
            </p:cNvSpPr>
            <p:nvPr/>
          </p:nvSpPr>
          <p:spPr bwMode="auto">
            <a:xfrm>
              <a:off x="7354758" y="3468181"/>
              <a:ext cx="0" cy="4521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Line 12"/>
            <p:cNvSpPr>
              <a:spLocks noChangeShapeType="1"/>
            </p:cNvSpPr>
            <p:nvPr/>
          </p:nvSpPr>
          <p:spPr bwMode="auto">
            <a:xfrm>
              <a:off x="6128794" y="3486182"/>
              <a:ext cx="0" cy="4397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Line 13"/>
            <p:cNvSpPr>
              <a:spLocks noChangeShapeType="1"/>
            </p:cNvSpPr>
            <p:nvPr/>
          </p:nvSpPr>
          <p:spPr bwMode="auto">
            <a:xfrm>
              <a:off x="5743152" y="3486182"/>
              <a:ext cx="0" cy="4397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Line 14"/>
            <p:cNvSpPr>
              <a:spLocks noChangeShapeType="1"/>
            </p:cNvSpPr>
            <p:nvPr/>
          </p:nvSpPr>
          <p:spPr bwMode="auto">
            <a:xfrm>
              <a:off x="6514436" y="3486182"/>
              <a:ext cx="0" cy="4397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Line 15"/>
            <p:cNvSpPr>
              <a:spLocks noChangeShapeType="1"/>
            </p:cNvSpPr>
            <p:nvPr/>
          </p:nvSpPr>
          <p:spPr bwMode="auto">
            <a:xfrm>
              <a:off x="6144217" y="4853198"/>
              <a:ext cx="0" cy="4397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Line 16"/>
            <p:cNvSpPr>
              <a:spLocks noChangeShapeType="1"/>
            </p:cNvSpPr>
            <p:nvPr/>
          </p:nvSpPr>
          <p:spPr bwMode="auto">
            <a:xfrm>
              <a:off x="6801438" y="4853198"/>
              <a:ext cx="0" cy="4397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Rectangle 18"/>
            <p:cNvSpPr>
              <a:spLocks noChangeArrowheads="1"/>
            </p:cNvSpPr>
            <p:nvPr/>
          </p:nvSpPr>
          <p:spPr bwMode="auto">
            <a:xfrm>
              <a:off x="7017915" y="3153857"/>
              <a:ext cx="1455663" cy="40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1600" dirty="0" err="1">
                  <a:solidFill>
                    <a:srgbClr val="000000"/>
                  </a:solidFill>
                  <a:latin typeface="Tahoma" pitchFamily="-111" charset="0"/>
                </a:rPr>
                <a:t>isLecture</a:t>
              </a:r>
              <a:endParaRPr lang="en-US" sz="1600" dirty="0">
                <a:solidFill>
                  <a:srgbClr val="000000"/>
                </a:solidFill>
                <a:latin typeface="Tahoma" pitchFamily="-111" charset="0"/>
              </a:endParaRPr>
            </a:p>
          </p:txBody>
        </p:sp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5220349" y="3141372"/>
              <a:ext cx="1797852" cy="40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Weekday</a:t>
              </a:r>
            </a:p>
          </p:txBody>
        </p:sp>
        <p:sp>
          <p:nvSpPr>
            <p:cNvPr id="7191" name="Rectangle 20"/>
            <p:cNvSpPr>
              <a:spLocks noChangeArrowheads="1"/>
            </p:cNvSpPr>
            <p:nvPr/>
          </p:nvSpPr>
          <p:spPr bwMode="auto">
            <a:xfrm>
              <a:off x="4952601" y="5340405"/>
              <a:ext cx="1154211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0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5571185" y="5327526"/>
              <a:ext cx="1156926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1</a:t>
              </a:r>
            </a:p>
          </p:txBody>
        </p:sp>
        <p:sp>
          <p:nvSpPr>
            <p:cNvPr id="7193" name="Rectangle 22"/>
            <p:cNvSpPr>
              <a:spLocks noChangeArrowheads="1"/>
            </p:cNvSpPr>
            <p:nvPr/>
          </p:nvSpPr>
          <p:spPr bwMode="auto">
            <a:xfrm>
              <a:off x="6220259" y="5327526"/>
              <a:ext cx="1159641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2</a:t>
              </a:r>
            </a:p>
          </p:txBody>
        </p:sp>
        <p:sp>
          <p:nvSpPr>
            <p:cNvPr id="7194" name="Rectangle 23"/>
            <p:cNvSpPr>
              <a:spLocks noChangeArrowheads="1"/>
            </p:cNvSpPr>
            <p:nvPr/>
          </p:nvSpPr>
          <p:spPr bwMode="auto">
            <a:xfrm>
              <a:off x="6858469" y="5327526"/>
              <a:ext cx="1156926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3</a:t>
              </a:r>
            </a:p>
          </p:txBody>
        </p:sp>
        <p:sp>
          <p:nvSpPr>
            <p:cNvPr id="7195" name="Line 24"/>
            <p:cNvSpPr>
              <a:spLocks noChangeShapeType="1"/>
            </p:cNvSpPr>
            <p:nvPr/>
          </p:nvSpPr>
          <p:spPr bwMode="auto">
            <a:xfrm>
              <a:off x="5524317" y="4840319"/>
              <a:ext cx="0" cy="4397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7417482" y="4851050"/>
              <a:ext cx="0" cy="4397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690060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5400000">
            <a:off x="1742876" y="3350379"/>
            <a:ext cx="5191760" cy="442732"/>
          </a:xfrm>
          <a:prstGeom prst="rect">
            <a:avLst/>
          </a:prstGeom>
          <a:solidFill>
            <a:srgbClr val="00B0F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5625" y="1662708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5322" y="2411716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75865"/>
          <a:ext cx="4102923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2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1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/>
                          <a:cs typeface="Consolas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  <a:endParaRPr lang="en-US" b="1" dirty="0">
                        <a:latin typeface="Consolas"/>
                        <a:cs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194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Last Time:  Truth Table to Logic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60122" y="1884074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80047" y="2645191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2"/>
          <p:cNvSpPr txBox="1">
            <a:spLocks noChangeArrowheads="1"/>
          </p:cNvSpPr>
          <p:nvPr/>
        </p:nvSpPr>
        <p:spPr>
          <a:xfrm>
            <a:off x="5492462" y="1721333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</a:p>
        </p:txBody>
      </p:sp>
      <p:sp>
        <p:nvSpPr>
          <p:cNvPr id="20" name="Rectangle 22"/>
          <p:cNvSpPr txBox="1">
            <a:spLocks noChangeArrowheads="1"/>
          </p:cNvSpPr>
          <p:nvPr/>
        </p:nvSpPr>
        <p:spPr>
          <a:xfrm>
            <a:off x="5492462" y="2470341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20305" y="3030684"/>
            <a:ext cx="3911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Either situation causes </a:t>
            </a:r>
            <a:r>
              <a:rPr lang="en-US" sz="2000" b="1" dirty="0"/>
              <a:t>c</a:t>
            </a:r>
            <a:r>
              <a:rPr lang="en-US" sz="2000" b="1" baseline="-25000" dirty="0"/>
              <a:t>3 </a:t>
            </a:r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to be true. So, we “or” them.</a:t>
            </a:r>
            <a:r>
              <a:rPr lang="en-US" sz="2000" b="1" baseline="-25000" dirty="0"/>
              <a:t> </a:t>
            </a:r>
            <a:endParaRPr lang="en-US" sz="2000" dirty="0">
              <a:solidFill>
                <a:srgbClr val="005923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3" name="Rectangle 22"/>
          <p:cNvSpPr txBox="1">
            <a:spLocks noChangeArrowheads="1"/>
          </p:cNvSpPr>
          <p:nvPr/>
        </p:nvSpPr>
        <p:spPr>
          <a:xfrm>
            <a:off x="5035262" y="3867098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c</a:t>
            </a:r>
            <a:r>
              <a:rPr lang="en-US" sz="1800" b="1" baseline="-25000" dirty="0"/>
              <a:t>3 </a:t>
            </a:r>
            <a:r>
              <a:rPr lang="en-US" sz="1800" b="1" dirty="0"/>
              <a:t> = 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  <a:r>
              <a:rPr lang="fr-FR" sz="1800" b="1" dirty="0">
                <a:solidFill>
                  <a:srgbClr val="C00000"/>
                </a:solidFill>
              </a:rPr>
              <a:t> + </a:t>
            </a:r>
            <a:r>
              <a:rPr lang="en-US" sz="1800" b="1" dirty="0"/>
              <a:t>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</a:p>
          <a:p>
            <a:pPr marL="0" indent="0">
              <a:buNone/>
            </a:pP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356670859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Last Time: Truth Table to Logic</a:t>
            </a:r>
          </a:p>
        </p:txBody>
      </p:sp>
      <p:sp>
        <p:nvSpPr>
          <p:cNvPr id="8" name="Rectangle 22"/>
          <p:cNvSpPr txBox="1">
            <a:spLocks noChangeArrowheads="1"/>
          </p:cNvSpPr>
          <p:nvPr/>
        </p:nvSpPr>
        <p:spPr>
          <a:xfrm>
            <a:off x="654141" y="2059754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c</a:t>
            </a:r>
            <a:r>
              <a:rPr lang="en-US" sz="1600" b="1" baseline="-25000" dirty="0"/>
              <a:t>3 </a:t>
            </a:r>
            <a:r>
              <a:rPr lang="en-US" sz="1600" b="1" dirty="0"/>
              <a:t> = d</a:t>
            </a:r>
            <a:r>
              <a:rPr lang="en-US" sz="16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0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600" dirty="0"/>
              <a:t>L</a:t>
            </a:r>
            <a:r>
              <a:rPr lang="fr-FR" sz="1600" b="1" dirty="0">
                <a:solidFill>
                  <a:srgbClr val="C00000"/>
                </a:solidFill>
              </a:rPr>
              <a:t> + </a:t>
            </a:r>
            <a:r>
              <a:rPr lang="en-US" sz="1600" b="1" dirty="0"/>
              <a:t>d</a:t>
            </a:r>
            <a:r>
              <a:rPr lang="en-US" sz="16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0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600" dirty="0"/>
              <a:t>L</a:t>
            </a:r>
          </a:p>
          <a:p>
            <a:pPr marL="0" indent="0">
              <a:buNone/>
            </a:pPr>
            <a:endParaRPr lang="fr-FR" sz="1500" dirty="0"/>
          </a:p>
        </p:txBody>
      </p:sp>
      <p:sp>
        <p:nvSpPr>
          <p:cNvPr id="19" name="Rectangle 22"/>
          <p:cNvSpPr txBox="1">
            <a:spLocks noChangeArrowheads="1"/>
          </p:cNvSpPr>
          <p:nvPr/>
        </p:nvSpPr>
        <p:spPr>
          <a:xfrm>
            <a:off x="654141" y="1673134"/>
            <a:ext cx="3526354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c</a:t>
            </a:r>
            <a:r>
              <a:rPr lang="en-US" sz="1600" b="1" baseline="-25000" dirty="0"/>
              <a:t>2 </a:t>
            </a:r>
            <a:r>
              <a:rPr lang="en-US" sz="1600" b="1" dirty="0"/>
              <a:t> = d</a:t>
            </a:r>
            <a:r>
              <a:rPr lang="en-US" sz="16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1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0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600" dirty="0"/>
              <a:t>L</a:t>
            </a:r>
            <a:r>
              <a:rPr lang="fr-FR" sz="1600" b="1" dirty="0">
                <a:solidFill>
                  <a:srgbClr val="C00000"/>
                </a:solidFill>
              </a:rPr>
              <a:t> + </a:t>
            </a:r>
            <a:r>
              <a:rPr lang="en-US" sz="1600" b="1" dirty="0"/>
              <a:t>d</a:t>
            </a:r>
            <a:r>
              <a:rPr lang="en-US" sz="16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1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0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600" dirty="0"/>
              <a:t>L</a:t>
            </a:r>
          </a:p>
        </p:txBody>
      </p:sp>
      <p:sp>
        <p:nvSpPr>
          <p:cNvPr id="31" name="Rectangle 22"/>
          <p:cNvSpPr txBox="1">
            <a:spLocks noChangeArrowheads="1"/>
          </p:cNvSpPr>
          <p:nvPr/>
        </p:nvSpPr>
        <p:spPr>
          <a:xfrm>
            <a:off x="654141" y="1343290"/>
            <a:ext cx="8576839" cy="3241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c</a:t>
            </a:r>
            <a:r>
              <a:rPr lang="en-US" sz="1500" b="1" baseline="-25000" dirty="0"/>
              <a:t>1 </a:t>
            </a:r>
            <a:r>
              <a:rPr lang="en-US" sz="1500" b="1" dirty="0"/>
              <a:t> = d</a:t>
            </a:r>
            <a:r>
              <a:rPr lang="en-US" sz="1500" b="1" baseline="-25000" dirty="0"/>
              <a:t>2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dirty="0"/>
              <a:t> </a:t>
            </a:r>
            <a:r>
              <a:rPr lang="fr-FR" sz="1500" b="1" dirty="0">
                <a:solidFill>
                  <a:srgbClr val="C00000"/>
                </a:solidFill>
              </a:rPr>
              <a:t>+ </a:t>
            </a: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dirty="0"/>
              <a:t> </a:t>
            </a:r>
            <a:r>
              <a:rPr lang="fr-FR" sz="1500" b="1" dirty="0">
                <a:solidFill>
                  <a:srgbClr val="C00000"/>
                </a:solidFill>
              </a:rPr>
              <a:t>+ </a:t>
            </a: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dirty="0"/>
              <a:t> </a:t>
            </a:r>
            <a:r>
              <a:rPr lang="fr-FR" sz="1500" b="1" dirty="0">
                <a:solidFill>
                  <a:srgbClr val="C00000"/>
                </a:solidFill>
              </a:rPr>
              <a:t>+ </a:t>
            </a: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dirty="0"/>
              <a:t> </a:t>
            </a:r>
            <a:r>
              <a:rPr lang="fr-FR" sz="1500" b="1" dirty="0">
                <a:solidFill>
                  <a:srgbClr val="C00000"/>
                </a:solidFill>
              </a:rPr>
              <a:t>+ </a:t>
            </a: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dirty="0"/>
              <a:t> </a:t>
            </a:r>
            <a:r>
              <a:rPr lang="fr-FR" sz="1500" b="1" dirty="0">
                <a:solidFill>
                  <a:srgbClr val="C00000"/>
                </a:solidFill>
              </a:rPr>
              <a:t>+ </a:t>
            </a: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</a:p>
        </p:txBody>
      </p:sp>
      <p:sp>
        <p:nvSpPr>
          <p:cNvPr id="18" name="Rectangle 22"/>
          <p:cNvSpPr txBox="1">
            <a:spLocks noChangeArrowheads="1"/>
          </p:cNvSpPr>
          <p:nvPr/>
        </p:nvSpPr>
        <p:spPr>
          <a:xfrm>
            <a:off x="654141" y="993236"/>
            <a:ext cx="4161571" cy="3186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c</a:t>
            </a:r>
            <a:r>
              <a:rPr lang="en-US" sz="1600" b="1" baseline="-25000" dirty="0"/>
              <a:t>0 </a:t>
            </a:r>
            <a:r>
              <a:rPr lang="en-US" sz="1600" b="1" dirty="0"/>
              <a:t> = d</a:t>
            </a:r>
            <a:r>
              <a:rPr lang="en-US" sz="1600" b="1" baseline="-25000" dirty="0"/>
              <a:t>2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0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600" dirty="0"/>
              <a:t>L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dirty="0"/>
              <a:t> </a:t>
            </a:r>
            <a:r>
              <a:rPr lang="fr-FR" sz="1600" b="1" dirty="0">
                <a:solidFill>
                  <a:srgbClr val="C00000"/>
                </a:solidFill>
              </a:rPr>
              <a:t>+ </a:t>
            </a:r>
            <a:r>
              <a:rPr lang="en-US" sz="1600" b="1" dirty="0"/>
              <a:t>d</a:t>
            </a:r>
            <a:r>
              <a:rPr lang="en-US" sz="1600" b="1" baseline="-25000" dirty="0"/>
              <a:t>2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1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0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dirty="0"/>
              <a:t> </a:t>
            </a:r>
            <a:r>
              <a:rPr lang="fr-FR" sz="1600" b="1" dirty="0">
                <a:solidFill>
                  <a:srgbClr val="C00000"/>
                </a:solidFill>
              </a:rPr>
              <a:t>+ </a:t>
            </a:r>
            <a:r>
              <a:rPr lang="en-US" sz="1600" b="1" dirty="0"/>
              <a:t>d</a:t>
            </a:r>
            <a:r>
              <a:rPr lang="en-US" sz="1600" b="1" baseline="-25000" dirty="0"/>
              <a:t>2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1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0</a:t>
            </a:r>
            <a:endParaRPr lang="fr-FR" sz="1600" dirty="0"/>
          </a:p>
          <a:p>
            <a:pPr marL="0" indent="0">
              <a:buNone/>
            </a:pPr>
            <a:endParaRPr lang="fr-FR" sz="15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2663774" y="3122838"/>
            <a:ext cx="4557572" cy="3123500"/>
            <a:chOff x="344394" y="1956444"/>
            <a:chExt cx="5456331" cy="3892162"/>
          </a:xfrm>
        </p:grpSpPr>
        <p:sp>
          <p:nvSpPr>
            <p:cNvPr id="21" name="TextBox 20"/>
            <p:cNvSpPr txBox="1"/>
            <p:nvPr/>
          </p:nvSpPr>
          <p:spPr>
            <a:xfrm>
              <a:off x="344394" y="2057400"/>
              <a:ext cx="669202" cy="575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Franklin Gothic Medium" panose="020B0603020102020204" pitchFamily="34" charset="0"/>
                  <a:ea typeface="Cambria Math" pitchFamily="18" charset="0"/>
                  <a:cs typeface="Franklin Gothic Medium"/>
                </a:rPr>
                <a:t>d</a:t>
              </a:r>
              <a:r>
                <a:rPr lang="en-US" sz="2400" baseline="-25000" dirty="0">
                  <a:latin typeface="Franklin Gothic Medium" panose="020B0603020102020204" pitchFamily="34" charset="0"/>
                  <a:ea typeface="Cambria Math" pitchFamily="18" charset="0"/>
                  <a:cs typeface="Franklin Gothic Medium"/>
                </a:rPr>
                <a:t>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897481" y="2057400"/>
              <a:ext cx="259884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55297" y="4759095"/>
              <a:ext cx="387152" cy="1089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4394" y="2970710"/>
              <a:ext cx="669202" cy="575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Franklin Gothic Medium" panose="020B0603020102020204" pitchFamily="34" charset="0"/>
                  <a:ea typeface="Cambria Math" pitchFamily="18" charset="0"/>
                  <a:cs typeface="Franklin Gothic Medium"/>
                </a:rPr>
                <a:t>d</a:t>
              </a:r>
              <a:r>
                <a:rPr lang="en-US" sz="2400" baseline="-25000" dirty="0">
                  <a:latin typeface="Franklin Gothic Medium" panose="020B0603020102020204" pitchFamily="34" charset="0"/>
                  <a:ea typeface="Cambria Math" pitchFamily="18" charset="0"/>
                  <a:cs typeface="Franklin Gothic Medium"/>
                </a:rPr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4394" y="3884021"/>
              <a:ext cx="577294" cy="575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Franklin Gothic Medium" panose="020B0603020102020204" pitchFamily="34" charset="0"/>
                  <a:ea typeface="Cambria Math" pitchFamily="18" charset="0"/>
                  <a:cs typeface="Franklin Gothic Medium"/>
                </a:rPr>
                <a:t>d</a:t>
              </a:r>
              <a:r>
                <a:rPr lang="en-US" sz="2400" baseline="-25000" dirty="0">
                  <a:latin typeface="Franklin Gothic Medium" panose="020B0603020102020204" pitchFamily="34" charset="0"/>
                  <a:ea typeface="Cambria Math" pitchFamily="18" charset="0"/>
                  <a:cs typeface="Franklin Gothic Medium"/>
                </a:rPr>
                <a:t>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4394" y="4797330"/>
              <a:ext cx="555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Franklin Gothic Medium" panose="020B0603020102020204" pitchFamily="34" charset="0"/>
                  <a:ea typeface="Cambria Math" pitchFamily="18" charset="0"/>
                  <a:cs typeface="Franklin Gothic Medium"/>
                </a:rPr>
                <a:t>L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1042851" y="419682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Elbow Connector 37"/>
            <p:cNvCxnSpPr/>
            <p:nvPr/>
          </p:nvCxnSpPr>
          <p:spPr>
            <a:xfrm>
              <a:off x="4228206" y="2779776"/>
              <a:ext cx="107619" cy="5297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917127" y="1956444"/>
              <a:ext cx="4811095" cy="2617891"/>
              <a:chOff x="917127" y="1956444"/>
              <a:chExt cx="4811095" cy="2617891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921688" y="2869754"/>
                <a:ext cx="1219802" cy="663575"/>
                <a:chOff x="921688" y="2869754"/>
                <a:chExt cx="1219802" cy="663575"/>
              </a:xfrm>
            </p:grpSpPr>
            <p:pic>
              <p:nvPicPr>
                <p:cNvPr id="92" name="Picture 51" descr="not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1688" y="2869754"/>
                  <a:ext cx="1219802" cy="663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" name="TextBox 6"/>
                <p:cNvSpPr txBox="1">
                  <a:spLocks noChangeArrowheads="1"/>
                </p:cNvSpPr>
                <p:nvPr/>
              </p:nvSpPr>
              <p:spPr bwMode="auto">
                <a:xfrm>
                  <a:off x="1181572" y="3040032"/>
                  <a:ext cx="562975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400" b="1" dirty="0"/>
                    <a:t>NOT</a:t>
                  </a: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917127" y="3910760"/>
                <a:ext cx="1219802" cy="663575"/>
                <a:chOff x="917127" y="3910760"/>
                <a:chExt cx="1219802" cy="663575"/>
              </a:xfrm>
            </p:grpSpPr>
            <p:pic>
              <p:nvPicPr>
                <p:cNvPr id="90" name="Picture 51" descr="not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17127" y="3910760"/>
                  <a:ext cx="1219802" cy="663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" name="TextBox 6"/>
                <p:cNvSpPr txBox="1">
                  <a:spLocks noChangeArrowheads="1"/>
                </p:cNvSpPr>
                <p:nvPr/>
              </p:nvSpPr>
              <p:spPr bwMode="auto">
                <a:xfrm>
                  <a:off x="1177011" y="4081038"/>
                  <a:ext cx="562975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400" b="1" dirty="0"/>
                    <a:t>NOT</a:t>
                  </a:r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921688" y="1956444"/>
                <a:ext cx="1219802" cy="663575"/>
                <a:chOff x="921688" y="1956444"/>
                <a:chExt cx="1219802" cy="663575"/>
              </a:xfrm>
            </p:grpSpPr>
            <p:pic>
              <p:nvPicPr>
                <p:cNvPr id="88" name="Picture 51" descr="not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1688" y="1956444"/>
                  <a:ext cx="1219802" cy="663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9" name="TextBox 6"/>
                <p:cNvSpPr txBox="1">
                  <a:spLocks noChangeArrowheads="1"/>
                </p:cNvSpPr>
                <p:nvPr/>
              </p:nvSpPr>
              <p:spPr bwMode="auto">
                <a:xfrm>
                  <a:off x="1181572" y="2126722"/>
                  <a:ext cx="562975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400" b="1" dirty="0"/>
                    <a:t>NOT</a:t>
                  </a: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4324736" y="3150339"/>
                <a:ext cx="1403486" cy="632725"/>
                <a:chOff x="4324736" y="3150339"/>
                <a:chExt cx="1403486" cy="632725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4327888" y="3150339"/>
                  <a:ext cx="1400334" cy="632725"/>
                  <a:chOff x="2449764" y="5554436"/>
                  <a:chExt cx="1400334" cy="663575"/>
                </a:xfrm>
              </p:grpSpPr>
              <p:pic>
                <p:nvPicPr>
                  <p:cNvPr id="86" name="Picture 50" descr="or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49764" y="5554436"/>
                    <a:ext cx="1400334" cy="6635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87" name="Text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51401" y="5725890"/>
                    <a:ext cx="45397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sz="1400" b="1" dirty="0"/>
                      <a:t>OR</a:t>
                    </a:r>
                  </a:p>
                </p:txBody>
              </p:sp>
            </p:grpSp>
            <p:sp>
              <p:nvSpPr>
                <p:cNvPr id="84" name="Oval 83"/>
                <p:cNvSpPr/>
                <p:nvPr/>
              </p:nvSpPr>
              <p:spPr>
                <a:xfrm>
                  <a:off x="4324736" y="3615854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4335825" y="3304958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2808704" y="2305599"/>
                <a:ext cx="1422343" cy="948353"/>
                <a:chOff x="2808704" y="2305599"/>
                <a:chExt cx="1422343" cy="948353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2808704" y="2305599"/>
                  <a:ext cx="1419502" cy="948353"/>
                  <a:chOff x="2584748" y="4511189"/>
                  <a:chExt cx="1419502" cy="585802"/>
                </a:xfrm>
              </p:grpSpPr>
              <p:pic>
                <p:nvPicPr>
                  <p:cNvPr id="81" name="Picture 49" descr="and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584748" y="4511189"/>
                    <a:ext cx="1419502" cy="5858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82" name="Text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681" y="4709031"/>
                    <a:ext cx="574196" cy="190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sz="1400" b="1" dirty="0"/>
                      <a:t>AND</a:t>
                    </a:r>
                  </a:p>
                </p:txBody>
              </p:sp>
            </p:grpSp>
            <p:sp>
              <p:nvSpPr>
                <p:cNvPr id="74" name="Oval 73"/>
                <p:cNvSpPr>
                  <a:spLocks noChangeAspect="1"/>
                </p:cNvSpPr>
                <p:nvPr/>
              </p:nvSpPr>
              <p:spPr>
                <a:xfrm>
                  <a:off x="2813727" y="2538057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>
                  <a:spLocks noChangeAspect="1"/>
                </p:cNvSpPr>
                <p:nvPr/>
              </p:nvSpPr>
              <p:spPr>
                <a:xfrm>
                  <a:off x="2813727" y="300440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>
                  <a:spLocks noChangeAspect="1"/>
                </p:cNvSpPr>
                <p:nvPr/>
              </p:nvSpPr>
              <p:spPr>
                <a:xfrm>
                  <a:off x="4221903" y="2784942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2808704" y="2779771"/>
                  <a:ext cx="3660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2816286" y="3172865"/>
                  <a:ext cx="3660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Oval 78"/>
                <p:cNvSpPr>
                  <a:spLocks noChangeAspect="1"/>
                </p:cNvSpPr>
                <p:nvPr/>
              </p:nvSpPr>
              <p:spPr>
                <a:xfrm>
                  <a:off x="2813727" y="3159849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>
                  <a:spLocks noChangeAspect="1"/>
                </p:cNvSpPr>
                <p:nvPr/>
              </p:nvSpPr>
              <p:spPr>
                <a:xfrm>
                  <a:off x="2813727" y="2784945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2840974" y="3546895"/>
                <a:ext cx="1422343" cy="948353"/>
                <a:chOff x="2840974" y="3546895"/>
                <a:chExt cx="1422343" cy="948353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2840974" y="3546895"/>
                  <a:ext cx="1419502" cy="948353"/>
                  <a:chOff x="2584748" y="4511187"/>
                  <a:chExt cx="1419502" cy="585802"/>
                </a:xfrm>
              </p:grpSpPr>
              <p:pic>
                <p:nvPicPr>
                  <p:cNvPr id="71" name="Picture 49" descr="and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584748" y="4511187"/>
                    <a:ext cx="1419502" cy="5858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72" name="Text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681" y="4709031"/>
                    <a:ext cx="574196" cy="190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sz="1400" b="1" dirty="0"/>
                      <a:t>AND</a:t>
                    </a:r>
                  </a:p>
                </p:txBody>
              </p:sp>
            </p:grp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2842846" y="3776204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>
                  <a:spLocks noChangeAspect="1"/>
                </p:cNvSpPr>
                <p:nvPr/>
              </p:nvSpPr>
              <p:spPr>
                <a:xfrm>
                  <a:off x="2851990" y="4242548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>
                  <a:spLocks noChangeAspect="1"/>
                </p:cNvSpPr>
                <p:nvPr/>
              </p:nvSpPr>
              <p:spPr>
                <a:xfrm>
                  <a:off x="4254173" y="402624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2840974" y="4021070"/>
                  <a:ext cx="3660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2848556" y="4414164"/>
                  <a:ext cx="3660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Oval 68"/>
                <p:cNvSpPr>
                  <a:spLocks noChangeAspect="1"/>
                </p:cNvSpPr>
                <p:nvPr/>
              </p:nvSpPr>
              <p:spPr>
                <a:xfrm>
                  <a:off x="2851990" y="4407140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>
                  <a:spLocks noChangeAspect="1"/>
                </p:cNvSpPr>
                <p:nvPr/>
              </p:nvSpPr>
              <p:spPr>
                <a:xfrm>
                  <a:off x="2842846" y="4023092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40" name="Elbow Connector 39"/>
            <p:cNvCxnSpPr/>
            <p:nvPr/>
          </p:nvCxnSpPr>
          <p:spPr>
            <a:xfrm flipV="1">
              <a:off x="900113" y="4414164"/>
              <a:ext cx="1961021" cy="613999"/>
            </a:xfrm>
            <a:prstGeom prst="bentConnector3">
              <a:avLst>
                <a:gd name="adj1" fmla="val 86672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/>
            <p:nvPr/>
          </p:nvCxnSpPr>
          <p:spPr>
            <a:xfrm rot="5400000" flipH="1" flipV="1">
              <a:off x="1716677" y="3885393"/>
              <a:ext cx="1818021" cy="376079"/>
            </a:xfrm>
            <a:prstGeom prst="bentConnector2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2391928" y="498244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2136929" y="4242548"/>
              <a:ext cx="715061" cy="457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2065925" y="31558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Elbow Connector 44"/>
            <p:cNvCxnSpPr/>
            <p:nvPr/>
          </p:nvCxnSpPr>
          <p:spPr>
            <a:xfrm rot="16200000" flipH="1">
              <a:off x="2087044" y="3271861"/>
              <a:ext cx="780403" cy="731201"/>
            </a:xfrm>
            <a:prstGeom prst="bentConnector2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2527479" y="225847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Elbow Connector 46"/>
            <p:cNvCxnSpPr/>
            <p:nvPr/>
          </p:nvCxnSpPr>
          <p:spPr>
            <a:xfrm>
              <a:off x="2618919" y="2304192"/>
              <a:ext cx="194808" cy="23843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/>
            <p:nvPr/>
          </p:nvCxnSpPr>
          <p:spPr>
            <a:xfrm>
              <a:off x="2618919" y="2304192"/>
              <a:ext cx="223927" cy="1476584"/>
            </a:xfrm>
            <a:prstGeom prst="bentConnector3">
              <a:avLst>
                <a:gd name="adj1" fmla="val -18058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141490" y="2288232"/>
              <a:ext cx="477429" cy="1596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/>
            <p:nvPr/>
          </p:nvCxnSpPr>
          <p:spPr>
            <a:xfrm rot="5400000" flipH="1" flipV="1">
              <a:off x="2272152" y="2619270"/>
              <a:ext cx="376045" cy="697059"/>
            </a:xfrm>
            <a:prstGeom prst="bentConnector2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/>
            <p:nvPr/>
          </p:nvCxnSpPr>
          <p:spPr>
            <a:xfrm flipV="1">
              <a:off x="1383484" y="3008973"/>
              <a:ext cx="1430243" cy="707447"/>
            </a:xfrm>
            <a:prstGeom prst="bentConnector3">
              <a:avLst>
                <a:gd name="adj1" fmla="val 62653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1374340" y="3711848"/>
              <a:ext cx="9144" cy="9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Elbow Connector 52"/>
            <p:cNvCxnSpPr/>
            <p:nvPr/>
          </p:nvCxnSpPr>
          <p:spPr>
            <a:xfrm rot="5400000" flipH="1" flipV="1">
              <a:off x="991252" y="3813740"/>
              <a:ext cx="480407" cy="285769"/>
            </a:xfrm>
            <a:prstGeom prst="bentConnector2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4023360" y="4005072"/>
              <a:ext cx="9144" cy="9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Elbow Connector 54"/>
            <p:cNvCxnSpPr/>
            <p:nvPr/>
          </p:nvCxnSpPr>
          <p:spPr>
            <a:xfrm flipV="1">
              <a:off x="4260476" y="3620426"/>
              <a:ext cx="64260" cy="400646"/>
            </a:xfrm>
            <a:prstGeom prst="bentConnector3">
              <a:avLst>
                <a:gd name="adj1" fmla="val 94468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5485281" y="3309530"/>
              <a:ext cx="315444" cy="327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2893646" y="2664853"/>
            <a:ext cx="2729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Here’s c</a:t>
            </a:r>
            <a:r>
              <a:rPr lang="en-US" sz="2000" baseline="-25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3</a:t>
            </a:r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as </a:t>
            </a:r>
            <a:r>
              <a:rPr lang="en-US" sz="2000">
                <a:solidFill>
                  <a:srgbClr val="005923"/>
                </a:solidFill>
                <a:latin typeface="Franklin Gothic Medium"/>
                <a:cs typeface="Franklin Gothic Medium"/>
              </a:rPr>
              <a:t>a circuit:</a:t>
            </a:r>
            <a:endParaRPr lang="en-US" sz="2000" dirty="0">
              <a:solidFill>
                <a:srgbClr val="005923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519423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FR" sz="1900" dirty="0">
                <a:solidFill>
                  <a:srgbClr val="C00000"/>
                </a:solidFill>
              </a:rPr>
              <a:t>c3 = d2</a:t>
            </a:r>
            <a:r>
              <a:rPr lang="fr-FR" sz="1900" b="1" kern="0" dirty="0">
                <a:solidFill>
                  <a:srgbClr val="C00000"/>
                </a:solidFill>
              </a:rPr>
              <a:t>’</a:t>
            </a:r>
            <a:r>
              <a:rPr lang="fr-FR" sz="1900" kern="0" dirty="0">
                <a:solidFill>
                  <a:srgbClr val="C00000"/>
                </a:solidFill>
              </a:rPr>
              <a:t>•</a:t>
            </a:r>
            <a:r>
              <a:rPr lang="fr-FR" sz="1900" dirty="0">
                <a:solidFill>
                  <a:srgbClr val="C00000"/>
                </a:solidFill>
              </a:rPr>
              <a:t>d1</a:t>
            </a:r>
            <a:r>
              <a:rPr lang="fr-FR" sz="1900" b="1" dirty="0">
                <a:solidFill>
                  <a:srgbClr val="C00000"/>
                </a:solidFill>
              </a:rPr>
              <a:t>’</a:t>
            </a:r>
            <a:r>
              <a:rPr lang="fr-FR" sz="1900" dirty="0">
                <a:solidFill>
                  <a:srgbClr val="C00000"/>
                </a:solidFill>
              </a:rPr>
              <a:t>•d0</a:t>
            </a:r>
            <a:r>
              <a:rPr lang="fr-FR" sz="1900" b="1" dirty="0">
                <a:solidFill>
                  <a:srgbClr val="C00000"/>
                </a:solidFill>
              </a:rPr>
              <a:t>’</a:t>
            </a:r>
            <a:r>
              <a:rPr lang="fr-FR" sz="1900" dirty="0">
                <a:solidFill>
                  <a:srgbClr val="C00000"/>
                </a:solidFill>
              </a:rPr>
              <a:t>•L  +  d2</a:t>
            </a:r>
            <a:r>
              <a:rPr lang="fr-FR" sz="1900" b="1" dirty="0">
                <a:solidFill>
                  <a:srgbClr val="C00000"/>
                </a:solidFill>
              </a:rPr>
              <a:t>’</a:t>
            </a:r>
            <a:r>
              <a:rPr lang="fr-FR" sz="1900" dirty="0">
                <a:solidFill>
                  <a:srgbClr val="C00000"/>
                </a:solidFill>
              </a:rPr>
              <a:t>•d1</a:t>
            </a:r>
            <a:r>
              <a:rPr lang="fr-FR" sz="1900" b="1" dirty="0">
                <a:solidFill>
                  <a:srgbClr val="C00000"/>
                </a:solidFill>
              </a:rPr>
              <a:t>’</a:t>
            </a:r>
            <a:r>
              <a:rPr lang="fr-FR" sz="1900" dirty="0">
                <a:solidFill>
                  <a:srgbClr val="C00000"/>
                </a:solidFill>
              </a:rPr>
              <a:t>•d0•L</a:t>
            </a:r>
          </a:p>
          <a:p>
            <a:pPr marL="0" lvl="0" indent="0">
              <a:buNone/>
            </a:pPr>
            <a:r>
              <a:rPr lang="fr-FR" sz="1900" dirty="0">
                <a:solidFill>
                  <a:srgbClr val="C00000"/>
                </a:solidFill>
              </a:rPr>
              <a:t>     = d2</a:t>
            </a:r>
            <a:r>
              <a:rPr lang="fr-FR" sz="1900" b="1" kern="0" dirty="0">
                <a:solidFill>
                  <a:srgbClr val="C00000"/>
                </a:solidFill>
              </a:rPr>
              <a:t>’</a:t>
            </a:r>
            <a:r>
              <a:rPr lang="fr-FR" sz="1900" kern="0" dirty="0">
                <a:solidFill>
                  <a:srgbClr val="C00000"/>
                </a:solidFill>
              </a:rPr>
              <a:t>•</a:t>
            </a:r>
            <a:r>
              <a:rPr lang="fr-FR" sz="1900" dirty="0">
                <a:solidFill>
                  <a:srgbClr val="C00000"/>
                </a:solidFill>
              </a:rPr>
              <a:t>d1</a:t>
            </a:r>
            <a:r>
              <a:rPr lang="fr-FR" sz="1900" b="1" dirty="0">
                <a:solidFill>
                  <a:srgbClr val="C00000"/>
                </a:solidFill>
              </a:rPr>
              <a:t>’</a:t>
            </a:r>
            <a:r>
              <a:rPr lang="fr-FR" sz="1900" dirty="0">
                <a:solidFill>
                  <a:srgbClr val="C00000"/>
                </a:solidFill>
              </a:rPr>
              <a:t>•(d0</a:t>
            </a:r>
            <a:r>
              <a:rPr lang="fr-FR" sz="1900" b="1" dirty="0">
                <a:solidFill>
                  <a:srgbClr val="C00000"/>
                </a:solidFill>
              </a:rPr>
              <a:t>’</a:t>
            </a:r>
            <a:r>
              <a:rPr lang="fr-FR" sz="1900" dirty="0">
                <a:solidFill>
                  <a:srgbClr val="C00000"/>
                </a:solidFill>
              </a:rPr>
              <a:t>  +  d0)•L</a:t>
            </a:r>
          </a:p>
          <a:p>
            <a:pPr marL="0" lvl="0" indent="0">
              <a:buNone/>
            </a:pPr>
            <a:r>
              <a:rPr lang="fr-FR" sz="1900" dirty="0">
                <a:solidFill>
                  <a:srgbClr val="C00000"/>
                </a:solidFill>
              </a:rPr>
              <a:t>     = d2</a:t>
            </a:r>
            <a:r>
              <a:rPr lang="fr-FR" sz="1900" b="1" kern="0" dirty="0">
                <a:solidFill>
                  <a:srgbClr val="C00000"/>
                </a:solidFill>
              </a:rPr>
              <a:t>’</a:t>
            </a:r>
            <a:r>
              <a:rPr lang="fr-FR" sz="1900" kern="0" dirty="0">
                <a:solidFill>
                  <a:srgbClr val="C00000"/>
                </a:solidFill>
              </a:rPr>
              <a:t>•</a:t>
            </a:r>
            <a:r>
              <a:rPr lang="fr-FR" sz="1900" dirty="0">
                <a:solidFill>
                  <a:srgbClr val="C00000"/>
                </a:solidFill>
              </a:rPr>
              <a:t>d1</a:t>
            </a:r>
            <a:r>
              <a:rPr lang="fr-FR" sz="1900" b="1" dirty="0">
                <a:solidFill>
                  <a:srgbClr val="C00000"/>
                </a:solidFill>
              </a:rPr>
              <a:t>’</a:t>
            </a:r>
            <a:r>
              <a:rPr lang="fr-FR" sz="1900" dirty="0">
                <a:solidFill>
                  <a:srgbClr val="C00000"/>
                </a:solidFill>
              </a:rPr>
              <a:t>•1•L</a:t>
            </a:r>
          </a:p>
          <a:p>
            <a:pPr marL="0" lvl="0" indent="0">
              <a:buNone/>
            </a:pPr>
            <a:r>
              <a:rPr lang="fr-FR" sz="1900" dirty="0">
                <a:solidFill>
                  <a:srgbClr val="C00000"/>
                </a:solidFill>
              </a:rPr>
              <a:t>     = d2</a:t>
            </a:r>
            <a:r>
              <a:rPr lang="fr-FR" sz="1900" b="1" kern="0" dirty="0">
                <a:solidFill>
                  <a:srgbClr val="C00000"/>
                </a:solidFill>
              </a:rPr>
              <a:t>’</a:t>
            </a:r>
            <a:r>
              <a:rPr lang="fr-FR" sz="1900" kern="0" dirty="0">
                <a:solidFill>
                  <a:srgbClr val="C00000"/>
                </a:solidFill>
              </a:rPr>
              <a:t>•</a:t>
            </a:r>
            <a:r>
              <a:rPr lang="fr-FR" sz="1900" dirty="0">
                <a:solidFill>
                  <a:srgbClr val="C00000"/>
                </a:solidFill>
              </a:rPr>
              <a:t>d1</a:t>
            </a:r>
            <a:r>
              <a:rPr lang="fr-FR" sz="1900" b="1" dirty="0">
                <a:solidFill>
                  <a:srgbClr val="C00000"/>
                </a:solidFill>
              </a:rPr>
              <a:t>’</a:t>
            </a:r>
            <a:r>
              <a:rPr lang="fr-FR" sz="1900" dirty="0">
                <a:solidFill>
                  <a:srgbClr val="C00000"/>
                </a:solidFill>
              </a:rPr>
              <a:t>•L</a:t>
            </a:r>
          </a:p>
          <a:p>
            <a:pPr marL="0" lvl="0" indent="0">
              <a:buNone/>
            </a:pPr>
            <a:endParaRPr lang="fr-FR" sz="1900" dirty="0">
              <a:solidFill>
                <a:srgbClr val="C00000"/>
              </a:solidFill>
            </a:endParaRPr>
          </a:p>
          <a:p>
            <a:pPr marL="0" lvl="0" indent="0">
              <a:buNone/>
            </a:pPr>
            <a:endParaRPr lang="en-US" sz="1900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using Boolean Algebra</a:t>
            </a:r>
          </a:p>
        </p:txBody>
      </p:sp>
      <p:sp>
        <p:nvSpPr>
          <p:cNvPr id="7" name="Rectangle 6"/>
          <p:cNvSpPr/>
          <p:nvPr/>
        </p:nvSpPr>
        <p:spPr>
          <a:xfrm>
            <a:off x="3744526" y="5635612"/>
            <a:ext cx="387152" cy="10895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533623" y="2832961"/>
            <a:ext cx="5456331" cy="3302551"/>
            <a:chOff x="1533623" y="2832961"/>
            <a:chExt cx="5456331" cy="3302551"/>
          </a:xfrm>
        </p:grpSpPr>
        <p:grpSp>
          <p:nvGrpSpPr>
            <p:cNvPr id="35" name="Group 34"/>
            <p:cNvGrpSpPr/>
            <p:nvPr/>
          </p:nvGrpSpPr>
          <p:grpSpPr>
            <a:xfrm>
              <a:off x="3997933" y="3182116"/>
              <a:ext cx="1422343" cy="948353"/>
              <a:chOff x="2808704" y="2305599"/>
              <a:chExt cx="1422343" cy="948353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2808704" y="2305599"/>
                <a:ext cx="1419502" cy="948353"/>
                <a:chOff x="2584748" y="4511189"/>
                <a:chExt cx="1419502" cy="585802"/>
              </a:xfrm>
            </p:grpSpPr>
            <p:pic>
              <p:nvPicPr>
                <p:cNvPr id="55" name="Picture 49" descr="and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84748" y="4511189"/>
                  <a:ext cx="1419502" cy="5858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6" name="TextBox 6"/>
                <p:cNvSpPr txBox="1">
                  <a:spLocks noChangeArrowheads="1"/>
                </p:cNvSpPr>
                <p:nvPr/>
              </p:nvSpPr>
              <p:spPr bwMode="auto">
                <a:xfrm>
                  <a:off x="2961681" y="4709031"/>
                  <a:ext cx="574196" cy="190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400" b="1" dirty="0"/>
                    <a:t>AND</a:t>
                  </a:r>
                </a:p>
              </p:txBody>
            </p:sp>
          </p:grp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2813727" y="2538057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2813727" y="300440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>
                <a:off x="4221903" y="2784942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2808704" y="2779771"/>
                <a:ext cx="3660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2813727" y="3159849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2813727" y="2784945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1533623" y="2832961"/>
              <a:ext cx="5456331" cy="3302551"/>
              <a:chOff x="1533623" y="2832961"/>
              <a:chExt cx="5456331" cy="330255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33623" y="2933917"/>
                <a:ext cx="6692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 panose="020B0603020102020204" pitchFamily="34" charset="0"/>
                    <a:ea typeface="Cambria Math" pitchFamily="18" charset="0"/>
                    <a:cs typeface="Franklin Gothic Medium"/>
                  </a:rPr>
                  <a:t>d2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086710" y="2933917"/>
                <a:ext cx="259884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533623" y="3847227"/>
                <a:ext cx="6692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 panose="020B0603020102020204" pitchFamily="34" charset="0"/>
                    <a:ea typeface="Cambria Math" pitchFamily="18" charset="0"/>
                    <a:cs typeface="Franklin Gothic Medium"/>
                  </a:rPr>
                  <a:t>d1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533623" y="5673847"/>
                <a:ext cx="5557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 panose="020B0603020102020204" pitchFamily="34" charset="0"/>
                    <a:ea typeface="Cambria Math" pitchFamily="18" charset="0"/>
                    <a:cs typeface="Franklin Gothic Medium"/>
                  </a:rPr>
                  <a:t>L</a:t>
                </a: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2110917" y="3746271"/>
                <a:ext cx="1219802" cy="663575"/>
                <a:chOff x="921688" y="2869754"/>
                <a:chExt cx="1219802" cy="663575"/>
              </a:xfrm>
            </p:grpSpPr>
            <p:pic>
              <p:nvPicPr>
                <p:cNvPr id="66" name="Picture 51" descr="not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1688" y="2869754"/>
                  <a:ext cx="1219802" cy="663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7" name="TextBox 6"/>
                <p:cNvSpPr txBox="1">
                  <a:spLocks noChangeArrowheads="1"/>
                </p:cNvSpPr>
                <p:nvPr/>
              </p:nvSpPr>
              <p:spPr bwMode="auto">
                <a:xfrm>
                  <a:off x="1181572" y="3040032"/>
                  <a:ext cx="562975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400" b="1" dirty="0"/>
                    <a:t>NOT</a:t>
                  </a: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2110917" y="2832961"/>
                <a:ext cx="1219802" cy="663575"/>
                <a:chOff x="921688" y="1956444"/>
                <a:chExt cx="1219802" cy="663575"/>
              </a:xfrm>
            </p:grpSpPr>
            <p:pic>
              <p:nvPicPr>
                <p:cNvPr id="62" name="Picture 51" descr="not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1688" y="1956444"/>
                  <a:ext cx="1219802" cy="663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3" name="TextBox 6"/>
                <p:cNvSpPr txBox="1">
                  <a:spLocks noChangeArrowheads="1"/>
                </p:cNvSpPr>
                <p:nvPr/>
              </p:nvSpPr>
              <p:spPr bwMode="auto">
                <a:xfrm>
                  <a:off x="1181572" y="2126722"/>
                  <a:ext cx="562975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400" b="1" dirty="0"/>
                    <a:t>NOT</a:t>
                  </a:r>
                </a:p>
              </p:txBody>
            </p:sp>
          </p:grpSp>
          <p:cxnSp>
            <p:nvCxnSpPr>
              <p:cNvPr id="15" name="Elbow Connector 14"/>
              <p:cNvCxnSpPr>
                <a:stCxn id="16" idx="0"/>
              </p:cNvCxnSpPr>
              <p:nvPr/>
            </p:nvCxnSpPr>
            <p:spPr>
              <a:xfrm rot="5400000" flipH="1" flipV="1">
                <a:off x="2046873" y="3939452"/>
                <a:ext cx="1988125" cy="1942333"/>
              </a:xfrm>
              <a:prstGeom prst="bentConnector3">
                <a:avLst>
                  <a:gd name="adj1" fmla="val -651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2065197" y="5904680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300984" y="4078224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716708" y="3182112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Elbow Connector 20"/>
              <p:cNvCxnSpPr>
                <a:stCxn id="20" idx="6"/>
                <a:endCxn id="48" idx="2"/>
              </p:cNvCxnSpPr>
              <p:nvPr/>
            </p:nvCxnSpPr>
            <p:spPr>
              <a:xfrm>
                <a:off x="3725852" y="3186684"/>
                <a:ext cx="277104" cy="23246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62" idx="3"/>
                <a:endCxn id="20" idx="6"/>
              </p:cNvCxnSpPr>
              <p:nvPr/>
            </p:nvCxnSpPr>
            <p:spPr>
              <a:xfrm>
                <a:off x="3330719" y="3164749"/>
                <a:ext cx="395133" cy="219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/>
              <p:cNvCxnSpPr>
                <a:stCxn id="18" idx="0"/>
                <a:endCxn id="55" idx="1"/>
              </p:cNvCxnSpPr>
              <p:nvPr/>
            </p:nvCxnSpPr>
            <p:spPr>
              <a:xfrm rot="5400000" flipH="1" flipV="1">
                <a:off x="3440779" y="3521071"/>
                <a:ext cx="421931" cy="692377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2563569" y="4588365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212589" y="4881589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674510" y="4186047"/>
                <a:ext cx="315444" cy="3279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935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81377" y="1121271"/>
            <a:ext cx="8229600" cy="51408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Symbol"/>
                <a:sym typeface="Symbol"/>
              </a:rPr>
              <a:t>, ,  </a:t>
            </a:r>
            <a:r>
              <a:rPr lang="en-US" sz="2800" dirty="0"/>
              <a:t>can implement any Boolean function</a:t>
            </a:r>
          </a:p>
          <a:p>
            <a:pPr lvl="2"/>
            <a:r>
              <a:rPr lang="en-US" sz="2000" dirty="0"/>
              <a:t>we didn’t need any others to do this</a:t>
            </a:r>
          </a:p>
          <a:p>
            <a:pPr lvl="1"/>
            <a:endParaRPr lang="en-US" sz="2400" dirty="0"/>
          </a:p>
          <a:p>
            <a:r>
              <a:rPr lang="en-US" sz="2800" dirty="0"/>
              <a:t>Actually, just </a:t>
            </a:r>
            <a:r>
              <a:rPr lang="en-US" sz="2800" b="1" dirty="0">
                <a:latin typeface="Symbol"/>
                <a:sym typeface="Symbol"/>
              </a:rPr>
              <a:t>, </a:t>
            </a:r>
            <a:r>
              <a:rPr lang="en-US" sz="2800" dirty="0"/>
              <a:t> (or </a:t>
            </a:r>
            <a:r>
              <a:rPr lang="en-US" sz="2800" b="1" dirty="0">
                <a:latin typeface="Symbol"/>
                <a:sym typeface="Symbol"/>
              </a:rPr>
              <a:t>, </a:t>
            </a:r>
            <a:r>
              <a:rPr lang="en-US" sz="2800" dirty="0"/>
              <a:t>) are enough</a:t>
            </a:r>
          </a:p>
          <a:p>
            <a:pPr lvl="2"/>
            <a:r>
              <a:rPr lang="en-US" sz="2000" dirty="0"/>
              <a:t>follows by De Morgan’s laws</a:t>
            </a:r>
          </a:p>
          <a:p>
            <a:pPr lvl="2"/>
            <a:endParaRPr lang="en-US" sz="2000" dirty="0"/>
          </a:p>
          <a:p>
            <a:r>
              <a:rPr lang="en-US" sz="2800" dirty="0"/>
              <a:t>Actually, just NAND (or NOR)</a:t>
            </a:r>
          </a:p>
        </p:txBody>
      </p:sp>
      <p:sp>
        <p:nvSpPr>
          <p:cNvPr id="14338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Important Corollaries of this Construction</a:t>
            </a:r>
          </a:p>
        </p:txBody>
      </p:sp>
      <p:sp>
        <p:nvSpPr>
          <p:cNvPr id="14340" name="TextBox 3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" y="6248400"/>
            <a:ext cx="1582738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Prime(65353)</a:t>
            </a:r>
          </a:p>
        </p:txBody>
      </p:sp>
    </p:spTree>
    <p:extLst>
      <p:ext uri="{BB962C8B-B14F-4D97-AF65-F5344CB8AC3E}">
        <p14:creationId xmlns:p14="http://schemas.microsoft.com/office/powerpoint/2010/main" val="147958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8735</TotalTime>
  <Words>3369</Words>
  <Application>Microsoft Macintosh PowerPoint</Application>
  <PresentationFormat>On-screen Show (4:3)</PresentationFormat>
  <Paragraphs>858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Cambria Math</vt:lpstr>
      <vt:lpstr>Consolas</vt:lpstr>
      <vt:lpstr>Franklin Gothic Medium</vt:lpstr>
      <vt:lpstr>Garamond</vt:lpstr>
      <vt:lpstr>Symbol</vt:lpstr>
      <vt:lpstr>Tahoma</vt:lpstr>
      <vt:lpstr>Wingdings</vt:lpstr>
      <vt:lpstr>Office Theme</vt:lpstr>
      <vt:lpstr>CSE 311: Foundations of Computing</vt:lpstr>
      <vt:lpstr>Last Time: Boolean Algebra</vt:lpstr>
      <vt:lpstr>Warm-up Exercise</vt:lpstr>
      <vt:lpstr>Warm-up Exercise</vt:lpstr>
      <vt:lpstr>Last Time: Combinational Logic</vt:lpstr>
      <vt:lpstr>Last Time:  Truth Table to Logic</vt:lpstr>
      <vt:lpstr>Last Time: Truth Table to Logic</vt:lpstr>
      <vt:lpstr>Simplifying using Boolean Algebra</vt:lpstr>
      <vt:lpstr>Important Corollaries of this Construction</vt:lpstr>
      <vt:lpstr>1-bit Binary Adder</vt:lpstr>
      <vt:lpstr>1-bit Binary Adder</vt:lpstr>
      <vt:lpstr>1-bit Binary Adder</vt:lpstr>
      <vt:lpstr>1-bit Binary Adder</vt:lpstr>
      <vt:lpstr>1-bit Binary Adder</vt:lpstr>
      <vt:lpstr>1-bit Binary Adder</vt:lpstr>
      <vt:lpstr>1-bit Binary Adder</vt:lpstr>
      <vt:lpstr>Apply Theorems to Simplify Expressions</vt:lpstr>
      <vt:lpstr>Apply Theorems to Simplify Expressions</vt:lpstr>
      <vt:lpstr>A 2-bit Ripple-Carry Adder</vt:lpstr>
      <vt:lpstr>Mapping Truth Tables to Logic Gates</vt:lpstr>
      <vt:lpstr>Canonical Forms</vt:lpstr>
      <vt:lpstr>Sum-of-Products Canonical Form</vt:lpstr>
      <vt:lpstr>Sum-of-Products Canonical Form</vt:lpstr>
      <vt:lpstr>Product-of-Sums Canonical Form</vt:lpstr>
      <vt:lpstr>Product-of-Sums Canonical Form</vt:lpstr>
      <vt:lpstr>Product-of-Sums: Why does this procedure work?</vt:lpstr>
      <vt:lpstr>Product-of-Sums: Why does this procedure work?</vt:lpstr>
      <vt:lpstr>Product-of-Sums Canonical Form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</dc:title>
  <dc:creator>James;R. Lee</dc:creator>
  <cp:lastModifiedBy>James R. Wilcox</cp:lastModifiedBy>
  <cp:revision>308</cp:revision>
  <cp:lastPrinted>2016-04-04T18:47:59Z</cp:lastPrinted>
  <dcterms:created xsi:type="dcterms:W3CDTF">2013-01-07T07:20:47Z</dcterms:created>
  <dcterms:modified xsi:type="dcterms:W3CDTF">2023-04-03T21:38:13Z</dcterms:modified>
</cp:coreProperties>
</file>