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8" r:id="rId2"/>
    <p:sldId id="426" r:id="rId3"/>
    <p:sldId id="511" r:id="rId4"/>
    <p:sldId id="508" r:id="rId5"/>
    <p:sldId id="498" r:id="rId6"/>
    <p:sldId id="499" r:id="rId7"/>
    <p:sldId id="479" r:id="rId8"/>
    <p:sldId id="439" r:id="rId9"/>
    <p:sldId id="478" r:id="rId10"/>
    <p:sldId id="480" r:id="rId11"/>
    <p:sldId id="438" r:id="rId12"/>
    <p:sldId id="500" r:id="rId13"/>
    <p:sldId id="501" r:id="rId14"/>
    <p:sldId id="502" r:id="rId15"/>
    <p:sldId id="503" r:id="rId16"/>
    <p:sldId id="395" r:id="rId17"/>
    <p:sldId id="471" r:id="rId18"/>
    <p:sldId id="472" r:id="rId19"/>
    <p:sldId id="473" r:id="rId20"/>
    <p:sldId id="397" r:id="rId21"/>
    <p:sldId id="378" r:id="rId22"/>
    <p:sldId id="459" r:id="rId23"/>
    <p:sldId id="463" r:id="rId24"/>
    <p:sldId id="466" r:id="rId25"/>
    <p:sldId id="470" r:id="rId26"/>
    <p:sldId id="460" r:id="rId27"/>
    <p:sldId id="379" r:id="rId28"/>
    <p:sldId id="380" r:id="rId29"/>
    <p:sldId id="381" r:id="rId30"/>
    <p:sldId id="382" r:id="rId31"/>
    <p:sldId id="420" r:id="rId32"/>
    <p:sldId id="421" r:id="rId33"/>
    <p:sldId id="424" r:id="rId34"/>
    <p:sldId id="425" r:id="rId35"/>
    <p:sldId id="386" r:id="rId36"/>
    <p:sldId id="417" r:id="rId37"/>
    <p:sldId id="418" r:id="rId38"/>
    <p:sldId id="451" r:id="rId39"/>
    <p:sldId id="453" r:id="rId40"/>
    <p:sldId id="452" r:id="rId41"/>
    <p:sldId id="457" r:id="rId42"/>
    <p:sldId id="454" r:id="rId43"/>
    <p:sldId id="455" r:id="rId44"/>
    <p:sldId id="456" r:id="rId45"/>
    <p:sldId id="458" r:id="rId46"/>
    <p:sldId id="385" r:id="rId47"/>
    <p:sldId id="443" r:id="rId48"/>
    <p:sldId id="468" r:id="rId49"/>
    <p:sldId id="444" r:id="rId50"/>
    <p:sldId id="445" r:id="rId51"/>
    <p:sldId id="446" r:id="rId52"/>
    <p:sldId id="447" r:id="rId53"/>
    <p:sldId id="450" r:id="rId54"/>
  </p:sldIdLst>
  <p:sldSz cx="9144000" cy="6858000" type="screen4x3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923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6259" autoAdjust="0"/>
  </p:normalViewPr>
  <p:slideViewPr>
    <p:cSldViewPr snapToGrid="0" snapToObjects="1">
      <p:cViewPr varScale="1">
        <p:scale>
          <a:sx n="126" d="100"/>
          <a:sy n="126" d="100"/>
        </p:scale>
        <p:origin x="1182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70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1" y="0"/>
            <a:ext cx="4160937" cy="365276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7BCE7665-BAAC-42B1-B972-C861D7B9B2E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1" y="6948715"/>
            <a:ext cx="4160937" cy="365276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2E7FE06F-56D1-4639-A659-DFBB24ACC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68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r">
              <a:defRPr sz="1300"/>
            </a:lvl1pPr>
          </a:lstStyle>
          <a:p>
            <a:fld id="{263FB922-F127-5E47-9B2E-CA730A74DCAB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7" tIns="48324" rIns="96647" bIns="483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47" tIns="48324" rIns="96647" bIns="483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r">
              <a:defRPr sz="13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24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“for all” as</a:t>
            </a:r>
            <a:r>
              <a:rPr lang="en-US" baseline="0" dirty="0"/>
              <a:t> an AND over all objects and “exists” as an OR over all objects.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99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“for all” as</a:t>
            </a:r>
            <a:r>
              <a:rPr lang="en-US" baseline="0" dirty="0"/>
              <a:t> an AND over all objects and “exists” as an OR over all objects.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99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  <a:lvl2pPr>
              <a:defRPr>
                <a:latin typeface="Franklin Gothic Medium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311: Foundations of Computing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9953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Lecture </a:t>
            </a:r>
            <a:r>
              <a:rPr lang="en-US" sz="2800" dirty="0" smtClean="0">
                <a:solidFill>
                  <a:srgbClr val="C00000"/>
                </a:solidFill>
                <a:latin typeface="Franklin Gothic Medium"/>
                <a:cs typeface="Franklin Gothic Medium"/>
              </a:rPr>
              <a:t>6: Predicate Logic, Logical </a:t>
            </a:r>
            <a:r>
              <a:rPr lang="en-US" sz="28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Inference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425" y="2142439"/>
            <a:ext cx="4138795" cy="376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Morgan’s Laws for Quantifiers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4783" y="2013971"/>
            <a:ext cx="7614430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 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x (P(x) </a:t>
            </a:r>
            <a:r>
              <a:rPr lang="en-US" sz="3600" dirty="0">
                <a:latin typeface="+mn-lt"/>
                <a:sym typeface="Symbol"/>
              </a:rPr>
              <a:t> R(x))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 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x (P(x) </a:t>
            </a:r>
            <a:r>
              <a:rPr lang="en-US" sz="3600" dirty="0">
                <a:latin typeface="+mn-lt"/>
                <a:sym typeface="Symbol"/>
              </a:rPr>
              <a:t>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 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R(x))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endParaRPr lang="en-US" sz="3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76CD3C-FBA9-7D45-BCC5-BAA9B66B2819}"/>
              </a:ext>
            </a:extLst>
          </p:cNvPr>
          <p:cNvSpPr txBox="1"/>
          <p:nvPr/>
        </p:nvSpPr>
        <p:spPr>
          <a:xfrm>
            <a:off x="457201" y="5722539"/>
            <a:ext cx="8229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De Morgan’s Laws respect domain restrictions!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  <a:latin typeface="Franklin Gothic Medium"/>
                <a:cs typeface="Franklin Gothic Medium"/>
              </a:rPr>
              <a:t>(It leaves them in place and only negates the other parts.)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D71D98-ED9E-324E-8940-69868C550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185" y="3943517"/>
            <a:ext cx="7614430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3600" dirty="0">
                <a:latin typeface="+mn-lt"/>
                <a:sym typeface="Symbol" pitchFamily="18" charset="2"/>
              </a:rPr>
              <a:t></a:t>
            </a:r>
            <a:r>
              <a:rPr lang="en-US" sz="3600" dirty="0">
                <a:latin typeface="+mn-lt"/>
              </a:rPr>
              <a:t>x 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(P(x) </a:t>
            </a:r>
            <a:r>
              <a:rPr lang="en-US" sz="3600" dirty="0">
                <a:latin typeface="+mn-lt"/>
                <a:sym typeface="Symbol"/>
              </a:rPr>
              <a:t> 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R(x))</a:t>
            </a:r>
            <a:r>
              <a:rPr lang="en-US" sz="3600" dirty="0">
                <a:latin typeface="+mn-lt"/>
                <a:sym typeface="Symbol" pitchFamily="18" charset="2"/>
              </a:rPr>
              <a:t> </a:t>
            </a:r>
            <a:r>
              <a:rPr lang="en-US" sz="3600" dirty="0">
                <a:latin typeface="+mn-lt"/>
              </a:rPr>
              <a:t>  </a:t>
            </a:r>
            <a:r>
              <a:rPr lang="en-US" sz="3600" dirty="0">
                <a:latin typeface="+mn-lt"/>
                <a:sym typeface="Symbol" pitchFamily="18" charset="2"/>
              </a:rPr>
              <a:t></a:t>
            </a:r>
            <a:r>
              <a:rPr lang="en-US" sz="3600" dirty="0">
                <a:latin typeface="+mn-lt"/>
              </a:rPr>
              <a:t>x (P(x) </a:t>
            </a:r>
            <a:r>
              <a:rPr lang="en-US" sz="3600" dirty="0">
                <a:latin typeface="+mn-lt"/>
                <a:sym typeface="Symbol"/>
              </a:rPr>
              <a:t> </a:t>
            </a:r>
            <a:r>
              <a:rPr lang="en-US" sz="3600" dirty="0">
                <a:latin typeface="+mn-lt"/>
                <a:sym typeface="Symbol" pitchFamily="18" charset="2"/>
              </a:rPr>
              <a:t> </a:t>
            </a:r>
            <a:r>
              <a:rPr lang="en-US" sz="3600" dirty="0">
                <a:latin typeface="+mn-lt"/>
              </a:rPr>
              <a:t>R(x))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768613-7CEA-4F42-A3F9-C026BC20F04D}"/>
              </a:ext>
            </a:extLst>
          </p:cNvPr>
          <p:cNvSpPr txBox="1"/>
          <p:nvPr/>
        </p:nvSpPr>
        <p:spPr>
          <a:xfrm>
            <a:off x="457200" y="1367317"/>
            <a:ext cx="822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We just saw that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C32A56-E248-9147-9CF2-84F74C13CE15}"/>
              </a:ext>
            </a:extLst>
          </p:cNvPr>
          <p:cNvSpPr txBox="1"/>
          <p:nvPr/>
        </p:nvSpPr>
        <p:spPr>
          <a:xfrm>
            <a:off x="457199" y="3198167"/>
            <a:ext cx="822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Can similarly show that</a:t>
            </a:r>
          </a:p>
        </p:txBody>
      </p:sp>
    </p:spTree>
    <p:extLst>
      <p:ext uri="{BB962C8B-B14F-4D97-AF65-F5344CB8AC3E}">
        <p14:creationId xmlns:p14="http://schemas.microsoft.com/office/powerpoint/2010/main" val="116894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Morgan’s Laws for Quantifiers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209799" y="1320888"/>
            <a:ext cx="4724400" cy="1200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3600" dirty="0">
                <a:latin typeface="+mn-lt"/>
                <a:sym typeface="Symbol" pitchFamily="18" charset="2"/>
              </a:rPr>
              <a:t></a:t>
            </a:r>
            <a:r>
              <a:rPr lang="en-US" sz="3600" dirty="0">
                <a:latin typeface="+mn-lt"/>
              </a:rPr>
              <a:t>x P(x)</a:t>
            </a:r>
            <a:r>
              <a:rPr lang="en-US" sz="3600" dirty="0">
                <a:latin typeface="+mn-lt"/>
                <a:sym typeface="Symbol" pitchFamily="18" charset="2"/>
              </a:rPr>
              <a:t> 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>
                <a:latin typeface="+mn-lt"/>
                <a:sym typeface="Symbol" pitchFamily="18" charset="2"/>
              </a:rPr>
              <a:t></a:t>
            </a:r>
            <a:r>
              <a:rPr lang="en-US" sz="3600" dirty="0">
                <a:latin typeface="+mn-lt"/>
              </a:rPr>
              <a:t>x </a:t>
            </a:r>
            <a:r>
              <a:rPr lang="en-US" sz="3600" dirty="0">
                <a:latin typeface="+mn-lt"/>
                <a:sym typeface="Symbol" pitchFamily="18" charset="2"/>
              </a:rPr>
              <a:t> </a:t>
            </a:r>
            <a:r>
              <a:rPr lang="en-US" sz="3600" dirty="0">
                <a:latin typeface="+mn-lt"/>
              </a:rPr>
              <a:t>P(x)</a:t>
            </a:r>
          </a:p>
          <a:p>
            <a:pPr algn="ctr" eaLnBrk="1" hangingPunct="1"/>
            <a:r>
              <a:rPr lang="en-US" dirty="0">
                <a:latin typeface="+mn-lt"/>
                <a:sym typeface="Symbol" pitchFamily="18" charset="2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 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x P(x)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 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x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 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P(x)</a:t>
            </a:r>
            <a:r>
              <a:rPr lang="en-US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42834-159F-8541-B13D-4D1E8B481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676" y="4604528"/>
            <a:ext cx="7526645" cy="120032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3600" dirty="0">
                <a:sym typeface="Symbol" pitchFamily="18" charset="2"/>
              </a:rPr>
              <a:t>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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x (</a:t>
            </a:r>
            <a:r>
              <a:rPr lang="en-US" sz="3600" dirty="0">
                <a:solidFill>
                  <a:srgbClr val="C00000"/>
                </a:solidFill>
                <a:latin typeface="+mn-lt"/>
              </a:rPr>
              <a:t>P(x) </a:t>
            </a:r>
            <a:r>
              <a:rPr lang="en-US" sz="3600" dirty="0">
                <a:solidFill>
                  <a:srgbClr val="C00000"/>
                </a:solidFill>
                <a:latin typeface="+mn-lt"/>
                <a:sym typeface="Symbol"/>
              </a:rPr>
              <a:t> </a:t>
            </a:r>
            <a:r>
              <a:rPr lang="en-US" sz="3600" dirty="0">
                <a:latin typeface="+mn-lt"/>
                <a:sym typeface="Symbol"/>
              </a:rPr>
              <a:t>R(x)) 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 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x (</a:t>
            </a:r>
            <a:r>
              <a:rPr lang="en-US" sz="3600" dirty="0">
                <a:solidFill>
                  <a:srgbClr val="C00000"/>
                </a:solidFill>
                <a:latin typeface="+mn-lt"/>
              </a:rPr>
              <a:t>P(x) </a:t>
            </a:r>
            <a:r>
              <a:rPr lang="en-US" sz="3600" dirty="0">
                <a:solidFill>
                  <a:srgbClr val="C00000"/>
                </a:solidFill>
                <a:latin typeface="+mn-lt"/>
                <a:sym typeface="Symbol"/>
              </a:rPr>
              <a:t></a:t>
            </a:r>
            <a:r>
              <a:rPr lang="en-US" sz="3600" dirty="0">
                <a:latin typeface="+mn-lt"/>
                <a:sym typeface="Symbol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 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R(x))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</a:p>
          <a:p>
            <a:pPr algn="ctr" eaLnBrk="1" hangingPunct="1"/>
            <a:r>
              <a:rPr lang="en-US" sz="3600" dirty="0">
                <a:latin typeface="+mn-lt"/>
                <a:sym typeface="Symbol" pitchFamily="18" charset="2"/>
              </a:rPr>
              <a:t></a:t>
            </a:r>
            <a:r>
              <a:rPr lang="en-US" sz="3600" dirty="0">
                <a:latin typeface="+mn-lt"/>
              </a:rPr>
              <a:t>x 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sz="3600" dirty="0">
                <a:solidFill>
                  <a:srgbClr val="C00000"/>
                </a:solidFill>
                <a:latin typeface="+mn-lt"/>
              </a:rPr>
              <a:t>P(x) </a:t>
            </a:r>
            <a:r>
              <a:rPr lang="en-US" sz="3600" dirty="0">
                <a:solidFill>
                  <a:srgbClr val="C00000"/>
                </a:solidFill>
                <a:latin typeface="+mn-lt"/>
                <a:sym typeface="Symbol"/>
              </a:rPr>
              <a:t></a:t>
            </a:r>
            <a:r>
              <a:rPr lang="en-US" sz="3600" dirty="0">
                <a:latin typeface="+mn-lt"/>
                <a:sym typeface="Symbol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R(x))</a:t>
            </a:r>
            <a:r>
              <a:rPr lang="en-US" sz="3600" dirty="0">
                <a:latin typeface="+mn-lt"/>
                <a:sym typeface="Symbol" pitchFamily="18" charset="2"/>
              </a:rPr>
              <a:t> </a:t>
            </a:r>
            <a:r>
              <a:rPr lang="en-US" sz="3600" dirty="0">
                <a:latin typeface="+mn-lt"/>
              </a:rPr>
              <a:t>  </a:t>
            </a:r>
            <a:r>
              <a:rPr lang="en-US" sz="3600" dirty="0">
                <a:latin typeface="+mn-lt"/>
                <a:sym typeface="Symbol" pitchFamily="18" charset="2"/>
              </a:rPr>
              <a:t></a:t>
            </a:r>
            <a:r>
              <a:rPr lang="en-US" sz="3600" dirty="0">
                <a:latin typeface="+mn-lt"/>
              </a:rPr>
              <a:t>x (</a:t>
            </a:r>
            <a:r>
              <a:rPr lang="en-US" sz="3600" dirty="0">
                <a:solidFill>
                  <a:srgbClr val="C00000"/>
                </a:solidFill>
                <a:latin typeface="+mn-lt"/>
              </a:rPr>
              <a:t>P(x) </a:t>
            </a:r>
            <a:r>
              <a:rPr lang="en-US" sz="3600" dirty="0">
                <a:solidFill>
                  <a:srgbClr val="C00000"/>
                </a:solidFill>
                <a:latin typeface="+mn-lt"/>
                <a:sym typeface="Symbol"/>
              </a:rPr>
              <a:t></a:t>
            </a:r>
            <a:r>
              <a:rPr lang="en-US" sz="3600" dirty="0">
                <a:latin typeface="+mn-lt"/>
                <a:sym typeface="Symbol"/>
              </a:rPr>
              <a:t> </a:t>
            </a:r>
            <a:r>
              <a:rPr lang="en-US" sz="3600" dirty="0">
                <a:latin typeface="+mn-lt"/>
                <a:sym typeface="Symbol" pitchFamily="18" charset="2"/>
              </a:rPr>
              <a:t> </a:t>
            </a:r>
            <a:r>
              <a:rPr lang="en-US" sz="3600" dirty="0">
                <a:latin typeface="+mn-lt"/>
              </a:rPr>
              <a:t>R(x))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4C9ED-89B7-1A4C-A1D4-C5C101962AED}"/>
              </a:ext>
            </a:extLst>
          </p:cNvPr>
          <p:cNvSpPr txBox="1"/>
          <p:nvPr/>
        </p:nvSpPr>
        <p:spPr>
          <a:xfrm>
            <a:off x="457201" y="3769048"/>
            <a:ext cx="822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Remain true when domain restrictions are used:</a:t>
            </a:r>
          </a:p>
        </p:txBody>
      </p:sp>
    </p:spTree>
    <p:extLst>
      <p:ext uri="{BB962C8B-B14F-4D97-AF65-F5344CB8AC3E}">
        <p14:creationId xmlns:p14="http://schemas.microsoft.com/office/powerpoint/2010/main" val="1916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Quantifiers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182" y="1199004"/>
            <a:ext cx="7738531" cy="5140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 smtClean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/>
              </a:rPr>
              <a:t></a:t>
            </a:r>
            <a:r>
              <a:rPr lang="en-US" dirty="0" smtClean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  (P(x) </a:t>
            </a:r>
            <a:r>
              <a:rPr lang="en-US" b="1" dirty="0" smtClean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</a:t>
            </a:r>
            <a:r>
              <a:rPr lang="en-US" dirty="0" smtClean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Q(x))</a:t>
            </a:r>
            <a:r>
              <a:rPr lang="en-US" dirty="0" smtClean="0">
                <a:solidFill>
                  <a:prstClr val="black"/>
                </a:solidFill>
                <a:latin typeface="+mn-lt"/>
              </a:rPr>
              <a:t>       </a:t>
            </a:r>
            <a:r>
              <a:rPr lang="en-US" dirty="0" smtClean="0">
                <a:solidFill>
                  <a:srgbClr val="C00000"/>
                </a:solidFill>
                <a:latin typeface="Franklin Gothic Medium" panose="020B0603020102020204" pitchFamily="34" charset="0"/>
              </a:rPr>
              <a:t>vs.</a:t>
            </a:r>
            <a:r>
              <a:rPr lang="en-US" dirty="0" smtClean="0">
                <a:solidFill>
                  <a:srgbClr val="C00000"/>
                </a:solidFill>
                <a:latin typeface="+mn-lt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+mn-lt"/>
              </a:rPr>
              <a:t>    (</a:t>
            </a:r>
            <a:r>
              <a:rPr lang="en-US" dirty="0" smtClean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/>
              </a:rPr>
              <a:t></a:t>
            </a:r>
            <a:r>
              <a:rPr lang="en-US" dirty="0" smtClean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 P(x)) </a:t>
            </a:r>
            <a:r>
              <a:rPr lang="en-US" b="1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</a:t>
            </a: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dirty="0" smtClean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/>
              </a:rPr>
              <a:t></a:t>
            </a: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en-US" dirty="0" smtClean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Q(x))</a:t>
            </a:r>
          </a:p>
          <a:p>
            <a:pPr>
              <a:buFont typeface="Arial" charset="0"/>
              <a:buChar char="•"/>
              <a:defRPr/>
            </a:pPr>
            <a:endParaRPr lang="en-US" sz="3600" dirty="0">
              <a:solidFill>
                <a:prstClr val="black"/>
              </a:solidFill>
            </a:endParaRPr>
          </a:p>
          <a:p>
            <a:pPr marL="0" indent="0">
              <a:buFont typeface="Arial" charset="0"/>
              <a:buNone/>
              <a:defRPr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369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</a:t>
            </a:r>
            <a:r>
              <a:rPr lang="en-US" dirty="0" smtClean="0"/>
              <a:t>Quantifiers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182" y="1199004"/>
            <a:ext cx="7738531" cy="5140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 smtClean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/>
              </a:rPr>
              <a:t></a:t>
            </a:r>
            <a:r>
              <a:rPr lang="en-US" dirty="0" smtClean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 smtClean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 (P(</a:t>
            </a:r>
            <a:r>
              <a:rPr lang="en-US" dirty="0" smtClean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 smtClean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b="1" dirty="0" smtClean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</a:t>
            </a:r>
            <a:r>
              <a:rPr lang="en-US" dirty="0" smtClean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Q(</a:t>
            </a:r>
            <a:r>
              <a:rPr lang="en-US" dirty="0" smtClean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 smtClean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))</a:t>
            </a:r>
            <a:r>
              <a:rPr lang="en-US" dirty="0" smtClean="0">
                <a:solidFill>
                  <a:prstClr val="black"/>
                </a:solidFill>
                <a:latin typeface="+mn-lt"/>
              </a:rPr>
              <a:t>       </a:t>
            </a:r>
            <a:r>
              <a:rPr lang="en-US" dirty="0" smtClean="0">
                <a:solidFill>
                  <a:srgbClr val="C00000"/>
                </a:solidFill>
                <a:latin typeface="Franklin Gothic Medium" panose="020B0603020102020204" pitchFamily="34" charset="0"/>
              </a:rPr>
              <a:t>vs.</a:t>
            </a:r>
            <a:r>
              <a:rPr lang="en-US" dirty="0" smtClean="0">
                <a:solidFill>
                  <a:srgbClr val="C00000"/>
                </a:solidFill>
                <a:latin typeface="+mn-lt"/>
              </a:rPr>
              <a:t>  </a:t>
            </a:r>
            <a:r>
              <a:rPr lang="en-US" dirty="0" smtClean="0">
                <a:solidFill>
                  <a:prstClr val="black"/>
                </a:solidFill>
                <a:latin typeface="+mn-lt"/>
              </a:rPr>
              <a:t>    (</a:t>
            </a:r>
            <a:r>
              <a:rPr lang="en-US" dirty="0" smtClean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/>
              </a:rPr>
              <a:t></a:t>
            </a:r>
            <a:r>
              <a:rPr lang="en-US" dirty="0" smtClean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 smtClean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P(</a:t>
            </a:r>
            <a:r>
              <a:rPr lang="en-US" dirty="0" smtClean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 smtClean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)) </a:t>
            </a:r>
            <a:r>
              <a:rPr lang="en-US" b="1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</a:t>
            </a: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dirty="0" smtClean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/>
              </a:rPr>
              <a:t></a:t>
            </a:r>
            <a:r>
              <a:rPr lang="en-US" dirty="0">
                <a:solidFill>
                  <a:srgbClr val="00B05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Q(</a:t>
            </a:r>
            <a:r>
              <a:rPr lang="en-US" dirty="0" smtClean="0">
                <a:solidFill>
                  <a:srgbClr val="00B05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 smtClean="0">
                <a:solidFill>
                  <a:prstClr val="black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))</a:t>
            </a:r>
          </a:p>
          <a:p>
            <a:pPr>
              <a:buFont typeface="Arial" charset="0"/>
              <a:buChar char="•"/>
              <a:defRPr/>
            </a:pPr>
            <a:endParaRPr lang="en-US" sz="3600" dirty="0">
              <a:solidFill>
                <a:prstClr val="black"/>
              </a:solidFill>
            </a:endParaRPr>
          </a:p>
          <a:p>
            <a:pPr marL="0" indent="0">
              <a:buFont typeface="Arial" charset="0"/>
              <a:buNone/>
              <a:defRPr/>
            </a:pP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25775" y="2509623"/>
            <a:ext cx="3084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Franklin Gothic Medium"/>
                <a:cs typeface="Franklin Gothic Medium"/>
              </a:rPr>
              <a:t>This one asserts P and Q of the </a:t>
            </a:r>
            <a:r>
              <a:rPr lang="en-US" sz="2400" i="1" dirty="0" smtClean="0">
                <a:latin typeface="Franklin Gothic Medium"/>
                <a:cs typeface="Franklin Gothic Medium"/>
              </a:rPr>
              <a:t>same</a:t>
            </a:r>
            <a:r>
              <a:rPr lang="en-US" sz="2400" dirty="0" smtClean="0">
                <a:latin typeface="Franklin Gothic Medium"/>
                <a:cs typeface="Franklin Gothic Medium"/>
              </a:rPr>
              <a:t> x.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89366" y="2509623"/>
            <a:ext cx="3597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Franklin Gothic Medium"/>
                <a:cs typeface="Franklin Gothic Medium"/>
              </a:rPr>
              <a:t>This one asserts P and Q of potentially different x’s.</a:t>
            </a:r>
          </a:p>
        </p:txBody>
      </p:sp>
    </p:spTree>
    <p:extLst>
      <p:ext uri="{BB962C8B-B14F-4D97-AF65-F5344CB8AC3E}">
        <p14:creationId xmlns:p14="http://schemas.microsoft.com/office/powerpoint/2010/main" val="204006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cope of Quantifiers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91067" y="1187715"/>
            <a:ext cx="8229600" cy="5140800"/>
          </a:xfrm>
        </p:spPr>
        <p:txBody>
          <a:bodyPr/>
          <a:lstStyle/>
          <a:p>
            <a:pPr marL="0" lvl="2"/>
            <a:r>
              <a:rPr lang="en-US" sz="3200" dirty="0"/>
              <a:t> 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E</a:t>
            </a:r>
            <a:r>
              <a:rPr lang="en-US" sz="2800" dirty="0" smtClean="0">
                <a:solidFill>
                  <a:srgbClr val="C00000"/>
                </a:solidFill>
                <a:latin typeface="Franklin Gothic Medium" panose="020B0603020102020204" pitchFamily="34" charset="0"/>
              </a:rPr>
              <a:t>xample:</a:t>
            </a:r>
            <a:r>
              <a:rPr lang="en-US" sz="2800" dirty="0" smtClean="0">
                <a:latin typeface="Franklin Gothic Medium" panose="020B0603020102020204" pitchFamily="34" charset="0"/>
              </a:rPr>
              <a:t>    </a:t>
            </a:r>
            <a:r>
              <a:rPr lang="en-US" sz="28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NotLargest</a:t>
            </a:r>
            <a:r>
              <a:rPr lang="en-US" sz="2800" dirty="0" smtClean="0">
                <a:ea typeface="Tahoma" panose="020B0604030504040204" pitchFamily="34" charset="0"/>
                <a:cs typeface="Tahoma" panose="020B0604030504040204" pitchFamily="34" charset="0"/>
              </a:rPr>
              <a:t>(x)  </a:t>
            </a:r>
            <a:r>
              <a:rPr lang="en-US" sz="2800" dirty="0" smtClean="0"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 </a:t>
            </a:r>
            <a:r>
              <a:rPr lang="en-US" sz="28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sz="28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y Greater (y, x)                            	                                          </a:t>
            </a:r>
            <a:r>
              <a:rPr lang="en-US" sz="14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smtClean="0"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</a:t>
            </a:r>
            <a:r>
              <a:rPr lang="en-US" sz="2800" dirty="0" smtClean="0"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8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sz="2800" dirty="0" smtClean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z Greater (z, x)</a:t>
            </a:r>
          </a:p>
          <a:p>
            <a:pPr marL="342900" lvl="2" indent="-342900"/>
            <a:endParaRPr lang="en-US" sz="1050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2" indent="-342900"/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 </a:t>
            </a:r>
            <a:r>
              <a:rPr lang="en-US" sz="2800" dirty="0" smtClean="0">
                <a:solidFill>
                  <a:srgbClr val="000000"/>
                </a:solidFill>
                <a:latin typeface="Franklin Gothic Medium" panose="020B0603020102020204" pitchFamily="34" charset="0"/>
              </a:rPr>
              <a:t>     </a:t>
            </a:r>
            <a:r>
              <a:rPr lang="en-US" sz="2800" dirty="0" smtClean="0">
                <a:latin typeface="Franklin Gothic Medium" panose="020B0603020102020204" pitchFamily="34" charset="0"/>
              </a:rPr>
              <a:t>truth value:</a:t>
            </a:r>
            <a:endParaRPr lang="en-US" sz="3200" dirty="0" smtClean="0">
              <a:latin typeface="Franklin Gothic Medium" panose="020B0603020102020204" pitchFamily="34" charset="0"/>
            </a:endParaRPr>
          </a:p>
          <a:p>
            <a:pPr marL="342900" lvl="2" indent="-342900"/>
            <a:r>
              <a:rPr lang="en-US" sz="32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latin typeface="Franklin Gothic Medium" panose="020B0603020102020204" pitchFamily="34" charset="0"/>
              </a:rPr>
              <a:t>       doesn’t depend on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sz="2800" dirty="0" smtClean="0">
                <a:solidFill>
                  <a:srgbClr val="000000"/>
                </a:solidFill>
                <a:latin typeface="Franklin Gothic Medium" panose="020B0603020102020204" pitchFamily="34" charset="0"/>
              </a:rPr>
              <a:t> or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</a:t>
            </a:r>
            <a:r>
              <a:rPr lang="en-US" sz="2800" dirty="0" smtClean="0">
                <a:solidFill>
                  <a:srgbClr val="000000"/>
                </a:solidFill>
                <a:latin typeface="Franklin Gothic Medium" panose="020B0603020102020204" pitchFamily="34" charset="0"/>
              </a:rPr>
              <a:t>  “</a:t>
            </a:r>
            <a:r>
              <a:rPr lang="en-US" sz="2800" dirty="0" smtClean="0">
                <a:solidFill>
                  <a:srgbClr val="C00000"/>
                </a:solidFill>
                <a:latin typeface="Franklin Gothic Medium" panose="020B0603020102020204" pitchFamily="34" charset="0"/>
              </a:rPr>
              <a:t>bound </a:t>
            </a:r>
            <a:r>
              <a:rPr lang="en-US" sz="2800" dirty="0" smtClean="0">
                <a:latin typeface="Franklin Gothic Medium" panose="020B0603020102020204" pitchFamily="34" charset="0"/>
              </a:rPr>
              <a:t>variables</a:t>
            </a:r>
            <a:r>
              <a:rPr lang="en-US" sz="2800" dirty="0" smtClean="0">
                <a:solidFill>
                  <a:srgbClr val="000000"/>
                </a:solidFill>
                <a:latin typeface="Franklin Gothic Medium" panose="020B0603020102020204" pitchFamily="34" charset="0"/>
              </a:rPr>
              <a:t>”</a:t>
            </a:r>
          </a:p>
          <a:p>
            <a:pPr marL="342900" lvl="2" indent="-342900"/>
            <a:r>
              <a:rPr lang="en-US" sz="28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 </a:t>
            </a:r>
            <a:r>
              <a:rPr lang="en-US" sz="2800" dirty="0" smtClean="0">
                <a:solidFill>
                  <a:srgbClr val="000000"/>
                </a:solidFill>
                <a:latin typeface="Franklin Gothic Medium" panose="020B0603020102020204" pitchFamily="34" charset="0"/>
              </a:rPr>
              <a:t>         does depend on </a:t>
            </a:r>
            <a:r>
              <a:rPr lang="en-US" sz="28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800" dirty="0" smtClean="0">
                <a:solidFill>
                  <a:srgbClr val="000000"/>
                </a:solidFill>
                <a:latin typeface="Franklin Gothic Medium" panose="020B0603020102020204" pitchFamily="34" charset="0"/>
              </a:rPr>
              <a:t>  “</a:t>
            </a:r>
            <a:r>
              <a:rPr lang="en-US" sz="2800" dirty="0" smtClean="0">
                <a:solidFill>
                  <a:srgbClr val="C00000"/>
                </a:solidFill>
                <a:latin typeface="Franklin Gothic Medium" panose="020B0603020102020204" pitchFamily="34" charset="0"/>
              </a:rPr>
              <a:t>free</a:t>
            </a:r>
            <a:r>
              <a:rPr lang="en-US" sz="2800" dirty="0" smtClean="0">
                <a:solidFill>
                  <a:srgbClr val="000000"/>
                </a:solidFill>
                <a:latin typeface="Franklin Gothic Medium" panose="020B0603020102020204" pitchFamily="34" charset="0"/>
              </a:rPr>
              <a:t> variable”</a:t>
            </a:r>
          </a:p>
          <a:p>
            <a:pPr marL="800100" lvl="3" indent="-342900"/>
            <a:endParaRPr lang="en-US" sz="2800" dirty="0" smtClean="0">
              <a:solidFill>
                <a:srgbClr val="000000"/>
              </a:solidFill>
            </a:endParaRPr>
          </a:p>
          <a:p>
            <a:pPr marL="342900" lvl="2" indent="-342900"/>
            <a:r>
              <a:rPr lang="en-US" sz="2800" dirty="0" smtClean="0">
                <a:solidFill>
                  <a:srgbClr val="000000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Franklin Gothic Medium" panose="020B0603020102020204" pitchFamily="34" charset="0"/>
              </a:rPr>
              <a:t>quantifiers only act on free variables</a:t>
            </a:r>
            <a:r>
              <a:rPr lang="en-US" sz="2800" dirty="0" smtClean="0">
                <a:solidFill>
                  <a:srgbClr val="000000"/>
                </a:solidFill>
                <a:latin typeface="Franklin Gothic Medium" panose="020B0603020102020204" pitchFamily="34" charset="0"/>
              </a:rPr>
              <a:t> of the formula they quantify</a:t>
            </a:r>
          </a:p>
          <a:p>
            <a:pPr marL="457200" lvl="1" indent="0">
              <a:buNone/>
            </a:pPr>
            <a:r>
              <a:rPr lang="en-US" dirty="0" smtClean="0">
                <a:latin typeface="Symbol" pitchFamily="18" charset="2"/>
                <a:sym typeface="Symbol" pitchFamily="18" charset="2"/>
              </a:rPr>
              <a:t>          </a:t>
            </a:r>
            <a:r>
              <a:rPr lang="en-US" dirty="0" smtClean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dirty="0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dirty="0" smtClean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dirty="0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dirty="0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(P(</a:t>
            </a:r>
            <a:r>
              <a:rPr lang="en-US" dirty="0" err="1" smtClean="0">
                <a:solidFill>
                  <a:srgbClr val="0070C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 err="1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dirty="0" err="1" smtClean="0">
                <a:solidFill>
                  <a:srgbClr val="00B05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dirty="0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dirty="0" smtClean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</a:t>
            </a:r>
            <a:r>
              <a:rPr lang="en-US" dirty="0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dirty="0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Q(</a:t>
            </a:r>
            <a:r>
              <a:rPr lang="en-US" dirty="0" smtClean="0">
                <a:solidFill>
                  <a:srgbClr val="00B05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dirty="0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 smtClean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)))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606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423160" y="1095494"/>
            <a:ext cx="411480" cy="523220"/>
          </a:xfrm>
          <a:prstGeom prst="ellipse">
            <a:avLst/>
          </a:prstGeom>
          <a:solidFill>
            <a:schemeClr val="accent5">
              <a:lumMod val="20000"/>
              <a:lumOff val="80000"/>
              <a:alpha val="61000"/>
            </a:schemeClr>
          </a:solidFill>
          <a:ln>
            <a:noFill/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92040" y="1095494"/>
            <a:ext cx="411480" cy="523220"/>
          </a:xfrm>
          <a:prstGeom prst="ellipse">
            <a:avLst/>
          </a:prstGeom>
          <a:solidFill>
            <a:schemeClr val="accent5">
              <a:lumMod val="20000"/>
              <a:lumOff val="80000"/>
              <a:alpha val="61000"/>
            </a:schemeClr>
          </a:solidFill>
          <a:ln>
            <a:noFill/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Quantifier “Style”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2210097" y="1095494"/>
            <a:ext cx="4301306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342900" lvl="2" indent="-342900"/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sz="2800" dirty="0">
                <a:solidFill>
                  <a:srgbClr val="00206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sz="2800" dirty="0">
                <a:solidFill>
                  <a:srgbClr val="00B05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 (P(</a:t>
            </a:r>
            <a:r>
              <a:rPr lang="en-US" sz="2800" dirty="0" err="1">
                <a:solidFill>
                  <a:srgbClr val="00206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800" dirty="0" err="1"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2800" dirty="0" err="1">
                <a:solidFill>
                  <a:srgbClr val="00B05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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 Q(</a:t>
            </a:r>
            <a:r>
              <a:rPr lang="en-US" sz="2800" dirty="0">
                <a:solidFill>
                  <a:srgbClr val="00B05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)))</a:t>
            </a:r>
          </a:p>
        </p:txBody>
      </p:sp>
      <p:sp>
        <p:nvSpPr>
          <p:cNvPr id="8" name="Freeform 7"/>
          <p:cNvSpPr/>
          <p:nvPr/>
        </p:nvSpPr>
        <p:spPr>
          <a:xfrm>
            <a:off x="2582266" y="1596674"/>
            <a:ext cx="1456334" cy="1893286"/>
          </a:xfrm>
          <a:custGeom>
            <a:avLst/>
            <a:gdLst>
              <a:gd name="connsiteX0" fmla="*/ 1456334 w 1456334"/>
              <a:gd name="connsiteY0" fmla="*/ 1893286 h 1893286"/>
              <a:gd name="connsiteX1" fmla="*/ 221894 w 1456334"/>
              <a:gd name="connsiteY1" fmla="*/ 1177006 h 1893286"/>
              <a:gd name="connsiteX2" fmla="*/ 8534 w 1456334"/>
              <a:gd name="connsiteY2" fmla="*/ 110206 h 1893286"/>
              <a:gd name="connsiteX3" fmla="*/ 39014 w 1456334"/>
              <a:gd name="connsiteY3" fmla="*/ 34006 h 189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6334" h="1893286">
                <a:moveTo>
                  <a:pt x="1456334" y="1893286"/>
                </a:moveTo>
                <a:cubicBezTo>
                  <a:pt x="959764" y="1683736"/>
                  <a:pt x="463194" y="1474186"/>
                  <a:pt x="221894" y="1177006"/>
                </a:cubicBezTo>
                <a:cubicBezTo>
                  <a:pt x="-19406" y="879826"/>
                  <a:pt x="39014" y="300706"/>
                  <a:pt x="8534" y="110206"/>
                </a:cubicBezTo>
                <a:cubicBezTo>
                  <a:pt x="-21946" y="-80294"/>
                  <a:pt x="39014" y="34006"/>
                  <a:pt x="39014" y="34006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4312920" y="1615440"/>
            <a:ext cx="1510806" cy="1874520"/>
          </a:xfrm>
          <a:custGeom>
            <a:avLst/>
            <a:gdLst>
              <a:gd name="connsiteX0" fmla="*/ 0 w 1510806"/>
              <a:gd name="connsiteY0" fmla="*/ 1874520 h 1874520"/>
              <a:gd name="connsiteX1" fmla="*/ 1493520 w 1510806"/>
              <a:gd name="connsiteY1" fmla="*/ 990600 h 1874520"/>
              <a:gd name="connsiteX2" fmla="*/ 853440 w 1510806"/>
              <a:gd name="connsiteY2" fmla="*/ 0 h 187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0806" h="1874520">
                <a:moveTo>
                  <a:pt x="0" y="1874520"/>
                </a:moveTo>
                <a:cubicBezTo>
                  <a:pt x="675640" y="1588770"/>
                  <a:pt x="1351280" y="1303020"/>
                  <a:pt x="1493520" y="990600"/>
                </a:cubicBezTo>
                <a:cubicBezTo>
                  <a:pt x="1635760" y="678180"/>
                  <a:pt x="853440" y="0"/>
                  <a:pt x="853440" y="0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1110257" y="3489960"/>
            <a:ext cx="7343305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600" dirty="0" smtClean="0">
                <a:latin typeface="Franklin Gothic Medium" charset="0"/>
                <a:ea typeface="Franklin Gothic Medium" charset="0"/>
                <a:cs typeface="Franklin Gothic Medium" charset="0"/>
              </a:rPr>
              <a:t>This isn’t “wrong”, it’s just horrible style.</a:t>
            </a:r>
          </a:p>
          <a:p>
            <a:pPr eaLnBrk="1" hangingPunct="1"/>
            <a:r>
              <a:rPr lang="en-US" sz="2600" dirty="0" smtClean="0">
                <a:latin typeface="Franklin Gothic Medium" charset="0"/>
                <a:ea typeface="Franklin Gothic Medium" charset="0"/>
                <a:cs typeface="Franklin Gothic Medium" charset="0"/>
              </a:rPr>
              <a:t>Don’t confuse your reader by using the same variable multiple times…there are a lot of letters…</a:t>
            </a:r>
          </a:p>
        </p:txBody>
      </p:sp>
    </p:spTree>
    <p:extLst>
      <p:ext uri="{BB962C8B-B14F-4D97-AF65-F5344CB8AC3E}">
        <p14:creationId xmlns:p14="http://schemas.microsoft.com/office/powerpoint/2010/main" val="401183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Nested Quantifiers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58801" y="1244160"/>
            <a:ext cx="8229600" cy="5140800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</a:rPr>
              <a:t>Quantified variable names don’t matter</a:t>
            </a:r>
          </a:p>
          <a:p>
            <a:pPr marL="457200" lvl="1" indent="0">
              <a:buNone/>
            </a:pPr>
            <a:r>
              <a:rPr lang="en-US" dirty="0"/>
              <a:t>     </a:t>
            </a:r>
            <a:r>
              <a:rPr lang="en-US" sz="3200" dirty="0"/>
              <a:t>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y P(x, y)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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b P(a, b)</a:t>
            </a:r>
          </a:p>
          <a:p>
            <a:pPr lvl="1"/>
            <a:endParaRPr lang="en-US" dirty="0"/>
          </a:p>
          <a:p>
            <a:r>
              <a:rPr lang="en-US" sz="2800" dirty="0"/>
              <a:t>Positions of quantifiers can </a:t>
            </a:r>
            <a:r>
              <a:rPr lang="en-US" sz="2800" u="sng" dirty="0"/>
              <a:t>sometimes</a:t>
            </a:r>
            <a:r>
              <a:rPr lang="en-US" sz="2800" dirty="0"/>
              <a:t> change</a:t>
            </a:r>
          </a:p>
          <a:p>
            <a:pPr marL="457200" lvl="1" indent="0">
              <a:buNone/>
            </a:pPr>
            <a:r>
              <a:rPr lang="en-US" dirty="0">
                <a:latin typeface="Symbol" pitchFamily="18" charset="2"/>
                <a:sym typeface="Symbol" pitchFamily="18" charset="2"/>
              </a:rPr>
              <a:t> </a:t>
            </a:r>
            <a:r>
              <a:rPr lang="en-US" dirty="0">
                <a:latin typeface="+mn-lt"/>
                <a:sym typeface="Symbol" pitchFamily="18" charset="2"/>
              </a:rPr>
              <a:t>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 (Q(x)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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P(x, y))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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en-US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(Q(x)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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P(x, y))</a:t>
            </a:r>
          </a:p>
          <a:p>
            <a:pPr lvl="1"/>
            <a:endParaRPr lang="en-US" dirty="0"/>
          </a:p>
          <a:p>
            <a:r>
              <a:rPr lang="en-US" sz="2800" dirty="0"/>
              <a:t>But:   </a:t>
            </a:r>
            <a:r>
              <a:rPr lang="en-US" sz="2800" dirty="0">
                <a:solidFill>
                  <a:srgbClr val="C00000"/>
                </a:solidFill>
              </a:rPr>
              <a:t>order is important</a:t>
            </a:r>
            <a:r>
              <a:rPr lang="en-US" sz="28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53908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Quantifier Order Can Matter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2797" y="2336713"/>
            <a:ext cx="6495217" cy="929558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rgbClr val="7030A0"/>
                </a:solidFill>
              </a:rPr>
              <a:t>“There is a number greater than or equal to all numbers.”</a:t>
            </a:r>
          </a:p>
        </p:txBody>
      </p:sp>
      <p:sp>
        <p:nvSpPr>
          <p:cNvPr id="19462" name="TextBox 5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09800" y="6096000"/>
            <a:ext cx="5562600" cy="6461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Symbol" pitchFamily="18" charset="2"/>
              <a:buChar char="&quot;"/>
            </a:pPr>
            <a:r>
              <a:rPr lang="en-US">
                <a:cs typeface="Arial" pitchFamily="34" charset="0"/>
              </a:rPr>
              <a:t>x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</a:t>
            </a:r>
            <a:r>
              <a:rPr lang="en-US">
                <a:cs typeface="Arial" pitchFamily="34" charset="0"/>
              </a:rPr>
              <a:t>y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</a:t>
            </a:r>
            <a:r>
              <a:rPr lang="en-US">
                <a:cs typeface="Arial" pitchFamily="34" charset="0"/>
              </a:rPr>
              <a:t>z ((Greater(x, 2)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</a:t>
            </a:r>
            <a:r>
              <a:rPr lang="en-US">
                <a:cs typeface="Arial" pitchFamily="34" charset="0"/>
              </a:rPr>
              <a:t> Even(x))                                 	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</a:t>
            </a:r>
            <a:r>
              <a:rPr lang="en-US">
                <a:cs typeface="Arial" pitchFamily="34" charset="0"/>
              </a:rPr>
              <a:t> (Equal(x, y+z)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</a:t>
            </a:r>
            <a:r>
              <a:rPr lang="en-US">
                <a:cs typeface="Arial" pitchFamily="34" charset="0"/>
              </a:rPr>
              <a:t> Prime(y)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</a:t>
            </a:r>
            <a:r>
              <a:rPr lang="en-US">
                <a:cs typeface="Arial" pitchFamily="34" charset="0"/>
              </a:rPr>
              <a:t> Prime(z))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84890" y="1003878"/>
            <a:ext cx="2803927" cy="620188"/>
            <a:chOff x="624840" y="3139691"/>
            <a:chExt cx="5318760" cy="62018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" name="Rounded Rectangle 5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000" dirty="0" err="1"/>
                <a:t>GreaterEq</a:t>
              </a:r>
              <a:r>
                <a:rPr lang="en-US" sz="2000" dirty="0"/>
                <a:t>(x, y) ::= “x ≥ y”</a:t>
              </a:r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6812681" y="2183312"/>
            <a:ext cx="0" cy="169531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812681" y="2197297"/>
            <a:ext cx="16764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237989" y="2728278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88817" y="1433653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48960" y="1826490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1   2   3   4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508014" y="2180332"/>
            <a:ext cx="365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1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2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3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4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6828936" y="2221637"/>
          <a:ext cx="1644904" cy="1493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" name="Rounded Rectangle 41"/>
          <p:cNvSpPr/>
          <p:nvPr/>
        </p:nvSpPr>
        <p:spPr>
          <a:xfrm>
            <a:off x="6435464" y="3281749"/>
            <a:ext cx="2266576" cy="502920"/>
          </a:xfrm>
          <a:prstGeom prst="roundRect">
            <a:avLst/>
          </a:prstGeom>
          <a:solidFill>
            <a:srgbClr val="7030A0">
              <a:alpha val="25000"/>
            </a:srgbClr>
          </a:solidFill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67173" y="2857201"/>
            <a:ext cx="3488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/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y </a:t>
            </a:r>
            <a:r>
              <a:rPr lang="en-US" sz="2800" dirty="0" err="1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GreaterEq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(x, y)))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9465920-02F4-1045-887C-57F72F1360E8}"/>
              </a:ext>
            </a:extLst>
          </p:cNvPr>
          <p:cNvGrpSpPr/>
          <p:nvPr/>
        </p:nvGrpSpPr>
        <p:grpSpPr>
          <a:xfrm>
            <a:off x="1655183" y="1003878"/>
            <a:ext cx="2053146" cy="607633"/>
            <a:chOff x="624840" y="3139691"/>
            <a:chExt cx="5318760" cy="60763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C1E2B65F-4AFF-8240-8ED4-2C50F4EE5B89}"/>
                </a:ext>
              </a:extLst>
            </p:cNvPr>
            <p:cNvSpPr/>
            <p:nvPr/>
          </p:nvSpPr>
          <p:spPr>
            <a:xfrm>
              <a:off x="624840" y="3311187"/>
              <a:ext cx="5318760" cy="43613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{1, 2, 3, 4}</a:t>
              </a:r>
            </a:p>
            <a:p>
              <a:pPr algn="ctr"/>
              <a:endParaRPr lang="en-US" sz="2000" dirty="0"/>
            </a:p>
          </p:txBody>
        </p:sp>
        <p:sp>
          <p:nvSpPr>
            <p:cNvPr id="22" name="Round Same Side Corner Rectangle 21">
              <a:extLst>
                <a:ext uri="{FF2B5EF4-FFF2-40B4-BE49-F238E27FC236}">
                  <a16:creationId xmlns:a16="http://schemas.microsoft.com/office/drawing/2014/main" id="{64F5FF7A-5A7E-F540-93B1-4DE874C871DE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42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  <p:bldP spid="42" grpId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Quantifier Order Can Matter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2797" y="2336713"/>
            <a:ext cx="6495217" cy="929558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rgbClr val="7030A0"/>
                </a:solidFill>
              </a:rPr>
              <a:t>“There is a number greater than or equal to all numbers.”</a:t>
            </a:r>
          </a:p>
        </p:txBody>
      </p:sp>
      <p:sp>
        <p:nvSpPr>
          <p:cNvPr id="19462" name="TextBox 5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09800" y="6096000"/>
            <a:ext cx="5562600" cy="6461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Symbol" pitchFamily="18" charset="2"/>
              <a:buChar char="&quot;"/>
            </a:pPr>
            <a:r>
              <a:rPr lang="en-US">
                <a:cs typeface="Arial" pitchFamily="34" charset="0"/>
              </a:rPr>
              <a:t>x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</a:t>
            </a:r>
            <a:r>
              <a:rPr lang="en-US">
                <a:cs typeface="Arial" pitchFamily="34" charset="0"/>
              </a:rPr>
              <a:t>y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</a:t>
            </a:r>
            <a:r>
              <a:rPr lang="en-US">
                <a:cs typeface="Arial" pitchFamily="34" charset="0"/>
              </a:rPr>
              <a:t>z ((Greater(x, 2)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</a:t>
            </a:r>
            <a:r>
              <a:rPr lang="en-US">
                <a:cs typeface="Arial" pitchFamily="34" charset="0"/>
              </a:rPr>
              <a:t> Even(x))                                 	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</a:t>
            </a:r>
            <a:r>
              <a:rPr lang="en-US">
                <a:cs typeface="Arial" pitchFamily="34" charset="0"/>
              </a:rPr>
              <a:t> (Equal(x, y+z)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</a:t>
            </a:r>
            <a:r>
              <a:rPr lang="en-US">
                <a:cs typeface="Arial" pitchFamily="34" charset="0"/>
              </a:rPr>
              <a:t> Prime(y)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</a:t>
            </a:r>
            <a:r>
              <a:rPr lang="en-US">
                <a:cs typeface="Arial" pitchFamily="34" charset="0"/>
              </a:rPr>
              <a:t> Prime(z))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84890" y="1003878"/>
            <a:ext cx="2803927" cy="620188"/>
            <a:chOff x="624840" y="3139691"/>
            <a:chExt cx="5318760" cy="62018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" name="Rounded Rectangle 5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000" dirty="0" err="1"/>
                <a:t>GreaterEq</a:t>
              </a:r>
              <a:r>
                <a:rPr lang="en-US" sz="2000" dirty="0"/>
                <a:t>(x, y) ::= “x ≥ y”</a:t>
              </a:r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75140" y="3437160"/>
            <a:ext cx="64166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“Every number has a number greater than or equal to it.”</a:t>
            </a:r>
          </a:p>
          <a:p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6812681" y="2183312"/>
            <a:ext cx="0" cy="169531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812681" y="2197297"/>
            <a:ext cx="16764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488817" y="1433653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48960" y="1826490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1   2   3   4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508014" y="2180332"/>
            <a:ext cx="365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1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2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3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4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6828936" y="2221637"/>
          <a:ext cx="1644904" cy="1493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8" name="Rounded Rectangle 47"/>
          <p:cNvSpPr/>
          <p:nvPr/>
        </p:nvSpPr>
        <p:spPr>
          <a:xfrm>
            <a:off x="6733276" y="2117945"/>
            <a:ext cx="574747" cy="543163"/>
          </a:xfrm>
          <a:prstGeom prst="roundRect">
            <a:avLst/>
          </a:prstGeom>
          <a:solidFill>
            <a:srgbClr val="C00000">
              <a:alpha val="25000"/>
            </a:srgbClr>
          </a:solidFill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7150956" y="2893997"/>
            <a:ext cx="500846" cy="543163"/>
          </a:xfrm>
          <a:prstGeom prst="roundRect">
            <a:avLst/>
          </a:prstGeom>
          <a:solidFill>
            <a:srgbClr val="C00000">
              <a:alpha val="25000"/>
            </a:srgbClr>
          </a:solidFill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7645130" y="2893997"/>
            <a:ext cx="500846" cy="543163"/>
          </a:xfrm>
          <a:prstGeom prst="roundRect">
            <a:avLst/>
          </a:prstGeom>
          <a:solidFill>
            <a:srgbClr val="C00000">
              <a:alpha val="25000"/>
            </a:srgbClr>
          </a:solidFill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7979666" y="3231693"/>
            <a:ext cx="574747" cy="543163"/>
          </a:xfrm>
          <a:prstGeom prst="roundRect">
            <a:avLst/>
          </a:prstGeom>
          <a:solidFill>
            <a:srgbClr val="C00000">
              <a:alpha val="25000"/>
            </a:srgbClr>
          </a:solidFill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67173" y="2857201"/>
            <a:ext cx="3488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/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y </a:t>
            </a:r>
            <a:r>
              <a:rPr lang="en-US" sz="2800" dirty="0" err="1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GreaterEq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(x, y)))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515921" y="3851036"/>
            <a:ext cx="3514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/>
            <a:r>
              <a:rPr lang="en-US" sz="2800" dirty="0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sz="2800" dirty="0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y </a:t>
            </a:r>
            <a:r>
              <a:rPr lang="en-US" sz="2800" dirty="0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sz="2800" dirty="0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en-US" sz="2800" dirty="0" err="1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GreaterEq</a:t>
            </a:r>
            <a:r>
              <a:rPr lang="en-US" sz="2800" dirty="0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(x, y)))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90CC42A-1A0A-8C47-981C-6B128A41FD72}"/>
              </a:ext>
            </a:extLst>
          </p:cNvPr>
          <p:cNvGrpSpPr/>
          <p:nvPr/>
        </p:nvGrpSpPr>
        <p:grpSpPr>
          <a:xfrm>
            <a:off x="1655183" y="1003878"/>
            <a:ext cx="2053146" cy="607633"/>
            <a:chOff x="624840" y="3139691"/>
            <a:chExt cx="5318760" cy="60763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FF3B8A1F-7847-2C45-A5A1-730FD84F952F}"/>
                </a:ext>
              </a:extLst>
            </p:cNvPr>
            <p:cNvSpPr/>
            <p:nvPr/>
          </p:nvSpPr>
          <p:spPr>
            <a:xfrm>
              <a:off x="624840" y="3311187"/>
              <a:ext cx="5318760" cy="43613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{1, 2, 3, 4}</a:t>
              </a:r>
            </a:p>
            <a:p>
              <a:pPr algn="ctr"/>
              <a:endParaRPr lang="en-US" sz="2000" dirty="0"/>
            </a:p>
          </p:txBody>
        </p:sp>
        <p:sp>
          <p:nvSpPr>
            <p:cNvPr id="30" name="Round Same Side Corner Rectangle 29">
              <a:extLst>
                <a:ext uri="{FF2B5EF4-FFF2-40B4-BE49-F238E27FC236}">
                  <a16:creationId xmlns:a16="http://schemas.microsoft.com/office/drawing/2014/main" id="{0E734211-F6FA-3A45-BE08-F31E78A8D1DE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956F88-19FA-3C44-A60B-3E6C294E8ECB}"/>
              </a:ext>
            </a:extLst>
          </p:cNvPr>
          <p:cNvSpPr txBox="1"/>
          <p:nvPr/>
        </p:nvSpPr>
        <p:spPr>
          <a:xfrm>
            <a:off x="6237989" y="2728278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308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Quantifier Order Can Matter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2797" y="2336713"/>
            <a:ext cx="6495217" cy="929558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rgbClr val="7030A0"/>
                </a:solidFill>
              </a:rPr>
              <a:t>“There is a number greater than or equal to all numbers.”</a:t>
            </a:r>
          </a:p>
        </p:txBody>
      </p:sp>
      <p:sp>
        <p:nvSpPr>
          <p:cNvPr id="19462" name="TextBox 5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09800" y="6096000"/>
            <a:ext cx="5562600" cy="646113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Symbol" pitchFamily="18" charset="2"/>
              <a:buChar char="&quot;"/>
            </a:pPr>
            <a:r>
              <a:rPr lang="en-US">
                <a:cs typeface="Arial" pitchFamily="34" charset="0"/>
              </a:rPr>
              <a:t>x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</a:t>
            </a:r>
            <a:r>
              <a:rPr lang="en-US">
                <a:cs typeface="Arial" pitchFamily="34" charset="0"/>
              </a:rPr>
              <a:t>y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</a:t>
            </a:r>
            <a:r>
              <a:rPr lang="en-US">
                <a:cs typeface="Arial" pitchFamily="34" charset="0"/>
              </a:rPr>
              <a:t>z ((Greater(x, 2)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</a:t>
            </a:r>
            <a:r>
              <a:rPr lang="en-US">
                <a:cs typeface="Arial" pitchFamily="34" charset="0"/>
              </a:rPr>
              <a:t> Even(x))                                 	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</a:t>
            </a:r>
            <a:r>
              <a:rPr lang="en-US">
                <a:cs typeface="Arial" pitchFamily="34" charset="0"/>
              </a:rPr>
              <a:t> (Equal(x, y+z)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</a:t>
            </a:r>
            <a:r>
              <a:rPr lang="en-US">
                <a:cs typeface="Arial" pitchFamily="34" charset="0"/>
              </a:rPr>
              <a:t> Prime(y)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</a:t>
            </a:r>
            <a:r>
              <a:rPr lang="en-US">
                <a:cs typeface="Arial" pitchFamily="34" charset="0"/>
              </a:rPr>
              <a:t> Prime(z))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84890" y="1003878"/>
            <a:ext cx="2803927" cy="620188"/>
            <a:chOff x="624840" y="3139691"/>
            <a:chExt cx="5318760" cy="620188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" name="Rounded Rectangle 5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000" dirty="0" err="1"/>
                <a:t>GreaterEq</a:t>
              </a:r>
              <a:r>
                <a:rPr lang="en-US" sz="2000" dirty="0"/>
                <a:t>(x, y) ::= “x ≥ y”</a:t>
              </a:r>
            </a:p>
          </p:txBody>
        </p:sp>
        <p:sp>
          <p:nvSpPr>
            <p:cNvPr id="7" name="Round Same Side Corner Rectangle 6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75140" y="3437160"/>
            <a:ext cx="64166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“Every number has a number greater than or equal to it.”</a:t>
            </a:r>
          </a:p>
          <a:p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6812681" y="2183312"/>
            <a:ext cx="0" cy="169531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812681" y="2197297"/>
            <a:ext cx="16764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488817" y="1433653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48960" y="1826490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1   2   3   4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508014" y="2180332"/>
            <a:ext cx="3658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1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2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3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4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6828936" y="2221637"/>
          <a:ext cx="1644904" cy="1493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3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" name="Rounded Rectangle 41"/>
          <p:cNvSpPr/>
          <p:nvPr/>
        </p:nvSpPr>
        <p:spPr>
          <a:xfrm>
            <a:off x="6435464" y="3281749"/>
            <a:ext cx="2266576" cy="502920"/>
          </a:xfrm>
          <a:prstGeom prst="roundRect">
            <a:avLst/>
          </a:prstGeom>
          <a:solidFill>
            <a:srgbClr val="7030A0">
              <a:alpha val="25000"/>
            </a:srgbClr>
          </a:solidFill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6733276" y="2117945"/>
            <a:ext cx="574747" cy="543163"/>
          </a:xfrm>
          <a:prstGeom prst="roundRect">
            <a:avLst/>
          </a:prstGeom>
          <a:solidFill>
            <a:srgbClr val="C00000">
              <a:alpha val="25000"/>
            </a:srgbClr>
          </a:solidFill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7153790" y="2893997"/>
            <a:ext cx="498012" cy="543163"/>
          </a:xfrm>
          <a:prstGeom prst="roundRect">
            <a:avLst/>
          </a:prstGeom>
          <a:solidFill>
            <a:srgbClr val="C00000">
              <a:alpha val="25000"/>
            </a:srgbClr>
          </a:solidFill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7638559" y="2893997"/>
            <a:ext cx="507416" cy="543163"/>
          </a:xfrm>
          <a:prstGeom prst="roundRect">
            <a:avLst/>
          </a:prstGeom>
          <a:solidFill>
            <a:srgbClr val="C00000">
              <a:alpha val="25000"/>
            </a:srgbClr>
          </a:solidFill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7979666" y="3231693"/>
            <a:ext cx="574747" cy="543163"/>
          </a:xfrm>
          <a:prstGeom prst="roundRect">
            <a:avLst/>
          </a:prstGeom>
          <a:solidFill>
            <a:srgbClr val="C00000">
              <a:alpha val="25000"/>
            </a:srgbClr>
          </a:solidFill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153011" y="4638506"/>
            <a:ext cx="6539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The purple statement requires </a:t>
            </a:r>
            <a:r>
              <a:rPr lang="en-US" b="1" dirty="0">
                <a:solidFill>
                  <a:srgbClr val="005923"/>
                </a:solidFill>
                <a:latin typeface="Franklin Gothic Medium"/>
                <a:cs typeface="Franklin Gothic Medium"/>
              </a:rPr>
              <a:t>an entire row</a:t>
            </a:r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to be true.</a:t>
            </a:r>
          </a:p>
          <a:p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The red statement requires one entry in </a:t>
            </a:r>
            <a:r>
              <a:rPr lang="en-US" b="1" dirty="0">
                <a:solidFill>
                  <a:srgbClr val="005923"/>
                </a:solidFill>
                <a:latin typeface="Franklin Gothic Medium"/>
                <a:cs typeface="Franklin Gothic Medium"/>
              </a:rPr>
              <a:t>each column</a:t>
            </a:r>
            <a:r>
              <a:rPr lang="en-US" dirty="0">
                <a:solidFill>
                  <a:srgbClr val="005923"/>
                </a:solidFill>
                <a:latin typeface="Franklin Gothic Medium"/>
                <a:cs typeface="Franklin Gothic Medium"/>
              </a:rPr>
              <a:t> to be true.</a:t>
            </a:r>
          </a:p>
        </p:txBody>
      </p:sp>
      <p:sp>
        <p:nvSpPr>
          <p:cNvPr id="3" name="Rectangle 2"/>
          <p:cNvSpPr/>
          <p:nvPr/>
        </p:nvSpPr>
        <p:spPr>
          <a:xfrm>
            <a:off x="1467173" y="2857201"/>
            <a:ext cx="3488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/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y </a:t>
            </a:r>
            <a:r>
              <a:rPr lang="en-US" sz="2800" dirty="0" err="1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GreaterEq</a:t>
            </a:r>
            <a:r>
              <a:rPr lang="en-US" sz="2800" dirty="0">
                <a:solidFill>
                  <a:srgbClr val="7030A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(x, y)))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515921" y="3851036"/>
            <a:ext cx="3514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/>
            <a:r>
              <a:rPr lang="en-US" sz="2800" dirty="0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</a:t>
            </a:r>
            <a:r>
              <a:rPr lang="en-US" sz="2800" dirty="0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y </a:t>
            </a:r>
            <a:r>
              <a:rPr lang="en-US" sz="2800" dirty="0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  <a:sym typeface="Symbol" pitchFamily="18" charset="2"/>
              </a:rPr>
              <a:t></a:t>
            </a:r>
            <a:r>
              <a:rPr lang="en-US" sz="2800" dirty="0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en-US" sz="2800" dirty="0" err="1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GreaterEq</a:t>
            </a:r>
            <a:r>
              <a:rPr lang="en-US" sz="2800" dirty="0">
                <a:solidFill>
                  <a:srgbClr val="C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(x, y)))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E33588-23DF-CC44-88F3-5F9F65EF90CB}"/>
              </a:ext>
            </a:extLst>
          </p:cNvPr>
          <p:cNvSpPr/>
          <p:nvPr/>
        </p:nvSpPr>
        <p:spPr>
          <a:xfrm>
            <a:off x="2205414" y="5556594"/>
            <a:ext cx="5102609" cy="1112108"/>
          </a:xfrm>
          <a:prstGeom prst="roundRect">
            <a:avLst/>
          </a:prstGeom>
          <a:solidFill>
            <a:srgbClr val="A6EE5F"/>
          </a:solidFill>
          <a:ln w="38100">
            <a:solidFill>
              <a:srgbClr val="00B05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/>
              <a:t>Important</a:t>
            </a:r>
            <a:r>
              <a:rPr lang="en-US" dirty="0"/>
              <a:t>: both include the case x = y</a:t>
            </a:r>
          </a:p>
          <a:p>
            <a:pPr algn="ctr"/>
            <a:endParaRPr lang="en-US" sz="800" dirty="0"/>
          </a:p>
          <a:p>
            <a:pPr algn="ctr"/>
            <a:r>
              <a:rPr lang="en-US" i="1" dirty="0"/>
              <a:t>Different names does not imply different objects!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5A74DA6-8084-954F-9F12-39483051EC45}"/>
              </a:ext>
            </a:extLst>
          </p:cNvPr>
          <p:cNvGrpSpPr/>
          <p:nvPr/>
        </p:nvGrpSpPr>
        <p:grpSpPr>
          <a:xfrm>
            <a:off x="1655183" y="1003878"/>
            <a:ext cx="2053146" cy="607633"/>
            <a:chOff x="624840" y="3139691"/>
            <a:chExt cx="5318760" cy="60763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97245A3F-4766-BA48-8139-3E1B4B27DA75}"/>
                </a:ext>
              </a:extLst>
            </p:cNvPr>
            <p:cNvSpPr/>
            <p:nvPr/>
          </p:nvSpPr>
          <p:spPr>
            <a:xfrm>
              <a:off x="624840" y="3311187"/>
              <a:ext cx="5318760" cy="43613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{1, 2, 3, 4}</a:t>
              </a:r>
            </a:p>
            <a:p>
              <a:pPr algn="ctr"/>
              <a:endParaRPr lang="en-US" sz="2000" dirty="0"/>
            </a:p>
          </p:txBody>
        </p:sp>
        <p:sp>
          <p:nvSpPr>
            <p:cNvPr id="32" name="Round Same Side Corner Rectangle 31">
              <a:extLst>
                <a:ext uri="{FF2B5EF4-FFF2-40B4-BE49-F238E27FC236}">
                  <a16:creationId xmlns:a16="http://schemas.microsoft.com/office/drawing/2014/main" id="{34AB8729-4E2D-5E4F-9FBF-9B2B6A98A1E1}"/>
                </a:ext>
              </a:extLst>
            </p:cNvPr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8F56880-23F5-2B46-9E35-315E91BB3D6D}"/>
              </a:ext>
            </a:extLst>
          </p:cNvPr>
          <p:cNvSpPr txBox="1"/>
          <p:nvPr/>
        </p:nvSpPr>
        <p:spPr>
          <a:xfrm>
            <a:off x="6237989" y="2728278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cs typeface="Franklin Gothic Medium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385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Last Class: Quantifiers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3957" y="1210293"/>
            <a:ext cx="8229600" cy="5140800"/>
          </a:xfrm>
        </p:spPr>
        <p:txBody>
          <a:bodyPr/>
          <a:lstStyle/>
          <a:p>
            <a:pPr marL="0" lvl="0" indent="0">
              <a:buNone/>
            </a:pPr>
            <a:r>
              <a:rPr lang="en-US" sz="2600" dirty="0">
                <a:solidFill>
                  <a:prstClr val="black"/>
                </a:solidFill>
              </a:rPr>
              <a:t>We use </a:t>
            </a:r>
            <a:r>
              <a:rPr lang="en-US" sz="2600" b="1" i="1" dirty="0">
                <a:solidFill>
                  <a:prstClr val="black"/>
                </a:solidFill>
              </a:rPr>
              <a:t>quantifiers</a:t>
            </a:r>
            <a:r>
              <a:rPr lang="en-US" sz="2600" dirty="0">
                <a:solidFill>
                  <a:srgbClr val="9999FF">
                    <a:lumMod val="50000"/>
                  </a:srgbClr>
                </a:solidFill>
              </a:rPr>
              <a:t> </a:t>
            </a:r>
            <a:r>
              <a:rPr lang="en-US" sz="2600" dirty="0">
                <a:solidFill>
                  <a:prstClr val="black"/>
                </a:solidFill>
              </a:rPr>
              <a:t>to talk about collections of objects.</a:t>
            </a:r>
          </a:p>
          <a:p>
            <a:pPr marL="0" lvl="0" indent="0">
              <a:buNone/>
            </a:pPr>
            <a:endParaRPr lang="en-US" sz="26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dirty="0">
                <a:latin typeface="Franklin Gothic Medium" panose="020B0603020102020204" pitchFamily="34" charset="0"/>
                <a:sym typeface="Symbol" pitchFamily="18" charset="2"/>
              </a:rPr>
              <a:t></a:t>
            </a:r>
            <a:r>
              <a:rPr lang="en-US" dirty="0">
                <a:latin typeface="+mn-lt"/>
              </a:rPr>
              <a:t>x P(x)</a:t>
            </a:r>
            <a:r>
              <a:rPr lang="en-US" dirty="0">
                <a:latin typeface="Franklin Gothic Medium" panose="020B0603020102020204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P(x) </a:t>
            </a:r>
            <a:r>
              <a:rPr lang="en-US" dirty="0">
                <a:latin typeface="Franklin Gothic Medium" panose="020B0603020102020204" pitchFamily="34" charset="0"/>
              </a:rPr>
              <a:t>is true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for</a:t>
            </a:r>
            <a:r>
              <a:rPr lang="en-US" dirty="0">
                <a:latin typeface="Franklin Gothic Medium" panose="020B06030201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every</a:t>
            </a:r>
            <a:r>
              <a:rPr lang="en-US" dirty="0">
                <a:latin typeface="Franklin Gothic Medium" panose="020B0603020102020204" pitchFamily="34" charset="0"/>
              </a:rPr>
              <a:t> </a:t>
            </a: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dirty="0">
                <a:latin typeface="Franklin Gothic Medium" panose="020B0603020102020204" pitchFamily="34" charset="0"/>
              </a:rPr>
              <a:t> in the domain</a:t>
            </a:r>
          </a:p>
          <a:p>
            <a:pPr marL="457200" lvl="1" indent="0">
              <a:buNone/>
            </a:pPr>
            <a:r>
              <a:rPr lang="en-US" sz="2600" dirty="0">
                <a:latin typeface="Franklin Gothic Medium" panose="020B0603020102020204" pitchFamily="34" charset="0"/>
              </a:rPr>
              <a:t>   read as “</a:t>
            </a:r>
            <a:r>
              <a:rPr lang="en-US" sz="26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for all x, P of x</a:t>
            </a:r>
            <a:r>
              <a:rPr lang="en-US" sz="2600" dirty="0">
                <a:latin typeface="Franklin Gothic Medium" panose="020B0603020102020204" pitchFamily="34" charset="0"/>
              </a:rPr>
              <a:t>”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>
                <a:sym typeface="Symbol"/>
              </a:rPr>
              <a:t></a:t>
            </a:r>
            <a:r>
              <a:rPr lang="en-US" dirty="0">
                <a:latin typeface="+mn-lt"/>
              </a:rPr>
              <a:t>x</a:t>
            </a:r>
            <a:r>
              <a:rPr lang="en-US" dirty="0"/>
              <a:t> </a:t>
            </a:r>
            <a:r>
              <a:rPr lang="en-US" dirty="0">
                <a:latin typeface="Calibri"/>
                <a:cs typeface="Calibri"/>
              </a:rPr>
              <a:t>P(x) </a:t>
            </a:r>
          </a:p>
          <a:p>
            <a:pPr marL="0" indent="0">
              <a:buNone/>
            </a:pPr>
            <a:r>
              <a:rPr lang="en-US" sz="2800" dirty="0"/>
              <a:t>     </a:t>
            </a:r>
            <a:r>
              <a:rPr lang="en-US" sz="2800" dirty="0">
                <a:solidFill>
                  <a:srgbClr val="C00000"/>
                </a:solidFill>
              </a:rPr>
              <a:t>There is</a:t>
            </a:r>
            <a:r>
              <a:rPr lang="en-US" sz="2800" dirty="0"/>
              <a:t> an </a:t>
            </a:r>
            <a:r>
              <a:rPr lang="en-US" sz="2800" dirty="0">
                <a:latin typeface="+mn-lt"/>
              </a:rPr>
              <a:t>x</a:t>
            </a:r>
            <a:r>
              <a:rPr lang="en-US" sz="2800" dirty="0"/>
              <a:t> in the domain for which </a:t>
            </a:r>
            <a:r>
              <a:rPr lang="en-US" sz="2800" dirty="0">
                <a:latin typeface="+mn-lt"/>
              </a:rPr>
              <a:t>P(x)</a:t>
            </a:r>
            <a:r>
              <a:rPr lang="en-US" sz="2800" dirty="0"/>
              <a:t> is true</a:t>
            </a:r>
          </a:p>
          <a:p>
            <a:pPr marL="457200" lvl="1" indent="0">
              <a:buNone/>
            </a:pPr>
            <a:r>
              <a:rPr lang="en-US" sz="2600" dirty="0"/>
              <a:t>    read as “</a:t>
            </a:r>
            <a:r>
              <a:rPr lang="en-US" sz="2600" dirty="0">
                <a:solidFill>
                  <a:srgbClr val="C00000"/>
                </a:solidFill>
              </a:rPr>
              <a:t>there exists x, P of x</a:t>
            </a:r>
            <a:r>
              <a:rPr lang="en-US" sz="2600" dirty="0"/>
              <a:t>”</a:t>
            </a:r>
          </a:p>
        </p:txBody>
      </p:sp>
      <p:sp>
        <p:nvSpPr>
          <p:cNvPr id="15364" name="TextBox 3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" y="5943600"/>
            <a:ext cx="2867025" cy="369888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>
                <a:cs typeface="Arial" pitchFamily="34" charset="0"/>
              </a:rPr>
              <a:t>Relate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</a:t>
            </a:r>
            <a:r>
              <a:rPr lang="en-US">
                <a:cs typeface="Arial" pitchFamily="34" charset="0"/>
              </a:rPr>
              <a:t> and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</a:t>
            </a:r>
            <a:r>
              <a:rPr lang="en-US">
                <a:cs typeface="Arial" pitchFamily="34" charset="0"/>
              </a:rPr>
              <a:t> to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</a:t>
            </a:r>
            <a:r>
              <a:rPr lang="en-US">
                <a:cs typeface="Arial" pitchFamily="34" charset="0"/>
              </a:rPr>
              <a:t> and </a:t>
            </a:r>
            <a:r>
              <a:rPr lang="en-US">
                <a:latin typeface="Symbol" pitchFamily="18" charset="2"/>
                <a:cs typeface="Arial" pitchFamily="34" charset="0"/>
                <a:sym typeface="Symbol" pitchFamily="18" charset="2"/>
              </a:rPr>
              <a:t></a:t>
            </a:r>
            <a:endParaRPr lang="en-US">
              <a:latin typeface="Symbol" pitchFamily="18" charset="2"/>
              <a:cs typeface="Arial" pitchFamily="34" charset="0"/>
            </a:endParaRPr>
          </a:p>
        </p:txBody>
      </p:sp>
      <p:pic>
        <p:nvPicPr>
          <p:cNvPr id="5" name="Picture 4" descr="http://rlv.zcache.com/i_love_quantifiers_coffee_mugs-r65763c17fb5947f2a49452b3f7b221d5_x7jgr_8byvr_32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63" y="1854200"/>
            <a:ext cx="2077656" cy="207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68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Quantification with Two Variables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0825664"/>
              </p:ext>
            </p:extLst>
          </p:nvPr>
        </p:nvGraphicFramePr>
        <p:xfrm>
          <a:off x="575733" y="1171221"/>
          <a:ext cx="8153400" cy="551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820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" panose="020B0603020102020204" pitchFamily="34" charset="0"/>
                        </a:rPr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when </a:t>
                      </a:r>
                      <a:r>
                        <a:rPr lang="en-US" sz="2800" b="1" dirty="0">
                          <a:solidFill>
                            <a:srgbClr val="C0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when </a:t>
                      </a:r>
                      <a:r>
                        <a:rPr lang="en-US" sz="2800" b="1" dirty="0">
                          <a:solidFill>
                            <a:srgbClr val="C0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2040">
                <a:tc>
                  <a:txBody>
                    <a:bodyPr/>
                    <a:lstStyle/>
                    <a:p>
                      <a:r>
                        <a:rPr lang="en-US" sz="2800" baseline="0" dirty="0">
                          <a:latin typeface="Symbol"/>
                          <a:sym typeface="Symbol"/>
                        </a:rPr>
                        <a:t></a:t>
                      </a:r>
                      <a:r>
                        <a:rPr lang="en-US" sz="2800" baseline="0" dirty="0"/>
                        <a:t>x </a:t>
                      </a:r>
                      <a:r>
                        <a:rPr lang="en-US" sz="2800" baseline="0" dirty="0">
                          <a:latin typeface="Symbol"/>
                          <a:sym typeface="Symbol"/>
                        </a:rPr>
                        <a:t> </a:t>
                      </a:r>
                      <a:r>
                        <a:rPr lang="en-US" sz="2800" baseline="0" dirty="0"/>
                        <a:t>y P(x, y)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Every pair is true.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least one pair</a:t>
                      </a:r>
                      <a:r>
                        <a:rPr lang="en-US" baseline="0" dirty="0"/>
                        <a:t> is false.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2040">
                <a:tc>
                  <a:txBody>
                    <a:bodyPr/>
                    <a:lstStyle/>
                    <a:p>
                      <a:r>
                        <a:rPr lang="en-US" sz="2800" baseline="0" dirty="0">
                          <a:latin typeface="Symbol"/>
                          <a:sym typeface="Symbol"/>
                        </a:rPr>
                        <a:t></a:t>
                      </a:r>
                      <a:r>
                        <a:rPr lang="en-US" sz="2800" baseline="0" dirty="0"/>
                        <a:t> x </a:t>
                      </a:r>
                      <a:r>
                        <a:rPr lang="en-US" sz="2800" baseline="0" dirty="0">
                          <a:latin typeface="Symbol"/>
                          <a:sym typeface="Symbol"/>
                        </a:rPr>
                        <a:t></a:t>
                      </a:r>
                      <a:r>
                        <a:rPr lang="en-US" sz="2800" baseline="0" dirty="0"/>
                        <a:t> y P(x, y)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least one pair is true.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  <a:r>
                        <a:rPr lang="en-US" baseline="0" dirty="0"/>
                        <a:t> pairs are false.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2040">
                <a:tc>
                  <a:txBody>
                    <a:bodyPr/>
                    <a:lstStyle/>
                    <a:p>
                      <a:r>
                        <a:rPr lang="en-US" sz="2800" baseline="0" dirty="0">
                          <a:latin typeface="Symbol"/>
                          <a:sym typeface="Symbol"/>
                        </a:rPr>
                        <a:t></a:t>
                      </a:r>
                      <a:r>
                        <a:rPr lang="en-US" sz="2800" dirty="0"/>
                        <a:t> x </a:t>
                      </a:r>
                      <a:r>
                        <a:rPr lang="en-US" sz="2800" baseline="0" dirty="0">
                          <a:latin typeface="Symbol"/>
                          <a:sym typeface="Symbol"/>
                        </a:rPr>
                        <a:t></a:t>
                      </a:r>
                      <a:r>
                        <a:rPr lang="en-US" sz="2800" dirty="0"/>
                        <a:t> y P(x,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</a:t>
                      </a:r>
                      <a:r>
                        <a:rPr lang="en-US" baseline="0" dirty="0"/>
                        <a:t> can find a specific y for each x.</a:t>
                      </a:r>
                    </a:p>
                    <a:p>
                      <a:r>
                        <a:rPr lang="en-US" baseline="0" dirty="0"/>
                        <a:t>(x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, y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), (x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, y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), (x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0" dirty="0"/>
                        <a:t>, y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Some x doesn’t have a corresponding 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2040">
                <a:tc>
                  <a:txBody>
                    <a:bodyPr/>
                    <a:lstStyle/>
                    <a:p>
                      <a:r>
                        <a:rPr lang="en-US" sz="2800" baseline="0" dirty="0">
                          <a:latin typeface="Symbol"/>
                          <a:sym typeface="Symbol"/>
                        </a:rPr>
                        <a:t></a:t>
                      </a:r>
                      <a:r>
                        <a:rPr lang="en-US" sz="2800" dirty="0"/>
                        <a:t> y </a:t>
                      </a:r>
                      <a:r>
                        <a:rPr lang="en-US" sz="2800" baseline="0" dirty="0">
                          <a:latin typeface="Symbol"/>
                          <a:sym typeface="Symbol"/>
                        </a:rPr>
                        <a:t></a:t>
                      </a:r>
                      <a:r>
                        <a:rPr lang="en-US" sz="2800" dirty="0"/>
                        <a:t> x P(x,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</a:t>
                      </a:r>
                      <a:r>
                        <a:rPr lang="en-US" baseline="0" dirty="0"/>
                        <a:t> can find ONE y that works no matter what x is.</a:t>
                      </a:r>
                    </a:p>
                    <a:p>
                      <a:r>
                        <a:rPr lang="en-US" baseline="0" dirty="0"/>
                        <a:t>(x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, y), (x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, y), (x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0" dirty="0"/>
                        <a:t>, y)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any candidate y, there is an x that it doesn’t work for.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40B8ED0-E866-514E-9074-3FC19F7608F9}"/>
              </a:ext>
            </a:extLst>
          </p:cNvPr>
          <p:cNvSpPr txBox="1"/>
          <p:nvPr/>
        </p:nvSpPr>
        <p:spPr>
          <a:xfrm>
            <a:off x="7854142" y="4789"/>
            <a:ext cx="1053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ranklin Gothic Medium"/>
                <a:cs typeface="Franklin Gothic Medium"/>
              </a:rPr>
              <a:t>1   2   3   4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C9B8D-6033-294A-8D4B-9BA512A48CAA}"/>
              </a:ext>
            </a:extLst>
          </p:cNvPr>
          <p:cNvSpPr txBox="1"/>
          <p:nvPr/>
        </p:nvSpPr>
        <p:spPr>
          <a:xfrm>
            <a:off x="7626178" y="232806"/>
            <a:ext cx="24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Franklin Gothic Medium"/>
                <a:cs typeface="Franklin Gothic Medium"/>
              </a:rPr>
              <a:t>1</a:t>
            </a:r>
          </a:p>
          <a:p>
            <a:r>
              <a:rPr lang="en-US" sz="1200" dirty="0">
                <a:latin typeface="Franklin Gothic Medium"/>
                <a:cs typeface="Franklin Gothic Medium"/>
              </a:rPr>
              <a:t>2</a:t>
            </a:r>
          </a:p>
          <a:p>
            <a:r>
              <a:rPr lang="en-US" sz="1200" dirty="0">
                <a:latin typeface="Franklin Gothic Medium"/>
                <a:cs typeface="Franklin Gothic Medium"/>
              </a:rPr>
              <a:t>3</a:t>
            </a:r>
          </a:p>
          <a:p>
            <a:r>
              <a:rPr lang="en-US" sz="1200" dirty="0">
                <a:latin typeface="Franklin Gothic Medium"/>
                <a:cs typeface="Franklin Gothic Medium"/>
              </a:rPr>
              <a:t>4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07BC02F-983F-E74B-BB97-436459696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682190"/>
              </p:ext>
            </p:extLst>
          </p:nvPr>
        </p:nvGraphicFramePr>
        <p:xfrm>
          <a:off x="7879389" y="261321"/>
          <a:ext cx="837328" cy="795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3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1845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marL="46547" marR="46547" marT="23273" marB="232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46547" marR="46547" marT="23273" marB="232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46547" marR="46547" marT="23273" marB="232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46547" marR="46547" marT="23273" marB="232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845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marL="46547" marR="46547" marT="23273" marB="232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marL="46547" marR="46547" marT="23273" marB="232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46547" marR="46547" marT="23273" marB="232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46547" marR="46547" marT="23273" marB="232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845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marL="46547" marR="46547" marT="23273" marB="232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marL="46547" marR="46547" marT="23273" marB="232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marL="46547" marR="46547" marT="23273" marB="232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46547" marR="46547" marT="23273" marB="232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845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marL="46547" marR="46547" marT="23273" marB="232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marL="46547" marR="46547" marT="23273" marB="232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marL="46547" marR="46547" marT="23273" marB="232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marL="46547" marR="46547" marT="23273" marB="232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29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645" y="1255887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/>
              <a:t>So far we’ve considered:</a:t>
            </a:r>
          </a:p>
          <a:p>
            <a:pPr lvl="1">
              <a:defRPr/>
            </a:pPr>
            <a:r>
              <a:rPr lang="en-US" sz="2600" dirty="0"/>
              <a:t>How to understand and </a:t>
            </a:r>
            <a:r>
              <a:rPr lang="en-US" sz="2600" i="1" dirty="0"/>
              <a:t>express</a:t>
            </a:r>
            <a:r>
              <a:rPr lang="en-US" sz="2600" dirty="0"/>
              <a:t> things using propositional and predicate logic</a:t>
            </a:r>
          </a:p>
          <a:p>
            <a:pPr lvl="1">
              <a:defRPr/>
            </a:pPr>
            <a:r>
              <a:rPr lang="en-US" sz="2600" dirty="0"/>
              <a:t>How to </a:t>
            </a:r>
            <a:r>
              <a:rPr lang="en-US" sz="2600" i="1" dirty="0"/>
              <a:t>compute</a:t>
            </a:r>
            <a:r>
              <a:rPr lang="en-US" sz="2600" dirty="0"/>
              <a:t> using Boolean (propositional) logic</a:t>
            </a:r>
          </a:p>
          <a:p>
            <a:pPr lvl="1">
              <a:defRPr/>
            </a:pPr>
            <a:r>
              <a:rPr lang="en-US" sz="2600" dirty="0"/>
              <a:t>How to show that different ways of expressing or computing them are </a:t>
            </a:r>
            <a:r>
              <a:rPr lang="en-US" sz="2600" i="1" dirty="0"/>
              <a:t>equivalent</a:t>
            </a:r>
            <a:r>
              <a:rPr lang="en-US" sz="2600" dirty="0"/>
              <a:t> to each other</a:t>
            </a:r>
          </a:p>
          <a:p>
            <a:pPr marL="457200" lvl="1" indent="0">
              <a:buNone/>
              <a:defRPr/>
            </a:pPr>
            <a:endParaRPr lang="en-US" sz="2600" dirty="0"/>
          </a:p>
          <a:p>
            <a:pPr>
              <a:defRPr/>
            </a:pPr>
            <a:r>
              <a:rPr lang="en-US" sz="2800" dirty="0"/>
              <a:t>Logic also has methods that let us </a:t>
            </a:r>
            <a:r>
              <a:rPr lang="en-US" sz="2800" i="1" dirty="0"/>
              <a:t>infer</a:t>
            </a:r>
            <a:r>
              <a:rPr lang="en-US" sz="2800" dirty="0"/>
              <a:t> implied properties from ones that we know</a:t>
            </a:r>
          </a:p>
          <a:p>
            <a:pPr lvl="1">
              <a:defRPr/>
            </a:pPr>
            <a:r>
              <a:rPr lang="en-US" sz="2600" dirty="0"/>
              <a:t>Equivalence is a small part of this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2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Rather than comparing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as columns,</a:t>
            </a:r>
          </a:p>
          <a:p>
            <a:pPr marL="0" indent="0">
              <a:buNone/>
            </a:pPr>
            <a:r>
              <a:rPr lang="en-US" dirty="0" smtClean="0"/>
              <a:t>zoom </a:t>
            </a:r>
            <a:r>
              <a:rPr lang="en-US" dirty="0"/>
              <a:t>in on just the rows where A is true: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81563200"/>
              </p:ext>
            </p:extLst>
          </p:nvPr>
        </p:nvGraphicFramePr>
        <p:xfrm>
          <a:off x="2825148" y="2627820"/>
          <a:ext cx="2631678" cy="187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/>
                        <a:t>B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baseline="0" dirty="0">
                          <a:latin typeface="Symbol"/>
                          <a:sym typeface="Symbol"/>
                        </a:rPr>
                        <a:t> </a:t>
                      </a:r>
                      <a:endParaRPr lang="en-US" sz="20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704475" y="2993012"/>
            <a:ext cx="2873023" cy="801512"/>
          </a:xfrm>
          <a:prstGeom prst="roundRect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20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Rather than comparing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as columns,</a:t>
            </a:r>
          </a:p>
          <a:p>
            <a:pPr marL="0" indent="0">
              <a:buNone/>
            </a:pPr>
            <a:r>
              <a:rPr lang="en-US" dirty="0" smtClean="0"/>
              <a:t>zoom </a:t>
            </a:r>
            <a:r>
              <a:rPr lang="en-US" dirty="0"/>
              <a:t>in on just the rows where A is true: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Given that A is true, we see that B is also true.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07612106"/>
              </p:ext>
            </p:extLst>
          </p:nvPr>
        </p:nvGraphicFramePr>
        <p:xfrm>
          <a:off x="2825148" y="2627820"/>
          <a:ext cx="2631678" cy="187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/>
                        <a:t>B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baseline="0" dirty="0">
                          <a:latin typeface="Symbol"/>
                          <a:sym typeface="Symbol"/>
                        </a:rPr>
                        <a:t> </a:t>
                      </a:r>
                      <a:endParaRPr lang="en-US" sz="20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704475" y="2993012"/>
            <a:ext cx="2873023" cy="801512"/>
          </a:xfrm>
          <a:prstGeom prst="roundRect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C615BA-3C8C-3C47-8507-303FB094597D}"/>
              </a:ext>
            </a:extLst>
          </p:cNvPr>
          <p:cNvSpPr/>
          <p:nvPr/>
        </p:nvSpPr>
        <p:spPr>
          <a:xfrm>
            <a:off x="3534089" y="5598692"/>
            <a:ext cx="1186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A </a:t>
            </a:r>
            <a:r>
              <a:rPr lang="en-US" sz="3200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⇒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>
                <a:solidFill>
                  <a:srgbClr val="C00000"/>
                </a:solidFill>
              </a:rPr>
              <a:t>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368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Rather than comparing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as columns,</a:t>
            </a:r>
          </a:p>
          <a:p>
            <a:pPr marL="0" indent="0">
              <a:buNone/>
            </a:pPr>
            <a:r>
              <a:rPr lang="en-US" dirty="0" smtClean="0"/>
              <a:t>zoom </a:t>
            </a:r>
            <a:r>
              <a:rPr lang="en-US" dirty="0"/>
              <a:t>in on just the rows where A is true: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we zoom out, what have we proven?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23392094"/>
              </p:ext>
            </p:extLst>
          </p:nvPr>
        </p:nvGraphicFramePr>
        <p:xfrm>
          <a:off x="2825148" y="2627820"/>
          <a:ext cx="2631678" cy="187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/>
                        <a:t>B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baseline="0" dirty="0">
                          <a:latin typeface="Symbol"/>
                          <a:sym typeface="Symbol"/>
                        </a:rPr>
                        <a:t> </a:t>
                      </a:r>
                      <a:endParaRPr lang="en-US" sz="20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704475" y="2993012"/>
            <a:ext cx="2854661" cy="801512"/>
          </a:xfrm>
          <a:prstGeom prst="roundRect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49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Rather than comparing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as columns,</a:t>
            </a:r>
          </a:p>
          <a:p>
            <a:pPr marL="0" indent="0">
              <a:buNone/>
            </a:pPr>
            <a:r>
              <a:rPr lang="en-US" dirty="0" smtClean="0"/>
              <a:t>zoom </a:t>
            </a:r>
            <a:r>
              <a:rPr lang="en-US" dirty="0"/>
              <a:t>in on just the rows where B is true: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we zoom out, what have we proven?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82827326"/>
              </p:ext>
            </p:extLst>
          </p:nvPr>
        </p:nvGraphicFramePr>
        <p:xfrm>
          <a:off x="2825147" y="2627820"/>
          <a:ext cx="3793860" cy="187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2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3389">
                  <a:extLst>
                    <a:ext uri="{9D8B030D-6E8A-4147-A177-3AD203B41FA5}">
                      <a16:colId xmlns:a16="http://schemas.microsoft.com/office/drawing/2014/main" val="3463346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/>
                        <a:t>B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baseline="0" dirty="0">
                          <a:latin typeface="Symbol"/>
                          <a:sym typeface="Symbol"/>
                        </a:rPr>
                        <a:t> </a:t>
                      </a:r>
                      <a:endParaRPr lang="en-US" sz="20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Symbol" charset="0"/>
                          <a:sym typeface="Symbol" charset="0"/>
                        </a:rPr>
                        <a:t>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B</a:t>
                      </a:r>
                      <a:endParaRPr 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321946" y="5598692"/>
            <a:ext cx="21018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(A </a:t>
            </a:r>
            <a:r>
              <a:rPr lang="en-US" sz="3200" dirty="0">
                <a:solidFill>
                  <a:srgbClr val="C00000"/>
                </a:solidFill>
                <a:latin typeface="Symbol" charset="0"/>
                <a:sym typeface="Symbol" charset="0"/>
              </a:rPr>
              <a:t></a:t>
            </a:r>
            <a:r>
              <a:rPr lang="en-US" sz="3200" dirty="0">
                <a:solidFill>
                  <a:srgbClr val="C00000"/>
                </a:solidFill>
                <a:sym typeface="Symbol" pitchFamily="18" charset="2"/>
              </a:rPr>
              <a:t> B</a:t>
            </a:r>
            <a:r>
              <a:rPr lang="en-US" sz="3200" dirty="0">
                <a:solidFill>
                  <a:srgbClr val="C00000"/>
                </a:solidFill>
              </a:rPr>
              <a:t>)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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>T</a:t>
            </a:r>
            <a:endParaRPr lang="en-US" sz="32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822C5E1-1F24-5741-AE48-C304A474BACB}"/>
              </a:ext>
            </a:extLst>
          </p:cNvPr>
          <p:cNvSpPr/>
          <p:nvPr/>
        </p:nvSpPr>
        <p:spPr>
          <a:xfrm>
            <a:off x="2704475" y="2993012"/>
            <a:ext cx="2854661" cy="801512"/>
          </a:xfrm>
          <a:prstGeom prst="roundRect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46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/>
              </a:rPr>
              <a:t>Equivalences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A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</a:t>
            </a:r>
            <a:r>
              <a:rPr lang="en-US" dirty="0">
                <a:solidFill>
                  <a:srgbClr val="C00000"/>
                </a:solidFill>
              </a:rPr>
              <a:t> B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(A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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B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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T </a:t>
            </a:r>
            <a:r>
              <a:rPr lang="en-US" dirty="0"/>
              <a:t>are the same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Inference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A </a:t>
            </a:r>
            <a:r>
              <a:rPr lang="en-US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itchFamily="18" charset="2"/>
              </a:rPr>
              <a:t>⇒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B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(A </a:t>
            </a:r>
            <a:r>
              <a:rPr lang="en-US" dirty="0">
                <a:solidFill>
                  <a:srgbClr val="C00000"/>
                </a:solidFill>
                <a:latin typeface="Symbol" charset="0"/>
                <a:sym typeface="Symbol" charset="0"/>
              </a:rPr>
              <a:t>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B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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T </a:t>
            </a:r>
            <a:r>
              <a:rPr lang="en-US" dirty="0"/>
              <a:t>are the same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do the inference by  zooming in </a:t>
            </a:r>
            <a:br>
              <a:rPr lang="en-US" dirty="0"/>
            </a:br>
            <a:r>
              <a:rPr lang="en-US" dirty="0"/>
              <a:t>to the rows where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/>
              <a:t> is true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741095" y="4724830"/>
            <a:ext cx="2144616" cy="678443"/>
          </a:xfrm>
          <a:prstGeom prst="roundRect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06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Logical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Software Engineering</a:t>
            </a:r>
          </a:p>
          <a:p>
            <a:pPr lvl="1">
              <a:defRPr/>
            </a:pPr>
            <a:r>
              <a:rPr lang="en-US" dirty="0"/>
              <a:t>Express desired properties of program as set of logical constraints</a:t>
            </a:r>
          </a:p>
          <a:p>
            <a:pPr lvl="1">
              <a:defRPr/>
            </a:pPr>
            <a:r>
              <a:rPr lang="en-US" dirty="0"/>
              <a:t>Use inference rules to show that program implies that those constraints are satisfied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Artificial Intelligence</a:t>
            </a:r>
          </a:p>
          <a:p>
            <a:pPr lvl="1">
              <a:defRPr/>
            </a:pPr>
            <a:r>
              <a:rPr lang="en-US" dirty="0"/>
              <a:t>Automated reasoning 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Algorithm design and analysis</a:t>
            </a:r>
          </a:p>
          <a:p>
            <a:pPr lvl="1">
              <a:defRPr/>
            </a:pPr>
            <a:r>
              <a:rPr lang="en-US" dirty="0"/>
              <a:t>e.g.,  Correctness, Loop invariants.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Logic Programming, e.g. Prolog</a:t>
            </a:r>
          </a:p>
          <a:p>
            <a:pPr lvl="1">
              <a:defRPr/>
            </a:pPr>
            <a:r>
              <a:rPr lang="en-US" dirty="0"/>
              <a:t>Express desired outcome as set of constraints</a:t>
            </a:r>
          </a:p>
          <a:p>
            <a:pPr lvl="1">
              <a:defRPr/>
            </a:pPr>
            <a:r>
              <a:rPr lang="en-US" dirty="0"/>
              <a:t>Automatically apply logic inference to derive solution</a:t>
            </a:r>
          </a:p>
        </p:txBody>
      </p:sp>
    </p:spTree>
    <p:extLst>
      <p:ext uri="{BB962C8B-B14F-4D97-AF65-F5344CB8AC3E}">
        <p14:creationId xmlns:p14="http://schemas.microsoft.com/office/powerpoint/2010/main" val="255768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13645" y="1232871"/>
            <a:ext cx="8229600" cy="5140800"/>
          </a:xfrm>
        </p:spPr>
        <p:txBody>
          <a:bodyPr/>
          <a:lstStyle/>
          <a:p>
            <a:r>
              <a:rPr lang="en-US" sz="2800" dirty="0"/>
              <a:t>Start with given facts (hypotheses)</a:t>
            </a:r>
          </a:p>
          <a:p>
            <a:r>
              <a:rPr lang="en-US" sz="2800" dirty="0"/>
              <a:t>Use rules of inference to extend set of facts</a:t>
            </a:r>
          </a:p>
          <a:p>
            <a:r>
              <a:rPr lang="en-US" sz="2800" dirty="0"/>
              <a:t>Result is proved when it is included in the set</a:t>
            </a:r>
          </a:p>
        </p:txBody>
      </p:sp>
    </p:spTree>
    <p:extLst>
      <p:ext uri="{BB962C8B-B14F-4D97-AF65-F5344CB8AC3E}">
        <p14:creationId xmlns:p14="http://schemas.microsoft.com/office/powerpoint/2010/main" val="199530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inference rule:  </a:t>
            </a:r>
            <a:r>
              <a:rPr lang="en-US" i="1" dirty="0"/>
              <a:t>Modus Ponens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8533"/>
            <a:ext cx="8610600" cy="45259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/>
              <a:t>If </a:t>
            </a:r>
            <a:r>
              <a:rPr lang="en-US" sz="2800" dirty="0">
                <a:solidFill>
                  <a:srgbClr val="0070C0"/>
                </a:solidFill>
              </a:rPr>
              <a:t>A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070C0"/>
                </a:solidFill>
              </a:rPr>
              <a:t>A </a:t>
            </a:r>
            <a:r>
              <a:rPr lang="en-US" sz="2800" dirty="0">
                <a:solidFill>
                  <a:srgbClr val="0070C0"/>
                </a:solidFill>
                <a:sym typeface="Symbol"/>
              </a:rPr>
              <a:t> B</a:t>
            </a:r>
            <a:r>
              <a:rPr lang="en-US" sz="2800" dirty="0">
                <a:sym typeface="Symbol"/>
              </a:rPr>
              <a:t> are both true, then </a:t>
            </a:r>
            <a:r>
              <a:rPr lang="en-US" sz="2800" dirty="0">
                <a:solidFill>
                  <a:srgbClr val="0070C0"/>
                </a:solidFill>
                <a:sym typeface="Symbol"/>
              </a:rPr>
              <a:t>B</a:t>
            </a:r>
            <a:r>
              <a:rPr lang="en-US" sz="2800" dirty="0">
                <a:sym typeface="Symbol"/>
              </a:rPr>
              <a:t> must be true</a:t>
            </a:r>
          </a:p>
          <a:p>
            <a:pPr>
              <a:defRPr/>
            </a:pPr>
            <a:endParaRPr lang="en-US" sz="2800" dirty="0">
              <a:sym typeface="Symbol"/>
            </a:endParaRPr>
          </a:p>
          <a:p>
            <a:pPr>
              <a:defRPr/>
            </a:pPr>
            <a:r>
              <a:rPr lang="en-US" sz="2800" dirty="0">
                <a:sym typeface="Symbol"/>
              </a:rPr>
              <a:t>Write this rule as</a:t>
            </a:r>
          </a:p>
          <a:p>
            <a:pPr lvl="4">
              <a:defRPr/>
            </a:pPr>
            <a:endParaRPr lang="en-US" sz="2800" dirty="0">
              <a:sym typeface="Symbol"/>
            </a:endParaRPr>
          </a:p>
          <a:p>
            <a:pPr>
              <a:defRPr/>
            </a:pPr>
            <a:r>
              <a:rPr lang="en-US" sz="2800" dirty="0">
                <a:sym typeface="Symbol"/>
              </a:rPr>
              <a:t>Given: </a:t>
            </a:r>
          </a:p>
          <a:p>
            <a:pPr lvl="1">
              <a:defRPr/>
            </a:pPr>
            <a:r>
              <a:rPr lang="en-US" sz="2400" dirty="0">
                <a:sym typeface="Symbol"/>
              </a:rPr>
              <a:t>If it is </a:t>
            </a:r>
            <a:r>
              <a:rPr lang="en-US" sz="2400" dirty="0" smtClean="0">
                <a:sym typeface="Symbol"/>
              </a:rPr>
              <a:t>Friday</a:t>
            </a:r>
            <a:r>
              <a:rPr lang="en-US" sz="2400" dirty="0">
                <a:sym typeface="Symbol"/>
              </a:rPr>
              <a:t>, then you have a 311 class today. </a:t>
            </a:r>
          </a:p>
          <a:p>
            <a:pPr lvl="1">
              <a:defRPr/>
            </a:pPr>
            <a:r>
              <a:rPr lang="en-US" sz="2400" dirty="0">
                <a:sym typeface="Symbol"/>
              </a:rPr>
              <a:t>It is </a:t>
            </a:r>
            <a:r>
              <a:rPr lang="en-US" sz="2400" dirty="0" smtClean="0">
                <a:sym typeface="Symbol"/>
              </a:rPr>
              <a:t>Friday</a:t>
            </a:r>
            <a:r>
              <a:rPr lang="en-US" sz="2400" dirty="0">
                <a:sym typeface="Symbol"/>
              </a:rPr>
              <a:t>.</a:t>
            </a:r>
          </a:p>
          <a:p>
            <a:pPr lvl="1">
              <a:defRPr/>
            </a:pPr>
            <a:endParaRPr lang="en-US" sz="2400" dirty="0">
              <a:sym typeface="Symbol"/>
            </a:endParaRPr>
          </a:p>
          <a:p>
            <a:pPr>
              <a:defRPr/>
            </a:pPr>
            <a:r>
              <a:rPr lang="en-US" sz="2800" dirty="0">
                <a:sym typeface="Symbol"/>
              </a:rPr>
              <a:t>Therefore, by Modus Ponens:  </a:t>
            </a:r>
          </a:p>
          <a:p>
            <a:pPr lvl="1">
              <a:defRPr/>
            </a:pPr>
            <a:r>
              <a:rPr lang="en-US" sz="2400" dirty="0">
                <a:sym typeface="Symbol"/>
              </a:rPr>
              <a:t>You have a 311 class today.</a:t>
            </a:r>
          </a:p>
        </p:txBody>
      </p:sp>
      <p:sp>
        <p:nvSpPr>
          <p:cNvPr id="12295" name="TextBox 8"/>
          <p:cNvSpPr txBox="1">
            <a:spLocks noChangeArrowheads="1"/>
          </p:cNvSpPr>
          <p:nvPr/>
        </p:nvSpPr>
        <p:spPr bwMode="auto">
          <a:xfrm>
            <a:off x="3902561" y="2280355"/>
            <a:ext cx="176362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solidFill>
                  <a:srgbClr val="C00000"/>
                </a:solidFill>
                <a:latin typeface="Calibri" pitchFamily="34" charset="0"/>
              </a:rPr>
              <a:t>A ; A </a:t>
            </a:r>
            <a:r>
              <a:rPr lang="en-US" sz="3200" u="sng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 B</a:t>
            </a:r>
          </a:p>
          <a:p>
            <a:pPr algn="ctr" eaLnBrk="1" hangingPunct="1"/>
            <a:r>
              <a:rPr lang="en-US" sz="32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∴  B</a:t>
            </a:r>
          </a:p>
        </p:txBody>
      </p:sp>
    </p:spTree>
    <p:extLst>
      <p:ext uri="{BB962C8B-B14F-4D97-AF65-F5344CB8AC3E}">
        <p14:creationId xmlns:p14="http://schemas.microsoft.com/office/powerpoint/2010/main" val="129473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Last class: Predicate Logic to English (Natural)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309265" y="946806"/>
            <a:ext cx="5318760" cy="1262214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6" name="Rounded Rectangle 5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2" rtlCol="0" anchor="t" anchorCtr="0"/>
            <a:lstStyle/>
            <a:p>
              <a:r>
                <a:rPr lang="en-US" sz="2000" dirty="0"/>
                <a:t>Even(x) ::= “x is even”</a:t>
              </a:r>
            </a:p>
            <a:p>
              <a:r>
                <a:rPr lang="en-US" sz="2000" dirty="0"/>
                <a:t>Odd(x) ::= “x is odd”</a:t>
              </a:r>
            </a:p>
            <a:p>
              <a:r>
                <a:rPr lang="en-US" sz="2000" dirty="0"/>
                <a:t>Prime(x) ::= “x is prime”</a:t>
              </a:r>
            </a:p>
            <a:p>
              <a:endParaRPr lang="en-US" sz="2000" dirty="0"/>
            </a:p>
            <a:p>
              <a:r>
                <a:rPr lang="en-US" sz="2000" dirty="0"/>
                <a:t>Greater(x, y) ::= “x &gt; y”</a:t>
              </a:r>
            </a:p>
            <a:p>
              <a:r>
                <a:rPr lang="en-US" sz="2000" dirty="0"/>
                <a:t>Equal(x, y) ::= “x = y”</a:t>
              </a:r>
            </a:p>
            <a:p>
              <a:r>
                <a:rPr lang="en-US" sz="2000" dirty="0"/>
                <a:t>Sum(x, y, z) ::= “x + y = z”</a:t>
              </a:r>
            </a:p>
          </p:txBody>
        </p:sp>
        <p:sp>
          <p:nvSpPr>
            <p:cNvPr id="21" name="Round Same Side Corner Rectangle 2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18106" y="1242390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5" name="Rounded Rectangle 24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Positive Integers</a:t>
              </a:r>
            </a:p>
          </p:txBody>
        </p:sp>
        <p:sp>
          <p:nvSpPr>
            <p:cNvPr id="26" name="Round Same Side Corner Rectangle 25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398425" y="2831179"/>
            <a:ext cx="409265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ym typeface="Symbol"/>
              </a:rPr>
              <a:t></a:t>
            </a:r>
            <a:r>
              <a:rPr lang="en-US" sz="2400" dirty="0"/>
              <a:t>x </a:t>
            </a: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y Greater(y, x)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y </a:t>
            </a:r>
            <a:r>
              <a:rPr lang="en-US" sz="2400" dirty="0">
                <a:sym typeface="Symbol"/>
              </a:rPr>
              <a:t></a:t>
            </a:r>
            <a:r>
              <a:rPr lang="en-US" sz="2400" dirty="0"/>
              <a:t>x Greater(y, x)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>
                <a:sym typeface="Symbol"/>
              </a:rPr>
              <a:t></a:t>
            </a:r>
            <a:r>
              <a:rPr lang="en-US" sz="2400" dirty="0"/>
              <a:t>x </a:t>
            </a: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y (Greater(y, x) </a:t>
            </a:r>
            <a:r>
              <a:rPr lang="en-US" sz="2400" dirty="0">
                <a:sym typeface="Symbol"/>
              </a:rPr>
              <a:t></a:t>
            </a:r>
            <a:r>
              <a:rPr lang="en-US" sz="2400" dirty="0"/>
              <a:t> Prime(y))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398425" y="2263891"/>
            <a:ext cx="822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Translate the following statements to English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0814" y="3252599"/>
            <a:ext cx="667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 every positive integer, there is </a:t>
            </a:r>
            <a:r>
              <a:rPr lang="en-US" dirty="0" smtClean="0">
                <a:solidFill>
                  <a:srgbClr val="7030A0"/>
                </a:solidFill>
                <a:latin typeface="Franklin Gothic Medium"/>
                <a:cs typeface="Franklin Gothic Medium"/>
              </a:rPr>
              <a:t>a </a:t>
            </a:r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larger positive integer.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20814" y="3977529"/>
            <a:ext cx="773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There is a positive integer that is larger than every other positive integer.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26040" y="4712387"/>
            <a:ext cx="807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Franklin Gothic Medium"/>
                <a:cs typeface="Franklin Gothic Medium"/>
              </a:rPr>
              <a:t>For every positive integer, there is a prime that is larger.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361FBD-36BF-D949-ADEA-B7E19897E38B}"/>
              </a:ext>
            </a:extLst>
          </p:cNvPr>
          <p:cNvSpPr txBox="1"/>
          <p:nvPr/>
        </p:nvSpPr>
        <p:spPr>
          <a:xfrm>
            <a:off x="801961" y="5960589"/>
            <a:ext cx="7540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 charset="0"/>
                <a:ea typeface="Franklin Gothic Medium" charset="0"/>
                <a:cs typeface="Franklin Gothic Medium" charset="0"/>
              </a:rPr>
              <a:t>Sound more natural without introducing variable names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3996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First Proof!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957" y="1221582"/>
            <a:ext cx="8229600" cy="73139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800" dirty="0"/>
              <a:t>Show that 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 </a:t>
            </a:r>
            <a:r>
              <a:rPr lang="en-US" sz="2800" dirty="0">
                <a:solidFill>
                  <a:srgbClr val="C00000"/>
                </a:solidFill>
              </a:rPr>
              <a:t>p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p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q</a:t>
            </a:r>
            <a:r>
              <a:rPr lang="en-US" sz="2800" dirty="0">
                <a:sym typeface="Symbol"/>
              </a:rPr>
              <a:t>, and </a:t>
            </a:r>
            <a:r>
              <a:rPr lang="en-US" sz="2800" dirty="0">
                <a:solidFill>
                  <a:srgbClr val="C00000"/>
                </a:solidFill>
              </a:rPr>
              <a:t>q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r</a:t>
            </a:r>
          </a:p>
          <a:p>
            <a:pPr>
              <a:defRPr/>
            </a:pPr>
            <a:endParaRPr lang="en-US" dirty="0">
              <a:sym typeface="Symbol"/>
            </a:endParaRPr>
          </a:p>
          <a:p>
            <a:pPr marL="457200" lvl="1">
              <a:buFont typeface="Arial" charset="0"/>
              <a:buNone/>
              <a:defRPr/>
            </a:pPr>
            <a:r>
              <a:rPr lang="en-US" dirty="0">
                <a:sym typeface="Symbol"/>
              </a:rPr>
              <a:t>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73285" y="1925433"/>
                <a:ext cx="7608713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1.  	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𝒑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sym typeface="Symbol"/>
                      </a:rPr>
                      <m:t>  </m:t>
                    </m:r>
                  </m:oMath>
                </a14:m>
                <a:r>
                  <a:rPr lang="en-US" sz="2800" dirty="0">
                    <a:latin typeface="Franklin Gothic Medium" pitchFamily="34" charset="0"/>
                    <a:sym typeface="Symbol"/>
                  </a:rPr>
                  <a:t>           Given</a:t>
                </a:r>
              </a:p>
              <a:p>
                <a:pPr marL="971550" lvl="1" indent="-514350">
                  <a:buFont typeface="Arial" charset="0"/>
                  <a:buAutoNum type="arabicPeriod" startAt="2"/>
                  <a:defRPr/>
                </a:pPr>
                <a:r>
                  <a:rPr lang="en-US" sz="2800" dirty="0">
                    <a:latin typeface="Franklin Gothic Medium" pitchFamily="34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𝒒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Franklin Gothic Medium" pitchFamily="34" charset="0"/>
                    <a:sym typeface="Symbol"/>
                  </a:rPr>
                  <a:t>     </a:t>
                </a:r>
                <a:r>
                  <a:rPr lang="en-US" sz="2800" dirty="0">
                    <a:latin typeface="Franklin Gothic Medium" pitchFamily="34" charset="0"/>
                    <a:sym typeface="Symbol"/>
                  </a:rPr>
                  <a:t>Given</a:t>
                </a:r>
              </a:p>
              <a:p>
                <a:pPr marL="971550" lvl="1" indent="-514350">
                  <a:buFont typeface="Arial" charset="0"/>
                  <a:buAutoNum type="arabicPeriod" startAt="2"/>
                  <a:defRPr/>
                </a:pPr>
                <a:r>
                  <a:rPr lang="en-US" sz="2800" dirty="0">
                    <a:latin typeface="Franklin Gothic Medium" pitchFamily="34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  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𝒓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Franklin Gothic Medium" pitchFamily="34" charset="0"/>
                    <a:sym typeface="Symbol"/>
                  </a:rPr>
                  <a:t> </a:t>
                </a:r>
                <a:r>
                  <a:rPr lang="en-US" sz="2800" dirty="0">
                    <a:latin typeface="Franklin Gothic Medium" pitchFamily="34" charset="0"/>
                    <a:sym typeface="Symbol"/>
                  </a:rPr>
                  <a:t>	Given</a:t>
                </a:r>
              </a:p>
              <a:p>
                <a:pPr marL="971550" lvl="1" indent="-514350">
                  <a:buFont typeface="Arial" charset="0"/>
                  <a:buAutoNum type="arabicPeriod" startAt="2"/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 </a:t>
                </a:r>
              </a:p>
              <a:p>
                <a:pPr marL="971550" lvl="1" indent="-514350">
                  <a:buFont typeface="Arial" charset="0"/>
                  <a:buAutoNum type="arabicPeriod" startAt="2"/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 </a:t>
                </a:r>
                <a:endParaRPr lang="en-US" sz="2800" dirty="0">
                  <a:latin typeface="Franklin Gothic Medium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85" y="1925433"/>
                <a:ext cx="7608713" cy="2246769"/>
              </a:xfrm>
              <a:prstGeom prst="rect">
                <a:avLst/>
              </a:prstGeom>
              <a:blipFill>
                <a:blip r:embed="rId2"/>
                <a:stretch>
                  <a:fillRect t="-2717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984440" y="5837792"/>
            <a:ext cx="2587560" cy="924086"/>
            <a:chOff x="1984440" y="5837792"/>
            <a:chExt cx="2587560" cy="924086"/>
          </a:xfrm>
        </p:grpSpPr>
        <p:sp>
          <p:nvSpPr>
            <p:cNvPr id="10" name="TextBox 9"/>
            <p:cNvSpPr txBox="1"/>
            <p:nvPr/>
          </p:nvSpPr>
          <p:spPr>
            <a:xfrm>
              <a:off x="1984440" y="6052178"/>
              <a:ext cx="13138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Franklin Gothic Medium"/>
                  <a:cs typeface="Franklin Gothic Medium"/>
                </a:rPr>
                <a:t>Modus Ponens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7619" y="5837792"/>
              <a:ext cx="1394381" cy="924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776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 First Proof!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957" y="1221582"/>
            <a:ext cx="8229600" cy="73139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800" dirty="0"/>
              <a:t>Show that 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 </a:t>
            </a:r>
            <a:r>
              <a:rPr lang="en-US" sz="2800" dirty="0">
                <a:solidFill>
                  <a:srgbClr val="C00000"/>
                </a:solidFill>
              </a:rPr>
              <a:t>p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p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q</a:t>
            </a:r>
            <a:r>
              <a:rPr lang="en-US" sz="2800" dirty="0">
                <a:sym typeface="Symbol"/>
              </a:rPr>
              <a:t>, and </a:t>
            </a:r>
            <a:r>
              <a:rPr lang="en-US" sz="2800" dirty="0">
                <a:solidFill>
                  <a:srgbClr val="C00000"/>
                </a:solidFill>
              </a:rPr>
              <a:t>q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r</a:t>
            </a:r>
          </a:p>
          <a:p>
            <a:pPr>
              <a:defRPr/>
            </a:pPr>
            <a:endParaRPr lang="en-US" dirty="0">
              <a:sym typeface="Symbol"/>
            </a:endParaRPr>
          </a:p>
          <a:p>
            <a:pPr marL="457200" lvl="1">
              <a:buFont typeface="Arial" charset="0"/>
              <a:buNone/>
              <a:defRPr/>
            </a:pPr>
            <a:r>
              <a:rPr lang="en-US" dirty="0">
                <a:sym typeface="Symbol"/>
              </a:rPr>
              <a:t>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73285" y="1925433"/>
                <a:ext cx="7608713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1.  	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𝒑</m:t>
                    </m:r>
                  </m:oMath>
                </a14:m>
                <a:r>
                  <a:rPr lang="en-US" sz="2800" dirty="0">
                    <a:latin typeface="Franklin Gothic Medium" pitchFamily="34" charset="0"/>
                    <a:sym typeface="Symbol"/>
                  </a:rPr>
                  <a:t>            </a:t>
                </a:r>
                <a:r>
                  <a:rPr lang="en-US" sz="2000" dirty="0">
                    <a:latin typeface="Franklin Gothic Medium" pitchFamily="34" charset="0"/>
                    <a:sym typeface="Symbol"/>
                  </a:rPr>
                  <a:t> </a:t>
                </a:r>
                <a:r>
                  <a:rPr lang="en-US" sz="2800" dirty="0">
                    <a:latin typeface="Franklin Gothic Medium" pitchFamily="34" charset="0"/>
                    <a:sym typeface="Symbol"/>
                  </a:rPr>
                  <a:t>Given</a:t>
                </a:r>
              </a:p>
              <a:p>
                <a:pPr marL="971550" lvl="1" indent="-514350">
                  <a:buFont typeface="Arial" charset="0"/>
                  <a:buAutoNum type="arabicPeriod" startAt="2"/>
                  <a:defRPr/>
                </a:pPr>
                <a:r>
                  <a:rPr lang="en-US" sz="2800" dirty="0">
                    <a:latin typeface="Franklin Gothic Medium" pitchFamily="34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𝒒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Franklin Gothic Medium" pitchFamily="34" charset="0"/>
                    <a:sym typeface="Symbol"/>
                  </a:rPr>
                  <a:t>     </a:t>
                </a:r>
                <a:r>
                  <a:rPr lang="en-US" sz="2800" dirty="0">
                    <a:latin typeface="Franklin Gothic Medium" pitchFamily="34" charset="0"/>
                    <a:sym typeface="Symbol"/>
                  </a:rPr>
                  <a:t>Given</a:t>
                </a:r>
              </a:p>
              <a:p>
                <a:pPr marL="971550" lvl="1" indent="-514350">
                  <a:buFont typeface="Arial" charset="0"/>
                  <a:buAutoNum type="arabicPeriod" startAt="2"/>
                  <a:defRPr/>
                </a:pPr>
                <a:r>
                  <a:rPr lang="en-US" sz="2800" dirty="0">
                    <a:latin typeface="Franklin Gothic Medium" pitchFamily="34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  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𝒓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Franklin Gothic Medium" pitchFamily="34" charset="0"/>
                    <a:sym typeface="Symbol"/>
                  </a:rPr>
                  <a:t> </a:t>
                </a:r>
                <a:r>
                  <a:rPr lang="en-US" sz="2800" dirty="0">
                    <a:latin typeface="Franklin Gothic Medium" pitchFamily="34" charset="0"/>
                    <a:sym typeface="Symbol"/>
                  </a:rPr>
                  <a:t>	Given</a:t>
                </a:r>
              </a:p>
              <a:p>
                <a:pPr marL="971550" lvl="1" indent="-514350">
                  <a:buFont typeface="Arial" charset="0"/>
                  <a:buAutoNum type="arabicPeriod" startAt="2"/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𝒒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Franklin Gothic Medium" pitchFamily="34" charset="0"/>
                    <a:sym typeface="Symbol"/>
                  </a:rPr>
                  <a:t>  </a:t>
                </a:r>
                <a:r>
                  <a:rPr lang="en-US" sz="2800" dirty="0">
                    <a:latin typeface="Franklin Gothic Medium" pitchFamily="34" charset="0"/>
                    <a:sym typeface="Symbol"/>
                  </a:rPr>
                  <a:t>          	MP: 1, 2</a:t>
                </a:r>
              </a:p>
              <a:p>
                <a:pPr marL="971550" lvl="1" indent="-514350">
                  <a:buFont typeface="Arial" charset="0"/>
                  <a:buAutoNum type="arabicPeriod" startAt="2"/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𝒓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Franklin Gothic Medium" pitchFamily="34" charset="0"/>
                    <a:sym typeface="Symbol"/>
                  </a:rPr>
                  <a:t> </a:t>
                </a:r>
                <a:r>
                  <a:rPr lang="en-US" sz="2800" dirty="0">
                    <a:latin typeface="Franklin Gothic Medium" pitchFamily="34" charset="0"/>
                    <a:sym typeface="Symbol"/>
                  </a:rPr>
                  <a:t>            	MP: 3, 4</a:t>
                </a:r>
                <a:endParaRPr lang="en-US" sz="2800" dirty="0">
                  <a:latin typeface="Franklin Gothic Medium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85" y="1925433"/>
                <a:ext cx="7608713" cy="2246769"/>
              </a:xfrm>
              <a:prstGeom prst="rect">
                <a:avLst/>
              </a:prstGeom>
              <a:blipFill>
                <a:blip r:embed="rId2"/>
                <a:stretch>
                  <a:fillRect t="-2809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1984440" y="5837792"/>
            <a:ext cx="2587560" cy="924086"/>
            <a:chOff x="1984440" y="5837792"/>
            <a:chExt cx="2587560" cy="924086"/>
          </a:xfrm>
        </p:grpSpPr>
        <p:sp>
          <p:nvSpPr>
            <p:cNvPr id="12" name="TextBox 11"/>
            <p:cNvSpPr txBox="1"/>
            <p:nvPr/>
          </p:nvSpPr>
          <p:spPr>
            <a:xfrm>
              <a:off x="1984440" y="6052178"/>
              <a:ext cx="13138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Franklin Gothic Medium"/>
                  <a:cs typeface="Franklin Gothic Medium"/>
                </a:rPr>
                <a:t>Modus Ponens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7619" y="5837792"/>
              <a:ext cx="1394381" cy="924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295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68486" y="1629954"/>
                <a:ext cx="8359423" cy="31085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defRPr/>
                </a:pPr>
                <a:endParaRPr lang="en-US" sz="2800" dirty="0">
                  <a:latin typeface="Franklin Gothic Medium" pitchFamily="34" charset="0"/>
                  <a:sym typeface="Symbol"/>
                </a:endParaRPr>
              </a:p>
              <a:p>
                <a:pPr lvl="1"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1. 		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𝒒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Franklin Gothic Medium" pitchFamily="34" charset="0"/>
                    <a:sym typeface="Symbol"/>
                  </a:rPr>
                  <a:t>              </a:t>
                </a:r>
                <a:r>
                  <a:rPr lang="en-US" sz="2800" dirty="0">
                    <a:latin typeface="Franklin Gothic Medium" pitchFamily="34" charset="0"/>
                    <a:sym typeface="Symbol"/>
                  </a:rPr>
                  <a:t>	Given</a:t>
                </a:r>
              </a:p>
              <a:p>
                <a:pPr marL="971550" lvl="1" indent="-514350">
                  <a:buFont typeface="Arial" charset="0"/>
                  <a:buAutoNum type="arabicPeriod" startAt="2"/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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𝒒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Franklin Gothic Medium" pitchFamily="34" charset="0"/>
                    <a:sym typeface="Symbol"/>
                  </a:rPr>
                  <a:t>                 </a:t>
                </a:r>
                <a:r>
                  <a:rPr lang="en-US" sz="2800" dirty="0">
                    <a:latin typeface="Franklin Gothic Medium" pitchFamily="34" charset="0"/>
                    <a:sym typeface="Symbol"/>
                  </a:rPr>
                  <a:t>	Given</a:t>
                </a:r>
              </a:p>
              <a:p>
                <a:pPr marL="971550" lvl="1" indent="-514350">
                  <a:buFont typeface="Arial" charset="0"/>
                  <a:buAutoNum type="arabicPeriod" startAt="2"/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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  <m:r>
                      <a:rPr lang="en-US" sz="2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 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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𝒑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Franklin Gothic Medium" pitchFamily="34" charset="0"/>
                    <a:sym typeface="Symbol"/>
                  </a:rPr>
                  <a:t>     </a:t>
                </a:r>
                <a:r>
                  <a:rPr lang="en-US" sz="2800" dirty="0">
                    <a:latin typeface="Franklin Gothic Medium" pitchFamily="34" charset="0"/>
                    <a:sym typeface="Symbol"/>
                  </a:rPr>
                  <a:t>	Contrapositive: 1</a:t>
                </a:r>
              </a:p>
              <a:p>
                <a:pPr marL="971550" lvl="1" indent="-514350">
                  <a:buFont typeface="Arial" charset="0"/>
                  <a:buAutoNum type="arabicPeriod" startAt="2"/>
                  <a:defRPr/>
                </a:pPr>
                <a:r>
                  <a:rPr lang="en-US" sz="2800" dirty="0">
                    <a:latin typeface="Franklin Gothic Medium" pitchFamily="34" charset="0"/>
                    <a:sym typeface="Symbol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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𝒑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Franklin Gothic Medium" pitchFamily="34" charset="0"/>
                    <a:sym typeface="Symbol"/>
                  </a:rPr>
                  <a:t>                 </a:t>
                </a:r>
                <a:r>
                  <a:rPr lang="en-US" sz="2800" dirty="0">
                    <a:latin typeface="Franklin Gothic Medium" pitchFamily="34" charset="0"/>
                    <a:sym typeface="Symbol"/>
                  </a:rPr>
                  <a:t>	MP: 2, 3</a:t>
                </a:r>
              </a:p>
              <a:p>
                <a:pPr>
                  <a:defRPr/>
                </a:pPr>
                <a:endParaRPr lang="en-US" sz="2800" dirty="0">
                  <a:latin typeface="Franklin Gothic Medium" pitchFamily="34" charset="0"/>
                  <a:sym typeface="Symbol"/>
                </a:endParaRPr>
              </a:p>
              <a:p>
                <a:pPr>
                  <a:defRPr/>
                </a:pPr>
                <a:endParaRPr lang="en-US" sz="2800" dirty="0">
                  <a:latin typeface="Franklin Gothic Medium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86" y="1629954"/>
                <a:ext cx="8359423" cy="31085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929640" y="2987040"/>
            <a:ext cx="5943600" cy="426720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 can use equivalences too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821" y="1221583"/>
            <a:ext cx="8229600" cy="753974"/>
          </a:xfrm>
        </p:spPr>
        <p:txBody>
          <a:bodyPr/>
          <a:lstStyle/>
          <a:p>
            <a:pPr marL="457200" lvl="1" indent="0">
              <a:buFont typeface="Arial" charset="0"/>
              <a:buNone/>
              <a:defRPr/>
            </a:pPr>
            <a:r>
              <a:rPr lang="en-US" dirty="0"/>
              <a:t>Show that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p</a:t>
            </a:r>
            <a:r>
              <a:rPr lang="en-US" dirty="0">
                <a:sym typeface="Symbol"/>
              </a:rPr>
              <a:t> follows from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p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 q </a:t>
            </a:r>
            <a:r>
              <a:rPr lang="en-US" dirty="0">
                <a:sym typeface="Symbol"/>
              </a:rPr>
              <a:t>and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q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84440" y="5837792"/>
            <a:ext cx="2587560" cy="924086"/>
            <a:chOff x="1984440" y="5837792"/>
            <a:chExt cx="2587560" cy="924086"/>
          </a:xfrm>
        </p:grpSpPr>
        <p:sp>
          <p:nvSpPr>
            <p:cNvPr id="11" name="TextBox 10"/>
            <p:cNvSpPr txBox="1"/>
            <p:nvPr/>
          </p:nvSpPr>
          <p:spPr>
            <a:xfrm>
              <a:off x="1984440" y="6052178"/>
              <a:ext cx="13138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Franklin Gothic Medium"/>
                  <a:cs typeface="Franklin Gothic Medium"/>
                </a:rPr>
                <a:t>Modus Ponens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7619" y="5837792"/>
              <a:ext cx="1394381" cy="924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39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>
            <a:off x="3304095" y="1342945"/>
            <a:ext cx="819567" cy="862180"/>
          </a:xfrm>
          <a:custGeom>
            <a:avLst/>
            <a:gdLst>
              <a:gd name="connsiteX0" fmla="*/ 2254622 w 2254622"/>
              <a:gd name="connsiteY0" fmla="*/ 0 h 1085088"/>
              <a:gd name="connsiteX1" fmla="*/ 60062 w 2254622"/>
              <a:gd name="connsiteY1" fmla="*/ 573024 h 1085088"/>
              <a:gd name="connsiteX2" fmla="*/ 572126 w 2254622"/>
              <a:gd name="connsiteY2" fmla="*/ 1085088 h 108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4622" h="1085088">
                <a:moveTo>
                  <a:pt x="2254622" y="0"/>
                </a:moveTo>
                <a:cubicBezTo>
                  <a:pt x="1297550" y="196088"/>
                  <a:pt x="340478" y="392176"/>
                  <a:pt x="60062" y="573024"/>
                </a:cubicBezTo>
                <a:cubicBezTo>
                  <a:pt x="-220354" y="753872"/>
                  <a:pt x="572126" y="1085088"/>
                  <a:pt x="572126" y="1085088"/>
                </a:cubicBezTo>
              </a:path>
            </a:pathLst>
          </a:custGeom>
          <a:noFill/>
          <a:ln w="50800">
            <a:solidFill>
              <a:schemeClr val="tx1">
                <a:alpha val="37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p:sp>
        <p:nvSpPr>
          <p:cNvPr id="14343" name="TextBox 6"/>
          <p:cNvSpPr txBox="1">
            <a:spLocks noChangeArrowheads="1"/>
          </p:cNvSpPr>
          <p:nvPr/>
        </p:nvSpPr>
        <p:spPr bwMode="auto">
          <a:xfrm>
            <a:off x="3667790" y="2113270"/>
            <a:ext cx="149912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solidFill>
                  <a:srgbClr val="C00000"/>
                </a:solidFill>
                <a:latin typeface="Calibri" pitchFamily="34" charset="0"/>
              </a:rPr>
              <a:t>  A  ;  B </a:t>
            </a:r>
            <a:endParaRPr lang="en-US" sz="3200" u="sng" dirty="0">
              <a:solidFill>
                <a:srgbClr val="C00000"/>
              </a:solidFill>
              <a:latin typeface="Calibri" pitchFamily="34" charset="0"/>
              <a:sym typeface="Symbol" pitchFamily="18" charset="2"/>
            </a:endParaRPr>
          </a:p>
          <a:p>
            <a:pPr algn="ctr" eaLnBrk="1" hangingPunct="1"/>
            <a:r>
              <a:rPr lang="en-US" sz="32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∴ C  ,  D</a:t>
            </a:r>
          </a:p>
        </p:txBody>
      </p:sp>
      <p:sp>
        <p:nvSpPr>
          <p:cNvPr id="14344" name="TextBox 7"/>
          <p:cNvSpPr txBox="1">
            <a:spLocks noChangeArrowheads="1"/>
          </p:cNvSpPr>
          <p:nvPr/>
        </p:nvSpPr>
        <p:spPr bwMode="auto">
          <a:xfrm>
            <a:off x="855580" y="5265540"/>
            <a:ext cx="259878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solidFill>
                  <a:srgbClr val="C00000"/>
                </a:solidFill>
                <a:latin typeface="Calibri" pitchFamily="34" charset="0"/>
              </a:rPr>
              <a:t>    A  ;  A </a:t>
            </a:r>
            <a:r>
              <a:rPr lang="en-US" sz="3200" u="sng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 B   </a:t>
            </a:r>
          </a:p>
          <a:p>
            <a:pPr eaLnBrk="1" hangingPunct="1"/>
            <a:r>
              <a:rPr lang="en-US" sz="32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∴        B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61450" y="2190214"/>
            <a:ext cx="21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Franklin Gothic Medium"/>
                <a:cs typeface="Franklin Gothic Medium"/>
              </a:rPr>
              <a:t>Requirements: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7875" y="2651879"/>
            <a:ext cx="1835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Franklin Gothic Medium"/>
                <a:cs typeface="Franklin Gothic Medium"/>
              </a:rPr>
              <a:t>Conclusions: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6810" y="897404"/>
            <a:ext cx="3643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If </a:t>
            </a:r>
            <a:r>
              <a:rPr lang="en-US" sz="240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A</a:t>
            </a:r>
            <a:r>
              <a:rPr lang="en-US" sz="2400" dirty="0">
                <a:latin typeface="Franklin Gothic Medium"/>
                <a:cs typeface="Franklin Gothic Medium"/>
              </a:rPr>
              <a:t> is true and </a:t>
            </a:r>
            <a:r>
              <a:rPr lang="en-US" sz="240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B</a:t>
            </a:r>
            <a:r>
              <a:rPr lang="en-US" sz="2400" dirty="0">
                <a:latin typeface="Franklin Gothic Medium"/>
                <a:cs typeface="Franklin Gothic Medium"/>
              </a:rPr>
              <a:t> is true ….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29614" y="3616691"/>
            <a:ext cx="1948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Then, </a:t>
            </a:r>
            <a:r>
              <a:rPr lang="en-US" sz="240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C</a:t>
            </a:r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  <a:sym typeface="Symbol" pitchFamily="18" charset="2"/>
              </a:rPr>
              <a:t> must be true</a:t>
            </a:r>
            <a:endParaRPr lang="en-US" sz="2400" dirty="0">
              <a:solidFill>
                <a:srgbClr val="0070C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52003" y="3575209"/>
            <a:ext cx="2004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Then </a:t>
            </a:r>
            <a:r>
              <a:rPr lang="en-US" sz="240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D </a:t>
            </a:r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  <a:sym typeface="Symbol" pitchFamily="18" charset="2"/>
              </a:rPr>
              <a:t>must be true</a:t>
            </a:r>
            <a:endParaRPr lang="en-US" sz="2400" dirty="0">
              <a:solidFill>
                <a:srgbClr val="0070C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9" name="Freeform 8"/>
          <p:cNvSpPr/>
          <p:nvPr/>
        </p:nvSpPr>
        <p:spPr>
          <a:xfrm rot="21209370">
            <a:off x="5016348" y="1358716"/>
            <a:ext cx="1210930" cy="864518"/>
          </a:xfrm>
          <a:custGeom>
            <a:avLst/>
            <a:gdLst>
              <a:gd name="connsiteX0" fmla="*/ 231648 w 1014468"/>
              <a:gd name="connsiteY0" fmla="*/ 0 h 792480"/>
              <a:gd name="connsiteX1" fmla="*/ 1011936 w 1014468"/>
              <a:gd name="connsiteY1" fmla="*/ 390144 h 792480"/>
              <a:gd name="connsiteX2" fmla="*/ 0 w 1014468"/>
              <a:gd name="connsiteY2" fmla="*/ 792480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4468" h="792480">
                <a:moveTo>
                  <a:pt x="231648" y="0"/>
                </a:moveTo>
                <a:cubicBezTo>
                  <a:pt x="641096" y="129032"/>
                  <a:pt x="1050544" y="258064"/>
                  <a:pt x="1011936" y="390144"/>
                </a:cubicBezTo>
                <a:cubicBezTo>
                  <a:pt x="973328" y="522224"/>
                  <a:pt x="0" y="792480"/>
                  <a:pt x="0" y="792480"/>
                </a:cubicBezTo>
              </a:path>
            </a:pathLst>
          </a:custGeom>
          <a:noFill/>
          <a:ln w="50800">
            <a:solidFill>
              <a:schemeClr val="tx1">
                <a:alpha val="37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endCxn id="12" idx="0"/>
          </p:cNvCxnSpPr>
          <p:nvPr/>
        </p:nvCxnSpPr>
        <p:spPr>
          <a:xfrm>
            <a:off x="4971240" y="3062546"/>
            <a:ext cx="1082841" cy="512663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5565" y="4873891"/>
            <a:ext cx="358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Example (Modus Ponens):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1999" y="5388650"/>
            <a:ext cx="43220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If I have </a:t>
            </a:r>
            <a:r>
              <a:rPr lang="en-US" sz="240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A</a:t>
            </a:r>
            <a:r>
              <a:rPr lang="en-US" sz="2400" dirty="0">
                <a:latin typeface="Franklin Gothic Medium"/>
                <a:cs typeface="Franklin Gothic Medium"/>
              </a:rPr>
              <a:t> an</a:t>
            </a:r>
            <a:r>
              <a:rPr lang="en-US" sz="2400" dirty="0">
                <a:latin typeface="Franklin Gothic Medium" charset="0"/>
                <a:ea typeface="Franklin Gothic Medium" charset="0"/>
                <a:cs typeface="Franklin Gothic Medium" charset="0"/>
              </a:rPr>
              <a:t>d </a:t>
            </a:r>
            <a:r>
              <a:rPr lang="en-US" sz="2400" dirty="0">
                <a:solidFill>
                  <a:srgbClr val="0070C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A </a:t>
            </a:r>
            <a:r>
              <a:rPr lang="en-US" sz="2400" dirty="0">
                <a:solidFill>
                  <a:srgbClr val="0070C0"/>
                </a:solidFill>
                <a:latin typeface="Franklin Gothic Medium" charset="0"/>
                <a:ea typeface="Franklin Gothic Medium" charset="0"/>
                <a:cs typeface="Franklin Gothic Medium" charset="0"/>
                <a:sym typeface="Symbol" pitchFamily="18" charset="2"/>
              </a:rPr>
              <a:t> B</a:t>
            </a:r>
            <a:r>
              <a:rPr lang="en-US" sz="2400" dirty="0">
                <a:latin typeface="Franklin Gothic Medium" charset="0"/>
                <a:ea typeface="Franklin Gothic Medium" charset="0"/>
                <a:cs typeface="Franklin Gothic Medium" charset="0"/>
                <a:sym typeface="Symbol" pitchFamily="18" charset="2"/>
              </a:rPr>
              <a:t> both true,</a:t>
            </a:r>
          </a:p>
          <a:p>
            <a:r>
              <a:rPr lang="en-US" sz="2400" dirty="0">
                <a:latin typeface="Franklin Gothic Medium" charset="0"/>
                <a:ea typeface="Franklin Gothic Medium" charset="0"/>
                <a:cs typeface="Franklin Gothic Medium" charset="0"/>
                <a:sym typeface="Symbol" pitchFamily="18" charset="2"/>
              </a:rPr>
              <a:t>Then </a:t>
            </a:r>
            <a:r>
              <a:rPr lang="en-US" sz="2400" dirty="0">
                <a:solidFill>
                  <a:srgbClr val="0070C0"/>
                </a:solidFill>
                <a:latin typeface="Franklin Gothic Medium" charset="0"/>
                <a:ea typeface="Franklin Gothic Medium" charset="0"/>
                <a:cs typeface="Franklin Gothic Medium" charset="0"/>
                <a:sym typeface="Symbol" pitchFamily="18" charset="2"/>
              </a:rPr>
              <a:t>B</a:t>
            </a:r>
            <a:r>
              <a:rPr lang="en-US" sz="2400" dirty="0">
                <a:latin typeface="Franklin Gothic Medium" charset="0"/>
                <a:ea typeface="Franklin Gothic Medium" charset="0"/>
                <a:cs typeface="Franklin Gothic Medium" charset="0"/>
                <a:sym typeface="Symbol" pitchFamily="18" charset="2"/>
              </a:rPr>
              <a:t> must be true.</a:t>
            </a:r>
            <a:endParaRPr lang="en-US" sz="2400" dirty="0">
              <a:latin typeface="Franklin Gothic Medium" charset="0"/>
              <a:ea typeface="Franklin Gothic Medium" charset="0"/>
              <a:cs typeface="Franklin Gothic Medium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304096" y="3113544"/>
            <a:ext cx="768371" cy="50314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9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Axioms:  Special inference rules</a:t>
            </a:r>
          </a:p>
        </p:txBody>
      </p:sp>
      <p:sp>
        <p:nvSpPr>
          <p:cNvPr id="14343" name="TextBox 6"/>
          <p:cNvSpPr txBox="1">
            <a:spLocks noChangeArrowheads="1"/>
          </p:cNvSpPr>
          <p:nvPr/>
        </p:nvSpPr>
        <p:spPr bwMode="auto">
          <a:xfrm>
            <a:off x="3674204" y="2113270"/>
            <a:ext cx="148630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solidFill>
                  <a:srgbClr val="C00000"/>
                </a:solidFill>
                <a:latin typeface="Calibri" pitchFamily="34" charset="0"/>
              </a:rPr>
              <a:t>              </a:t>
            </a:r>
            <a:endParaRPr lang="en-US" sz="3200" u="sng" dirty="0">
              <a:solidFill>
                <a:srgbClr val="C00000"/>
              </a:solidFill>
              <a:latin typeface="Calibri" pitchFamily="34" charset="0"/>
              <a:sym typeface="Symbol" pitchFamily="18" charset="2"/>
            </a:endParaRPr>
          </a:p>
          <a:p>
            <a:pPr algn="ctr" eaLnBrk="1" hangingPunct="1"/>
            <a:r>
              <a:rPr lang="en-US" sz="32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∴ C  ,  D</a:t>
            </a:r>
          </a:p>
        </p:txBody>
      </p:sp>
      <p:sp>
        <p:nvSpPr>
          <p:cNvPr id="14344" name="TextBox 7"/>
          <p:cNvSpPr txBox="1">
            <a:spLocks noChangeArrowheads="1"/>
          </p:cNvSpPr>
          <p:nvPr/>
        </p:nvSpPr>
        <p:spPr bwMode="auto">
          <a:xfrm>
            <a:off x="1441036" y="5300094"/>
            <a:ext cx="198163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solidFill>
                  <a:srgbClr val="C00000"/>
                </a:solidFill>
                <a:latin typeface="Calibri" pitchFamily="34" charset="0"/>
              </a:rPr>
              <a:t>                   </a:t>
            </a:r>
            <a:endParaRPr lang="en-US" sz="3200" u="sng" dirty="0">
              <a:solidFill>
                <a:srgbClr val="C00000"/>
              </a:solidFill>
              <a:latin typeface="Calibri" pitchFamily="34" charset="0"/>
              <a:sym typeface="Symbol" pitchFamily="18" charset="2"/>
            </a:endParaRPr>
          </a:p>
          <a:p>
            <a:pPr algn="ctr" eaLnBrk="1" hangingPunct="1"/>
            <a:r>
              <a:rPr lang="en-US" sz="32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∴  A </a:t>
            </a:r>
            <a:r>
              <a:rPr lang="en-US" sz="3200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</a:t>
            </a:r>
            <a:r>
              <a:rPr lang="en-US" sz="32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A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61450" y="2190214"/>
            <a:ext cx="21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Franklin Gothic Medium"/>
                <a:cs typeface="Franklin Gothic Medium"/>
              </a:rPr>
              <a:t>Requirements: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7875" y="2651879"/>
            <a:ext cx="1835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Franklin Gothic Medium"/>
                <a:cs typeface="Franklin Gothic Medium"/>
              </a:rPr>
              <a:t>Conclusions: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0640" y="963791"/>
            <a:ext cx="2525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Franklin Gothic Medium"/>
                <a:cs typeface="Franklin Gothic Medium"/>
              </a:rPr>
              <a:t>If I have </a:t>
            </a:r>
            <a:r>
              <a:rPr lang="en-US" sz="2400" dirty="0">
                <a:latin typeface="Franklin Gothic Medium"/>
                <a:cs typeface="Franklin Gothic Medium"/>
              </a:rPr>
              <a:t>nothing…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304096" y="3113544"/>
            <a:ext cx="768371" cy="50314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971240" y="3062546"/>
            <a:ext cx="1082841" cy="512663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5565" y="4873891"/>
            <a:ext cx="3792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Example (Excluded Middle):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49320" y="5607870"/>
            <a:ext cx="2951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anklin Gothic Medium" charset="0"/>
                <a:ea typeface="Franklin Gothic Medium" charset="0"/>
                <a:cs typeface="Franklin Gothic Medium" charset="0"/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Franklin Gothic Medium" charset="0"/>
                <a:ea typeface="Franklin Gothic Medium" charset="0"/>
                <a:cs typeface="Franklin Gothic Medium" charset="0"/>
                <a:sym typeface="Symbol" pitchFamily="18" charset="2"/>
              </a:rPr>
              <a:t>A A </a:t>
            </a:r>
            <a:r>
              <a:rPr lang="en-US" sz="2400" dirty="0">
                <a:latin typeface="Franklin Gothic Medium" charset="0"/>
                <a:ea typeface="Franklin Gothic Medium" charset="0"/>
                <a:cs typeface="Franklin Gothic Medium" charset="0"/>
                <a:sym typeface="Symbol" pitchFamily="18" charset="2"/>
              </a:rPr>
              <a:t>must be true.</a:t>
            </a:r>
            <a:endParaRPr lang="en-US" sz="2400" dirty="0">
              <a:latin typeface="Franklin Gothic Medium" charset="0"/>
              <a:ea typeface="Franklin Gothic Medium" charset="0"/>
              <a:cs typeface="Franklin Gothic Medium" charset="0"/>
            </a:endParaRP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4413486" y="1425456"/>
            <a:ext cx="0" cy="995590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52003" y="3575209"/>
            <a:ext cx="2004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Then </a:t>
            </a:r>
            <a:r>
              <a:rPr lang="en-US" sz="240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D </a:t>
            </a:r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  <a:sym typeface="Symbol" pitchFamily="18" charset="2"/>
              </a:rPr>
              <a:t>must be true</a:t>
            </a:r>
            <a:endParaRPr lang="en-US" sz="2400" dirty="0">
              <a:solidFill>
                <a:srgbClr val="0070C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29614" y="3616691"/>
            <a:ext cx="1948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Then, </a:t>
            </a:r>
            <a:r>
              <a:rPr lang="en-US" sz="240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C</a:t>
            </a:r>
            <a:r>
              <a:rPr lang="en-US" sz="2400" dirty="0">
                <a:solidFill>
                  <a:prstClr val="black"/>
                </a:solidFill>
                <a:latin typeface="Franklin Gothic Medium" charset="0"/>
                <a:ea typeface="Franklin Gothic Medium" charset="0"/>
                <a:cs typeface="Franklin Gothic Medium" charset="0"/>
                <a:sym typeface="Symbol" pitchFamily="18" charset="2"/>
              </a:rPr>
              <a:t> must be true</a:t>
            </a:r>
            <a:endParaRPr lang="en-US" sz="2400" dirty="0">
              <a:solidFill>
                <a:srgbClr val="0070C0"/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52250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Propositional Inference Rules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62844" y="1082706"/>
            <a:ext cx="8534400" cy="468089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Two inference rules per binary connective,</a:t>
            </a:r>
            <a:br>
              <a:rPr lang="en-US" sz="2600" dirty="0"/>
            </a:br>
            <a:r>
              <a:rPr lang="en-US" sz="2600" dirty="0"/>
              <a:t>one to </a:t>
            </a:r>
            <a:r>
              <a:rPr lang="en-US" sz="2600" dirty="0">
                <a:solidFill>
                  <a:srgbClr val="C00000"/>
                </a:solidFill>
              </a:rPr>
              <a:t>eliminate</a:t>
            </a:r>
            <a:r>
              <a:rPr lang="en-US" sz="2600" dirty="0"/>
              <a:t> it and one to </a:t>
            </a:r>
            <a:r>
              <a:rPr lang="en-US" sz="2600" dirty="0">
                <a:solidFill>
                  <a:srgbClr val="C00000"/>
                </a:solidFill>
              </a:rPr>
              <a:t>introduce</a:t>
            </a:r>
            <a:r>
              <a:rPr lang="en-US" sz="2600" dirty="0"/>
              <a:t> it</a:t>
            </a:r>
          </a:p>
        </p:txBody>
      </p:sp>
      <p:sp>
        <p:nvSpPr>
          <p:cNvPr id="15367" name="TextBox 6"/>
          <p:cNvSpPr txBox="1">
            <a:spLocks noChangeArrowheads="1"/>
          </p:cNvSpPr>
          <p:nvPr/>
        </p:nvSpPr>
        <p:spPr bwMode="auto">
          <a:xfrm>
            <a:off x="1730376" y="2046464"/>
            <a:ext cx="135005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 A </a:t>
            </a:r>
            <a:r>
              <a:rPr lang="en-US" sz="3200" u="sng" dirty="0">
                <a:latin typeface="Calibri" pitchFamily="34" charset="0"/>
                <a:sym typeface="Symbol" pitchFamily="18" charset="2"/>
              </a:rPr>
              <a:t> B</a:t>
            </a:r>
            <a:r>
              <a:rPr lang="en-US" sz="3200" u="sng" dirty="0">
                <a:latin typeface="Calibri" pitchFamily="34" charset="0"/>
              </a:rPr>
              <a:t> </a:t>
            </a:r>
            <a:endParaRPr lang="en-US" sz="3200" u="sng" dirty="0">
              <a:latin typeface="Calibri" pitchFamily="34" charset="0"/>
              <a:sym typeface="Symbol" pitchFamily="18" charset="2"/>
            </a:endParaRP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A, B</a:t>
            </a:r>
          </a:p>
        </p:txBody>
      </p:sp>
      <p:sp>
        <p:nvSpPr>
          <p:cNvPr id="15368" name="TextBox 7"/>
          <p:cNvSpPr txBox="1">
            <a:spLocks noChangeArrowheads="1"/>
          </p:cNvSpPr>
          <p:nvPr/>
        </p:nvSpPr>
        <p:spPr bwMode="auto">
          <a:xfrm>
            <a:off x="5292477" y="2075773"/>
            <a:ext cx="149271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  A ; B   </a:t>
            </a:r>
            <a:endParaRPr lang="en-US" sz="3200" u="sng" dirty="0">
              <a:latin typeface="Calibri" pitchFamily="34" charset="0"/>
              <a:sym typeface="Symbol" pitchFamily="18" charset="2"/>
            </a:endParaRP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</a:t>
            </a:r>
            <a:r>
              <a:rPr lang="en-US" sz="3200" dirty="0">
                <a:latin typeface="Calibri" pitchFamily="34" charset="0"/>
              </a:rPr>
              <a:t>A </a:t>
            </a:r>
            <a:r>
              <a:rPr lang="en-US" sz="3200" dirty="0">
                <a:latin typeface="Calibri" pitchFamily="34" charset="0"/>
                <a:sym typeface="Symbol" pitchFamily="18" charset="2"/>
              </a:rPr>
              <a:t> B </a:t>
            </a:r>
          </a:p>
        </p:txBody>
      </p:sp>
      <p:sp>
        <p:nvSpPr>
          <p:cNvPr id="15369" name="TextBox 8"/>
          <p:cNvSpPr txBox="1">
            <a:spLocks noChangeArrowheads="1"/>
          </p:cNvSpPr>
          <p:nvPr/>
        </p:nvSpPr>
        <p:spPr bwMode="auto">
          <a:xfrm>
            <a:off x="5291132" y="3307992"/>
            <a:ext cx="298812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           A              </a:t>
            </a:r>
            <a:r>
              <a:rPr lang="en-US" sz="3200" u="sng" dirty="0">
                <a:solidFill>
                  <a:schemeClr val="bg1"/>
                </a:solidFill>
                <a:latin typeface="Calibri" pitchFamily="34" charset="0"/>
              </a:rPr>
              <a:t>x</a:t>
            </a:r>
            <a:r>
              <a:rPr lang="en-US" sz="3200" u="sng" dirty="0">
                <a:latin typeface="Calibri" pitchFamily="34" charset="0"/>
              </a:rPr>
              <a:t>   </a:t>
            </a:r>
            <a:endParaRPr lang="en-US" sz="3200" u="sng" dirty="0">
              <a:latin typeface="Calibri" pitchFamily="34" charset="0"/>
              <a:sym typeface="Symbol" pitchFamily="18" charset="2"/>
            </a:endParaRP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A  B, B  A</a:t>
            </a:r>
          </a:p>
        </p:txBody>
      </p:sp>
      <p:sp>
        <p:nvSpPr>
          <p:cNvPr id="15371" name="TextBox 10"/>
          <p:cNvSpPr txBox="1">
            <a:spLocks noChangeArrowheads="1"/>
          </p:cNvSpPr>
          <p:nvPr/>
        </p:nvSpPr>
        <p:spPr bwMode="auto">
          <a:xfrm>
            <a:off x="1761264" y="4715140"/>
            <a:ext cx="186301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A ; A </a:t>
            </a:r>
            <a:r>
              <a:rPr lang="en-US" sz="3200" u="sng" dirty="0">
                <a:latin typeface="Calibri" pitchFamily="34" charset="0"/>
                <a:sym typeface="Symbol" pitchFamily="18" charset="2"/>
              </a:rPr>
              <a:t> B</a:t>
            </a: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 B</a:t>
            </a:r>
          </a:p>
        </p:txBody>
      </p:sp>
      <p:sp>
        <p:nvSpPr>
          <p:cNvPr id="15372" name="TextBox 11"/>
          <p:cNvSpPr txBox="1">
            <a:spLocks noChangeArrowheads="1"/>
          </p:cNvSpPr>
          <p:nvPr/>
        </p:nvSpPr>
        <p:spPr bwMode="auto">
          <a:xfrm>
            <a:off x="5955961" y="4713274"/>
            <a:ext cx="169469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  A </a:t>
            </a:r>
            <a:r>
              <a:rPr lang="en-US" sz="3200" u="sng" dirty="0">
                <a:latin typeface="Calibri" pitchFamily="34" charset="0"/>
                <a:sym typeface="Symbol" pitchFamily="18" charset="2"/>
              </a:rPr>
              <a:t> B  </a:t>
            </a: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</a:t>
            </a:r>
            <a:r>
              <a:rPr lang="en-US" sz="3200" dirty="0">
                <a:latin typeface="Calibri" pitchFamily="34" charset="0"/>
              </a:rPr>
              <a:t>A </a:t>
            </a:r>
            <a:r>
              <a:rPr lang="en-US" sz="3200" dirty="0">
                <a:latin typeface="Calibri" pitchFamily="34" charset="0"/>
                <a:sym typeface="Symbol" pitchFamily="18" charset="2"/>
              </a:rPr>
              <a:t> B</a:t>
            </a:r>
          </a:p>
        </p:txBody>
      </p:sp>
      <p:sp>
        <p:nvSpPr>
          <p:cNvPr id="14" name="Freeform 13"/>
          <p:cNvSpPr/>
          <p:nvPr/>
        </p:nvSpPr>
        <p:spPr>
          <a:xfrm>
            <a:off x="6053650" y="4631965"/>
            <a:ext cx="1882775" cy="1239837"/>
          </a:xfrm>
          <a:custGeom>
            <a:avLst/>
            <a:gdLst>
              <a:gd name="connsiteX0" fmla="*/ 36038 w 1882859"/>
              <a:gd name="connsiteY0" fmla="*/ 328329 h 1239128"/>
              <a:gd name="connsiteX1" fmla="*/ 144896 w 1882859"/>
              <a:gd name="connsiteY1" fmla="*/ 1014129 h 1239128"/>
              <a:gd name="connsiteX2" fmla="*/ 1059296 w 1882859"/>
              <a:gd name="connsiteY2" fmla="*/ 1231843 h 1239128"/>
              <a:gd name="connsiteX3" fmla="*/ 1864838 w 1882859"/>
              <a:gd name="connsiteY3" fmla="*/ 796415 h 1239128"/>
              <a:gd name="connsiteX4" fmla="*/ 1527381 w 1882859"/>
              <a:gd name="connsiteY4" fmla="*/ 241243 h 1239128"/>
              <a:gd name="connsiteX5" fmla="*/ 493238 w 1882859"/>
              <a:gd name="connsiteY5" fmla="*/ 1758 h 1239128"/>
              <a:gd name="connsiteX6" fmla="*/ 36038 w 1882859"/>
              <a:gd name="connsiteY6" fmla="*/ 328329 h 123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2859" h="1239128">
                <a:moveTo>
                  <a:pt x="36038" y="328329"/>
                </a:moveTo>
                <a:cubicBezTo>
                  <a:pt x="-22019" y="497057"/>
                  <a:pt x="-25647" y="863543"/>
                  <a:pt x="144896" y="1014129"/>
                </a:cubicBezTo>
                <a:cubicBezTo>
                  <a:pt x="315439" y="1164715"/>
                  <a:pt x="772639" y="1268129"/>
                  <a:pt x="1059296" y="1231843"/>
                </a:cubicBezTo>
                <a:cubicBezTo>
                  <a:pt x="1345953" y="1195557"/>
                  <a:pt x="1786824" y="961515"/>
                  <a:pt x="1864838" y="796415"/>
                </a:cubicBezTo>
                <a:cubicBezTo>
                  <a:pt x="1942852" y="631315"/>
                  <a:pt x="1755981" y="373686"/>
                  <a:pt x="1527381" y="241243"/>
                </a:cubicBezTo>
                <a:cubicBezTo>
                  <a:pt x="1298781" y="108800"/>
                  <a:pt x="739981" y="-16385"/>
                  <a:pt x="493238" y="1758"/>
                </a:cubicBezTo>
                <a:cubicBezTo>
                  <a:pt x="246495" y="19901"/>
                  <a:pt x="94095" y="159601"/>
                  <a:pt x="36038" y="328329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794064" y="5899308"/>
            <a:ext cx="258083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C00000"/>
                </a:solidFill>
                <a:latin typeface="+mj-lt"/>
              </a:rPr>
              <a:t>Not like other rules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92341" y="2376132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Elim</a:t>
            </a:r>
            <a:r>
              <a:rPr lang="en-US" dirty="0"/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∧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471988" y="2433003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Intro 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∧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1208" y="3339890"/>
            <a:ext cx="2827445" cy="1077218"/>
            <a:chOff x="911208" y="3339890"/>
            <a:chExt cx="2827445" cy="1077218"/>
          </a:xfrm>
        </p:grpSpPr>
        <p:sp>
          <p:nvSpPr>
            <p:cNvPr id="15370" name="TextBox 9"/>
            <p:cNvSpPr txBox="1">
              <a:spLocks noChangeArrowheads="1"/>
            </p:cNvSpPr>
            <p:nvPr/>
          </p:nvSpPr>
          <p:spPr bwMode="auto">
            <a:xfrm>
              <a:off x="1740990" y="3339890"/>
              <a:ext cx="1997663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-111" charset="-128"/>
                </a:defRPr>
              </a:lvl9pPr>
            </a:lstStyle>
            <a:p>
              <a:pPr algn="ctr" eaLnBrk="1" hangingPunct="1"/>
              <a:r>
                <a:rPr lang="en-US" sz="3200" u="sng" dirty="0">
                  <a:latin typeface="Calibri" pitchFamily="34" charset="0"/>
                  <a:sym typeface="Symbol" pitchFamily="18" charset="2"/>
                </a:rPr>
                <a:t> A  B ; A</a:t>
              </a:r>
            </a:p>
            <a:p>
              <a:pPr algn="ctr" eaLnBrk="1" hangingPunct="1"/>
              <a:r>
                <a:rPr lang="en-US" sz="3200" dirty="0">
                  <a:latin typeface="Calibri" pitchFamily="34" charset="0"/>
                  <a:sym typeface="Symbol" pitchFamily="18" charset="2"/>
                </a:rPr>
                <a:t>∴ B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911208" y="3654856"/>
              <a:ext cx="914400" cy="296333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Elim</a:t>
              </a:r>
              <a:r>
                <a:rPr lang="en-US" dirty="0"/>
                <a:t> </a:t>
              </a:r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∨</a:t>
              </a:r>
              <a:endParaRPr lang="en-US" dirty="0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4456643" y="3656202"/>
            <a:ext cx="914400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Intro 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∨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28600" y="5032562"/>
            <a:ext cx="1597007" cy="296333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Modus Ponens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441828" y="5035923"/>
            <a:ext cx="1597007" cy="296334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Direct Proof</a:t>
            </a:r>
          </a:p>
        </p:txBody>
      </p:sp>
    </p:spTree>
    <p:extLst>
      <p:ext uri="{BB962C8B-B14F-4D97-AF65-F5344CB8AC3E}">
        <p14:creationId xmlns:p14="http://schemas.microsoft.com/office/powerpoint/2010/main" val="384910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957" y="1221582"/>
            <a:ext cx="8229600" cy="73139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800" dirty="0"/>
              <a:t>Show that 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</a:t>
            </a:r>
            <a:r>
              <a:rPr lang="en-US" sz="2800" dirty="0">
                <a:solidFill>
                  <a:srgbClr val="C00000"/>
                </a:solidFill>
              </a:rPr>
              <a:t> p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C00000"/>
                </a:solidFill>
              </a:rPr>
              <a:t> p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q</a:t>
            </a:r>
            <a:r>
              <a:rPr lang="en-US" sz="2800" dirty="0">
                <a:sym typeface="Symbol"/>
              </a:rPr>
              <a:t> and</a:t>
            </a:r>
            <a:r>
              <a:rPr lang="en-US" sz="2800" dirty="0">
                <a:solidFill>
                  <a:srgbClr val="C00000"/>
                </a:solidFill>
              </a:rPr>
              <a:t> (p </a:t>
            </a:r>
            <a:r>
              <a:rPr lang="en-US" sz="28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∧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q)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r</a:t>
            </a: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7286257" y="1909578"/>
            <a:ext cx="176362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A ; A </a:t>
            </a:r>
            <a:r>
              <a:rPr lang="en-US" sz="3200" u="sng" dirty="0">
                <a:latin typeface="Calibri" pitchFamily="34" charset="0"/>
                <a:sym typeface="Symbol" pitchFamily="18" charset="2"/>
              </a:rPr>
              <a:t> B</a:t>
            </a: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 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16334" y="1773460"/>
            <a:ext cx="59962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How To Start: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We have givens, find the ones that go 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together and use them.  Now, treat new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	things as givens, and repeat.</a:t>
            </a:r>
          </a:p>
        </p:txBody>
      </p:sp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7493927" y="3318200"/>
            <a:ext cx="135005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 A </a:t>
            </a:r>
            <a:r>
              <a:rPr lang="en-US" sz="3200" u="sng" dirty="0">
                <a:latin typeface="Calibri" pitchFamily="34" charset="0"/>
                <a:sym typeface="Symbol" pitchFamily="18" charset="2"/>
              </a:rPr>
              <a:t> B</a:t>
            </a:r>
            <a:r>
              <a:rPr lang="en-US" sz="3200" u="sng" dirty="0">
                <a:latin typeface="Calibri" pitchFamily="34" charset="0"/>
              </a:rPr>
              <a:t> </a:t>
            </a:r>
            <a:endParaRPr lang="en-US" sz="3200" u="sng" dirty="0">
              <a:latin typeface="Calibri" pitchFamily="34" charset="0"/>
              <a:sym typeface="Symbol" pitchFamily="18" charset="2"/>
            </a:endParaRP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A, B</a:t>
            </a: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7347171" y="5257282"/>
            <a:ext cx="149271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3200" u="sng" dirty="0">
                <a:latin typeface="Calibri" pitchFamily="34" charset="0"/>
              </a:rPr>
              <a:t>   A ; B   </a:t>
            </a:r>
            <a:endParaRPr lang="en-US" sz="3200" u="sng" dirty="0">
              <a:latin typeface="Calibri" pitchFamily="34" charset="0"/>
              <a:sym typeface="Symbol" pitchFamily="18" charset="2"/>
            </a:endParaRPr>
          </a:p>
          <a:p>
            <a:pPr algn="ctr" eaLnBrk="1" hangingPunct="1"/>
            <a:r>
              <a:rPr lang="en-US" sz="3200" dirty="0">
                <a:latin typeface="Calibri" pitchFamily="34" charset="0"/>
                <a:sym typeface="Symbol" pitchFamily="18" charset="2"/>
              </a:rPr>
              <a:t>∴ </a:t>
            </a:r>
            <a:r>
              <a:rPr lang="en-US" sz="3200" dirty="0">
                <a:latin typeface="Calibri" pitchFamily="34" charset="0"/>
              </a:rPr>
              <a:t>A </a:t>
            </a:r>
            <a:r>
              <a:rPr lang="en-US" sz="3200" dirty="0">
                <a:latin typeface="Calibri" pitchFamily="34" charset="0"/>
                <a:sym typeface="Symbol" pitchFamily="18" charset="2"/>
              </a:rPr>
              <a:t> B </a:t>
            </a:r>
          </a:p>
        </p:txBody>
      </p:sp>
    </p:spTree>
    <p:extLst>
      <p:ext uri="{BB962C8B-B14F-4D97-AF65-F5344CB8AC3E}">
        <p14:creationId xmlns:p14="http://schemas.microsoft.com/office/powerpoint/2010/main" val="122777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3957" y="1221582"/>
                <a:ext cx="8229600" cy="731396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sz="2800" dirty="0"/>
                  <a:t>Show that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C00000"/>
                        </a:solidFill>
                        <a:latin typeface="Cambria Math" charset="0"/>
                      </a:rPr>
                      <m:t>𝒓</m:t>
                    </m:r>
                  </m:oMath>
                </a14:m>
                <a:r>
                  <a:rPr lang="en-US" sz="2800" dirty="0"/>
                  <a:t> follows from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2800" b="1" i="1">
                        <a:solidFill>
                          <a:srgbClr val="C00000"/>
                        </a:solidFill>
                        <a:latin typeface="Cambria Math" charset="0"/>
                      </a:rPr>
                      <m:t>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, </m:t>
                    </m:r>
                    <m:r>
                      <a:rPr lang="en-US" sz="2800" b="1" i="1">
                        <a:solidFill>
                          <a:srgbClr val="C00000"/>
                        </a:solidFill>
                        <a:latin typeface="Cambria Math" charset="0"/>
                      </a:rPr>
                      <m:t>𝒑</m:t>
                    </m:r>
                    <m:r>
                      <a:rPr lang="en-US" sz="2800" b="1" i="1">
                        <a:solidFill>
                          <a:srgbClr val="C00000"/>
                        </a:solidFill>
                        <a:latin typeface="Cambria Math" charset="0"/>
                      </a:rPr>
                      <m:t>→</m:t>
                    </m:r>
                    <m:r>
                      <a:rPr lang="en-US" sz="2800" b="1" i="1">
                        <a:solidFill>
                          <a:srgbClr val="C00000"/>
                        </a:solidFill>
                        <a:latin typeface="Cambria Math" charset="0"/>
                      </a:rPr>
                      <m:t>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sz="2800" dirty="0">
                    <a:sym typeface="Symbo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C00000"/>
                        </a:solidFill>
                        <a:latin typeface="Cambria Math" charset="0"/>
                      </a:rPr>
                      <m:t>𝒑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∧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𝒒</m:t>
                    </m:r>
                    <m:r>
                      <a:rPr lang="en-US" sz="2800" b="1" i="1">
                        <a:solidFill>
                          <a:srgbClr val="C00000"/>
                        </a:solidFill>
                        <a:latin typeface="Cambria Math" charset="0"/>
                      </a:rPr>
                      <m:t>→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𝒓</m:t>
                    </m:r>
                  </m:oMath>
                </a14:m>
                <a:endParaRPr lang="en-US" sz="2800" b="1" dirty="0">
                  <a:solidFill>
                    <a:srgbClr val="C00000"/>
                  </a:solidFill>
                  <a:sym typeface="Symbol"/>
                </a:endParaRPr>
              </a:p>
              <a:p>
                <a:pPr>
                  <a:defRPr/>
                </a:pPr>
                <a:endParaRPr lang="en-US" dirty="0">
                  <a:sym typeface="Symbol"/>
                </a:endParaRPr>
              </a:p>
              <a:p>
                <a:pPr marL="457200" lvl="1">
                  <a:buFont typeface="Arial" charset="0"/>
                  <a:buNone/>
                  <a:defRPr/>
                </a:pPr>
                <a:r>
                  <a:rPr lang="en-US" dirty="0">
                    <a:sym typeface="Symbol"/>
                  </a:rPr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3957" y="1221582"/>
                <a:ext cx="8229600" cy="731396"/>
              </a:xfrm>
              <a:blipFill rotWithShape="0">
                <a:blip r:embed="rId2"/>
                <a:stretch>
                  <a:fillRect l="-1481" t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3229417"/>
                  </p:ext>
                </p:extLst>
              </p:nvPr>
            </p:nvGraphicFramePr>
            <p:xfrm>
              <a:off x="4972241" y="1824605"/>
              <a:ext cx="5169504" cy="3108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327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8547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  <a:sym typeface="Symbol"/>
                            </a:rPr>
                            <a:t>Given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1, 2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4.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Intro </a:t>
                          </a:r>
                          <a:r>
                            <a:rPr lang="en-US" sz="2800" u="none" dirty="0"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  <a:sym typeface="Symbol" pitchFamily="18" charset="2"/>
                            </a:rPr>
                            <a:t>: 1, 3</a:t>
                          </a:r>
                          <a:endParaRPr lang="en-US" sz="2800" b="0" u="none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5.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𝒒</m:t>
                                </m:r>
                                <m:r>
                                  <a:rPr lang="en-US" sz="2800" b="1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C00000"/>
                            </a:solidFill>
                            <a:sym typeface="Symbol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6.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4, 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3229417"/>
                  </p:ext>
                </p:extLst>
              </p:nvPr>
            </p:nvGraphicFramePr>
            <p:xfrm>
              <a:off x="4972241" y="1824605"/>
              <a:ext cx="5169504" cy="3108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327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288547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3452" t="-10588" r="-168683" b="-5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  <a:sym typeface="Symbol"/>
                            </a:rPr>
                            <a:t>Given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3452" t="-110588" r="-168683" b="-4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3452" t="-208140" r="-168683" b="-329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</a:t>
                          </a:r>
                          <a:r>
                            <a:rPr lang="en-US" sz="2800" b="0" baseline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1, 2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4.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3452" t="-311765" r="-168683" b="-2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Intro </a:t>
                          </a:r>
                          <a:r>
                            <a:rPr lang="en-US" sz="2800" u="none" dirty="0" smtClean="0"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  <a:sym typeface="Symbol" pitchFamily="18" charset="2"/>
                            </a:rPr>
                            <a:t>: 1, 3</a:t>
                          </a:r>
                          <a:endParaRPr lang="en-US" sz="2800" b="0" u="none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5.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3452" t="-411765" r="-168683" b="-1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6.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3452" t="-511765" r="-168683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4, 5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Straight Connector 4"/>
          <p:cNvCxnSpPr/>
          <p:nvPr/>
        </p:nvCxnSpPr>
        <p:spPr>
          <a:xfrm>
            <a:off x="1045032" y="5100923"/>
            <a:ext cx="1538806" cy="0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681249" y="4998993"/>
                <a:ext cx="49084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𝒒</m:t>
                      </m:r>
                    </m:oMath>
                  </m:oMathPara>
                </a14:m>
                <a:endParaRPr lang="en-US" sz="2800" b="1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249" y="4998993"/>
                <a:ext cx="4908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63512" y="5037433"/>
                <a:ext cx="81506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C00000"/>
                        </a:solidFill>
                        <a:latin typeface="Cambria Math" charset="0"/>
                        <a:ea typeface="Franklin Gothic Medium" charset="0"/>
                        <a:cs typeface="Franklin Gothic Medium" charset="0"/>
                      </a:rPr>
                      <m:t>𝒑</m:t>
                    </m:r>
                  </m:oMath>
                </a14:m>
                <a:r>
                  <a:rPr lang="en-US" sz="2800" dirty="0"/>
                  <a:t>   </a:t>
                </a:r>
                <a:r>
                  <a:rPr lang="en-US" sz="2800" dirty="0">
                    <a:solidFill>
                      <a:srgbClr val="C00000"/>
                    </a:solidFill>
                  </a:rPr>
                  <a:t>;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12" y="5037433"/>
                <a:ext cx="815067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0465" r="-6767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363512" y="5591133"/>
            <a:ext cx="2220326" cy="0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46094" y="5542018"/>
                <a:ext cx="147185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𝒑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∧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𝒒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Franklin Gothic Medium" charset="0"/>
                          <a:cs typeface="Franklin Gothic Medium" charset="0"/>
                        </a:rPr>
                        <m:t>    ;</m:t>
                      </m:r>
                    </m:oMath>
                  </m:oMathPara>
                </a14:m>
                <a:endParaRPr lang="en-US" sz="2800" dirty="0"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094" y="5542018"/>
                <a:ext cx="1471857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951588" y="5536588"/>
                <a:ext cx="17700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</a:rPr>
                        <m:t>𝒑</m:t>
                      </m:r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</a:rPr>
                        <m:t>∧</m:t>
                      </m:r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</a:rPr>
                        <m:t>𝒒</m:t>
                      </m:r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</a:rPr>
                        <m:t>→</m:t>
                      </m:r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</a:rPr>
                        <m:t>𝒓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588" y="5536588"/>
                <a:ext cx="1770035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946094" y="6059808"/>
            <a:ext cx="3732955" cy="0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601752" y="5977193"/>
                <a:ext cx="4667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𝒓</m:t>
                      </m:r>
                    </m:oMath>
                  </m:oMathPara>
                </a14:m>
                <a:endParaRPr lang="en-US" sz="2800" b="1" i="1" dirty="0">
                  <a:solidFill>
                    <a:srgbClr val="C00000"/>
                  </a:solidFill>
                  <a:latin typeface="Franklin Gothic Medium" charset="0"/>
                  <a:ea typeface="Franklin Gothic Medium" charset="0"/>
                  <a:cs typeface="Franklin Gothic Medium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52" y="5977193"/>
                <a:ext cx="46679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2546451" y="4827959"/>
            <a:ext cx="615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MP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503925" y="5312706"/>
            <a:ext cx="1059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Franklin Gothic Medium" charset="0"/>
                <a:ea typeface="Franklin Gothic Medium" charset="0"/>
                <a:cs typeface="Franklin Gothic Medium" charset="0"/>
              </a:rPr>
              <a:t>Intro </a:t>
            </a:r>
            <a:r>
              <a:rPr lang="en-US" sz="2400" dirty="0">
                <a:latin typeface="Franklin Gothic Medium" charset="0"/>
                <a:ea typeface="Franklin Gothic Medium" charset="0"/>
                <a:cs typeface="Franklin Gothic Medium" charset="0"/>
                <a:sym typeface="Symbol" pitchFamily="18" charset="2"/>
              </a:rPr>
              <a:t>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596812" y="5798198"/>
            <a:ext cx="615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Franklin Gothic Medium" charset="0"/>
                <a:ea typeface="Franklin Gothic Medium" charset="0"/>
                <a:cs typeface="Franklin Gothic Medium" charset="0"/>
                <a:sym typeface="Symbol"/>
              </a:rPr>
              <a:t>MP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15294" y="2550060"/>
            <a:ext cx="42218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Two visuals of the same proof.</a:t>
            </a:r>
          </a:p>
          <a:p>
            <a:r>
              <a:rPr lang="en-US" sz="24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We will use the top one, but if the bottom one helps you think about it, that’s great!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95170" y="4543267"/>
                <a:ext cx="23596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𝒑</m:t>
                      </m:r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  ;  </m:t>
                      </m:r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𝒑</m:t>
                      </m:r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→</m:t>
                      </m:r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𝒒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70" y="4543267"/>
                <a:ext cx="2359620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80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42226"/>
            <a:ext cx="8229600" cy="7313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dirty="0"/>
              <a:t>Prove that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 </a:t>
            </a:r>
            <a:r>
              <a:rPr lang="en-US" sz="2800" dirty="0">
                <a:solidFill>
                  <a:srgbClr val="C00000"/>
                </a:solidFill>
              </a:rPr>
              <a:t>p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ea typeface="MS PGothic" charset="0"/>
                <a:sym typeface="Symbol" charset="0"/>
              </a:rPr>
              <a:t> </a:t>
            </a:r>
            <a:r>
              <a:rPr lang="en-US" sz="2800" dirty="0">
                <a:solidFill>
                  <a:srgbClr val="C00000"/>
                </a:solidFill>
                <a:sym typeface="Symbol" charset="0"/>
              </a:rPr>
              <a:t>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q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r</a:t>
            </a:r>
            <a:r>
              <a:rPr lang="en-US" sz="2800" dirty="0">
                <a:sym typeface="Symbol"/>
              </a:rPr>
              <a:t>,</a:t>
            </a:r>
            <a:r>
              <a:rPr lang="en-US" sz="2800" dirty="0">
                <a:solidFill>
                  <a:srgbClr val="7F0018"/>
                </a:solidFill>
                <a:sym typeface="Symbol"/>
              </a:rPr>
              <a:t> </a:t>
            </a:r>
            <a:r>
              <a:rPr lang="en-US" sz="2800" dirty="0">
                <a:sym typeface="Symbol"/>
              </a:rPr>
              <a:t>and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s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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q</a:t>
            </a:r>
            <a:r>
              <a:rPr lang="en-US" sz="2800" dirty="0">
                <a:sym typeface="Symbol"/>
              </a:rPr>
              <a:t>.</a:t>
            </a:r>
            <a:endParaRPr lang="en-US" sz="2800" dirty="0">
              <a:solidFill>
                <a:srgbClr val="7F0018"/>
              </a:solidFill>
              <a:sym typeface="Symbol"/>
            </a:endParaRPr>
          </a:p>
          <a:p>
            <a:pPr>
              <a:defRPr/>
            </a:pPr>
            <a:endParaRPr lang="en-US" dirty="0">
              <a:sym typeface="Symbol"/>
            </a:endParaRPr>
          </a:p>
          <a:p>
            <a:pPr marL="457200" lvl="1">
              <a:buFont typeface="Arial" charset="0"/>
              <a:buNone/>
              <a:defRPr/>
            </a:pPr>
            <a:r>
              <a:rPr lang="en-US" dirty="0">
                <a:sym typeface="Symbol"/>
              </a:rPr>
              <a:t>	</a:t>
            </a:r>
            <a:endParaRPr 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6646917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∨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6646917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100000" r="-198932" b="-7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200000" r="-198932" b="-6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300000" r="-198932" b="-5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 smtClean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 smtClean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 smtClean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 smtClean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 smtClean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 smtClean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801176" r="-198932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156" y="5669115"/>
            <a:ext cx="743776" cy="7559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63590" y="5801126"/>
            <a:ext cx="29138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5923"/>
                </a:solidFill>
                <a:latin typeface="Franklin Gothic Medium"/>
                <a:cs typeface="Franklin Gothic Medium"/>
              </a:rPr>
              <a:t>Idea: Work backwards!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97923" y="2233242"/>
            <a:ext cx="3509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005923"/>
                </a:solidFill>
                <a:latin typeface="Franklin Gothic Medium"/>
                <a:cs typeface="Franklin Gothic Medium"/>
              </a:rPr>
              <a:t>First: Write down givens and goal</a:t>
            </a:r>
          </a:p>
        </p:txBody>
      </p:sp>
    </p:spTree>
    <p:extLst>
      <p:ext uri="{BB962C8B-B14F-4D97-AF65-F5344CB8AC3E}">
        <p14:creationId xmlns:p14="http://schemas.microsoft.com/office/powerpoint/2010/main" val="7857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42226"/>
            <a:ext cx="8229600" cy="7313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dirty="0"/>
              <a:t>Prove that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 </a:t>
            </a:r>
            <a:r>
              <a:rPr lang="en-US" sz="2800" dirty="0">
                <a:solidFill>
                  <a:srgbClr val="C00000"/>
                </a:solidFill>
              </a:rPr>
              <a:t>p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ea typeface="MS PGothic" charset="0"/>
                <a:sym typeface="Symbol" charset="0"/>
              </a:rPr>
              <a:t> </a:t>
            </a:r>
            <a:r>
              <a:rPr lang="en-US" sz="2800" dirty="0">
                <a:solidFill>
                  <a:srgbClr val="C00000"/>
                </a:solidFill>
                <a:sym typeface="Symbol" charset="0"/>
              </a:rPr>
              <a:t>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q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r</a:t>
            </a:r>
            <a:r>
              <a:rPr lang="en-US" sz="2800" dirty="0">
                <a:sym typeface="Symbol"/>
              </a:rPr>
              <a:t>,</a:t>
            </a:r>
            <a:r>
              <a:rPr lang="en-US" sz="2800" dirty="0">
                <a:solidFill>
                  <a:srgbClr val="7F0018"/>
                </a:solidFill>
                <a:sym typeface="Symbol"/>
              </a:rPr>
              <a:t> </a:t>
            </a:r>
            <a:r>
              <a:rPr lang="en-US" sz="2800" dirty="0">
                <a:sym typeface="Symbol"/>
              </a:rPr>
              <a:t>and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s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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q</a:t>
            </a:r>
            <a:r>
              <a:rPr lang="en-US" sz="2800" dirty="0">
                <a:sym typeface="Symbol"/>
              </a:rPr>
              <a:t>.</a:t>
            </a:r>
            <a:endParaRPr lang="en-US" sz="2800" dirty="0">
              <a:solidFill>
                <a:srgbClr val="7F0018"/>
              </a:solidFill>
              <a:sym typeface="Symbol"/>
            </a:endParaRPr>
          </a:p>
          <a:p>
            <a:pPr>
              <a:defRPr/>
            </a:pPr>
            <a:endParaRPr lang="en-US" dirty="0">
              <a:sym typeface="Symbol"/>
            </a:endParaRPr>
          </a:p>
          <a:p>
            <a:pPr marL="457200" lvl="1">
              <a:buFont typeface="Arial" charset="0"/>
              <a:buNone/>
              <a:defRPr/>
            </a:pPr>
            <a:r>
              <a:rPr lang="en-US" dirty="0">
                <a:sym typeface="Symbol"/>
              </a:rPr>
              <a:t>	</a:t>
            </a:r>
            <a:endParaRPr 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4767207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∨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</a:t>
                          </a:r>
                          <a:r>
                            <a:rPr lang="en-US" sz="2800" b="0" baseline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4767207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100000" r="-198932" b="-7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200000" r="-198932" b="-6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300000" r="-198932" b="-5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 smtClean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 smtClean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 smtClean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 smtClean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 smtClean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801176" r="-198932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</a:t>
                          </a:r>
                          <a:r>
                            <a:rPr lang="en-US" sz="2800" b="0" dirty="0" smtClean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2,</a:t>
                          </a:r>
                          <a:r>
                            <a:rPr lang="en-US" sz="2800" b="0" baseline="0" dirty="0" smtClean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 smtClean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endParaRPr lang="en-US" sz="2800" b="0" dirty="0" smtClean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996" y="5708870"/>
            <a:ext cx="695004" cy="77425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670746" y="2933084"/>
            <a:ext cx="4438967" cy="2814721"/>
            <a:chOff x="4670746" y="2933084"/>
            <a:chExt cx="4438967" cy="2814721"/>
          </a:xfrm>
        </p:grpSpPr>
        <p:sp>
          <p:nvSpPr>
            <p:cNvPr id="8" name="TextBox 7"/>
            <p:cNvSpPr txBox="1"/>
            <p:nvPr/>
          </p:nvSpPr>
          <p:spPr>
            <a:xfrm>
              <a:off x="4696143" y="2933084"/>
              <a:ext cx="29138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u="sng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Idea: Work backwards!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696143" y="3398874"/>
                  <a:ext cx="419198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>
                      <a:solidFill>
                        <a:srgbClr val="005923"/>
                      </a:solidFill>
                      <a:latin typeface="Franklin Gothic Medium" charset="0"/>
                      <a:ea typeface="Franklin Gothic Medium" charset="0"/>
                      <a:cs typeface="Franklin Gothic Medium" charset="0"/>
                    </a:rPr>
                    <a:t>We want to eventually get </a:t>
                  </a:r>
                  <a14:m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Franklin Gothic Medium" charset="0"/>
                          <a:cs typeface="Franklin Gothic Medium" charset="0"/>
                          <a:sym typeface="Symbol"/>
                        </a:rPr>
                        <m:t></m:t>
                      </m:r>
                      <m:r>
                        <a:rPr lang="en-US" sz="20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Franklin Gothic Medium" charset="0"/>
                          <a:cs typeface="Franklin Gothic Medium" charset="0"/>
                        </a:rPr>
                        <m:t>𝒓</m:t>
                      </m:r>
                    </m:oMath>
                  </a14:m>
                  <a:r>
                    <a:rPr lang="en-US" sz="2000" dirty="0">
                      <a:solidFill>
                        <a:srgbClr val="005923"/>
                      </a:solidFill>
                      <a:latin typeface="Franklin Gothic Medium" charset="0"/>
                      <a:ea typeface="Franklin Gothic Medium" charset="0"/>
                      <a:cs typeface="Franklin Gothic Medium" charset="0"/>
                    </a:rPr>
                    <a:t>.  How?</a:t>
                  </a: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6143" y="3398874"/>
                  <a:ext cx="4191981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453" t="-9231" r="-727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731261" y="3720963"/>
                  <a:ext cx="4378452" cy="16312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Arial" charset="0"/>
                    <a:buChar char="•"/>
                  </a:pPr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We can use </a:t>
                  </a:r>
                  <a14:m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𝒒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→¬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𝒓</m:t>
                      </m:r>
                    </m:oMath>
                  </a14:m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 to get there.</a:t>
                  </a:r>
                </a:p>
                <a:p>
                  <a:pPr marL="342900" indent="-342900">
                    <a:buFont typeface="Arial" charset="0"/>
                    <a:buChar char="•"/>
                  </a:pPr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The justification between 2 and 20 looks like “</a:t>
                  </a:r>
                  <a:r>
                    <a:rPr lang="en-US" sz="2000" dirty="0" err="1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elim</a:t>
                  </a:r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 </a:t>
                  </a:r>
                  <a:r>
                    <a:rPr lang="en-US" sz="2000" b="1" dirty="0">
                      <a:solidFill>
                        <a:srgbClr val="005923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Franklin Gothic Medium"/>
                    </a:rPr>
                    <a:t>→</a:t>
                  </a:r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” which is MP.</a:t>
                  </a:r>
                </a:p>
                <a:p>
                  <a:pPr marL="342900" indent="-342900">
                    <a:buFont typeface="Arial" charset="0"/>
                    <a:buChar char="•"/>
                  </a:pPr>
                  <a:endParaRPr lang="en-US" sz="2000" dirty="0">
                    <a:solidFill>
                      <a:srgbClr val="005923"/>
                    </a:solidFill>
                    <a:latin typeface="Franklin Gothic Medium"/>
                    <a:cs typeface="Franklin Gothic Medium"/>
                  </a:endParaRPr>
                </a:p>
                <a:p>
                  <a:pPr marL="342900" indent="-342900">
                    <a:buFont typeface="Arial" charset="0"/>
                    <a:buChar char="•"/>
                  </a:pPr>
                  <a:endParaRPr lang="en-US" sz="2000" dirty="0">
                    <a:solidFill>
                      <a:srgbClr val="005923"/>
                    </a:solidFill>
                    <a:latin typeface="Franklin Gothic Medium"/>
                    <a:cs typeface="Franklin Gothic Medium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1261" y="3720963"/>
                  <a:ext cx="4378452" cy="163121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53" t="-1866" r="-11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H="1">
              <a:off x="4670746" y="5034105"/>
              <a:ext cx="1717862" cy="71370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127001" y="2658533"/>
            <a:ext cx="3632200" cy="465667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8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Last class: English </a:t>
            </a:r>
            <a:r>
              <a:rPr lang="en-US" sz="2400" dirty="0"/>
              <a:t>to Predicate </a:t>
            </a:r>
            <a:r>
              <a:rPr lang="en-US" sz="2400" dirty="0" smtClean="0"/>
              <a:t>Logic (Domain Restriction)</a:t>
            </a:r>
            <a:endParaRPr lang="en-US" sz="2400" dirty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2556933"/>
            <a:ext cx="8229600" cy="386926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800" dirty="0"/>
              <a:t>“All red cats like tofu” </a:t>
            </a:r>
          </a:p>
          <a:p>
            <a:pPr marL="0" indent="0">
              <a:buNone/>
              <a:defRPr/>
            </a:pPr>
            <a:endParaRPr lang="en-US" sz="2800" dirty="0"/>
          </a:p>
          <a:p>
            <a:pPr marL="0" indent="0">
              <a:buNone/>
              <a:defRPr/>
            </a:pPr>
            <a:endParaRPr lang="en-US" sz="2800" dirty="0"/>
          </a:p>
          <a:p>
            <a:pPr marL="0" indent="0">
              <a:buNone/>
              <a:defRPr/>
            </a:pPr>
            <a:endParaRPr lang="en-US" sz="1600" dirty="0"/>
          </a:p>
          <a:p>
            <a:pPr marL="0" indent="0">
              <a:buNone/>
              <a:defRPr/>
            </a:pPr>
            <a:r>
              <a:rPr lang="en-US" sz="2800" dirty="0"/>
              <a:t>“Some red cats don’t like tofu”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793460" y="1007125"/>
            <a:ext cx="3106775" cy="1262214"/>
            <a:chOff x="624840" y="3139691"/>
            <a:chExt cx="5318760" cy="1262214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3" name="Rounded Rectangle 12"/>
            <p:cNvSpPr/>
            <p:nvPr/>
          </p:nvSpPr>
          <p:spPr>
            <a:xfrm>
              <a:off x="624840" y="3311187"/>
              <a:ext cx="5318760" cy="1090718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r>
                <a:rPr lang="en-US" sz="2000" dirty="0"/>
                <a:t>Cat(x) ::= “x is a cat”</a:t>
              </a:r>
            </a:p>
            <a:p>
              <a:r>
                <a:rPr lang="en-US" sz="2000" dirty="0"/>
                <a:t>Red(x) ::= “x is red”</a:t>
              </a:r>
            </a:p>
            <a:p>
              <a:r>
                <a:rPr lang="en-US" sz="2000" dirty="0" err="1"/>
                <a:t>LikesTofu</a:t>
              </a:r>
              <a:r>
                <a:rPr lang="en-US" sz="2000" dirty="0"/>
                <a:t>(x) ::= “x likes tofu”</a:t>
              </a:r>
            </a:p>
          </p:txBody>
        </p:sp>
        <p:sp>
          <p:nvSpPr>
            <p:cNvPr id="14" name="Round Same Side Corner Rectangle 13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58186" y="1323047"/>
            <a:ext cx="2053146" cy="620188"/>
            <a:chOff x="624840" y="3139691"/>
            <a:chExt cx="5318760" cy="620188"/>
          </a:xfrm>
        </p:grpSpPr>
        <p:sp>
          <p:nvSpPr>
            <p:cNvPr id="16" name="Rounded Rectangle 15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Mammals</a:t>
              </a:r>
            </a:p>
          </p:txBody>
        </p:sp>
        <p:sp>
          <p:nvSpPr>
            <p:cNvPr id="17" name="Round Same Side Corner Rectangle 16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11" name="Content Placeholder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232746" y="3289482"/>
            <a:ext cx="6898000" cy="6518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  <a:defRPr/>
            </a:pPr>
            <a:r>
              <a:rPr lang="en-US" sz="2800" dirty="0">
                <a:solidFill>
                  <a:srgbClr val="7030A0"/>
                </a:solidFill>
                <a:sym typeface="Symbol"/>
              </a:rPr>
              <a:t></a:t>
            </a:r>
            <a:r>
              <a:rPr lang="en-US" sz="2800" dirty="0">
                <a:solidFill>
                  <a:srgbClr val="7030A0"/>
                </a:solidFill>
              </a:rPr>
              <a:t>x ((Red(x) </a:t>
            </a:r>
            <a:r>
              <a:rPr lang="en-US" sz="2800" dirty="0">
                <a:solidFill>
                  <a:srgbClr val="7030A0"/>
                </a:solidFill>
                <a:sym typeface="Symbol"/>
              </a:rPr>
              <a:t> Cat(x))  </a:t>
            </a:r>
            <a:r>
              <a:rPr lang="en-US" sz="2800" dirty="0" err="1">
                <a:solidFill>
                  <a:srgbClr val="7030A0"/>
                </a:solidFill>
                <a:sym typeface="Symbol"/>
              </a:rPr>
              <a:t>LikesTofu</a:t>
            </a:r>
            <a:r>
              <a:rPr lang="en-US" sz="2800" dirty="0">
                <a:solidFill>
                  <a:srgbClr val="7030A0"/>
                </a:solidFill>
                <a:sym typeface="Symbol"/>
              </a:rPr>
              <a:t>(x))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73ACF69-D617-C742-A5F0-1B8D9BC3208F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232746" y="5105121"/>
            <a:ext cx="8229600" cy="42983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  <a:defRPr/>
            </a:pPr>
            <a:r>
              <a:rPr lang="en-US" sz="2800" dirty="0">
                <a:solidFill>
                  <a:srgbClr val="7030A0"/>
                </a:solidFill>
                <a:sym typeface="Symbol"/>
              </a:rPr>
              <a:t></a:t>
            </a:r>
            <a:r>
              <a:rPr lang="en-US" sz="2800" dirty="0">
                <a:solidFill>
                  <a:srgbClr val="7030A0"/>
                </a:solidFill>
              </a:rPr>
              <a:t>y ((Red(y) </a:t>
            </a:r>
            <a:r>
              <a:rPr lang="en-US" sz="2800" dirty="0">
                <a:solidFill>
                  <a:srgbClr val="7030A0"/>
                </a:solidFill>
                <a:sym typeface="Symbol"/>
              </a:rPr>
              <a:t> Cat(y))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>
                <a:solidFill>
                  <a:srgbClr val="7030A0"/>
                </a:solidFill>
                <a:sym typeface="Symbol"/>
              </a:rPr>
              <a:t> </a:t>
            </a:r>
            <a:r>
              <a:rPr lang="en-US" sz="2800" dirty="0">
                <a:solidFill>
                  <a:srgbClr val="7030A0"/>
                </a:solidFill>
                <a:sym typeface="Symbol" pitchFamily="18" charset="2"/>
              </a:rPr>
              <a:t></a:t>
            </a:r>
            <a:r>
              <a:rPr lang="en-US" sz="2800" dirty="0" err="1">
                <a:solidFill>
                  <a:srgbClr val="7030A0"/>
                </a:solidFill>
                <a:sym typeface="Symbol"/>
              </a:rPr>
              <a:t>LikesTofu</a:t>
            </a:r>
            <a:r>
              <a:rPr lang="en-US" sz="2800" dirty="0">
                <a:solidFill>
                  <a:srgbClr val="7030A0"/>
                </a:solidFill>
                <a:sym typeface="Symbol"/>
              </a:rPr>
              <a:t>(y))</a:t>
            </a:r>
            <a:endParaRPr 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34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42226"/>
            <a:ext cx="8229600" cy="7313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dirty="0"/>
              <a:t>Prove that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 </a:t>
            </a:r>
            <a:r>
              <a:rPr lang="en-US" sz="2800" dirty="0">
                <a:solidFill>
                  <a:srgbClr val="C00000"/>
                </a:solidFill>
              </a:rPr>
              <a:t>p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ea typeface="MS PGothic" charset="0"/>
                <a:sym typeface="Symbol" charset="0"/>
              </a:rPr>
              <a:t> </a:t>
            </a:r>
            <a:r>
              <a:rPr lang="en-US" sz="2800" dirty="0">
                <a:solidFill>
                  <a:srgbClr val="C00000"/>
                </a:solidFill>
                <a:sym typeface="Symbol" charset="0"/>
              </a:rPr>
              <a:t>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q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r</a:t>
            </a:r>
            <a:r>
              <a:rPr lang="en-US" sz="2800" dirty="0">
                <a:sym typeface="Symbol"/>
              </a:rPr>
              <a:t>,</a:t>
            </a:r>
            <a:r>
              <a:rPr lang="en-US" sz="2800" dirty="0">
                <a:solidFill>
                  <a:srgbClr val="7F0018"/>
                </a:solidFill>
                <a:sym typeface="Symbol"/>
              </a:rPr>
              <a:t> </a:t>
            </a:r>
            <a:r>
              <a:rPr lang="en-US" sz="2800" dirty="0">
                <a:sym typeface="Symbol"/>
              </a:rPr>
              <a:t>and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s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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q</a:t>
            </a:r>
            <a:r>
              <a:rPr lang="en-US" sz="2800" dirty="0">
                <a:sym typeface="Symbol"/>
              </a:rPr>
              <a:t>.</a:t>
            </a:r>
            <a:endParaRPr lang="en-US" sz="2800" dirty="0">
              <a:solidFill>
                <a:srgbClr val="7F0018"/>
              </a:solidFill>
              <a:sym typeface="Symbol"/>
            </a:endParaRPr>
          </a:p>
          <a:p>
            <a:pPr>
              <a:defRPr/>
            </a:pPr>
            <a:endParaRPr lang="en-US" dirty="0">
              <a:sym typeface="Symbol"/>
            </a:endParaRPr>
          </a:p>
          <a:p>
            <a:pPr marL="457200" lvl="1">
              <a:buFont typeface="Arial" charset="0"/>
              <a:buNone/>
              <a:defRPr/>
            </a:pPr>
            <a:r>
              <a:rPr lang="en-US" dirty="0">
                <a:sym typeface="Symbol"/>
              </a:rPr>
              <a:t>	</a:t>
            </a:r>
            <a:endParaRPr 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9020796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∨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19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9020796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100000" r="-198932" b="-7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200000" r="-198932" b="-6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300000" r="-198932" b="-5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 smtClean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 smtClean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 smtClean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701176" r="-198932" b="-1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801176" r="-198932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</a:t>
                          </a: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2, 19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290" y="5152647"/>
            <a:ext cx="743776" cy="75597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696143" y="2933084"/>
            <a:ext cx="4447857" cy="2101021"/>
            <a:chOff x="4696143" y="2933084"/>
            <a:chExt cx="4447857" cy="2101021"/>
          </a:xfrm>
        </p:grpSpPr>
        <p:sp>
          <p:nvSpPr>
            <p:cNvPr id="7" name="TextBox 6"/>
            <p:cNvSpPr txBox="1"/>
            <p:nvPr/>
          </p:nvSpPr>
          <p:spPr>
            <a:xfrm>
              <a:off x="4696143" y="2933084"/>
              <a:ext cx="29138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u="sng" dirty="0">
                  <a:solidFill>
                    <a:srgbClr val="005923"/>
                  </a:solidFill>
                  <a:latin typeface="Franklin Gothic Medium"/>
                  <a:cs typeface="Franklin Gothic Medium"/>
                </a:rPr>
                <a:t>Idea: Work backwards!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4696143" y="3398874"/>
                  <a:ext cx="420159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>
                      <a:solidFill>
                        <a:srgbClr val="005923"/>
                      </a:solidFill>
                      <a:latin typeface="Franklin Gothic Medium" charset="0"/>
                      <a:ea typeface="Franklin Gothic Medium" charset="0"/>
                      <a:cs typeface="Franklin Gothic Medium" charset="0"/>
                    </a:rPr>
                    <a:t>We want to eventually get </a:t>
                  </a:r>
                  <a14:m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¬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𝒓</m:t>
                      </m:r>
                    </m:oMath>
                  </a14:m>
                  <a:r>
                    <a:rPr lang="en-US" sz="2000" dirty="0">
                      <a:solidFill>
                        <a:srgbClr val="005923"/>
                      </a:solidFill>
                      <a:latin typeface="Franklin Gothic Medium" charset="0"/>
                      <a:ea typeface="Franklin Gothic Medium" charset="0"/>
                      <a:cs typeface="Franklin Gothic Medium" charset="0"/>
                    </a:rPr>
                    <a:t>.  How?</a:t>
                  </a: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6143" y="3398874"/>
                  <a:ext cx="4201599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449" t="-9231" r="-725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765548" y="3710666"/>
                  <a:ext cx="4378452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Arial" charset="0"/>
                    <a:buChar char="•"/>
                  </a:pPr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Now, we have a new “hole”</a:t>
                  </a:r>
                </a:p>
                <a:p>
                  <a:pPr marL="342900" indent="-342900">
                    <a:buFont typeface="Arial" charset="0"/>
                    <a:buChar char="•"/>
                  </a:pPr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We need to prove </a:t>
                  </a:r>
                  <a14:m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Franklin Gothic Medium"/>
                        </a:rPr>
                        <m:t>𝒒</m:t>
                      </m:r>
                    </m:oMath>
                  </a14:m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…</a:t>
                  </a:r>
                </a:p>
                <a:p>
                  <a:pPr marL="800100" lvl="1" indent="-342900">
                    <a:buFont typeface="Arial" charset="0"/>
                    <a:buChar char="•"/>
                  </a:pPr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Notice that at this point, if we prove </a:t>
                  </a:r>
                  <a14:m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Franklin Gothic Medium"/>
                        </a:rPr>
                        <m:t>𝒒</m:t>
                      </m:r>
                    </m:oMath>
                  </a14:m>
                  <a:r>
                    <a:rPr lang="en-US" sz="2000" dirty="0">
                      <a:solidFill>
                        <a:srgbClr val="005923"/>
                      </a:solidFill>
                      <a:latin typeface="Franklin Gothic Medium"/>
                      <a:cs typeface="Franklin Gothic Medium"/>
                    </a:rPr>
                    <a:t>, we’ve proven </a:t>
                  </a:r>
                  <a14:m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¬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charset="0"/>
                          <a:ea typeface="Franklin Gothic Medium" charset="0"/>
                          <a:cs typeface="Franklin Gothic Medium" charset="0"/>
                        </a:rPr>
                        <m:t>𝒓</m:t>
                      </m:r>
                    </m:oMath>
                  </a14:m>
                  <a:r>
                    <a:rPr lang="en-US" sz="2000" dirty="0">
                      <a:solidFill>
                        <a:srgbClr val="005923"/>
                      </a:solidFill>
                      <a:latin typeface="Franklin Gothic Medium" charset="0"/>
                      <a:ea typeface="Franklin Gothic Medium" charset="0"/>
                      <a:cs typeface="Franklin Gothic Medium" charset="0"/>
                    </a:rPr>
                    <a:t>…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5548" y="3710666"/>
                  <a:ext cx="4378452" cy="132343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53" t="-2765" b="-73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3795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42226"/>
            <a:ext cx="8229600" cy="7313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dirty="0"/>
              <a:t>Prove that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 </a:t>
            </a:r>
            <a:r>
              <a:rPr lang="en-US" sz="2800" dirty="0">
                <a:solidFill>
                  <a:srgbClr val="C00000"/>
                </a:solidFill>
              </a:rPr>
              <a:t>p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ea typeface="MS PGothic" charset="0"/>
                <a:sym typeface="Symbol" charset="0"/>
              </a:rPr>
              <a:t> </a:t>
            </a:r>
            <a:r>
              <a:rPr lang="en-US" sz="2800" dirty="0">
                <a:solidFill>
                  <a:srgbClr val="C00000"/>
                </a:solidFill>
                <a:sym typeface="Symbol" charset="0"/>
              </a:rPr>
              <a:t>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q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r</a:t>
            </a:r>
            <a:r>
              <a:rPr lang="en-US" sz="2800" dirty="0">
                <a:sym typeface="Symbol"/>
              </a:rPr>
              <a:t>,</a:t>
            </a:r>
            <a:r>
              <a:rPr lang="en-US" sz="2800" dirty="0">
                <a:solidFill>
                  <a:srgbClr val="7F0018"/>
                </a:solidFill>
                <a:sym typeface="Symbol"/>
              </a:rPr>
              <a:t> </a:t>
            </a:r>
            <a:r>
              <a:rPr lang="en-US" sz="2800" dirty="0">
                <a:sym typeface="Symbol"/>
              </a:rPr>
              <a:t>and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s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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q</a:t>
            </a:r>
            <a:r>
              <a:rPr lang="en-US" sz="2800" dirty="0">
                <a:sym typeface="Symbol"/>
              </a:rPr>
              <a:t>.</a:t>
            </a:r>
            <a:endParaRPr lang="en-US" sz="2800" dirty="0">
              <a:solidFill>
                <a:srgbClr val="7F0018"/>
              </a:solidFill>
              <a:sym typeface="Symbol"/>
            </a:endParaRPr>
          </a:p>
          <a:p>
            <a:pPr>
              <a:defRPr/>
            </a:pPr>
            <a:endParaRPr lang="en-US" dirty="0">
              <a:sym typeface="Symbol"/>
            </a:endParaRPr>
          </a:p>
          <a:p>
            <a:pPr marL="457200" lvl="1">
              <a:buFont typeface="Arial" charset="0"/>
              <a:buNone/>
              <a:defRPr/>
            </a:pPr>
            <a:r>
              <a:rPr lang="en-US" dirty="0">
                <a:sym typeface="Symbol"/>
              </a:rPr>
              <a:t>	</a:t>
            </a:r>
            <a:endParaRPr 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9020796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∨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19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9020796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100000" r="-198932" b="-7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200000" r="-198932" b="-6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300000" r="-198932" b="-5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 smtClean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 smtClean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 smtClean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701176" r="-198932" b="-1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801176" r="-198932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</a:t>
                          </a: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2, 19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290" y="5152647"/>
            <a:ext cx="743776" cy="7559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41800" y="4097589"/>
            <a:ext cx="3512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5923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This looks like or-elimination.</a:t>
            </a:r>
          </a:p>
        </p:txBody>
      </p:sp>
      <p:sp>
        <p:nvSpPr>
          <p:cNvPr id="2" name="Right Brace 1"/>
          <p:cNvSpPr/>
          <p:nvPr/>
        </p:nvSpPr>
        <p:spPr>
          <a:xfrm>
            <a:off x="3881995" y="3213079"/>
            <a:ext cx="389466" cy="2317553"/>
          </a:xfrm>
          <a:prstGeom prst="rightBrace">
            <a:avLst/>
          </a:prstGeom>
          <a:ln w="571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050" y="4740274"/>
            <a:ext cx="2225233" cy="101812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6200" y="3180301"/>
            <a:ext cx="3691467" cy="465667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5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42226"/>
            <a:ext cx="8229600" cy="7313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dirty="0"/>
              <a:t>Prove that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 </a:t>
            </a:r>
            <a:r>
              <a:rPr lang="en-US" sz="2800" dirty="0">
                <a:solidFill>
                  <a:srgbClr val="C00000"/>
                </a:solidFill>
              </a:rPr>
              <a:t>p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ea typeface="MS PGothic" charset="0"/>
                <a:sym typeface="Symbol" charset="0"/>
              </a:rPr>
              <a:t> </a:t>
            </a:r>
            <a:r>
              <a:rPr lang="en-US" sz="2800" dirty="0">
                <a:solidFill>
                  <a:srgbClr val="C00000"/>
                </a:solidFill>
                <a:sym typeface="Symbol" charset="0"/>
              </a:rPr>
              <a:t>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q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r</a:t>
            </a:r>
            <a:r>
              <a:rPr lang="en-US" sz="2800" dirty="0">
                <a:sym typeface="Symbol"/>
              </a:rPr>
              <a:t>,</a:t>
            </a:r>
            <a:r>
              <a:rPr lang="en-US" sz="2800" dirty="0">
                <a:solidFill>
                  <a:srgbClr val="7F0018"/>
                </a:solidFill>
                <a:sym typeface="Symbol"/>
              </a:rPr>
              <a:t> </a:t>
            </a:r>
            <a:r>
              <a:rPr lang="en-US" sz="2800" dirty="0">
                <a:sym typeface="Symbol"/>
              </a:rPr>
              <a:t>and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s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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q</a:t>
            </a:r>
            <a:r>
              <a:rPr lang="en-US" sz="2800" dirty="0">
                <a:sym typeface="Symbol"/>
              </a:rPr>
              <a:t>.</a:t>
            </a:r>
            <a:endParaRPr lang="en-US" sz="2800" dirty="0">
              <a:solidFill>
                <a:srgbClr val="7F0018"/>
              </a:solidFill>
              <a:sym typeface="Symbol"/>
            </a:endParaRPr>
          </a:p>
          <a:p>
            <a:pPr>
              <a:defRPr/>
            </a:pPr>
            <a:endParaRPr lang="en-US" dirty="0">
              <a:sym typeface="Symbol"/>
            </a:endParaRPr>
          </a:p>
          <a:p>
            <a:pPr marL="457200" lvl="1">
              <a:buFont typeface="Arial" charset="0"/>
              <a:buNone/>
              <a:defRPr/>
            </a:pPr>
            <a:r>
              <a:rPr lang="en-US" dirty="0">
                <a:sym typeface="Symbol"/>
              </a:rPr>
              <a:t>	</a:t>
            </a:r>
            <a:endParaRPr 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5950008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∨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18.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Franklin Gothic Medium" charset="0"/>
                                  <a:cs typeface="Franklin Gothic Medium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3,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18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19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5950008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100000" r="-198932" b="-7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200000" r="-198932" b="-6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300000" r="-198932" b="-5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 smtClean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 smtClean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 smtClean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 smtClean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18.</a:t>
                          </a: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601176" r="-198932" b="-2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701176" r="-198932" b="-1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72809" t="-701176" b="-13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801176" r="-198932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</a:t>
                          </a: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2, 19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223" y="4627714"/>
            <a:ext cx="743776" cy="7559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268283" y="4401483"/>
                <a:ext cx="441851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charset="0"/>
                        <a:ea typeface="Franklin Gothic Medium" charset="0"/>
                        <a:cs typeface="Franklin Gothic Medium" charset="0"/>
                      </a:rPr>
                      <m:t>¬¬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charset="0"/>
                        <a:ea typeface="Franklin Gothic Medium" charset="0"/>
                        <a:cs typeface="Franklin Gothic Medium" charset="0"/>
                      </a:rPr>
                      <m:t>𝒔</m:t>
                    </m:r>
                  </m:oMath>
                </a14:m>
                <a:r>
                  <a:rPr lang="en-US" sz="2000" dirty="0">
                    <a:solidFill>
                      <a:srgbClr val="005923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 doesn’t show up in the givens but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charset="0"/>
                        <a:ea typeface="Franklin Gothic Medium" charset="0"/>
                        <a:cs typeface="Franklin Gothic Medium" charset="0"/>
                      </a:rPr>
                      <m:t>𝒔</m:t>
                    </m:r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Franklin Gothic Medium" charset="0"/>
                        <a:cs typeface="Franklin Gothic Medium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5923"/>
                    </a:solidFill>
                    <a:latin typeface="Franklin Gothic Medium" charset="0"/>
                    <a:ea typeface="Franklin Gothic Medium" charset="0"/>
                    <a:cs typeface="Franklin Gothic Medium" charset="0"/>
                  </a:rPr>
                  <a:t>does and we can use equivalences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283" y="4401483"/>
                <a:ext cx="4418517" cy="707886"/>
              </a:xfrm>
              <a:prstGeom prst="rect">
                <a:avLst/>
              </a:prstGeom>
              <a:blipFill rotWithShape="0">
                <a:blip r:embed="rId4"/>
                <a:stretch>
                  <a:fillRect t="-4310" r="-69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92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42226"/>
            <a:ext cx="8229600" cy="7313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dirty="0"/>
              <a:t>Prove that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 </a:t>
            </a:r>
            <a:r>
              <a:rPr lang="en-US" sz="2800" dirty="0">
                <a:solidFill>
                  <a:srgbClr val="C00000"/>
                </a:solidFill>
              </a:rPr>
              <a:t>p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ea typeface="MS PGothic" charset="0"/>
                <a:sym typeface="Symbol" charset="0"/>
              </a:rPr>
              <a:t> </a:t>
            </a:r>
            <a:r>
              <a:rPr lang="en-US" sz="2800" dirty="0">
                <a:solidFill>
                  <a:srgbClr val="C00000"/>
                </a:solidFill>
                <a:sym typeface="Symbol" charset="0"/>
              </a:rPr>
              <a:t>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q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r</a:t>
            </a:r>
            <a:r>
              <a:rPr lang="en-US" sz="2800" dirty="0">
                <a:sym typeface="Symbol"/>
              </a:rPr>
              <a:t>,</a:t>
            </a:r>
            <a:r>
              <a:rPr lang="en-US" sz="2800" dirty="0">
                <a:solidFill>
                  <a:srgbClr val="7F0018"/>
                </a:solidFill>
                <a:sym typeface="Symbol"/>
              </a:rPr>
              <a:t> </a:t>
            </a:r>
            <a:r>
              <a:rPr lang="en-US" sz="2800" dirty="0">
                <a:sym typeface="Symbol"/>
              </a:rPr>
              <a:t>and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s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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q</a:t>
            </a:r>
            <a:r>
              <a:rPr lang="en-US" sz="2800" dirty="0">
                <a:sym typeface="Symbol"/>
              </a:rPr>
              <a:t>.</a:t>
            </a:r>
            <a:endParaRPr lang="en-US" sz="2800" dirty="0">
              <a:solidFill>
                <a:srgbClr val="7F0018"/>
              </a:solidFill>
              <a:sym typeface="Symbol"/>
            </a:endParaRPr>
          </a:p>
          <a:p>
            <a:pPr>
              <a:defRPr/>
            </a:pPr>
            <a:endParaRPr lang="en-US" dirty="0">
              <a:sym typeface="Symbol"/>
            </a:endParaRPr>
          </a:p>
          <a:p>
            <a:pPr marL="457200" lvl="1">
              <a:buFont typeface="Arial" charset="0"/>
              <a:buNone/>
              <a:defRPr/>
            </a:pPr>
            <a:r>
              <a:rPr lang="en-US" dirty="0">
                <a:sym typeface="Symbol"/>
              </a:rPr>
              <a:t>	</a:t>
            </a:r>
            <a:endParaRPr 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4190638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∨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17.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18.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Double Negation: 17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Franklin Gothic Medium" charset="0"/>
                                  <a:cs typeface="Franklin Gothic Medium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3,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18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19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4190638"/>
                  </p:ext>
                </p:extLst>
              </p:nvPr>
            </p:nvGraphicFramePr>
            <p:xfrm>
              <a:off x="262127" y="1568573"/>
              <a:ext cx="5888102" cy="466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100000" r="-198932" b="-7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200000" r="-198932" b="-6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300000" r="-198932" b="-5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 smtClean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1" i="1" dirty="0" smtClean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 smtClean="0">
                              <a:solidFill>
                                <a:srgbClr val="FF0000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17.</a:t>
                          </a:r>
                          <a:endParaRPr lang="en-US" sz="2800" b="0" dirty="0" smtClean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501176" r="-198932" b="-3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solidFill>
                              <a:srgbClr val="FF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18.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601176" r="-198932" b="-2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Double Negation: </a:t>
                          </a: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17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701176" r="-198932" b="-1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72809" t="-701176" b="-13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44840" t="-801176" r="-198932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</a:t>
                          </a: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2, 19 </a:t>
                          </a:r>
                          <a:endParaRPr lang="en-US" sz="2800" b="0" dirty="0" smtClean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290" y="4102781"/>
            <a:ext cx="743776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253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42226"/>
            <a:ext cx="8229600" cy="7313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dirty="0"/>
              <a:t>Prove that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 </a:t>
            </a:r>
            <a:r>
              <a:rPr lang="en-US" sz="2800" dirty="0">
                <a:solidFill>
                  <a:srgbClr val="C00000"/>
                </a:solidFill>
              </a:rPr>
              <a:t>p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ea typeface="MS PGothic" charset="0"/>
                <a:sym typeface="Symbol" charset="0"/>
              </a:rPr>
              <a:t> </a:t>
            </a:r>
            <a:r>
              <a:rPr lang="en-US" sz="2800" dirty="0">
                <a:solidFill>
                  <a:srgbClr val="C00000"/>
                </a:solidFill>
                <a:sym typeface="Symbol" charset="0"/>
              </a:rPr>
              <a:t>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q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r</a:t>
            </a:r>
            <a:r>
              <a:rPr lang="en-US" sz="2800" dirty="0">
                <a:sym typeface="Symbol"/>
              </a:rPr>
              <a:t>,</a:t>
            </a:r>
            <a:r>
              <a:rPr lang="en-US" sz="2800" dirty="0">
                <a:solidFill>
                  <a:srgbClr val="7F0018"/>
                </a:solidFill>
                <a:sym typeface="Symbol"/>
              </a:rPr>
              <a:t> </a:t>
            </a:r>
            <a:r>
              <a:rPr lang="en-US" sz="2800" dirty="0">
                <a:sym typeface="Symbol"/>
              </a:rPr>
              <a:t>and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s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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q</a:t>
            </a:r>
            <a:r>
              <a:rPr lang="en-US" sz="2800" dirty="0">
                <a:sym typeface="Symbol"/>
              </a:rPr>
              <a:t>.</a:t>
            </a:r>
            <a:endParaRPr lang="en-US" sz="2800" dirty="0">
              <a:solidFill>
                <a:srgbClr val="7F0018"/>
              </a:solidFill>
              <a:sym typeface="Symbol"/>
            </a:endParaRPr>
          </a:p>
          <a:p>
            <a:pPr>
              <a:defRPr/>
            </a:pPr>
            <a:endParaRPr lang="en-US" dirty="0">
              <a:sym typeface="Symbol"/>
            </a:endParaRPr>
          </a:p>
          <a:p>
            <a:pPr marL="457200" lvl="1">
              <a:buFont typeface="Arial" charset="0"/>
              <a:buNone/>
              <a:defRPr/>
            </a:pPr>
            <a:r>
              <a:rPr lang="en-US" dirty="0">
                <a:sym typeface="Symbol"/>
              </a:rPr>
              <a:t>	</a:t>
            </a:r>
            <a:endParaRPr 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1953490"/>
                  </p:ext>
                </p:extLst>
              </p:nvPr>
            </p:nvGraphicFramePr>
            <p:xfrm>
              <a:off x="262127" y="1568572"/>
              <a:ext cx="5888102" cy="47017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∨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17.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∧ </a:t>
                          </a:r>
                          <a:r>
                            <a:rPr lang="en-US" sz="280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18.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Double Negation: 17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Franklin Gothic Medium" charset="0"/>
                                  <a:cs typeface="Franklin Gothic Medium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3,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18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19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1953490"/>
                  </p:ext>
                </p:extLst>
              </p:nvPr>
            </p:nvGraphicFramePr>
            <p:xfrm>
              <a:off x="262127" y="1568572"/>
              <a:ext cx="5888102" cy="47017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97872" r="-198519" b="-60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202174" r="-198519" b="-51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295745" r="-198519" b="-4085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17.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404348" r="-198519" b="-3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∧ </a:t>
                          </a:r>
                          <a:r>
                            <a:rPr lang="en-US" sz="280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18.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504348" r="-198519" b="-2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Double Negation: 17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19.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591489" r="-198519" b="-1127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862" t="-591489" r="372" b="-1127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877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20.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706522" r="-198519" b="-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19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6"/>
          <p:cNvSpPr/>
          <p:nvPr/>
        </p:nvSpPr>
        <p:spPr>
          <a:xfrm>
            <a:off x="76200" y="2128081"/>
            <a:ext cx="3691467" cy="465667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11800" y="2302933"/>
            <a:ext cx="3149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No holes left!  We just </a:t>
            </a:r>
          </a:p>
          <a:p>
            <a:r>
              <a:rPr lang="en-US" sz="2400" dirty="0">
                <a:solidFill>
                  <a:srgbClr val="005923"/>
                </a:solidFill>
                <a:latin typeface="Franklin Gothic Medium"/>
                <a:cs typeface="Franklin Gothic Medium"/>
              </a:rPr>
              <a:t>need to clean up a bit.</a:t>
            </a:r>
          </a:p>
        </p:txBody>
      </p:sp>
    </p:spTree>
    <p:extLst>
      <p:ext uri="{BB962C8B-B14F-4D97-AF65-F5344CB8AC3E}">
        <p14:creationId xmlns:p14="http://schemas.microsoft.com/office/powerpoint/2010/main" val="290121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942226"/>
            <a:ext cx="8229600" cy="73139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Franklin Gothic Medium"/>
                <a:ea typeface="+mn-ea"/>
                <a:cs typeface="Franklin Gothic Medium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dirty="0"/>
              <a:t>Prove that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</a:t>
            </a:r>
            <a:r>
              <a:rPr lang="en-US" sz="2800" dirty="0">
                <a:solidFill>
                  <a:srgbClr val="C00000"/>
                </a:solidFill>
              </a:rPr>
              <a:t>r</a:t>
            </a:r>
            <a:r>
              <a:rPr lang="en-US" sz="2800" dirty="0"/>
              <a:t> follows from </a:t>
            </a:r>
            <a:r>
              <a:rPr lang="en-US" sz="2800" dirty="0">
                <a:solidFill>
                  <a:srgbClr val="C00000"/>
                </a:solidFill>
              </a:rPr>
              <a:t>p </a:t>
            </a:r>
            <a:r>
              <a:rPr lang="en-US" sz="2800" dirty="0">
                <a:solidFill>
                  <a:srgbClr val="C00000"/>
                </a:solidFill>
                <a:latin typeface="Calibri" charset="0"/>
                <a:ea typeface="MS PGothic" charset="0"/>
                <a:sym typeface="Symbol" charset="0"/>
              </a:rPr>
              <a:t> </a:t>
            </a:r>
            <a:r>
              <a:rPr lang="en-US" sz="2800" dirty="0">
                <a:solidFill>
                  <a:srgbClr val="C00000"/>
                </a:solidFill>
                <a:sym typeface="Symbol" charset="0"/>
              </a:rPr>
              <a:t>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q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 r</a:t>
            </a:r>
            <a:r>
              <a:rPr lang="en-US" sz="2800" dirty="0">
                <a:sym typeface="Symbol"/>
              </a:rPr>
              <a:t>,</a:t>
            </a:r>
            <a:r>
              <a:rPr lang="en-US" sz="2800" dirty="0">
                <a:solidFill>
                  <a:srgbClr val="7F0018"/>
                </a:solidFill>
                <a:sym typeface="Symbol"/>
              </a:rPr>
              <a:t> </a:t>
            </a:r>
            <a:r>
              <a:rPr lang="en-US" sz="2800" dirty="0">
                <a:sym typeface="Symbol"/>
              </a:rPr>
              <a:t>and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s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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q</a:t>
            </a:r>
            <a:r>
              <a:rPr lang="en-US" sz="2800" dirty="0">
                <a:sym typeface="Symbol"/>
              </a:rPr>
              <a:t>.</a:t>
            </a:r>
            <a:endParaRPr lang="en-US" sz="2800" dirty="0">
              <a:solidFill>
                <a:srgbClr val="7F0018"/>
              </a:solidFill>
              <a:sym typeface="Symbol"/>
            </a:endParaRPr>
          </a:p>
          <a:p>
            <a:pPr>
              <a:defRPr/>
            </a:pPr>
            <a:endParaRPr lang="en-US" dirty="0">
              <a:sym typeface="Symbol"/>
            </a:endParaRPr>
          </a:p>
          <a:p>
            <a:pPr marL="457200" lvl="1">
              <a:buFont typeface="Arial" charset="0"/>
              <a:buNone/>
              <a:defRPr/>
            </a:pPr>
            <a:r>
              <a:rPr lang="en-US" dirty="0">
                <a:sym typeface="Symbol"/>
              </a:rPr>
              <a:t>	</a:t>
            </a:r>
            <a:endParaRPr lang="en-US" dirty="0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4515840"/>
                  </p:ext>
                </p:extLst>
              </p:nvPr>
            </p:nvGraphicFramePr>
            <p:xfrm>
              <a:off x="262127" y="1568573"/>
              <a:ext cx="5888102" cy="4145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𝒑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∧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→¬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∨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4.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∧ </a:t>
                          </a:r>
                          <a:r>
                            <a:rPr lang="en-US" sz="280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5.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Double Negation: 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6.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Franklin Gothic Medium" charset="0"/>
                                  <a:cs typeface="Franklin Gothic Medium" charset="0"/>
                                </a:rPr>
                                <m:t>∨</m:t>
                              </m:r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3,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5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7.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¬</m:t>
                                </m:r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Franklin Gothic Medium" charset="0"/>
                                    <a:cs typeface="Franklin Gothic Medium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i="1" dirty="0">
                            <a:solidFill>
                              <a:srgbClr val="C00000"/>
                            </a:solidFill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6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4515840"/>
                  </p:ext>
                </p:extLst>
              </p:nvPr>
            </p:nvGraphicFramePr>
            <p:xfrm>
              <a:off x="262127" y="1568573"/>
              <a:ext cx="5888102" cy="4145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3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07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039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Franklin Gothic Medium" charset="0"/>
                            <a:ea typeface="Franklin Gothic Medium" charset="0"/>
                            <a:cs typeface="Franklin Gothic Medium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1.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100000" r="-198519" b="-6268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2.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200000" r="-198519" b="-5268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3.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300000" r="-198519" b="-4268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Given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4.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410000" r="-198519" b="-3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∧ </a:t>
                          </a:r>
                          <a:r>
                            <a:rPr lang="en-US" sz="2800" dirty="0" err="1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Elim</a:t>
                          </a:r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: 1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5.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497561" r="-198519" b="-2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Double Negation: 4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6.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597561" r="-198519" b="-1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862" t="-597561" r="372" b="-1292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7.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185" t="-697561" r="-198519" b="-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Franklin Gothic Medium" charset="0"/>
                              <a:ea typeface="Franklin Gothic Medium" charset="0"/>
                              <a:cs typeface="Franklin Gothic Medium" charset="0"/>
                            </a:rPr>
                            <a:t>MP: 2, 6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4642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You can use </a:t>
                </a:r>
                <a:r>
                  <a:rPr lang="en-US" sz="2800" dirty="0">
                    <a:solidFill>
                      <a:srgbClr val="00B050"/>
                    </a:solidFill>
                  </a:rPr>
                  <a:t>equivalences</a:t>
                </a:r>
                <a:r>
                  <a:rPr lang="en-US" sz="2800" dirty="0"/>
                  <a:t> to make substitutions</a:t>
                </a:r>
              </a:p>
              <a:p>
                <a:pPr marL="0" indent="0">
                  <a:buNone/>
                </a:pPr>
                <a:r>
                  <a:rPr lang="en-US" sz="2800" dirty="0"/>
                  <a:t>    of </a:t>
                </a:r>
                <a:r>
                  <a:rPr lang="en-US" sz="2800" dirty="0">
                    <a:solidFill>
                      <a:srgbClr val="00B050"/>
                    </a:solidFill>
                  </a:rPr>
                  <a:t>any sub-formula.</a:t>
                </a:r>
              </a:p>
              <a:p>
                <a:pPr marL="0" indent="0">
                  <a:buNone/>
                </a:pPr>
                <a:r>
                  <a:rPr lang="en-US" dirty="0"/>
                  <a:t>     </a:t>
                </a:r>
                <a:r>
                  <a:rPr lang="en-US" sz="2800" dirty="0"/>
                  <a:t>e.g.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sz="28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𝒑</m:t>
                        </m:r>
                        <m:r>
                          <a:rPr lang="en-US" sz="28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 </m:t>
                        </m:r>
                        <m:r>
                          <a:rPr lang="en-US" sz="28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𝒓</m:t>
                        </m:r>
                      </m:e>
                    </m:d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  <m:r>
                      <a:rPr lang="en-US" sz="2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 </m:t>
                    </m:r>
                    <m:r>
                      <a:rPr lang="en-US" sz="2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𝒒</m:t>
                    </m:r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charset="0"/>
                      </a:rPr>
                      <m:t>≡</m:t>
                    </m:r>
                    <m:d>
                      <m:dPr>
                        <m:ctrlPr>
                          <a:rPr lang="en-US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sz="28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¬</m:t>
                        </m:r>
                        <m:r>
                          <a:rPr lang="en-US" sz="28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𝒑</m:t>
                        </m:r>
                        <m:r>
                          <a:rPr lang="en-US" sz="28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 </m:t>
                        </m:r>
                        <m:r>
                          <a:rPr lang="en-US" sz="28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</m:t>
                        </m:r>
                        <m:r>
                          <a:rPr lang="en-US" sz="28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 </m:t>
                        </m:r>
                        <m:r>
                          <a:rPr lang="en-US" sz="28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charset="0"/>
                          </a:rPr>
                          <m:t>𝒓</m:t>
                        </m:r>
                      </m:e>
                    </m:d>
                    <m:r>
                      <a:rPr lang="en-US" sz="2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 </m:t>
                    </m:r>
                    <m:r>
                      <a:rPr lang="en-US" sz="2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𝒒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sz="2800" dirty="0">
                    <a:solidFill>
                      <a:srgbClr val="FF0000"/>
                    </a:solidFill>
                  </a:rPr>
                  <a:t>Inference rules only</a:t>
                </a:r>
                <a:r>
                  <a:rPr lang="en-US" sz="2800" dirty="0"/>
                  <a:t> can be applied to </a:t>
                </a:r>
                <a:r>
                  <a:rPr lang="en-US" sz="2800" dirty="0">
                    <a:solidFill>
                      <a:srgbClr val="FF0000"/>
                    </a:solidFill>
                  </a:rPr>
                  <a:t>whole formulas</a:t>
                </a:r>
                <a:r>
                  <a:rPr lang="en-US" sz="2800" dirty="0"/>
                  <a:t> (not correct otherwise).</a:t>
                </a:r>
              </a:p>
              <a:p>
                <a:pPr marL="0" indent="0">
                  <a:buNone/>
                  <a:defRPr/>
                </a:pPr>
                <a:r>
                  <a:rPr lang="en-US" dirty="0"/>
                  <a:t>     </a:t>
                </a:r>
                <a:r>
                  <a:rPr lang="en-US" sz="2800" dirty="0"/>
                  <a:t>e.g. 1. 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𝒓</m:t>
                    </m:r>
                  </m:oMath>
                </a14:m>
                <a:r>
                  <a:rPr lang="en-US" sz="2800" dirty="0">
                    <a:sym typeface="Symbol"/>
                  </a:rPr>
                  <a:t>                 given</a:t>
                </a:r>
              </a:p>
              <a:p>
                <a:pPr marL="0" indent="0">
                  <a:buNone/>
                  <a:defRPr/>
                </a:pPr>
                <a:r>
                  <a:rPr lang="en-US" sz="2800" dirty="0">
                    <a:sym typeface="Symbol"/>
                  </a:rPr>
                  <a:t>             2. 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𝒑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 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𝒒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)  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𝒓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Symbol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  <a:latin typeface="Calibri" charset="0"/>
                    <a:sym typeface="Symbol" charset="0"/>
                  </a:rPr>
                  <a:t> </a:t>
                </a:r>
                <a:r>
                  <a:rPr lang="en-US" sz="2800" dirty="0">
                    <a:latin typeface="Calibri" charset="0"/>
                    <a:sym typeface="Symbol" charset="0"/>
                  </a:rPr>
                  <a:t>      </a:t>
                </a:r>
                <a:r>
                  <a:rPr lang="en-US" sz="2800" dirty="0">
                    <a:solidFill>
                      <a:srgbClr val="0070C0"/>
                    </a:solidFill>
                    <a:latin typeface="Franklin Gothic Medium" pitchFamily="34" charset="0"/>
                    <a:sym typeface="Symbol" charset="0"/>
                  </a:rPr>
                  <a:t>intro  from 1.</a:t>
                </a:r>
                <a:endParaRPr lang="en-US" sz="2800" dirty="0">
                  <a:solidFill>
                    <a:srgbClr val="0070C0"/>
                  </a:solidFill>
                  <a:latin typeface="Franklin Gothic Medium" pitchFamily="34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636247" y="4969443"/>
            <a:ext cx="5105400" cy="563033"/>
            <a:chOff x="1792110" y="4195228"/>
            <a:chExt cx="5105400" cy="563033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792110" y="4195228"/>
              <a:ext cx="5105400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792110" y="4224861"/>
              <a:ext cx="5105400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Important: Applications of Inference Rules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4013" y="5613840"/>
            <a:ext cx="558159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</a:rPr>
              <a:t>Does not follow!</a:t>
            </a:r>
            <a:r>
              <a:rPr lang="en-US" sz="2800" dirty="0">
                <a:solidFill>
                  <a:srgbClr val="C00000"/>
                </a:solidFill>
                <a:latin typeface="Franklin Gothic Medium" pitchFamily="34" charset="0"/>
              </a:rPr>
              <a:t>  </a:t>
            </a:r>
            <a:r>
              <a:rPr lang="en-US" sz="2800" dirty="0" err="1">
                <a:solidFill>
                  <a:srgbClr val="7030A0"/>
                </a:solidFill>
                <a:latin typeface="Franklin Gothic Medium" pitchFamily="34" charset="0"/>
              </a:rPr>
              <a:t>e.g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</a:rPr>
              <a:t> . p=</a:t>
            </a:r>
            <a:r>
              <a:rPr lang="en-US" sz="2800" b="1" dirty="0">
                <a:solidFill>
                  <a:srgbClr val="7030A0"/>
                </a:solidFill>
                <a:latin typeface="Franklin Gothic Medium" pitchFamily="34" charset="0"/>
              </a:rPr>
              <a:t>F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</a:rPr>
              <a:t>, q=</a:t>
            </a:r>
            <a:r>
              <a:rPr lang="en-US" sz="2800" b="1" dirty="0">
                <a:solidFill>
                  <a:srgbClr val="7030A0"/>
                </a:solidFill>
                <a:latin typeface="Franklin Gothic Medium" pitchFamily="34" charset="0"/>
              </a:rPr>
              <a:t>T</a:t>
            </a:r>
            <a:r>
              <a:rPr lang="en-US" sz="2800" dirty="0">
                <a:solidFill>
                  <a:srgbClr val="7030A0"/>
                </a:solidFill>
                <a:latin typeface="Franklin Gothic Medium" pitchFamily="34" charset="0"/>
              </a:rPr>
              <a:t>, r=</a:t>
            </a:r>
            <a:r>
              <a:rPr lang="en-US" sz="2800" b="1" dirty="0">
                <a:solidFill>
                  <a:srgbClr val="7030A0"/>
                </a:solidFill>
                <a:latin typeface="Franklin Gothic Medium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64225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386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To Prove An Implication: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𝐵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38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ym typeface="Symbol" pitchFamily="18" charset="2"/>
              </a:rPr>
              <a:t>We use the direct proof rule</a:t>
            </a:r>
          </a:p>
          <a:p>
            <a:r>
              <a:rPr lang="en-US" sz="2800" dirty="0">
                <a:sym typeface="Symbol" pitchFamily="18" charset="2"/>
              </a:rPr>
              <a:t>The “pre-requisite”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</a:rPr>
              <a:t>A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 B</a:t>
            </a:r>
            <a:r>
              <a:rPr lang="en-US" sz="2800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for the direct proof rule is </a:t>
            </a:r>
            <a:r>
              <a:rPr lang="en-US" sz="2800" b="1" dirty="0">
                <a:sym typeface="Symbol" pitchFamily="18" charset="2"/>
              </a:rPr>
              <a:t>a proof </a:t>
            </a:r>
            <a:r>
              <a:rPr lang="en-US" sz="2800" dirty="0">
                <a:sym typeface="Symbol" pitchFamily="18" charset="2"/>
              </a:rPr>
              <a:t>that “</a:t>
            </a:r>
            <a:r>
              <a:rPr lang="en-US" sz="2800" b="1" dirty="0">
                <a:sym typeface="Symbol" pitchFamily="18" charset="2"/>
              </a:rPr>
              <a:t>Given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>
                <a:solidFill>
                  <a:srgbClr val="0070C0"/>
                </a:solidFill>
                <a:sym typeface="Symbol" pitchFamily="18" charset="2"/>
              </a:rPr>
              <a:t>A</a:t>
            </a:r>
            <a:r>
              <a:rPr lang="en-US" sz="2800" dirty="0">
                <a:sym typeface="Symbol" pitchFamily="18" charset="2"/>
              </a:rPr>
              <a:t>, we can prove </a:t>
            </a:r>
            <a:r>
              <a:rPr lang="en-US" sz="2800" dirty="0">
                <a:solidFill>
                  <a:srgbClr val="0070C0"/>
                </a:solidFill>
                <a:sym typeface="Symbol" pitchFamily="18" charset="2"/>
              </a:rPr>
              <a:t>B</a:t>
            </a:r>
            <a:r>
              <a:rPr lang="en-US" sz="2800" dirty="0">
                <a:sym typeface="Symbol" pitchFamily="18" charset="2"/>
              </a:rPr>
              <a:t>.”</a:t>
            </a:r>
            <a:endParaRPr lang="en-US" sz="2800" dirty="0"/>
          </a:p>
          <a:p>
            <a:r>
              <a:rPr lang="en-US" sz="2800" dirty="0">
                <a:solidFill>
                  <a:srgbClr val="C00000"/>
                </a:solidFill>
              </a:rPr>
              <a:t>The direct proof rule:</a:t>
            </a:r>
          </a:p>
          <a:p>
            <a:pPr marL="457200" lvl="1" indent="0">
              <a:buNone/>
            </a:pPr>
            <a:r>
              <a:rPr lang="en-US" dirty="0"/>
              <a:t>  If you have such a proof then you can conclude        </a:t>
            </a:r>
          </a:p>
          <a:p>
            <a:pPr marL="457200" lvl="1" indent="0">
              <a:buNone/>
            </a:pPr>
            <a:r>
              <a:rPr lang="en-US" dirty="0"/>
              <a:t>  that </a:t>
            </a:r>
            <a:r>
              <a:rPr lang="en-US" dirty="0">
                <a:solidFill>
                  <a:srgbClr val="0070C0"/>
                </a:solidFill>
              </a:rPr>
              <a:t>A </a:t>
            </a: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 B</a:t>
            </a:r>
            <a:r>
              <a:rPr lang="en-US" dirty="0">
                <a:sym typeface="Symbol" pitchFamily="18" charset="2"/>
              </a:rPr>
              <a:t> is true</a:t>
            </a:r>
            <a:endParaRPr lang="en-US" sz="2800" dirty="0">
              <a:sym typeface="Symbol" pitchFamily="18" charset="2"/>
            </a:endParaRP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9C7CADB7-BE35-C946-9C78-8B510E610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4923" y="881280"/>
            <a:ext cx="151515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2800" u="sng" dirty="0">
                <a:latin typeface="Calibri" pitchFamily="34" charset="0"/>
              </a:rPr>
              <a:t>   A </a:t>
            </a:r>
            <a:r>
              <a:rPr lang="en-US" sz="2800" u="sng" dirty="0">
                <a:latin typeface="Calibri" pitchFamily="34" charset="0"/>
                <a:sym typeface="Symbol" pitchFamily="18" charset="2"/>
              </a:rPr>
              <a:t> B  </a:t>
            </a:r>
          </a:p>
          <a:p>
            <a:pPr algn="ctr" eaLnBrk="1" hangingPunct="1"/>
            <a:r>
              <a:rPr lang="en-US" sz="2800" dirty="0">
                <a:latin typeface="Calibri" pitchFamily="34" charset="0"/>
                <a:sym typeface="Symbol" pitchFamily="18" charset="2"/>
              </a:rPr>
              <a:t>∴ </a:t>
            </a:r>
            <a:r>
              <a:rPr lang="en-US" sz="2800" dirty="0">
                <a:latin typeface="Calibri" pitchFamily="34" charset="0"/>
              </a:rPr>
              <a:t>A </a:t>
            </a:r>
            <a:r>
              <a:rPr lang="en-US" sz="2800" dirty="0">
                <a:latin typeface="Calibri" pitchFamily="34" charset="0"/>
                <a:sym typeface="Symbol" pitchFamily="18" charset="2"/>
              </a:rPr>
              <a:t> B</a:t>
            </a:r>
          </a:p>
        </p:txBody>
      </p:sp>
    </p:spTree>
    <p:extLst>
      <p:ext uri="{BB962C8B-B14F-4D97-AF65-F5344CB8AC3E}">
        <p14:creationId xmlns:p14="http://schemas.microsoft.com/office/powerpoint/2010/main" val="355826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386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To Prove An Implication: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</a:rPr>
                      <m:t>𝐵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38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52" t="-12000" b="-2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>
                    <a:sym typeface="Symbol" pitchFamily="18" charset="2"/>
                  </a:rPr>
                  <a:t>We use the direct proof rule</a:t>
                </a:r>
              </a:p>
              <a:p>
                <a:r>
                  <a:rPr lang="en-US" sz="2800" dirty="0">
                    <a:sym typeface="Symbol" pitchFamily="18" charset="2"/>
                  </a:rPr>
                  <a:t>The “pre-requisite” </a:t>
                </a:r>
                <a:r>
                  <a:rPr lang="en-US" sz="2800" dirty="0">
                    <a:solidFill>
                      <a:srgbClr val="C00000"/>
                    </a:solidFill>
                    <a:latin typeface="Calibri" pitchFamily="34" charset="0"/>
                  </a:rPr>
                  <a:t>A</a:t>
                </a:r>
                <a:r>
                  <a:rPr lang="en-US" sz="2800" dirty="0">
                    <a:latin typeface="Calibri" pitchFamily="34" charset="0"/>
                  </a:rPr>
                  <a:t> </a:t>
                </a:r>
                <a:r>
                  <a:rPr lang="en-US" sz="2800" dirty="0">
                    <a:solidFill>
                      <a:srgbClr val="C00000"/>
                    </a:solidFill>
                    <a:latin typeface="Calibri" pitchFamily="34" charset="0"/>
                    <a:sym typeface="Symbol" pitchFamily="18" charset="2"/>
                  </a:rPr>
                  <a:t> B</a:t>
                </a:r>
                <a:r>
                  <a:rPr lang="en-US" sz="2800" dirty="0">
                    <a:latin typeface="Calibri" pitchFamily="34" charset="0"/>
                    <a:sym typeface="Symbol" pitchFamily="18" charset="2"/>
                  </a:rPr>
                  <a:t> </a:t>
                </a:r>
                <a:r>
                  <a:rPr lang="en-US" sz="2800" dirty="0">
                    <a:sym typeface="Symbol" pitchFamily="18" charset="2"/>
                  </a:rPr>
                  <a:t>for the direct proof rule is </a:t>
                </a:r>
                <a:r>
                  <a:rPr lang="en-US" sz="2800" b="1" dirty="0">
                    <a:sym typeface="Symbol" pitchFamily="18" charset="2"/>
                  </a:rPr>
                  <a:t>a proof </a:t>
                </a:r>
                <a:r>
                  <a:rPr lang="en-US" sz="2800" dirty="0">
                    <a:sym typeface="Symbol" pitchFamily="18" charset="2"/>
                  </a:rPr>
                  <a:t>that “</a:t>
                </a:r>
                <a:r>
                  <a:rPr lang="en-US" sz="2800" b="1" dirty="0">
                    <a:sym typeface="Symbol" pitchFamily="18" charset="2"/>
                  </a:rPr>
                  <a:t>Given</a:t>
                </a:r>
                <a:r>
                  <a:rPr lang="en-US" sz="2800" dirty="0">
                    <a:sym typeface="Symbol" pitchFamily="18" charset="2"/>
                  </a:rPr>
                  <a:t> </a:t>
                </a:r>
                <a:r>
                  <a:rPr lang="en-US" sz="2800" dirty="0">
                    <a:solidFill>
                      <a:srgbClr val="0070C0"/>
                    </a:solidFill>
                    <a:sym typeface="Symbol" pitchFamily="18" charset="2"/>
                  </a:rPr>
                  <a:t>A</a:t>
                </a:r>
                <a:r>
                  <a:rPr lang="en-US" sz="2800" dirty="0">
                    <a:sym typeface="Symbol" pitchFamily="18" charset="2"/>
                  </a:rPr>
                  <a:t>, we can prove </a:t>
                </a:r>
                <a:r>
                  <a:rPr lang="en-US" sz="2800" dirty="0">
                    <a:solidFill>
                      <a:srgbClr val="0070C0"/>
                    </a:solidFill>
                    <a:sym typeface="Symbol" pitchFamily="18" charset="2"/>
                  </a:rPr>
                  <a:t>B</a:t>
                </a:r>
                <a:r>
                  <a:rPr lang="en-US" sz="2800" dirty="0">
                    <a:sym typeface="Symbol" pitchFamily="18" charset="2"/>
                  </a:rPr>
                  <a:t>.”</a:t>
                </a:r>
                <a:endParaRPr lang="en-US" sz="2800" dirty="0"/>
              </a:p>
              <a:p>
                <a:r>
                  <a:rPr lang="en-US" sz="2800" dirty="0">
                    <a:solidFill>
                      <a:srgbClr val="C00000"/>
                    </a:solidFill>
                  </a:rPr>
                  <a:t>The direct proof rule: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If you have such a proof then you can conclude        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that </a:t>
                </a:r>
                <a:r>
                  <a:rPr lang="en-US" dirty="0">
                    <a:solidFill>
                      <a:srgbClr val="0070C0"/>
                    </a:solidFill>
                  </a:rPr>
                  <a:t>A </a:t>
                </a:r>
                <a:r>
                  <a:rPr lang="en-US" dirty="0">
                    <a:solidFill>
                      <a:srgbClr val="0070C0"/>
                    </a:solidFill>
                    <a:sym typeface="Symbol" pitchFamily="18" charset="2"/>
                  </a:rPr>
                  <a:t> B</a:t>
                </a:r>
                <a:r>
                  <a:rPr lang="en-US" dirty="0">
                    <a:sym typeface="Symbol" pitchFamily="18" charset="2"/>
                  </a:rPr>
                  <a:t> is true</a:t>
                </a:r>
                <a:endParaRPr lang="en-US" sz="2800" dirty="0"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sym typeface="Symbol" pitchFamily="18" charset="2"/>
                  </a:rPr>
                  <a:t>    Example:	 Prove </a:t>
                </a:r>
                <a:r>
                  <a:rPr lang="en-US" sz="2800" dirty="0">
                    <a:solidFill>
                      <a:srgbClr val="C00000"/>
                    </a:solidFill>
                    <a:sym typeface="Symbol" pitchFamily="18" charset="2"/>
                  </a:rPr>
                  <a:t>p  (p  q).</a:t>
                </a:r>
                <a:endParaRPr lang="en-US" sz="2800" dirty="0"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sym typeface="Symbol" pitchFamily="18" charset="2"/>
                  </a:rPr>
                  <a:t>				</a:t>
                </a:r>
                <a:r>
                  <a:rPr lang="en-US" sz="2800" dirty="0">
                    <a:solidFill>
                      <a:srgbClr val="0070C0"/>
                    </a:solidFill>
                    <a:sym typeface="Symbol" pitchFamily="18" charset="2"/>
                  </a:rPr>
                  <a:t>	</a:t>
                </a:r>
                <a:r>
                  <a:rPr lang="en-US" sz="2800" dirty="0">
                    <a:sym typeface="Symbol" pitchFamily="18" charset="2"/>
                  </a:rPr>
                  <a:t>1.1.</a:t>
                </a:r>
                <a:r>
                  <a:rPr lang="en-US" sz="2800" dirty="0">
                    <a:solidFill>
                      <a:srgbClr val="7030A0"/>
                    </a:solidFill>
                    <a:sym typeface="Symbol" pitchFamily="18" charset="2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𝒑</m:t>
                    </m:r>
                  </m:oMath>
                </a14:m>
                <a:r>
                  <a:rPr lang="en-US" sz="2800" dirty="0">
                    <a:solidFill>
                      <a:srgbClr val="00B050"/>
                    </a:solidFill>
                    <a:sym typeface="Symbol" pitchFamily="18" charset="2"/>
                  </a:rPr>
                  <a:t> </a:t>
                </a:r>
                <a:r>
                  <a:rPr lang="en-US" sz="2800" dirty="0">
                    <a:solidFill>
                      <a:srgbClr val="7030A0"/>
                    </a:solidFill>
                    <a:sym typeface="Symbol" pitchFamily="18" charset="2"/>
                  </a:rPr>
                  <a:t>           		</a:t>
                </a:r>
                <a:r>
                  <a:rPr lang="en-US" sz="2800" dirty="0">
                    <a:sym typeface="Symbol" pitchFamily="18" charset="2"/>
                  </a:rPr>
                  <a:t>Assumption</a:t>
                </a:r>
                <a:r>
                  <a:rPr lang="en-US" sz="2800" dirty="0">
                    <a:solidFill>
                      <a:srgbClr val="00B050"/>
                    </a:solidFill>
                    <a:sym typeface="Symbol" pitchFamily="18" charset="2"/>
                  </a:rPr>
                  <a:t> </a:t>
                </a:r>
                <a:r>
                  <a:rPr lang="en-US" sz="2800" dirty="0">
                    <a:solidFill>
                      <a:srgbClr val="0070C0"/>
                    </a:solidFill>
                    <a:sym typeface="Symbol" pitchFamily="18" charset="2"/>
                  </a:rPr>
                  <a:t> </a:t>
                </a:r>
                <a:r>
                  <a:rPr lang="en-US" sz="2800" dirty="0">
                    <a:solidFill>
                      <a:srgbClr val="7030A0"/>
                    </a:solidFill>
                    <a:sym typeface="Symbol" pitchFamily="18" charset="2"/>
                  </a:rPr>
                  <a:t>                             </a:t>
                </a:r>
                <a:r>
                  <a:rPr lang="en-US" sz="2800" dirty="0">
                    <a:sym typeface="Symbol" pitchFamily="18" charset="2"/>
                  </a:rPr>
                  <a:t>	            		1.2.  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𝒑</m:t>
                    </m:r>
                    <m:r>
                      <a:rPr lang="en-US" sz="28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 </m:t>
                    </m:r>
                    <m:r>
                      <a:rPr lang="en-US" sz="28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𝒒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sym typeface="Symbol" pitchFamily="18" charset="2"/>
                  </a:rPr>
                  <a:t>      </a:t>
                </a:r>
                <a:r>
                  <a:rPr lang="en-US" sz="2800" dirty="0">
                    <a:sym typeface="Symbol" pitchFamily="18" charset="2"/>
                  </a:rPr>
                  <a:t>		Intro : 1                             			 1.  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𝒑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 (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𝒑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 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𝒒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sym typeface="Symbol" pitchFamily="18" charset="2"/>
                  </a:rPr>
                  <a:t>     		    </a:t>
                </a:r>
                <a:r>
                  <a:rPr lang="en-US" sz="2800" dirty="0">
                    <a:sym typeface="Symbol" pitchFamily="18" charset="2"/>
                  </a:rPr>
                  <a:t>Direct Proof</a:t>
                </a:r>
              </a:p>
            </p:txBody>
          </p:sp>
        </mc:Choice>
        <mc:Fallback xmlns="">
          <p:sp>
            <p:nvSpPr>
              <p:cNvPr id="1638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232" r="-13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395154" y="4379120"/>
            <a:ext cx="198656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B050"/>
                </a:solidFill>
              </a:rPr>
              <a:t>proof subroutine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641599" y="4831644"/>
            <a:ext cx="5746045" cy="801512"/>
          </a:xfrm>
          <a:prstGeom prst="roundRect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733" y="4779230"/>
            <a:ext cx="1793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Franklin Gothic Medium"/>
                <a:cs typeface="Franklin Gothic Medium"/>
              </a:rPr>
              <a:t>Indent proof</a:t>
            </a:r>
          </a:p>
          <a:p>
            <a:r>
              <a:rPr lang="en-US" sz="2400" dirty="0">
                <a:solidFill>
                  <a:srgbClr val="00B050"/>
                </a:solidFill>
                <a:latin typeface="Franklin Gothic Medium"/>
                <a:cs typeface="Franklin Gothic Medium"/>
              </a:rPr>
              <a:t>subroutine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77330" y="4840785"/>
            <a:ext cx="628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Franklin Gothic Medium"/>
              </a:rPr>
              <a:t>⇒</a:t>
            </a:r>
            <a:endParaRPr lang="en-US" sz="4000" dirty="0">
              <a:solidFill>
                <a:srgbClr val="00B05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9C7CADB7-BE35-C946-9C78-8B510E610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4923" y="881280"/>
            <a:ext cx="151515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 algn="ctr" eaLnBrk="1" hangingPunct="1"/>
            <a:r>
              <a:rPr lang="en-US" sz="2800" u="sng" dirty="0">
                <a:latin typeface="Calibri" pitchFamily="34" charset="0"/>
              </a:rPr>
              <a:t>   A </a:t>
            </a:r>
            <a:r>
              <a:rPr lang="en-US" sz="2800" u="sng" dirty="0">
                <a:latin typeface="Calibri" pitchFamily="34" charset="0"/>
                <a:sym typeface="Symbol" pitchFamily="18" charset="2"/>
              </a:rPr>
              <a:t> B  </a:t>
            </a:r>
          </a:p>
          <a:p>
            <a:pPr algn="ctr" eaLnBrk="1" hangingPunct="1"/>
            <a:r>
              <a:rPr lang="en-US" sz="2800" dirty="0">
                <a:latin typeface="Calibri" pitchFamily="34" charset="0"/>
                <a:sym typeface="Symbol" pitchFamily="18" charset="2"/>
              </a:rPr>
              <a:t>∴ </a:t>
            </a:r>
            <a:r>
              <a:rPr lang="en-US" sz="2800" dirty="0">
                <a:latin typeface="Calibri" pitchFamily="34" charset="0"/>
              </a:rPr>
              <a:t>A </a:t>
            </a:r>
            <a:r>
              <a:rPr lang="en-US" sz="2800" dirty="0">
                <a:latin typeface="Calibri" pitchFamily="34" charset="0"/>
                <a:sym typeface="Symbol" pitchFamily="18" charset="2"/>
              </a:rPr>
              <a:t> B</a:t>
            </a:r>
          </a:p>
        </p:txBody>
      </p:sp>
    </p:spTree>
    <p:extLst>
      <p:ext uri="{BB962C8B-B14F-4D97-AF65-F5344CB8AC3E}">
        <p14:creationId xmlns:p14="http://schemas.microsoft.com/office/powerpoint/2010/main" val="183712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 using the direct proof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4160"/>
                <a:ext cx="8686800" cy="5140800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sz="2800" dirty="0"/>
                  <a:t>Show that </a:t>
                </a:r>
                <a:r>
                  <a:rPr lang="en-US" sz="2800" dirty="0">
                    <a:solidFill>
                      <a:srgbClr val="C00000"/>
                    </a:solidFill>
                  </a:rPr>
                  <a:t>p </a:t>
                </a:r>
                <a:r>
                  <a:rPr lang="en-US" sz="2800" dirty="0">
                    <a:solidFill>
                      <a:srgbClr val="C00000"/>
                    </a:solidFill>
                    <a:sym typeface="Symbol"/>
                  </a:rPr>
                  <a:t> </a:t>
                </a:r>
                <a:r>
                  <a:rPr lang="en-US" sz="2800" dirty="0">
                    <a:solidFill>
                      <a:srgbClr val="C00000"/>
                    </a:solidFill>
                  </a:rPr>
                  <a:t>r </a:t>
                </a:r>
                <a:r>
                  <a:rPr lang="en-US" sz="2800" dirty="0"/>
                  <a:t>follows from </a:t>
                </a:r>
                <a:r>
                  <a:rPr lang="en-US" sz="2800" dirty="0">
                    <a:solidFill>
                      <a:srgbClr val="C00000"/>
                    </a:solidFill>
                  </a:rPr>
                  <a:t>q</a:t>
                </a:r>
                <a:r>
                  <a:rPr lang="en-US" sz="2800" dirty="0"/>
                  <a:t> and </a:t>
                </a:r>
                <a:r>
                  <a:rPr lang="en-US" sz="2800" dirty="0">
                    <a:solidFill>
                      <a:srgbClr val="C00000"/>
                    </a:solidFill>
                  </a:rPr>
                  <a:t>(p</a:t>
                </a:r>
                <a:r>
                  <a:rPr lang="en-US" sz="2800" dirty="0">
                    <a:solidFill>
                      <a:srgbClr val="C00000"/>
                    </a:solidFill>
                    <a:latin typeface="Calibri" charset="0"/>
                    <a:ea typeface="MS PGothic" charset="0"/>
                  </a:rPr>
                  <a:t> </a:t>
                </a:r>
                <a:r>
                  <a:rPr lang="en-US" sz="2800" dirty="0">
                    <a:solidFill>
                      <a:srgbClr val="C00000"/>
                    </a:solidFill>
                    <a:latin typeface="Calibri" charset="0"/>
                    <a:ea typeface="MS PGothic" charset="0"/>
                    <a:sym typeface="Symbol" charset="0"/>
                  </a:rPr>
                  <a:t> </a:t>
                </a:r>
                <a:r>
                  <a:rPr lang="en-US" sz="2800" dirty="0">
                    <a:solidFill>
                      <a:srgbClr val="C00000"/>
                    </a:solidFill>
                  </a:rPr>
                  <a:t>q</a:t>
                </a:r>
                <a:r>
                  <a:rPr lang="en-US" sz="2800" dirty="0">
                    <a:solidFill>
                      <a:srgbClr val="C00000"/>
                    </a:solidFill>
                    <a:sym typeface="Symbol"/>
                  </a:rPr>
                  <a:t>)  r</a:t>
                </a:r>
              </a:p>
              <a:p>
                <a:pPr>
                  <a:defRPr/>
                </a:pPr>
                <a:endParaRPr lang="en-US" dirty="0">
                  <a:sym typeface="Symbol"/>
                </a:endParaRPr>
              </a:p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dirty="0">
                    <a:sym typeface="Symbol"/>
                  </a:rPr>
                  <a:t>1.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𝒒</m:t>
                    </m:r>
                  </m:oMath>
                </a14:m>
                <a:r>
                  <a:rPr lang="en-US" dirty="0">
                    <a:sym typeface="Symbol"/>
                  </a:rPr>
                  <a:t>                      Given</a:t>
                </a:r>
              </a:p>
              <a:p>
                <a:pPr marL="971550" lvl="1" indent="-514350">
                  <a:buFont typeface="Arial" charset="0"/>
                  <a:buAutoNum type="arabicPeriod" startAt="2"/>
                  <a:defRPr/>
                </a:pPr>
                <a:r>
                  <a:rPr lang="en-US" dirty="0">
                    <a:solidFill>
                      <a:srgbClr val="005923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S PGothic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S PGothic" charset="0"/>
                        <a:sym typeface="Symbol" charset="0"/>
                      </a:rPr>
                      <m:t> 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)  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𝒓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sym typeface="Symbol"/>
                  </a:rPr>
                  <a:t>    </a:t>
                </a:r>
                <a:r>
                  <a:rPr lang="en-US" dirty="0">
                    <a:sym typeface="Symbol"/>
                  </a:rPr>
                  <a:t>Given</a:t>
                </a:r>
              </a:p>
              <a:p>
                <a:pPr marL="457200" lvl="1" indent="0">
                  <a:buNone/>
                  <a:defRPr/>
                </a:pPr>
                <a:r>
                  <a:rPr lang="en-US" dirty="0">
                    <a:solidFill>
                      <a:srgbClr val="7030A0"/>
                    </a:solidFill>
                  </a:rPr>
                  <a:t>         	</a:t>
                </a:r>
                <a:r>
                  <a:rPr lang="en-US" dirty="0"/>
                  <a:t>3.1.</a:t>
                </a:r>
                <a:r>
                  <a:rPr lang="en-US" dirty="0">
                    <a:solidFill>
                      <a:srgbClr val="00B05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>
                    <a:solidFill>
                      <a:srgbClr val="00B050"/>
                    </a:solidFill>
                    <a:sym typeface="Symbol"/>
                  </a:rPr>
                  <a:t>          </a:t>
                </a:r>
                <a:r>
                  <a:rPr lang="en-US" dirty="0">
                    <a:sym typeface="Symbol"/>
                  </a:rPr>
                  <a:t>Assumption</a:t>
                </a:r>
              </a:p>
              <a:p>
                <a:pPr marL="457200" lvl="1" indent="0">
                  <a:buNone/>
                  <a:defRPr/>
                </a:pPr>
                <a:r>
                  <a:rPr lang="en-US" dirty="0">
                    <a:sym typeface="Symbol"/>
                  </a:rPr>
                  <a:t>        	3.2.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MS PGothic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MS PGothic" charset="0"/>
                        <a:sym typeface="Symbol" charset="0"/>
                      </a:rPr>
                      <m:t> 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sym typeface="Symbol"/>
                  </a:rPr>
                  <a:t>     </a:t>
                </a:r>
                <a:r>
                  <a:rPr lang="en-US" dirty="0">
                    <a:sym typeface="Symbol"/>
                  </a:rPr>
                  <a:t>Intro </a:t>
                </a:r>
                <a:r>
                  <a:rPr lang="en-US" dirty="0">
                    <a:solidFill>
                      <a:prstClr val="black"/>
                    </a:solidFill>
                    <a:latin typeface="Franklin Gothic Medium" pitchFamily="34" charset="0"/>
                    <a:ea typeface="MS PGothic" charset="0"/>
                    <a:sym typeface="Symbol" charset="0"/>
                  </a:rPr>
                  <a:t>: 1, 3.1</a:t>
                </a:r>
              </a:p>
              <a:p>
                <a:pPr marL="457200" lvl="1" indent="0"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Franklin Gothic Medium" pitchFamily="34" charset="0"/>
                    <a:ea typeface="MS PGothic" charset="0"/>
                    <a:sym typeface="Symbol" charset="0"/>
                  </a:rPr>
                  <a:t>    </a:t>
                </a:r>
                <a:r>
                  <a:rPr lang="en-US" dirty="0">
                    <a:solidFill>
                      <a:prstClr val="black"/>
                    </a:solidFill>
                    <a:latin typeface="Calibri" charset="0"/>
                    <a:ea typeface="MS PGothic" charset="0"/>
                    <a:sym typeface="Symbol" charset="0"/>
                  </a:rPr>
                  <a:t>	    	</a:t>
                </a:r>
                <a:r>
                  <a:rPr lang="en-US" dirty="0">
                    <a:solidFill>
                      <a:prstClr val="black"/>
                    </a:solidFill>
                    <a:latin typeface="Franklin Gothic Medium" pitchFamily="34" charset="0"/>
                    <a:ea typeface="MS PGothic" charset="0"/>
                    <a:sym typeface="Symbol" charset="0"/>
                  </a:rPr>
                  <a:t>3.3.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MS PGothic" charset="0"/>
                        <a:sym typeface="Symbol" charset="0"/>
                      </a:rPr>
                      <m:t>𝒓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Franklin Gothic Medium" pitchFamily="34" charset="0"/>
                    <a:ea typeface="MS PGothic" charset="0"/>
                    <a:sym typeface="Symbol" charset="0"/>
                  </a:rPr>
                  <a:t>            MP: 2, 3.2</a:t>
                </a:r>
                <a:endParaRPr lang="en-US" dirty="0">
                  <a:sym typeface="Symbol"/>
                </a:endParaRPr>
              </a:p>
              <a:p>
                <a:pPr marL="457200" lvl="1" indent="0">
                  <a:buNone/>
                  <a:defRPr/>
                </a:pPr>
                <a:r>
                  <a:rPr lang="en-US" dirty="0">
                    <a:sym typeface="Symbol"/>
                  </a:rPr>
                  <a:t>3. 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            </a:t>
                </a:r>
                <a:r>
                  <a:rPr lang="en-US" dirty="0"/>
                  <a:t>Direct Proof</a:t>
                </a:r>
                <a:endParaRPr lang="en-US" dirty="0">
                  <a:sym typeface="Symbo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4160"/>
                <a:ext cx="8686800" cy="5140800"/>
              </a:xfrm>
              <a:blipFill>
                <a:blip r:embed="rId2"/>
                <a:stretch>
                  <a:fillRect l="-1608" t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1836927" y="3413804"/>
            <a:ext cx="4246881" cy="1462996"/>
          </a:xfrm>
          <a:prstGeom prst="roundRect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35751" y="3497612"/>
                <a:ext cx="132760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latin typeface="Franklin Gothic Medium"/>
                    <a:cs typeface="Franklin Gothic Medium"/>
                  </a:rPr>
                  <a:t>This is a </a:t>
                </a:r>
              </a:p>
              <a:p>
                <a:pPr algn="ctr"/>
                <a:r>
                  <a:rPr lang="en-US" sz="2400" dirty="0">
                    <a:latin typeface="Franklin Gothic Medium"/>
                    <a:cs typeface="Franklin Gothic Medium"/>
                  </a:rPr>
                  <a:t>proof</a:t>
                </a:r>
              </a:p>
              <a:p>
                <a:pPr algn="ctr"/>
                <a:r>
                  <a:rPr lang="en-US" sz="2400" dirty="0">
                    <a:latin typeface="Franklin Gothic Medium"/>
                    <a:cs typeface="Franklin Gothic Medium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cs typeface="Franklin Gothic Medium"/>
                      </a:rPr>
                      <m:t>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cs typeface="Franklin Gothic Medium"/>
                      </a:rPr>
                      <m:t>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charset="0"/>
                        <a:cs typeface="Franklin Gothic Medium"/>
                      </a:rPr>
                      <m:t>𝒓</m:t>
                    </m:r>
                  </m:oMath>
                </a14:m>
                <a:endParaRPr lang="en-US" sz="2400" b="1" dirty="0">
                  <a:latin typeface="Franklin Gothic Medium"/>
                  <a:cs typeface="Franklin Gothic Medium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51" y="3497612"/>
                <a:ext cx="1327607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6912" t="-3553" r="-6912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07717" y="3682277"/>
                <a:ext cx="31577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Franklin Gothic Medium"/>
                    <a:cs typeface="Franklin Gothic Medium"/>
                  </a:rPr>
                  <a:t>If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 we know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Franklin Gothic Medium"/>
                      </a:rPr>
                      <m:t>𝒑</m:t>
                    </m:r>
                  </m:oMath>
                </a14:m>
                <a:r>
                  <a:rPr lang="en-US" sz="2400" dirty="0">
                    <a:latin typeface="Franklin Gothic Medium"/>
                    <a:cs typeface="Franklin Gothic Medium"/>
                  </a:rPr>
                  <a:t> is true…</a:t>
                </a:r>
              </a:p>
              <a:p>
                <a:r>
                  <a:rPr lang="en-US" sz="2400" b="1" dirty="0">
                    <a:latin typeface="Franklin Gothic Medium"/>
                    <a:cs typeface="Franklin Gothic Medium"/>
                  </a:rPr>
                  <a:t>Then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, we’ve shown     </a:t>
                </a:r>
              </a:p>
              <a:p>
                <a:r>
                  <a:rPr lang="en-US" sz="2400" dirty="0">
                    <a:latin typeface="Franklin Gothic Medium"/>
                    <a:cs typeface="Franklin Gothic Medium"/>
                  </a:rPr>
                  <a:t>           </a:t>
                </a:r>
                <a:r>
                  <a:rPr lang="en-US" sz="2400" b="1" dirty="0">
                    <a:solidFill>
                      <a:srgbClr val="C00000"/>
                    </a:solidFill>
                    <a:latin typeface="Franklin Gothic Medium"/>
                    <a:cs typeface="Franklin Gothic Medium"/>
                  </a:rPr>
                  <a:t>r</a:t>
                </a:r>
                <a:r>
                  <a:rPr lang="en-US" sz="2400" dirty="0">
                    <a:latin typeface="Franklin Gothic Medium"/>
                    <a:cs typeface="Franklin Gothic Medium"/>
                  </a:rPr>
                  <a:t> is true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717" y="3682277"/>
                <a:ext cx="3157732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2896" t="-3553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198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class: Negations </a:t>
            </a:r>
            <a:r>
              <a:rPr lang="en-US" dirty="0"/>
              <a:t>of Quantifiers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84759" y="1052776"/>
            <a:ext cx="3969540" cy="617120"/>
            <a:chOff x="624840" y="3139691"/>
            <a:chExt cx="5318760" cy="61712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7" name="Rounded Rectangle 6"/>
            <p:cNvSpPr/>
            <p:nvPr/>
          </p:nvSpPr>
          <p:spPr>
            <a:xfrm>
              <a:off x="624840" y="3311187"/>
              <a:ext cx="5318760" cy="44562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 err="1"/>
                <a:t>PurpleFruit</a:t>
              </a:r>
              <a:r>
                <a:rPr lang="en-US" sz="2000" dirty="0"/>
                <a:t>(x) ::= “x is a purple fruit”</a:t>
              </a:r>
            </a:p>
          </p:txBody>
        </p:sp>
        <p:sp>
          <p:nvSpPr>
            <p:cNvPr id="8" name="Round Same Side Corner Rectangle 7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Predicate Definitions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1281058" y="1839517"/>
            <a:ext cx="61769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ym typeface="Symbol" pitchFamily="18" charset="2"/>
              </a:rPr>
              <a:t>(*) </a:t>
            </a:r>
            <a:r>
              <a:rPr lang="en-US" sz="2800" dirty="0">
                <a:sym typeface="Symbol"/>
              </a:rPr>
              <a:t></a:t>
            </a:r>
            <a:r>
              <a:rPr lang="en-US" sz="2800" dirty="0"/>
              <a:t>x </a:t>
            </a:r>
            <a:r>
              <a:rPr lang="en-US" sz="2800" dirty="0" err="1"/>
              <a:t>PurpleFruit</a:t>
            </a:r>
            <a:r>
              <a:rPr lang="en-US" sz="2800" dirty="0"/>
              <a:t>(x) (</a:t>
            </a:r>
            <a:r>
              <a:rPr lang="en-US" sz="2300" dirty="0"/>
              <a:t>“All fruits are purple”)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00801" y="2378514"/>
            <a:ext cx="473745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What is the negation of (*)?</a:t>
            </a:r>
          </a:p>
          <a:p>
            <a:pPr lvl="1"/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(a) “there exists a purple fruit”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  <a:latin typeface="Franklin Gothic Medium" charset="0"/>
                <a:ea typeface="Franklin Gothic Medium" charset="0"/>
                <a:cs typeface="Franklin Gothic Medium" charset="0"/>
              </a:rPr>
              <a:t>(b) “there exists a non-purple fruit”</a:t>
            </a:r>
          </a:p>
          <a:p>
            <a:pPr lvl="1"/>
            <a:r>
              <a:rPr lang="en-US" sz="2200" dirty="0">
                <a:latin typeface="Franklin Gothic Medium" charset="0"/>
                <a:ea typeface="Franklin Gothic Medium" charset="0"/>
                <a:cs typeface="Franklin Gothic Medium" charset="0"/>
              </a:rPr>
              <a:t>(c) “all fruits are not purple”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342955" y="4048470"/>
            <a:ext cx="2053146" cy="620188"/>
            <a:chOff x="624840" y="3139691"/>
            <a:chExt cx="5318760" cy="6201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0" name="Rounded Rectangle 19"/>
            <p:cNvSpPr/>
            <p:nvPr/>
          </p:nvSpPr>
          <p:spPr>
            <a:xfrm>
              <a:off x="624840" y="3311187"/>
              <a:ext cx="5318760" cy="44869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9144" tIns="91440" rIns="9144" bIns="9144" numCol="1" rtlCol="0" anchor="t" anchorCtr="0"/>
            <a:lstStyle/>
            <a:p>
              <a:pPr algn="ctr"/>
              <a:r>
                <a:rPr lang="en-US" sz="2000" dirty="0"/>
                <a:t>{plum, apple}</a:t>
              </a:r>
            </a:p>
          </p:txBody>
        </p:sp>
        <p:sp>
          <p:nvSpPr>
            <p:cNvPr id="21" name="Round Same Side Corner Rectangle 20"/>
            <p:cNvSpPr/>
            <p:nvPr/>
          </p:nvSpPr>
          <p:spPr>
            <a:xfrm>
              <a:off x="624840" y="3139691"/>
              <a:ext cx="5318760" cy="301198"/>
            </a:xfrm>
            <a:prstGeom prst="round2Same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72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/>
                <a:t>Domain of Discourse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1281057" y="4840154"/>
            <a:ext cx="6176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ym typeface="Symbol" pitchFamily="18" charset="2"/>
              </a:rPr>
              <a:t>(*)  </a:t>
            </a:r>
            <a:r>
              <a:rPr lang="en-US" sz="2400" dirty="0" err="1"/>
              <a:t>PurpleFruit</a:t>
            </a:r>
            <a:r>
              <a:rPr lang="en-US" sz="2400" dirty="0"/>
              <a:t>(plum) </a:t>
            </a:r>
            <a:r>
              <a:rPr lang="en-US" sz="2400" dirty="0">
                <a:sym typeface="Symbol"/>
              </a:rPr>
              <a:t></a:t>
            </a:r>
            <a:r>
              <a:rPr lang="en-US" sz="2400" dirty="0">
                <a:solidFill>
                  <a:srgbClr val="7030A0"/>
                </a:solidFill>
                <a:sym typeface="Symbol"/>
              </a:rPr>
              <a:t> </a:t>
            </a:r>
            <a:r>
              <a:rPr lang="en-US" sz="2400" dirty="0" err="1"/>
              <a:t>PurpleFruit</a:t>
            </a:r>
            <a:r>
              <a:rPr lang="en-US" sz="2400" dirty="0"/>
              <a:t>(apple)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000801" y="5340062"/>
            <a:ext cx="617694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lphaLcParenBoth"/>
              <a:defRPr/>
            </a:pPr>
            <a:r>
              <a:rPr lang="en-US" sz="2000" dirty="0" err="1"/>
              <a:t>PurpleFruit</a:t>
            </a:r>
            <a:r>
              <a:rPr lang="en-US" sz="2000" dirty="0"/>
              <a:t>(plum) </a:t>
            </a:r>
            <a:r>
              <a:rPr lang="en-US" sz="2000" dirty="0">
                <a:sym typeface="Symbol"/>
              </a:rPr>
              <a:t></a:t>
            </a:r>
            <a:r>
              <a:rPr lang="en-US" sz="2000" dirty="0">
                <a:solidFill>
                  <a:srgbClr val="7030A0"/>
                </a:solidFill>
                <a:sym typeface="Symbol"/>
              </a:rPr>
              <a:t> </a:t>
            </a:r>
            <a:r>
              <a:rPr lang="en-US" sz="2000" dirty="0" err="1"/>
              <a:t>PurpleFruit</a:t>
            </a:r>
            <a:r>
              <a:rPr lang="en-US" sz="2000" dirty="0"/>
              <a:t>(apple)</a:t>
            </a:r>
          </a:p>
          <a:p>
            <a:pPr marL="457200" indent="-457200">
              <a:buFontTx/>
              <a:buAutoNum type="alphaLcParenBoth"/>
              <a:defRPr/>
            </a:pPr>
            <a:r>
              <a:rPr lang="en-US" sz="2000" dirty="0">
                <a:solidFill>
                  <a:srgbClr val="7030A0"/>
                </a:solidFill>
                <a:sym typeface="Symbol" pitchFamily="18" charset="2"/>
              </a:rPr>
              <a:t> </a:t>
            </a:r>
            <a:r>
              <a:rPr lang="en-US" sz="2000" dirty="0" err="1">
                <a:solidFill>
                  <a:srgbClr val="7030A0"/>
                </a:solidFill>
              </a:rPr>
              <a:t>PurpleFruit</a:t>
            </a:r>
            <a:r>
              <a:rPr lang="en-US" sz="2000" dirty="0">
                <a:solidFill>
                  <a:srgbClr val="7030A0"/>
                </a:solidFill>
              </a:rPr>
              <a:t>(plum) </a:t>
            </a:r>
            <a:r>
              <a:rPr lang="en-US" sz="2000" dirty="0">
                <a:solidFill>
                  <a:srgbClr val="7030A0"/>
                </a:solidFill>
                <a:sym typeface="Symbol"/>
              </a:rPr>
              <a:t> </a:t>
            </a:r>
            <a:r>
              <a:rPr lang="en-US" sz="2000" dirty="0">
                <a:solidFill>
                  <a:srgbClr val="7030A0"/>
                </a:solidFill>
                <a:sym typeface="Symbol" pitchFamily="18" charset="2"/>
              </a:rPr>
              <a:t> </a:t>
            </a:r>
            <a:r>
              <a:rPr lang="en-US" sz="2000" dirty="0" err="1">
                <a:solidFill>
                  <a:srgbClr val="7030A0"/>
                </a:solidFill>
              </a:rPr>
              <a:t>PurpleFruit</a:t>
            </a:r>
            <a:r>
              <a:rPr lang="en-US" sz="2000" dirty="0">
                <a:solidFill>
                  <a:srgbClr val="7030A0"/>
                </a:solidFill>
              </a:rPr>
              <a:t>(apple)</a:t>
            </a:r>
          </a:p>
          <a:p>
            <a:pPr marL="457200" indent="-457200">
              <a:buFontTx/>
              <a:buAutoNum type="alphaLcParenBoth"/>
              <a:defRPr/>
            </a:pPr>
            <a:r>
              <a:rPr lang="en-US" sz="2000" dirty="0">
                <a:sym typeface="Symbol" pitchFamily="18" charset="2"/>
              </a:rPr>
              <a:t> </a:t>
            </a:r>
            <a:r>
              <a:rPr lang="en-US" sz="2000" dirty="0" err="1"/>
              <a:t>PurpleFruit</a:t>
            </a:r>
            <a:r>
              <a:rPr lang="en-US" sz="2000" dirty="0"/>
              <a:t>(plum) </a:t>
            </a:r>
            <a:r>
              <a:rPr lang="en-US" sz="2000" dirty="0">
                <a:sym typeface="Symbol"/>
              </a:rPr>
              <a:t></a:t>
            </a:r>
            <a:r>
              <a:rPr lang="en-US" sz="2000" dirty="0">
                <a:solidFill>
                  <a:srgbClr val="7030A0"/>
                </a:solidFill>
                <a:sym typeface="Symbol"/>
              </a:rPr>
              <a:t> </a:t>
            </a:r>
            <a:r>
              <a:rPr lang="en-US" sz="2000" dirty="0">
                <a:sym typeface="Symbol" pitchFamily="18" charset="2"/>
              </a:rPr>
              <a:t> </a:t>
            </a:r>
            <a:r>
              <a:rPr lang="en-US" sz="2000" dirty="0" err="1"/>
              <a:t>PurpleFruit</a:t>
            </a:r>
            <a:r>
              <a:rPr lang="en-US" sz="2000" dirty="0"/>
              <a:t>(apple)</a:t>
            </a:r>
          </a:p>
          <a:p>
            <a:pPr marL="457200" indent="-457200">
              <a:buAutoNum type="alphaLcParenBoth"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618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955" y="1142560"/>
            <a:ext cx="8229600" cy="5140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+mn-ea"/>
              </a:rPr>
              <a:t>Prove:  </a:t>
            </a:r>
            <a:r>
              <a:rPr lang="en-US" dirty="0">
                <a:solidFill>
                  <a:srgbClr val="C00000"/>
                </a:solidFill>
                <a:ea typeface="+mn-ea"/>
              </a:rPr>
              <a:t>(p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 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q)  (p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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q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)</a:t>
            </a:r>
            <a:endParaRPr lang="en-US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4" name="Oval 3"/>
          <p:cNvSpPr/>
          <p:nvPr/>
        </p:nvSpPr>
        <p:spPr>
          <a:xfrm>
            <a:off x="3157728" y="1272843"/>
            <a:ext cx="487680" cy="380021"/>
          </a:xfrm>
          <a:prstGeom prst="ellipse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01952" y="1142560"/>
            <a:ext cx="1255776" cy="626347"/>
          </a:xfrm>
          <a:prstGeom prst="ellipse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50481" y="2410208"/>
            <a:ext cx="5019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There MUST be an application of the</a:t>
            </a:r>
          </a:p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Direct Proof Rule (or an equivalence)</a:t>
            </a:r>
          </a:p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to prove this implication.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5968" y="3882506"/>
            <a:ext cx="5577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Franklin Gothic Medium"/>
                <a:cs typeface="Franklin Gothic Medium"/>
              </a:rPr>
              <a:t>Where do we start?  We have no givens…</a:t>
            </a:r>
          </a:p>
        </p:txBody>
      </p:sp>
      <p:sp>
        <p:nvSpPr>
          <p:cNvPr id="5" name="Freeform 4"/>
          <p:cNvSpPr/>
          <p:nvPr/>
        </p:nvSpPr>
        <p:spPr>
          <a:xfrm>
            <a:off x="2606716" y="1652864"/>
            <a:ext cx="959871" cy="1017184"/>
          </a:xfrm>
          <a:custGeom>
            <a:avLst/>
            <a:gdLst>
              <a:gd name="connsiteX0" fmla="*/ 965540 w 965540"/>
              <a:gd name="connsiteY0" fmla="*/ 938784 h 938784"/>
              <a:gd name="connsiteX1" fmla="*/ 2372 w 965540"/>
              <a:gd name="connsiteY1" fmla="*/ 768096 h 938784"/>
              <a:gd name="connsiteX2" fmla="*/ 672932 w 965540"/>
              <a:gd name="connsiteY2" fmla="*/ 0 h 938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5540" h="938784">
                <a:moveTo>
                  <a:pt x="965540" y="938784"/>
                </a:moveTo>
                <a:cubicBezTo>
                  <a:pt x="508340" y="931672"/>
                  <a:pt x="51140" y="924560"/>
                  <a:pt x="2372" y="768096"/>
                </a:cubicBezTo>
                <a:cubicBezTo>
                  <a:pt x="-46396" y="611632"/>
                  <a:pt x="672932" y="0"/>
                  <a:pt x="672932" y="0"/>
                </a:cubicBezTo>
              </a:path>
            </a:pathLst>
          </a:custGeom>
          <a:noFill/>
          <a:ln w="508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95096" y="1768907"/>
            <a:ext cx="2033668" cy="2351989"/>
          </a:xfrm>
          <a:custGeom>
            <a:avLst/>
            <a:gdLst>
              <a:gd name="connsiteX0" fmla="*/ 390120 w 1999464"/>
              <a:gd name="connsiteY0" fmla="*/ 2292096 h 2292096"/>
              <a:gd name="connsiteX1" fmla="*/ 109704 w 1999464"/>
              <a:gd name="connsiteY1" fmla="*/ 1694688 h 2292096"/>
              <a:gd name="connsiteX2" fmla="*/ 1999464 w 1999464"/>
              <a:gd name="connsiteY2" fmla="*/ 0 h 229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9464" h="2292096">
                <a:moveTo>
                  <a:pt x="390120" y="2292096"/>
                </a:moveTo>
                <a:cubicBezTo>
                  <a:pt x="115800" y="2184400"/>
                  <a:pt x="-158520" y="2076704"/>
                  <a:pt x="109704" y="1694688"/>
                </a:cubicBezTo>
                <a:cubicBezTo>
                  <a:pt x="377928" y="1312672"/>
                  <a:pt x="1999464" y="0"/>
                  <a:pt x="1999464" y="0"/>
                </a:cubicBezTo>
              </a:path>
            </a:pathLst>
          </a:custGeom>
          <a:noFill/>
          <a:ln w="508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3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2" grpId="0"/>
      <p:bldP spid="6" grpId="0"/>
      <p:bldP spid="5" grpId="0" animBg="1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955" y="1142560"/>
            <a:ext cx="8229600" cy="5140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+mn-ea"/>
              </a:rPr>
              <a:t>Prove:  </a:t>
            </a:r>
            <a:r>
              <a:rPr lang="en-US" dirty="0">
                <a:solidFill>
                  <a:srgbClr val="C00000"/>
                </a:solidFill>
                <a:ea typeface="+mn-ea"/>
              </a:rPr>
              <a:t>(p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 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q)  (p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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q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)</a:t>
            </a:r>
            <a:endParaRPr lang="en-US" dirty="0">
              <a:solidFill>
                <a:srgbClr val="C00000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05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" pitchFamily="3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955" y="1142560"/>
            <a:ext cx="8229600" cy="5140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ea typeface="+mn-ea"/>
              </a:rPr>
              <a:t>Prove:  </a:t>
            </a:r>
            <a:r>
              <a:rPr lang="en-US" dirty="0">
                <a:solidFill>
                  <a:srgbClr val="C00000"/>
                </a:solidFill>
                <a:ea typeface="+mn-ea"/>
              </a:rPr>
              <a:t>(p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 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q)  (p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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q</a:t>
            </a:r>
            <a:r>
              <a:rPr lang="en-US" dirty="0">
                <a:solidFill>
                  <a:srgbClr val="C00000"/>
                </a:solidFill>
                <a:ea typeface="+mn-ea"/>
                <a:sym typeface="Symbol"/>
              </a:rPr>
              <a:t>)</a:t>
            </a:r>
            <a:endParaRPr lang="en-US" dirty="0">
              <a:solidFill>
                <a:srgbClr val="C00000"/>
              </a:solidFill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57200" y="2503347"/>
                <a:ext cx="8100888" cy="239495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Franklin Gothic Medium"/>
                    <a:ea typeface="+mn-ea"/>
                    <a:cs typeface="Franklin Gothic Medium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dirty="0">
                    <a:solidFill>
                      <a:srgbClr val="7030A0"/>
                    </a:solidFill>
                    <a:sym typeface="Symbol"/>
                  </a:rPr>
                  <a:t>    </a:t>
                </a:r>
                <a:r>
                  <a:rPr lang="en-US" dirty="0">
                    <a:sym typeface="Symbol"/>
                  </a:rPr>
                  <a:t>1.1.</a:t>
                </a:r>
                <a:r>
                  <a:rPr lang="en-US" dirty="0">
                    <a:solidFill>
                      <a:srgbClr val="7030A0"/>
                    </a:solidFill>
                    <a:sym typeface="Symbol"/>
                  </a:rPr>
                  <a:t>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MS PGothic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MS PGothic" charset="0"/>
                        <a:sym typeface="Symbol" charset="0"/>
                      </a:rPr>
                      <m:t> 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  <a:sym typeface="Symbol"/>
                  </a:rPr>
                  <a:t>                     		</a:t>
                </a:r>
                <a:r>
                  <a:rPr lang="en-US" dirty="0">
                    <a:sym typeface="Symbol"/>
                  </a:rPr>
                  <a:t>Assumption</a:t>
                </a:r>
              </a:p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dirty="0">
                    <a:sym typeface="Symbol"/>
                  </a:rPr>
                  <a:t>    1.2.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	 					     	</a:t>
                </a:r>
                <a:r>
                  <a:rPr lang="en-US" dirty="0" err="1">
                    <a:sym typeface="Symbol"/>
                  </a:rPr>
                  <a:t>Elim</a:t>
                </a:r>
                <a:r>
                  <a:rPr lang="en-US" dirty="0">
                    <a:sym typeface="Symbol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  <a:latin typeface="Franklin Gothic Medium" pitchFamily="34" charset="0"/>
                    <a:ea typeface="MS PGothic" charset="0"/>
                    <a:sym typeface="Symbol" charset="0"/>
                  </a:rPr>
                  <a:t>: 1.1</a:t>
                </a:r>
              </a:p>
              <a:p>
                <a:pPr marL="457200" lvl="1" indent="0">
                  <a:buFont typeface="Arial" charset="0"/>
                  <a:buNone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Franklin Gothic Medium" pitchFamily="34" charset="0"/>
                    <a:ea typeface="MS PGothic" charset="0"/>
                    <a:sym typeface="Symbol" charset="0"/>
                  </a:rPr>
                  <a:t>    1.3.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/>
                      </a:rPr>
                      <m:t>  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/>
                      </a:rPr>
                      <m:t>𝒒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sym typeface="Symbol"/>
                  </a:rPr>
                  <a:t>						</a:t>
                </a:r>
                <a:r>
                  <a:rPr lang="en-US" dirty="0">
                    <a:sym typeface="Symbol"/>
                  </a:rPr>
                  <a:t>Intro</a:t>
                </a:r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sym typeface="Symbol" pitchFamily="18" charset="2"/>
                  </a:rPr>
                  <a:t>: 1.2</a:t>
                </a:r>
              </a:p>
              <a:p>
                <a:pPr marL="457200" lvl="1" indent="0">
                  <a:buNone/>
                  <a:defRPr/>
                </a:pPr>
                <a:r>
                  <a:rPr lang="en-US" dirty="0">
                    <a:sym typeface="Symbol" pitchFamily="18" charset="2"/>
                  </a:rPr>
                  <a:t>1.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sym typeface="Symbol" pitchFamily="18" charset="2"/>
                  </a:rPr>
                  <a:t> 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𝒒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)  (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𝒑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  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𝒒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sym typeface="Symbol"/>
                  </a:rPr>
                  <a:t>		   </a:t>
                </a:r>
                <a:r>
                  <a:rPr lang="en-US" dirty="0"/>
                  <a:t>Direct Proof</a:t>
                </a:r>
                <a:endParaRPr lang="en-US" dirty="0">
                  <a:sym typeface="Symbol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503347"/>
                <a:ext cx="8100888" cy="2394954"/>
              </a:xfrm>
              <a:prstGeom prst="rect">
                <a:avLst/>
              </a:prstGeom>
              <a:blipFill>
                <a:blip r:embed="rId2"/>
                <a:stretch>
                  <a:fillRect t="-2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49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General Proof Strategy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Look at the rules for introducing connectives to see how you would build up the formula you want to prove from pieces of what is given</a:t>
            </a:r>
          </a:p>
          <a:p>
            <a:pPr marL="1771650" lvl="3" indent="-514350">
              <a:buFont typeface="+mj-lt"/>
              <a:buAutoNum type="arabicPeriod"/>
            </a:pPr>
            <a:endParaRPr lang="en-US" sz="1600" dirty="0"/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2800" dirty="0"/>
              <a:t>Use the rules for eliminating connectives to break down the given formulas so that you get the pieces you need to do 1.</a:t>
            </a:r>
          </a:p>
          <a:p>
            <a:pPr marL="1771650" lvl="3" indent="-514350">
              <a:buFont typeface="Calibri" pitchFamily="34" charset="0"/>
              <a:buAutoNum type="alphaUcPeriod"/>
            </a:pPr>
            <a:endParaRPr lang="en-US" sz="1600" dirty="0"/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2800" dirty="0"/>
              <a:t>Write the proof beginning with what you figured out for 2 followed by 1.</a:t>
            </a:r>
          </a:p>
        </p:txBody>
      </p:sp>
    </p:spTree>
    <p:extLst>
      <p:ext uri="{BB962C8B-B14F-4D97-AF65-F5344CB8AC3E}">
        <p14:creationId xmlns:p14="http://schemas.microsoft.com/office/powerpoint/2010/main" val="392138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class: De </a:t>
            </a:r>
            <a:r>
              <a:rPr lang="en-US" dirty="0"/>
              <a:t>Morgan’s Laws for Quantifiers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085624" y="1320798"/>
            <a:ext cx="4724400" cy="1200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3600" dirty="0">
                <a:latin typeface="+mn-lt"/>
                <a:sym typeface="Symbol" pitchFamily="18" charset="2"/>
              </a:rPr>
              <a:t></a:t>
            </a:r>
            <a:r>
              <a:rPr lang="en-US" sz="3600" dirty="0">
                <a:latin typeface="+mn-lt"/>
              </a:rPr>
              <a:t>x P(x)</a:t>
            </a:r>
            <a:r>
              <a:rPr lang="en-US" sz="3600" dirty="0">
                <a:latin typeface="+mn-lt"/>
                <a:sym typeface="Symbol" pitchFamily="18" charset="2"/>
              </a:rPr>
              <a:t> 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>
                <a:latin typeface="+mn-lt"/>
                <a:sym typeface="Symbol" pitchFamily="18" charset="2"/>
              </a:rPr>
              <a:t></a:t>
            </a:r>
            <a:r>
              <a:rPr lang="en-US" sz="3600" dirty="0">
                <a:latin typeface="+mn-lt"/>
              </a:rPr>
              <a:t>x </a:t>
            </a:r>
            <a:r>
              <a:rPr lang="en-US" sz="3600" dirty="0">
                <a:latin typeface="+mn-lt"/>
                <a:sym typeface="Symbol" pitchFamily="18" charset="2"/>
              </a:rPr>
              <a:t> </a:t>
            </a:r>
            <a:r>
              <a:rPr lang="en-US" sz="3600" dirty="0">
                <a:latin typeface="+mn-lt"/>
              </a:rPr>
              <a:t>P(x)</a:t>
            </a:r>
          </a:p>
          <a:p>
            <a:pPr algn="ctr" eaLnBrk="1" hangingPunct="1"/>
            <a:r>
              <a:rPr lang="en-US" dirty="0">
                <a:latin typeface="+mn-lt"/>
                <a:sym typeface="Symbol" pitchFamily="18" charset="2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 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x P(x)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 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x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 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P(x)</a:t>
            </a:r>
            <a:r>
              <a:rPr lang="en-US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60859" y="3276600"/>
            <a:ext cx="64018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Franklin Gothic Medium"/>
                <a:cs typeface="Franklin Gothic Medium"/>
              </a:rPr>
              <a:t>Intuition: </a:t>
            </a:r>
            <a:r>
              <a:rPr lang="en-US" sz="2800" dirty="0">
                <a:solidFill>
                  <a:prstClr val="black"/>
                </a:solidFill>
                <a:sym typeface="Symbol" pitchFamily="18" charset="2"/>
              </a:rPr>
              <a:t></a:t>
            </a:r>
            <a:r>
              <a:rPr lang="en-US" sz="2400" dirty="0" smtClean="0">
                <a:latin typeface="Franklin Gothic Medium"/>
                <a:cs typeface="Franklin Gothic Medium"/>
              </a:rPr>
              <a:t> is like a giant AND over the domain</a:t>
            </a:r>
          </a:p>
          <a:p>
            <a:r>
              <a:rPr lang="en-US" sz="2400" dirty="0">
                <a:latin typeface="Franklin Gothic Medium"/>
                <a:cs typeface="Franklin Gothic Medium"/>
              </a:rPr>
              <a:t> </a:t>
            </a:r>
            <a:r>
              <a:rPr lang="en-US" sz="2400" dirty="0" smtClean="0">
                <a:latin typeface="Franklin Gothic Medium"/>
                <a:cs typeface="Franklin Gothic Medium"/>
              </a:rPr>
              <a:t>                </a:t>
            </a:r>
            <a:r>
              <a:rPr lang="en-US" sz="2800" dirty="0" smtClean="0">
                <a:solidFill>
                  <a:srgbClr val="000000"/>
                </a:solidFill>
                <a:sym typeface="Symbol" pitchFamily="18" charset="2"/>
              </a:rPr>
              <a:t></a:t>
            </a:r>
            <a:r>
              <a:rPr lang="en-US" sz="2400" dirty="0" smtClean="0">
                <a:latin typeface="Franklin Gothic Medium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Franklin Gothic Medium"/>
                <a:cs typeface="Franklin Gothic Medium"/>
              </a:rPr>
              <a:t>is </a:t>
            </a:r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like a giant </a:t>
            </a:r>
            <a:r>
              <a:rPr lang="en-US" sz="2400" dirty="0" smtClean="0">
                <a:solidFill>
                  <a:prstClr val="black"/>
                </a:solidFill>
                <a:latin typeface="Franklin Gothic Medium"/>
                <a:cs typeface="Franklin Gothic Medium"/>
              </a:rPr>
              <a:t>OR </a:t>
            </a:r>
            <a:r>
              <a:rPr lang="en-US" sz="2400" dirty="0">
                <a:solidFill>
                  <a:prstClr val="black"/>
                </a:solidFill>
                <a:latin typeface="Franklin Gothic Medium"/>
                <a:cs typeface="Franklin Gothic Medium"/>
              </a:rPr>
              <a:t>over the domain</a:t>
            </a:r>
            <a:endParaRPr lang="en-US" sz="2400" dirty="0" smtClean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4670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class: De </a:t>
            </a:r>
            <a:r>
              <a:rPr lang="en-US" dirty="0"/>
              <a:t>Morgan’s Laws for Quantifiers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085624" y="1320798"/>
            <a:ext cx="4724400" cy="1200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3600" dirty="0">
                <a:latin typeface="+mn-lt"/>
                <a:sym typeface="Symbol" pitchFamily="18" charset="2"/>
              </a:rPr>
              <a:t></a:t>
            </a:r>
            <a:r>
              <a:rPr lang="en-US" sz="3600" dirty="0">
                <a:latin typeface="+mn-lt"/>
              </a:rPr>
              <a:t>x P(x)</a:t>
            </a:r>
            <a:r>
              <a:rPr lang="en-US" sz="3600" dirty="0">
                <a:latin typeface="+mn-lt"/>
                <a:sym typeface="Symbol" pitchFamily="18" charset="2"/>
              </a:rPr>
              <a:t> 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>
                <a:latin typeface="+mn-lt"/>
                <a:sym typeface="Symbol" pitchFamily="18" charset="2"/>
              </a:rPr>
              <a:t></a:t>
            </a:r>
            <a:r>
              <a:rPr lang="en-US" sz="3600" dirty="0">
                <a:latin typeface="+mn-lt"/>
              </a:rPr>
              <a:t>x </a:t>
            </a:r>
            <a:r>
              <a:rPr lang="en-US" sz="3600" dirty="0">
                <a:latin typeface="+mn-lt"/>
                <a:sym typeface="Symbol" pitchFamily="18" charset="2"/>
              </a:rPr>
              <a:t> </a:t>
            </a:r>
            <a:r>
              <a:rPr lang="en-US" sz="3600" dirty="0">
                <a:latin typeface="+mn-lt"/>
              </a:rPr>
              <a:t>P(x)</a:t>
            </a:r>
          </a:p>
          <a:p>
            <a:pPr algn="ctr" eaLnBrk="1" hangingPunct="1"/>
            <a:r>
              <a:rPr lang="en-US" dirty="0">
                <a:latin typeface="+mn-lt"/>
                <a:sym typeface="Symbol" pitchFamily="18" charset="2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 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x P(x)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 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x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 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P(x)</a:t>
            </a:r>
            <a:r>
              <a:rPr lang="en-US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76CD3C-FBA9-7D45-BCC5-BAA9B66B2819}"/>
              </a:ext>
            </a:extLst>
          </p:cNvPr>
          <p:cNvSpPr txBox="1"/>
          <p:nvPr/>
        </p:nvSpPr>
        <p:spPr>
          <a:xfrm>
            <a:off x="457201" y="3146339"/>
            <a:ext cx="82295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Medium"/>
                <a:cs typeface="Franklin Gothic Medium"/>
              </a:rPr>
              <a:t>These are </a:t>
            </a:r>
            <a:r>
              <a:rPr lang="en-US" sz="2400" b="1" dirty="0">
                <a:latin typeface="Franklin Gothic Medium"/>
                <a:cs typeface="Franklin Gothic Medium"/>
              </a:rPr>
              <a:t>equivalent</a:t>
            </a:r>
            <a:r>
              <a:rPr lang="en-US" sz="2400" dirty="0">
                <a:latin typeface="Franklin Gothic Medium"/>
                <a:cs typeface="Franklin Gothic Medium"/>
              </a:rPr>
              <a:t> but not </a:t>
            </a:r>
            <a:r>
              <a:rPr lang="en-US" sz="2400" b="1" dirty="0">
                <a:latin typeface="Franklin Gothic Medium"/>
                <a:cs typeface="Franklin Gothic Medium"/>
              </a:rPr>
              <a:t>equal</a:t>
            </a:r>
          </a:p>
          <a:p>
            <a:endParaRPr lang="en-US" sz="2400" dirty="0">
              <a:latin typeface="Franklin Gothic Medium"/>
              <a:cs typeface="Franklin Gothic Medium"/>
            </a:endParaRPr>
          </a:p>
          <a:p>
            <a:r>
              <a:rPr lang="en-US" sz="2400" dirty="0">
                <a:latin typeface="Franklin Gothic Medium"/>
                <a:cs typeface="Franklin Gothic Medium"/>
              </a:rPr>
              <a:t>They have different English translations, e.g.:</a:t>
            </a:r>
          </a:p>
          <a:p>
            <a:endParaRPr lang="en-US" sz="2400" dirty="0">
              <a:latin typeface="Franklin Gothic Medium"/>
              <a:cs typeface="Franklin Gothic Medium"/>
            </a:endParaRPr>
          </a:p>
          <a:p>
            <a:r>
              <a:rPr lang="en-US" sz="2400" dirty="0">
                <a:latin typeface="Franklin Gothic Medium"/>
                <a:cs typeface="Franklin Gothic Medium"/>
              </a:rPr>
              <a:t>	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There is no unicorn</a:t>
            </a:r>
          </a:p>
          <a:p>
            <a:endParaRPr lang="en-US" sz="2400" dirty="0">
              <a:latin typeface="Franklin Gothic Medium"/>
              <a:cs typeface="Franklin Gothic Medium"/>
            </a:endParaRPr>
          </a:p>
          <a:p>
            <a:r>
              <a:rPr lang="en-US" sz="2400" dirty="0">
                <a:latin typeface="Franklin Gothic Medium"/>
                <a:cs typeface="Franklin Gothic Medium"/>
              </a:rPr>
              <a:t>	</a:t>
            </a:r>
            <a:r>
              <a:rPr lang="en-US" sz="2400" dirty="0">
                <a:solidFill>
                  <a:srgbClr val="7030A0"/>
                </a:solidFill>
                <a:latin typeface="Franklin Gothic Medium"/>
                <a:cs typeface="Franklin Gothic Medium"/>
              </a:rPr>
              <a:t>Every animal is not a unicorn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58284B-C51D-584C-A59E-B1162FFDC24A}"/>
              </a:ext>
            </a:extLst>
          </p:cNvPr>
          <p:cNvSpPr txBox="1"/>
          <p:nvPr/>
        </p:nvSpPr>
        <p:spPr>
          <a:xfrm>
            <a:off x="5100067" y="4587969"/>
            <a:ext cx="2746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 </a:t>
            </a:r>
            <a:r>
              <a:rPr lang="en-US" sz="2400" dirty="0">
                <a:solidFill>
                  <a:srgbClr val="000000"/>
                </a:solidFill>
              </a:rPr>
              <a:t>x Unicorn(x)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B1AAD2-CAC0-8943-9577-841C4A22239A}"/>
              </a:ext>
            </a:extLst>
          </p:cNvPr>
          <p:cNvSpPr txBox="1"/>
          <p:nvPr/>
        </p:nvSpPr>
        <p:spPr>
          <a:xfrm>
            <a:off x="5100067" y="5362330"/>
            <a:ext cx="2536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</a:t>
            </a:r>
            <a:r>
              <a:rPr lang="en-US" sz="2400" dirty="0">
                <a:solidFill>
                  <a:srgbClr val="000000"/>
                </a:solidFill>
              </a:rPr>
              <a:t>x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 Unicorn</a:t>
            </a:r>
            <a:r>
              <a:rPr lang="en-US" sz="2400" dirty="0">
                <a:solidFill>
                  <a:srgbClr val="000000"/>
                </a:solidFill>
              </a:rPr>
              <a:t>(x)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8416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class: De </a:t>
            </a:r>
            <a:r>
              <a:rPr lang="en-US" dirty="0"/>
              <a:t>Morgan’s Laws for Quantifiers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0354" y="3330222"/>
            <a:ext cx="3403496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Symbol" pitchFamily="18" charset="2"/>
              </a:rPr>
              <a:t> </a:t>
            </a:r>
            <a:r>
              <a:rPr lang="en-US" sz="3200" dirty="0">
                <a:solidFill>
                  <a:srgbClr val="000000"/>
                </a:solidFill>
                <a:sym typeface="Symbol" pitchFamily="18" charset="2"/>
              </a:rPr>
              <a:t></a:t>
            </a:r>
            <a:r>
              <a:rPr lang="en-US" sz="3200" dirty="0">
                <a:sym typeface="Symbol" pitchFamily="18" charset="2"/>
              </a:rPr>
              <a:t>  </a:t>
            </a:r>
            <a:r>
              <a:rPr lang="en-US" sz="3200" dirty="0"/>
              <a:t>x </a:t>
            </a:r>
            <a:r>
              <a:rPr lang="en-US" sz="3200" dirty="0">
                <a:solidFill>
                  <a:srgbClr val="000000"/>
                </a:solidFill>
                <a:sym typeface="Symbol" pitchFamily="18" charset="2"/>
              </a:rPr>
              <a:t></a:t>
            </a:r>
            <a:r>
              <a:rPr lang="en-US" sz="3200" dirty="0"/>
              <a:t> y  ( x ≥ y)</a:t>
            </a:r>
          </a:p>
          <a:p>
            <a:pPr>
              <a:buFont typeface="Symbol" pitchFamily="18" charset="2"/>
              <a:buChar char="º"/>
            </a:pPr>
            <a:r>
              <a:rPr lang="en-US" sz="3200" dirty="0">
                <a:solidFill>
                  <a:srgbClr val="000000"/>
                </a:solidFill>
                <a:sym typeface="Symbol" pitchFamily="18" charset="2"/>
              </a:rPr>
              <a:t>  </a:t>
            </a:r>
            <a:r>
              <a:rPr lang="en-US" sz="3200" dirty="0">
                <a:sym typeface="Symbol" pitchFamily="18" charset="2"/>
              </a:rPr>
              <a:t> </a:t>
            </a:r>
            <a:r>
              <a:rPr lang="en-US" sz="3200" dirty="0"/>
              <a:t>x </a:t>
            </a:r>
            <a:r>
              <a:rPr lang="en-US" sz="3200" dirty="0">
                <a:solidFill>
                  <a:srgbClr val="000000"/>
                </a:solidFill>
                <a:sym typeface="Symbol" pitchFamily="18" charset="2"/>
              </a:rPr>
              <a:t> </a:t>
            </a:r>
            <a:r>
              <a:rPr lang="en-US" sz="3200" dirty="0"/>
              <a:t>y  ( x ≥ y)</a:t>
            </a:r>
          </a:p>
          <a:p>
            <a:pPr>
              <a:buFont typeface="Symbol" pitchFamily="18" charset="2"/>
              <a:buChar char="º"/>
            </a:pPr>
            <a:r>
              <a:rPr lang="en-US" sz="3200" dirty="0">
                <a:solidFill>
                  <a:srgbClr val="000000"/>
                </a:solidFill>
                <a:sym typeface="Symbol" pitchFamily="18" charset="2"/>
              </a:rPr>
              <a:t>  </a:t>
            </a:r>
            <a:r>
              <a:rPr lang="en-US" sz="3200" dirty="0">
                <a:sym typeface="Symbol" pitchFamily="18" charset="2"/>
              </a:rPr>
              <a:t> </a:t>
            </a:r>
            <a:r>
              <a:rPr lang="en-US" sz="3200" dirty="0"/>
              <a:t>x  </a:t>
            </a:r>
            <a:r>
              <a:rPr lang="en-US" sz="3200" dirty="0">
                <a:sym typeface="Symbol" pitchFamily="18" charset="2"/>
              </a:rPr>
              <a:t> </a:t>
            </a:r>
            <a:r>
              <a:rPr lang="en-US" sz="3200" dirty="0"/>
              <a:t>y </a:t>
            </a:r>
            <a:r>
              <a:rPr lang="en-US" sz="3200" dirty="0">
                <a:solidFill>
                  <a:srgbClr val="000000"/>
                </a:solidFill>
                <a:sym typeface="Symbol" pitchFamily="18" charset="2"/>
              </a:rPr>
              <a:t> ( </a:t>
            </a:r>
            <a:r>
              <a:rPr lang="en-US" sz="3200" dirty="0"/>
              <a:t>x ≥ y)</a:t>
            </a:r>
          </a:p>
          <a:p>
            <a:pPr>
              <a:buFont typeface="Symbol" pitchFamily="18" charset="2"/>
              <a:buChar char="º"/>
            </a:pPr>
            <a:r>
              <a:rPr lang="en-US" sz="3200" dirty="0">
                <a:solidFill>
                  <a:srgbClr val="000000"/>
                </a:solidFill>
                <a:sym typeface="Symbol" pitchFamily="18" charset="2"/>
              </a:rPr>
              <a:t>  </a:t>
            </a:r>
            <a:r>
              <a:rPr lang="en-US" sz="3200" dirty="0">
                <a:sym typeface="Symbol" pitchFamily="18" charset="2"/>
              </a:rPr>
              <a:t> </a:t>
            </a:r>
            <a:r>
              <a:rPr lang="en-US" sz="3200" dirty="0"/>
              <a:t>x  </a:t>
            </a:r>
            <a:r>
              <a:rPr lang="en-US" sz="3200" dirty="0">
                <a:sym typeface="Symbol" pitchFamily="18" charset="2"/>
              </a:rPr>
              <a:t> </a:t>
            </a:r>
            <a:r>
              <a:rPr lang="en-US" sz="3200" dirty="0"/>
              <a:t>y  (y &gt; x)</a:t>
            </a:r>
          </a:p>
        </p:txBody>
      </p:sp>
      <p:sp>
        <p:nvSpPr>
          <p:cNvPr id="14343" name="TextBox 2"/>
          <p:cNvSpPr txBox="1">
            <a:spLocks noChangeArrowheads="1"/>
          </p:cNvSpPr>
          <p:nvPr/>
        </p:nvSpPr>
        <p:spPr bwMode="auto">
          <a:xfrm>
            <a:off x="282460" y="2837779"/>
            <a:ext cx="857908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600" dirty="0">
                <a:solidFill>
                  <a:srgbClr val="C00000"/>
                </a:solidFill>
              </a:rPr>
              <a:t>“</a:t>
            </a:r>
            <a:r>
              <a:rPr lang="en-US" sz="26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There is no integer at least as large as every other integer</a:t>
            </a:r>
            <a:r>
              <a:rPr lang="en-US" sz="2600" dirty="0">
                <a:solidFill>
                  <a:srgbClr val="C00000"/>
                </a:solidFill>
              </a:rPr>
              <a:t>”</a:t>
            </a:r>
          </a:p>
        </p:txBody>
      </p:sp>
      <p:sp>
        <p:nvSpPr>
          <p:cNvPr id="14344" name="TextBox 8"/>
          <p:cNvSpPr txBox="1">
            <a:spLocks noChangeArrowheads="1"/>
          </p:cNvSpPr>
          <p:nvPr/>
        </p:nvSpPr>
        <p:spPr bwMode="auto">
          <a:xfrm>
            <a:off x="920040" y="5565423"/>
            <a:ext cx="67099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C00000"/>
                </a:solidFill>
              </a:rPr>
              <a:t>“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For every integer, there is a larger integer</a:t>
            </a:r>
            <a:r>
              <a:rPr lang="en-US" sz="2800" dirty="0">
                <a:solidFill>
                  <a:srgbClr val="C00000"/>
                </a:solidFill>
              </a:rPr>
              <a:t>”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085624" y="1320798"/>
            <a:ext cx="4724400" cy="1200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3600" dirty="0">
                <a:latin typeface="+mn-lt"/>
                <a:sym typeface="Symbol" pitchFamily="18" charset="2"/>
              </a:rPr>
              <a:t></a:t>
            </a:r>
            <a:r>
              <a:rPr lang="en-US" sz="3600" dirty="0">
                <a:latin typeface="+mn-lt"/>
              </a:rPr>
              <a:t>x P(x)</a:t>
            </a:r>
            <a:r>
              <a:rPr lang="en-US" sz="3600" dirty="0">
                <a:latin typeface="+mn-lt"/>
                <a:sym typeface="Symbol" pitchFamily="18" charset="2"/>
              </a:rPr>
              <a:t> 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>
                <a:latin typeface="+mn-lt"/>
                <a:sym typeface="Symbol" pitchFamily="18" charset="2"/>
              </a:rPr>
              <a:t></a:t>
            </a:r>
            <a:r>
              <a:rPr lang="en-US" sz="3600" dirty="0">
                <a:latin typeface="+mn-lt"/>
              </a:rPr>
              <a:t>x </a:t>
            </a:r>
            <a:r>
              <a:rPr lang="en-US" sz="3600" dirty="0">
                <a:latin typeface="+mn-lt"/>
                <a:sym typeface="Symbol" pitchFamily="18" charset="2"/>
              </a:rPr>
              <a:t> </a:t>
            </a:r>
            <a:r>
              <a:rPr lang="en-US" sz="3600" dirty="0">
                <a:latin typeface="+mn-lt"/>
              </a:rPr>
              <a:t>P(x)</a:t>
            </a:r>
          </a:p>
          <a:p>
            <a:pPr algn="ctr" eaLnBrk="1" hangingPunct="1"/>
            <a:r>
              <a:rPr lang="en-US" dirty="0">
                <a:latin typeface="+mn-lt"/>
                <a:sym typeface="Symbol" pitchFamily="18" charset="2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 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x P(x)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 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x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 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P(x)</a:t>
            </a:r>
            <a:r>
              <a:rPr lang="en-US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endParaRPr lang="en-US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475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Morgan’s Laws for Quantifiers</a:t>
            </a:r>
          </a:p>
        </p:txBody>
      </p:sp>
      <p:sp>
        <p:nvSpPr>
          <p:cNvPr id="2" name="Rectangle 1"/>
          <p:cNvSpPr/>
          <p:nvPr/>
        </p:nvSpPr>
        <p:spPr>
          <a:xfrm>
            <a:off x="2085624" y="3422251"/>
            <a:ext cx="609301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 </a:t>
            </a:r>
            <a:r>
              <a:rPr lang="en-US" sz="2400" dirty="0">
                <a:sym typeface="Symbol"/>
              </a:rPr>
              <a:t></a:t>
            </a:r>
            <a:r>
              <a:rPr lang="en-US" sz="2400" dirty="0"/>
              <a:t>x (Even(x) </a:t>
            </a:r>
            <a:r>
              <a:rPr lang="en-US" sz="2400" dirty="0">
                <a:sym typeface="Symbol"/>
              </a:rPr>
              <a:t> </a:t>
            </a:r>
            <a:r>
              <a:rPr lang="en-US" sz="2400" dirty="0"/>
              <a:t>Prime(x) </a:t>
            </a:r>
            <a:r>
              <a:rPr lang="en-US" sz="2400" dirty="0">
                <a:sym typeface="Symbol"/>
              </a:rPr>
              <a:t> </a:t>
            </a:r>
            <a:r>
              <a:rPr lang="en-US" sz="2400" dirty="0"/>
              <a:t>Greater(x, 2))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 </a:t>
            </a:r>
            <a:endParaRPr lang="en-US" sz="2400" dirty="0"/>
          </a:p>
          <a:p>
            <a:pPr>
              <a:buFont typeface="Symbol" pitchFamily="18" charset="2"/>
              <a:buChar char="º"/>
            </a:pP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  x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</a:t>
            </a:r>
            <a:r>
              <a:rPr lang="en-US" sz="2400" dirty="0"/>
              <a:t>(Even(x) </a:t>
            </a:r>
            <a:r>
              <a:rPr lang="en-US" sz="2400" dirty="0">
                <a:sym typeface="Symbol"/>
              </a:rPr>
              <a:t> </a:t>
            </a:r>
            <a:r>
              <a:rPr lang="en-US" sz="2400" dirty="0"/>
              <a:t>Prime(x) </a:t>
            </a:r>
            <a:r>
              <a:rPr lang="en-US" sz="2400" dirty="0">
                <a:sym typeface="Symbol"/>
              </a:rPr>
              <a:t> </a:t>
            </a:r>
            <a:r>
              <a:rPr lang="en-US" sz="2400" dirty="0"/>
              <a:t>Greater(x, 2))</a:t>
            </a:r>
          </a:p>
          <a:p>
            <a:pPr>
              <a:buFont typeface="Symbol" pitchFamily="18" charset="2"/>
              <a:buChar char="º"/>
            </a:pPr>
            <a:r>
              <a:rPr lang="en-US" sz="2400" dirty="0"/>
              <a:t> 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x</a:t>
            </a:r>
            <a:r>
              <a:rPr lang="en-US" sz="2400" dirty="0">
                <a:sym typeface="Symbol" pitchFamily="18" charset="2"/>
              </a:rPr>
              <a:t> (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</a:t>
            </a:r>
            <a:r>
              <a:rPr lang="en-US" sz="2400" dirty="0"/>
              <a:t>(Even(x) </a:t>
            </a:r>
            <a:r>
              <a:rPr lang="en-US" sz="2400" dirty="0">
                <a:sym typeface="Symbol"/>
              </a:rPr>
              <a:t> </a:t>
            </a:r>
            <a:r>
              <a:rPr lang="en-US" sz="2400" dirty="0"/>
              <a:t>Prime(x)) </a:t>
            </a:r>
            <a:r>
              <a:rPr lang="en-US" sz="2400" dirty="0">
                <a:sym typeface="Symbol"/>
              </a:rPr>
              <a:t>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</a:t>
            </a:r>
            <a:r>
              <a:rPr lang="en-US" sz="2400" dirty="0"/>
              <a:t>Greater(x, 2))</a:t>
            </a:r>
          </a:p>
          <a:p>
            <a:pPr>
              <a:buFont typeface="Symbol" pitchFamily="18" charset="2"/>
              <a:buChar char="º"/>
            </a:pPr>
            <a:r>
              <a:rPr lang="en-US" sz="2400" dirty="0"/>
              <a:t> 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x</a:t>
            </a:r>
            <a:r>
              <a:rPr lang="en-US" sz="2400" dirty="0">
                <a:sym typeface="Symbol" pitchFamily="18" charset="2"/>
              </a:rPr>
              <a:t> (</a:t>
            </a:r>
            <a:r>
              <a:rPr lang="en-US" sz="2400" dirty="0"/>
              <a:t>(Even(x) </a:t>
            </a:r>
            <a:r>
              <a:rPr lang="en-US" sz="2400" dirty="0">
                <a:sym typeface="Symbol"/>
              </a:rPr>
              <a:t> </a:t>
            </a:r>
            <a:r>
              <a:rPr lang="en-US" sz="2400" dirty="0"/>
              <a:t>Prime(x)) 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 </a:t>
            </a:r>
            <a:r>
              <a:rPr lang="en-US" sz="2400" dirty="0"/>
              <a:t>Greater(x, 2))</a:t>
            </a:r>
          </a:p>
          <a:p>
            <a:pPr>
              <a:buFont typeface="Symbol" pitchFamily="18" charset="2"/>
              <a:buChar char="º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x</a:t>
            </a:r>
            <a:r>
              <a:rPr lang="en-US" sz="2400" dirty="0">
                <a:sym typeface="Symbol" pitchFamily="18" charset="2"/>
              </a:rPr>
              <a:t> (</a:t>
            </a:r>
            <a:r>
              <a:rPr lang="en-US" sz="2400" dirty="0"/>
              <a:t>(Even(x) </a:t>
            </a:r>
            <a:r>
              <a:rPr lang="en-US" sz="2400" dirty="0">
                <a:sym typeface="Symbol"/>
              </a:rPr>
              <a:t> </a:t>
            </a:r>
            <a:r>
              <a:rPr lang="en-US" sz="2400" dirty="0"/>
              <a:t>Prime(x)) </a:t>
            </a:r>
            <a:r>
              <a:rPr lang="en-US" sz="2400" dirty="0">
                <a:sym typeface="Symbol"/>
              </a:rPr>
              <a:t>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rgbClr val="000000"/>
                </a:solidFill>
                <a:sym typeface="Symbol" pitchFamily="18" charset="2"/>
              </a:rPr>
              <a:t>LessEq</a:t>
            </a:r>
            <a:r>
              <a:rPr lang="en-US" sz="2400" dirty="0"/>
              <a:t>(x, 2))</a:t>
            </a:r>
          </a:p>
        </p:txBody>
      </p:sp>
      <p:sp>
        <p:nvSpPr>
          <p:cNvPr id="14343" name="TextBox 2"/>
          <p:cNvSpPr txBox="1">
            <a:spLocks noChangeArrowheads="1"/>
          </p:cNvSpPr>
          <p:nvPr/>
        </p:nvSpPr>
        <p:spPr bwMode="auto">
          <a:xfrm>
            <a:off x="914397" y="2793999"/>
            <a:ext cx="52712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C00000"/>
                </a:solidFill>
              </a:rPr>
              <a:t>“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No even prime is greater than 2</a:t>
            </a:r>
            <a:r>
              <a:rPr lang="en-US" sz="2800" dirty="0">
                <a:solidFill>
                  <a:srgbClr val="C00000"/>
                </a:solidFill>
              </a:rPr>
              <a:t>”</a:t>
            </a:r>
          </a:p>
        </p:txBody>
      </p:sp>
      <p:sp>
        <p:nvSpPr>
          <p:cNvPr id="14344" name="TextBox 8"/>
          <p:cNvSpPr txBox="1">
            <a:spLocks noChangeArrowheads="1"/>
          </p:cNvSpPr>
          <p:nvPr/>
        </p:nvSpPr>
        <p:spPr bwMode="auto">
          <a:xfrm>
            <a:off x="914397" y="5739326"/>
            <a:ext cx="69905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C00000"/>
                </a:solidFill>
              </a:rPr>
              <a:t>“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Every even prime is less </a:t>
            </a:r>
            <a:r>
              <a:rPr lang="en-US" sz="2800">
                <a:solidFill>
                  <a:srgbClr val="C00000"/>
                </a:solidFill>
                <a:latin typeface="Franklin Gothic Medium" panose="020B0603020102020204" pitchFamily="34" charset="0"/>
              </a:rPr>
              <a:t>than or equal to 2</a:t>
            </a:r>
            <a:r>
              <a:rPr lang="en-US" sz="2800" dirty="0">
                <a:solidFill>
                  <a:srgbClr val="C00000"/>
                </a:solidFill>
                <a:latin typeface="Franklin Gothic Medium" panose="020B0603020102020204" pitchFamily="34" charset="0"/>
              </a:rPr>
              <a:t>.</a:t>
            </a:r>
            <a:r>
              <a:rPr lang="en-US" sz="2800" dirty="0">
                <a:solidFill>
                  <a:srgbClr val="C00000"/>
                </a:solidFill>
              </a:rPr>
              <a:t>”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085624" y="1320798"/>
            <a:ext cx="4724400" cy="1200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3600" dirty="0">
                <a:latin typeface="+mn-lt"/>
                <a:sym typeface="Symbol" pitchFamily="18" charset="2"/>
              </a:rPr>
              <a:t></a:t>
            </a:r>
            <a:r>
              <a:rPr lang="en-US" sz="3600" dirty="0">
                <a:latin typeface="+mn-lt"/>
              </a:rPr>
              <a:t>x P(x)</a:t>
            </a:r>
            <a:r>
              <a:rPr lang="en-US" sz="3600" dirty="0">
                <a:latin typeface="+mn-lt"/>
                <a:sym typeface="Symbol" pitchFamily="18" charset="2"/>
              </a:rPr>
              <a:t> </a:t>
            </a:r>
            <a:r>
              <a:rPr lang="en-US" sz="3600" dirty="0">
                <a:latin typeface="+mn-lt"/>
              </a:rPr>
              <a:t> </a:t>
            </a:r>
            <a:r>
              <a:rPr lang="en-US" sz="3600" dirty="0">
                <a:latin typeface="+mn-lt"/>
                <a:sym typeface="Symbol" pitchFamily="18" charset="2"/>
              </a:rPr>
              <a:t></a:t>
            </a:r>
            <a:r>
              <a:rPr lang="en-US" sz="3600" dirty="0">
                <a:latin typeface="+mn-lt"/>
              </a:rPr>
              <a:t>x </a:t>
            </a:r>
            <a:r>
              <a:rPr lang="en-US" sz="3600" dirty="0">
                <a:latin typeface="+mn-lt"/>
                <a:sym typeface="Symbol" pitchFamily="18" charset="2"/>
              </a:rPr>
              <a:t> </a:t>
            </a:r>
            <a:r>
              <a:rPr lang="en-US" sz="3600" dirty="0">
                <a:latin typeface="+mn-lt"/>
              </a:rPr>
              <a:t>P(x)</a:t>
            </a:r>
          </a:p>
          <a:p>
            <a:pPr algn="ctr" eaLnBrk="1" hangingPunct="1"/>
            <a:r>
              <a:rPr lang="en-US" dirty="0">
                <a:latin typeface="+mn-lt"/>
                <a:sym typeface="Symbol" pitchFamily="18" charset="2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 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x P(x)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 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x </a:t>
            </a:r>
            <a:r>
              <a:rPr lang="en-US" sz="360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 </a:t>
            </a:r>
            <a:r>
              <a:rPr lang="en-US" sz="3600" dirty="0">
                <a:solidFill>
                  <a:srgbClr val="000000"/>
                </a:solidFill>
                <a:latin typeface="+mn-lt"/>
              </a:rPr>
              <a:t>P(x)</a:t>
            </a:r>
            <a:r>
              <a:rPr lang="en-US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endParaRPr lang="en-US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360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chemeClr val="tx1"/>
          </a:solidFill>
          <a:tailEnd type="triangle" w="lg" len="lg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9153</TotalTime>
  <Words>4051</Words>
  <Application>Microsoft Office PowerPoint</Application>
  <PresentationFormat>On-screen Show (4:3)</PresentationFormat>
  <Paragraphs>808</Paragraphs>
  <Slides>53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ＭＳ Ｐゴシック</vt:lpstr>
      <vt:lpstr>ＭＳ Ｐゴシック</vt:lpstr>
      <vt:lpstr>Arial</vt:lpstr>
      <vt:lpstr>Calibri</vt:lpstr>
      <vt:lpstr>Cambria Math</vt:lpstr>
      <vt:lpstr>Franklin Gothic Medium</vt:lpstr>
      <vt:lpstr>Symbol</vt:lpstr>
      <vt:lpstr>Tahoma</vt:lpstr>
      <vt:lpstr>Wingdings</vt:lpstr>
      <vt:lpstr>Office Theme</vt:lpstr>
      <vt:lpstr>CSE 311: Foundations of Computing</vt:lpstr>
      <vt:lpstr>Last Class: Quantifiers</vt:lpstr>
      <vt:lpstr>Last class: Predicate Logic to English (Natural)</vt:lpstr>
      <vt:lpstr>Last class: English to Predicate Logic (Domain Restriction)</vt:lpstr>
      <vt:lpstr>Last class: Negations of Quantifiers</vt:lpstr>
      <vt:lpstr>Last class: De Morgan’s Laws for Quantifiers</vt:lpstr>
      <vt:lpstr>Last class: De Morgan’s Laws for Quantifiers</vt:lpstr>
      <vt:lpstr>Last class: De Morgan’s Laws for Quantifiers</vt:lpstr>
      <vt:lpstr>De Morgan’s Laws for Quantifiers</vt:lpstr>
      <vt:lpstr>De Morgan’s Laws for Quantifiers</vt:lpstr>
      <vt:lpstr>De Morgan’s Laws for Quantifiers</vt:lpstr>
      <vt:lpstr>Scope of Quantifiers</vt:lpstr>
      <vt:lpstr>Scope of Quantifiers</vt:lpstr>
      <vt:lpstr>Scope of Quantifiers</vt:lpstr>
      <vt:lpstr>Quantifier “Style”</vt:lpstr>
      <vt:lpstr>Nested Quantifiers</vt:lpstr>
      <vt:lpstr>Quantifier Order Can Matter</vt:lpstr>
      <vt:lpstr>Quantifier Order Can Matter</vt:lpstr>
      <vt:lpstr>Quantifier Order Can Matter</vt:lpstr>
      <vt:lpstr>Quantification with Two Variables</vt:lpstr>
      <vt:lpstr>Logical Inference</vt:lpstr>
      <vt:lpstr>New Perspective</vt:lpstr>
      <vt:lpstr>New Perspective</vt:lpstr>
      <vt:lpstr>New Perspective</vt:lpstr>
      <vt:lpstr>New Perspective</vt:lpstr>
      <vt:lpstr>New Perspective</vt:lpstr>
      <vt:lpstr>Applications of Logical Inference</vt:lpstr>
      <vt:lpstr>Proofs</vt:lpstr>
      <vt:lpstr>An inference rule:  Modus Ponens</vt:lpstr>
      <vt:lpstr>My First Proof!</vt:lpstr>
      <vt:lpstr>My First Proof!</vt:lpstr>
      <vt:lpstr>Proofs can use equivalences too</vt:lpstr>
      <vt:lpstr>Inference Rules</vt:lpstr>
      <vt:lpstr>Axioms:  Special inference rules</vt:lpstr>
      <vt:lpstr>Simple Propositional Inference Rules</vt:lpstr>
      <vt:lpstr>Proofs</vt:lpstr>
      <vt:lpstr>Proofs</vt:lpstr>
      <vt:lpstr>Proofs</vt:lpstr>
      <vt:lpstr>Proofs</vt:lpstr>
      <vt:lpstr>Proofs</vt:lpstr>
      <vt:lpstr>Proofs</vt:lpstr>
      <vt:lpstr>Proofs</vt:lpstr>
      <vt:lpstr>Proofs</vt:lpstr>
      <vt:lpstr>Proofs</vt:lpstr>
      <vt:lpstr>Proofs</vt:lpstr>
      <vt:lpstr>Important: Applications of Inference Rules</vt:lpstr>
      <vt:lpstr>To Prove An Implication: A→B</vt:lpstr>
      <vt:lpstr>To Prove An Implication: A→B</vt:lpstr>
      <vt:lpstr>Proofs using the direct proof rule</vt:lpstr>
      <vt:lpstr>Example</vt:lpstr>
      <vt:lpstr>Example</vt:lpstr>
      <vt:lpstr>Example</vt:lpstr>
      <vt:lpstr>One General Proof Strategy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Computing I</dc:title>
  <dc:subject/>
  <dc:creator>Paul Beame</dc:creator>
  <cp:keywords/>
  <dc:description/>
  <cp:lastModifiedBy>Paul Beame</cp:lastModifiedBy>
  <cp:revision>405</cp:revision>
  <cp:lastPrinted>2023-04-07T01:38:30Z</cp:lastPrinted>
  <dcterms:created xsi:type="dcterms:W3CDTF">2013-01-07T07:20:47Z</dcterms:created>
  <dcterms:modified xsi:type="dcterms:W3CDTF">2023-04-07T01:41:23Z</dcterms:modified>
  <cp:category/>
</cp:coreProperties>
</file>