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8" r:id="rId2"/>
    <p:sldId id="531" r:id="rId3"/>
    <p:sldId id="480" r:id="rId4"/>
    <p:sldId id="484" r:id="rId5"/>
    <p:sldId id="483" r:id="rId6"/>
    <p:sldId id="522" r:id="rId7"/>
    <p:sldId id="523" r:id="rId8"/>
    <p:sldId id="459" r:id="rId9"/>
    <p:sldId id="524" r:id="rId10"/>
    <p:sldId id="525" r:id="rId11"/>
    <p:sldId id="526" r:id="rId12"/>
    <p:sldId id="527" r:id="rId13"/>
    <p:sldId id="528" r:id="rId14"/>
    <p:sldId id="529" r:id="rId15"/>
    <p:sldId id="530" r:id="rId16"/>
    <p:sldId id="505" r:id="rId17"/>
    <p:sldId id="507" r:id="rId18"/>
    <p:sldId id="532" r:id="rId19"/>
    <p:sldId id="482" r:id="rId20"/>
    <p:sldId id="475" r:id="rId21"/>
    <p:sldId id="477" r:id="rId22"/>
    <p:sldId id="478" r:id="rId23"/>
    <p:sldId id="479" r:id="rId24"/>
    <p:sldId id="520" r:id="rId25"/>
    <p:sldId id="476" r:id="rId26"/>
    <p:sldId id="469" r:id="rId27"/>
    <p:sldId id="463" r:id="rId28"/>
    <p:sldId id="498" r:id="rId29"/>
    <p:sldId id="508" r:id="rId30"/>
    <p:sldId id="464" r:id="rId31"/>
    <p:sldId id="511" r:id="rId32"/>
    <p:sldId id="510" r:id="rId33"/>
    <p:sldId id="518" r:id="rId34"/>
    <p:sldId id="512" r:id="rId35"/>
    <p:sldId id="485" r:id="rId36"/>
    <p:sldId id="465" r:id="rId37"/>
    <p:sldId id="513" r:id="rId38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am Blank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70"/>
    <p:restoredTop sz="88163" autoAdjust="0"/>
  </p:normalViewPr>
  <p:slideViewPr>
    <p:cSldViewPr snapToGrid="0" snapToObjects="1">
      <p:cViewPr varScale="1">
        <p:scale>
          <a:sx n="116" d="100"/>
          <a:sy n="116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1" y="0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1" y="6948715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47" tIns="48324" rIns="96647" bIns="483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write “Let a be an object” and then apply </a:t>
            </a:r>
            <a:r>
              <a:rPr lang="en-US" dirty="0" err="1"/>
              <a:t>Elim</a:t>
            </a:r>
            <a:r>
              <a:rPr lang="en-US" dirty="0"/>
              <a:t> For 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1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write “Let a be an object” and then apply </a:t>
            </a:r>
            <a:r>
              <a:rPr lang="en-US" dirty="0" err="1"/>
              <a:t>Elim</a:t>
            </a:r>
            <a:r>
              <a:rPr lang="en-US" dirty="0"/>
              <a:t> For 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457133"/>
            <a:fld id="{4FE1A22D-B0DA-7946-9107-1C35E13A8882}" type="slidenum">
              <a:rPr lang="en-US">
                <a:solidFill>
                  <a:prstClr val="black"/>
                </a:solidFill>
                <a:latin typeface="Calibri"/>
              </a:rPr>
              <a:pPr defTabSz="457133"/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4711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Math English, “if …, then …” always means implies.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0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5" indent="-171425">
              <a:buFont typeface="Arial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skip lines stating “there exists” and just immediately name that object.</a:t>
            </a:r>
          </a:p>
          <a:p>
            <a:pPr marL="171425" indent="-171425">
              <a:buFont typeface="Arial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skip lines stating implication proven by direct proof rule.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09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5" indent="-171425" defTabSz="457133">
              <a:defRPr/>
            </a:pPr>
            <a:r>
              <a:rPr lang="en-US" dirty="0"/>
              <a:t>Show how to recover the structure from the text: for all a, Even(a)</a:t>
            </a:r>
            <a:r>
              <a:rPr lang="en-US" baseline="0" dirty="0"/>
              <a:t> -&gt; Even(a^2).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6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5" indent="-171425" defTabSz="457133">
              <a:defRPr/>
            </a:pPr>
            <a:r>
              <a:rPr lang="en-US" dirty="0"/>
              <a:t>Show how to recover the structure from the text: for all a, Even(a)</a:t>
            </a:r>
            <a:r>
              <a:rPr lang="en-US" baseline="0" dirty="0"/>
              <a:t> -&gt; Even(a^2).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83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5" indent="-171425">
              <a:buFont typeface="Arial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skip lines stating “there exists” and just immediately name that object.</a:t>
            </a:r>
          </a:p>
          <a:p>
            <a:pPr marL="171425" indent="-171425">
              <a:buFont typeface="Arial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skip lines stating implication proven by direct proof rule.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5" indent="-171425">
              <a:buFont typeface="Arial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skip lines stating “there exists” and just immediately name that object.</a:t>
            </a:r>
          </a:p>
          <a:p>
            <a:pPr marL="171425" indent="-171425">
              <a:buFont typeface="Arial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skip lines stating implication proven by direct proof rule.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99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</a:t>
            </a:r>
            <a:r>
              <a:rPr lang="en-US" sz="2800" dirty="0" smtClean="0">
                <a:solidFill>
                  <a:srgbClr val="C00000"/>
                </a:solidFill>
                <a:latin typeface="Franklin Gothic Medium"/>
                <a:cs typeface="Franklin Gothic Medium"/>
              </a:rPr>
              <a:t>8:  Predicate Logic Proofs, English Proofs</a:t>
            </a:r>
            <a:endParaRPr lang="en-US" sz="28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6" name="Picture 5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76" y="2274546"/>
            <a:ext cx="3519279" cy="338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endParaRPr lang="en-US" sz="2400" dirty="0">
                  <a:latin typeface="Franklin Gothic Medium" panose="020B0603020102020204" pitchFamily="34" charset="0"/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rgbClr val="FF000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solidFill>
                      <a:srgbClr val="FF0000"/>
                    </a:solidFill>
                    <a:ea typeface="ＭＳ Ｐゴシック" pitchFamily="-111" charset="-128"/>
                    <a:sym typeface="Symbol"/>
                  </a:rPr>
                  <a:t> Even(</a:t>
                </a:r>
                <a:r>
                  <a:rPr lang="en-US" sz="2400" b="1" dirty="0">
                    <a:solidFill>
                      <a:srgbClr val="FF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FF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 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pPr lvl="0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785652"/>
              </a:xfrm>
              <a:prstGeom prst="rect">
                <a:avLst/>
              </a:prstGeom>
              <a:blipFill>
                <a:blip r:embed="rId3"/>
                <a:stretch>
                  <a:fillRect l="-1292" t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657" y="5158740"/>
            <a:ext cx="500657" cy="557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B2F797-B159-6649-8B7E-6B1C80F52CB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21" name="Rounded Rectangle 20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1" idx="0"/>
              <a:endCxn id="21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43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prstClr val="black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 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rgbClr val="FF0000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     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92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922" y="4815840"/>
            <a:ext cx="500657" cy="5577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0"/>
              <a:endCxn id="17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7A29844-6547-6C49-A42B-5572DD447C5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54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 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rgbClr val="FF0000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 = 2y)	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Intro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92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498" y="4882593"/>
            <a:ext cx="370697" cy="4129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39910" y="4765913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Need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b="1" dirty="0">
                <a:solidFill>
                  <a:srgbClr val="C00000"/>
                </a:solidFill>
                <a:ea typeface="Cambria Math"/>
                <a:cs typeface="Arial" pitchFamily="34" charset="0"/>
              </a:rPr>
              <a:t>a</a:t>
            </a:r>
            <a:r>
              <a:rPr lang="en-US" b="1" baseline="30000" dirty="0">
                <a:solidFill>
                  <a:srgbClr val="7030A0"/>
                </a:solidFill>
                <a:ea typeface="Cambria Math"/>
                <a:cs typeface="Arial" pitchFamily="34" charset="0"/>
              </a:rPr>
              <a:t>2</a:t>
            </a:r>
            <a:r>
              <a:rPr lang="en-US" dirty="0">
                <a:solidFill>
                  <a:srgbClr val="7030A0"/>
                </a:solidFill>
                <a:ea typeface="Cambria Math"/>
                <a:cs typeface="Arial" pitchFamily="34" charset="0"/>
              </a:rPr>
              <a:t> = 2</a:t>
            </a:r>
            <a:r>
              <a:rPr lang="en-US" b="1" dirty="0">
                <a:solidFill>
                  <a:srgbClr val="7030A0"/>
                </a:solidFill>
                <a:ea typeface="Cambria Math"/>
                <a:cs typeface="Arial" pitchFamily="34" charset="0"/>
              </a:rPr>
              <a:t>c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some 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c</a:t>
            </a:r>
            <a:endParaRPr lang="en-US" dirty="0">
              <a:solidFill>
                <a:srgbClr val="003300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8" name="Rounded Rectangle 17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8" idx="0"/>
              <a:endCxn id="18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B716804-30FD-934C-8612-A3AEF60946C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873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2.3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 = 2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rgbClr val="FF0000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 = 2y)	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Intro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92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435" y="4882593"/>
            <a:ext cx="370697" cy="4129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39910" y="4765913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Need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b="1" dirty="0">
                <a:solidFill>
                  <a:srgbClr val="C00000"/>
                </a:solidFill>
                <a:ea typeface="Cambria Math"/>
                <a:cs typeface="Arial" pitchFamily="34" charset="0"/>
              </a:rPr>
              <a:t>a</a:t>
            </a:r>
            <a:r>
              <a:rPr lang="en-US" b="1" baseline="30000" dirty="0">
                <a:solidFill>
                  <a:srgbClr val="7030A0"/>
                </a:solidFill>
                <a:ea typeface="Cambria Math"/>
                <a:cs typeface="Arial" pitchFamily="34" charset="0"/>
              </a:rPr>
              <a:t>2</a:t>
            </a:r>
            <a:r>
              <a:rPr lang="en-US" dirty="0">
                <a:solidFill>
                  <a:srgbClr val="7030A0"/>
                </a:solidFill>
                <a:ea typeface="Cambria Math"/>
                <a:cs typeface="Arial" pitchFamily="34" charset="0"/>
              </a:rPr>
              <a:t> = 2</a:t>
            </a:r>
            <a:r>
              <a:rPr lang="en-US" b="1" dirty="0">
                <a:solidFill>
                  <a:srgbClr val="7030A0"/>
                </a:solidFill>
                <a:ea typeface="Cambria Math"/>
                <a:cs typeface="Arial" pitchFamily="34" charset="0"/>
              </a:rPr>
              <a:t>c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some 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c</a:t>
            </a:r>
            <a:endParaRPr lang="en-US" dirty="0">
              <a:solidFill>
                <a:srgbClr val="003300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8" name="Rounded Rectangle 17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8" idx="0"/>
              <a:endCxn id="18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A9F6E06-B549-A348-BBD9-DFF06BB9595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54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2.3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</a:rPr>
                  <a:t>= 2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2.4   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= 4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 = 2(2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     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Algebra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Intro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92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772993" y="4806539"/>
            <a:ext cx="2283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Used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b="1" dirty="0">
                <a:solidFill>
                  <a:srgbClr val="C00000"/>
                </a:solidFill>
                <a:ea typeface="Cambria Math"/>
                <a:cs typeface="Arial" pitchFamily="34" charset="0"/>
              </a:rPr>
              <a:t>a</a:t>
            </a:r>
            <a:r>
              <a:rPr lang="en-US" baseline="30000" dirty="0">
                <a:solidFill>
                  <a:srgbClr val="7030A0"/>
                </a:solidFill>
                <a:ea typeface="Cambria Math"/>
                <a:cs typeface="Arial" pitchFamily="34" charset="0"/>
              </a:rPr>
              <a:t>2</a:t>
            </a:r>
            <a:r>
              <a:rPr lang="en-US" dirty="0">
                <a:solidFill>
                  <a:srgbClr val="7030A0"/>
                </a:solidFill>
                <a:ea typeface="Cambria Math"/>
                <a:cs typeface="Arial" pitchFamily="34" charset="0"/>
              </a:rPr>
              <a:t> = 2</a:t>
            </a:r>
            <a:r>
              <a:rPr lang="en-US" b="1" dirty="0">
                <a:solidFill>
                  <a:srgbClr val="7030A0"/>
                </a:solidFill>
                <a:ea typeface="Cambria Math"/>
                <a:cs typeface="Arial" pitchFamily="34" charset="0"/>
              </a:rPr>
              <a:t>c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for c</a:t>
            </a:r>
            <a:r>
              <a:rPr lang="en-US" dirty="0">
                <a:solidFill>
                  <a:srgbClr val="7030A0"/>
                </a:solidFill>
                <a:cs typeface="Franklin Gothic Medium"/>
              </a:rPr>
              <a:t>=</a:t>
            </a:r>
            <a:r>
              <a:rPr lang="en-US" dirty="0">
                <a:solidFill>
                  <a:srgbClr val="00B05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b="1" dirty="0">
                <a:solidFill>
                  <a:srgbClr val="00B050"/>
                </a:solidFill>
                <a:ea typeface="ＭＳ Ｐゴシック" pitchFamily="-111" charset="-128"/>
                <a:sym typeface="Symbol"/>
              </a:rPr>
              <a:t>b</a:t>
            </a:r>
            <a:r>
              <a:rPr lang="en-US" baseline="30000" dirty="0">
                <a:solidFill>
                  <a:srgbClr val="00B050"/>
                </a:solidFill>
                <a:ea typeface="ＭＳ Ｐゴシック" pitchFamily="-111" charset="-128"/>
                <a:sym typeface="Symbol"/>
              </a:rPr>
              <a:t>2</a:t>
            </a:r>
            <a:endParaRPr lang="en-US" sz="1200" dirty="0">
              <a:solidFill>
                <a:srgbClr val="00B050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0"/>
              <a:endCxn id="17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28CB206-7D10-7B49-8DA7-EB524918BB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987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07068" y="2364260"/>
            <a:ext cx="3335866" cy="763379"/>
          </a:xfrm>
          <a:prstGeom prst="roundRect">
            <a:avLst/>
          </a:prstGeom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80" y="1527719"/>
            <a:ext cx="7608467" cy="157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dirty="0">
                <a:solidFill>
                  <a:prstClr val="black"/>
                </a:solidFill>
              </a:rPr>
              <a:t>These rules need some caveats…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858197"/>
            <a:ext cx="640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There are extra conditions on using these rules: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193008" y="2353800"/>
            <a:ext cx="3335866" cy="763379"/>
          </a:xfrm>
          <a:prstGeom prst="roundRect">
            <a:avLst/>
          </a:prstGeom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3BFB6-8D8B-9094-DB96-C1C1136BEE41}"/>
              </a:ext>
            </a:extLst>
          </p:cNvPr>
          <p:cNvSpPr txBox="1"/>
          <p:nvPr/>
        </p:nvSpPr>
        <p:spPr>
          <a:xfrm>
            <a:off x="530850" y="3751281"/>
            <a:ext cx="7639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200" dirty="0">
                <a:latin typeface="Franklin Gothic Medium"/>
                <a:cs typeface="Franklin Gothic Medium"/>
              </a:rPr>
              <a:t>Without those rules, it is possible to infer claims that are false</a:t>
            </a:r>
            <a:endParaRPr lang="en-US" sz="2200" dirty="0">
              <a:solidFill>
                <a:srgbClr val="FF000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48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dirty="0" smtClean="0">
                <a:solidFill>
                  <a:prstClr val="black"/>
                </a:solidFill>
              </a:rPr>
              <a:t>Without the rules, one could infer false claims…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44" y="1211679"/>
            <a:ext cx="7603803" cy="13259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7200" y="858197"/>
            <a:ext cx="640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There are extra conditions on using these rules: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532" y="2880736"/>
            <a:ext cx="891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Over integer domain: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(y </a:t>
            </a:r>
            <a:r>
              <a:rPr lang="en-US" sz="24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≠</a:t>
            </a:r>
            <a:r>
              <a:rPr lang="en-US" sz="2400" dirty="0" smtClean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00B05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True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 but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yx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(y </a:t>
            </a:r>
            <a:r>
              <a:rPr lang="en-US" sz="24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≠</a:t>
            </a:r>
            <a:r>
              <a:rPr lang="en-US" sz="2400" dirty="0" smtClean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False</a:t>
            </a:r>
            <a:endParaRPr lang="en-US" dirty="0">
              <a:solidFill>
                <a:srgbClr val="FF0000"/>
              </a:solidFill>
              <a:latin typeface="Franklin Gothic Medium" panose="020B06030201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006600" y="3409473"/>
            <a:ext cx="7028948" cy="2749699"/>
            <a:chOff x="2006600" y="3524101"/>
            <a:chExt cx="7028948" cy="2749699"/>
          </a:xfrm>
        </p:grpSpPr>
        <p:grpSp>
          <p:nvGrpSpPr>
            <p:cNvPr id="27" name="Group 26"/>
            <p:cNvGrpSpPr/>
            <p:nvPr/>
          </p:nvGrpSpPr>
          <p:grpSpPr>
            <a:xfrm>
              <a:off x="2134625" y="3547184"/>
              <a:ext cx="6900923" cy="2655413"/>
              <a:chOff x="2210825" y="3442414"/>
              <a:chExt cx="6900923" cy="265541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210825" y="3789503"/>
                <a:ext cx="6900923" cy="230832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	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≠</a:t>
                </a:r>
                <a:r>
                  <a:rPr lang="en-US" sz="2400" dirty="0" smtClean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x)		   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Given</a:t>
                </a: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≠</a:t>
                </a:r>
                <a:r>
                  <a:rPr lang="en-US" sz="2400" dirty="0" smtClean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 </a:t>
                </a:r>
                <a:r>
                  <a:rPr lang="en-US" sz="2400" dirty="0"/>
                  <a:t>	          </a:t>
                </a:r>
                <a:r>
                  <a:rPr lang="en-US" sz="2400" dirty="0" err="1"/>
                  <a:t>Elim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≠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3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(</a:t>
                </a:r>
                <a:r>
                  <a:rPr lang="en-US" sz="2400" b="1" dirty="0" smtClean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 </a:t>
                </a:r>
                <a:r>
                  <a:rPr lang="en-US" sz="2400" dirty="0" smtClean="0">
                    <a:ea typeface="ＭＳ Ｐゴシック" pitchFamily="-111" charset="-128"/>
                    <a:sym typeface="Symbol"/>
                  </a:rPr>
                  <a:t>new constant)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x (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≠</a:t>
                </a:r>
                <a:r>
                  <a:rPr lang="en-US" sz="2400" dirty="0" smtClean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x)                 Intro </a:t>
                </a:r>
                <a:r>
                  <a:rPr lang="en-US" sz="2400" dirty="0">
                    <a:solidFill>
                      <a:srgbClr val="0070C0"/>
                    </a:solidFill>
                    <a:sym typeface="Symbol" charset="0"/>
                  </a:rPr>
                  <a:t>: </a:t>
                </a: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sym typeface="Symbol" charset="0"/>
                  </a:rPr>
                  <a:t>2,4</a:t>
                </a:r>
                <a:endParaRPr lang="en-US" sz="2400" dirty="0">
                  <a:solidFill>
                    <a:srgbClr val="0070C0"/>
                  </a:solidFill>
                  <a:latin typeface="Franklin Gothic Medium" panose="020B0603020102020204" pitchFamily="34" charset="0"/>
                  <a:cs typeface="Arial" pitchFamily="34" charset="0"/>
                  <a:sym typeface="Symbol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yx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≠</a:t>
                </a:r>
                <a:r>
                  <a:rPr lang="en-US" sz="2400" dirty="0" smtClean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x)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b="1" dirty="0">
                    <a:solidFill>
                      <a:prstClr val="black"/>
                    </a:solidFill>
                    <a:ea typeface="ＭＳ Ｐゴシック" pitchFamily="-111" charset="-128"/>
                    <a:sym typeface="Symbol"/>
                  </a:rPr>
                  <a:t>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5</a:t>
                </a:r>
                <a:endParaRPr lang="en-US" sz="2400" dirty="0"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10825" y="3442414"/>
                <a:ext cx="207832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BAD “PROOF”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2006600" y="3524101"/>
              <a:ext cx="7028948" cy="2749699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09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80" y="1207679"/>
            <a:ext cx="7608467" cy="157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dirty="0" smtClean="0">
                <a:solidFill>
                  <a:prstClr val="black"/>
                </a:solidFill>
              </a:rPr>
              <a:t>With the extra conditions we can kill the bad proof…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858197"/>
            <a:ext cx="640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There are extra conditions on using these rules: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532" y="2880736"/>
            <a:ext cx="882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Over integer domain: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≠</a:t>
            </a:r>
            <a:r>
              <a:rPr lang="en-US" sz="2400" dirty="0" smtClean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00B05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True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 but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yx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≠</a:t>
            </a:r>
            <a:r>
              <a:rPr lang="en-US" sz="2400" dirty="0" smtClean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False</a:t>
            </a:r>
            <a:endParaRPr lang="en-US" dirty="0">
              <a:solidFill>
                <a:srgbClr val="FF0000"/>
              </a:solidFill>
              <a:latin typeface="Franklin Gothic Medium" panose="020B06030201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006600" y="3409473"/>
            <a:ext cx="7028948" cy="2749699"/>
            <a:chOff x="2006600" y="3524101"/>
            <a:chExt cx="7028948" cy="2749699"/>
          </a:xfrm>
        </p:grpSpPr>
        <p:grpSp>
          <p:nvGrpSpPr>
            <p:cNvPr id="27" name="Group 26"/>
            <p:cNvGrpSpPr/>
            <p:nvPr/>
          </p:nvGrpSpPr>
          <p:grpSpPr>
            <a:xfrm>
              <a:off x="2134625" y="3547184"/>
              <a:ext cx="6900923" cy="2655413"/>
              <a:chOff x="2210825" y="3442414"/>
              <a:chExt cx="6900923" cy="265541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210825" y="3789503"/>
                <a:ext cx="6900923" cy="230832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	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≠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		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Given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  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≠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</a:rPr>
                  <a:t>	          </a:t>
                </a:r>
                <a:r>
                  <a:rPr lang="en-US" sz="2400" dirty="0" err="1">
                    <a:solidFill>
                      <a:prstClr val="black"/>
                    </a:solidFill>
                  </a:rPr>
                  <a:t>Elim</a:t>
                </a: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≠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</a:rPr>
                  <a:t>		          </a:t>
                </a:r>
                <a:r>
                  <a:rPr lang="en-US" sz="2400" dirty="0" err="1">
                    <a:solidFill>
                      <a:prstClr val="black"/>
                    </a:solidFill>
                  </a:rPr>
                  <a:t>Elim</a:t>
                </a: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b="1" dirty="0">
                    <a:solidFill>
                      <a:prstClr val="black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prstClr val="black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3 </a:t>
                </a:r>
                <a:r>
                  <a:rPr lang="en-US" sz="2400" dirty="0">
                    <a:solidFill>
                      <a:prstClr val="black"/>
                    </a:solidFill>
                    <a:ea typeface="ＭＳ Ｐゴシック" pitchFamily="-111" charset="-128"/>
                    <a:sym typeface="Symbol"/>
                  </a:rPr>
                  <a:t>(</a:t>
                </a:r>
                <a:r>
                  <a:rPr lang="en-US" sz="2400" b="1" dirty="0" smtClean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 </a:t>
                </a:r>
                <a:r>
                  <a:rPr lang="en-US" sz="2400" dirty="0" smtClean="0">
                    <a:solidFill>
                      <a:srgbClr val="FF0000"/>
                    </a:solidFill>
                    <a:ea typeface="ＭＳ Ｐゴシック" pitchFamily="-111" charset="-128"/>
                    <a:sym typeface="Symbol"/>
                  </a:rPr>
                  <a:t>depends on </a:t>
                </a:r>
                <a:r>
                  <a:rPr lang="en-US" sz="2400" b="1" dirty="0" smtClean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dirty="0" smtClean="0">
                    <a:solidFill>
                      <a:prstClr val="black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x (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≠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x)                 Intro </a:t>
                </a:r>
                <a:r>
                  <a:rPr lang="en-US" sz="2400" dirty="0">
                    <a:solidFill>
                      <a:srgbClr val="0070C0"/>
                    </a:solidFill>
                    <a:sym typeface="Symbol" charset="0"/>
                  </a:rPr>
                  <a:t>: </a:t>
                </a: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sym typeface="Symbol" charset="0"/>
                  </a:rPr>
                  <a:t>2,4</a:t>
                </a:r>
                <a:endParaRPr lang="en-US" sz="2400" dirty="0">
                  <a:solidFill>
                    <a:srgbClr val="0070C0"/>
                  </a:solidFill>
                  <a:latin typeface="Franklin Gothic Medium" panose="020B0603020102020204" pitchFamily="34" charset="0"/>
                  <a:cs typeface="Arial" pitchFamily="34" charset="0"/>
                  <a:sym typeface="Symbol" charset="0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yx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≠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b="1" dirty="0">
                    <a:solidFill>
                      <a:prstClr val="black"/>
                    </a:solidFill>
                    <a:ea typeface="ＭＳ Ｐゴシック" pitchFamily="-111" charset="-128"/>
                    <a:sym typeface="Symbol"/>
                  </a:rPr>
                  <a:t>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5</a:t>
                </a:r>
                <a:endParaRPr lang="en-US" sz="2400" dirty="0">
                  <a:solidFill>
                    <a:prstClr val="black"/>
                  </a:solidFill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10825" y="3442414"/>
                <a:ext cx="302409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BAD “PROOF</a:t>
                </a:r>
                <a:r>
                  <a:rPr lang="en-US" sz="2400" dirty="0" smtClean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”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KILLED</a:t>
                </a:r>
                <a:endParaRPr lang="en-US" sz="2400" dirty="0">
                  <a:solidFill>
                    <a:srgbClr val="FF0000"/>
                  </a:solidFill>
                  <a:latin typeface="Franklin Gothic Medium"/>
                  <a:cs typeface="Franklin Gothic Medium"/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2006600" y="3524101"/>
              <a:ext cx="7028948" cy="2749699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50827" y="6275428"/>
            <a:ext cx="902381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Can’t get rid of</a:t>
            </a:r>
            <a:r>
              <a:rPr lang="en-US" sz="22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a 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since another name in the same line, </a:t>
            </a:r>
            <a:r>
              <a:rPr lang="en-US" sz="2200" b="1" dirty="0">
                <a:solidFill>
                  <a:srgbClr val="00B050"/>
                </a:solidFill>
                <a:cs typeface="Franklin Gothic Medium"/>
              </a:rPr>
              <a:t>b</a:t>
            </a:r>
            <a:r>
              <a:rPr lang="en-US" sz="2200" dirty="0">
                <a:solidFill>
                  <a:srgbClr val="7030A0"/>
                </a:solidFill>
                <a:latin typeface="Franklin Gothic Medium" panose="020B0603020102020204" pitchFamily="34" charset="0"/>
                <a:cs typeface="Franklin Gothic Medium"/>
              </a:rPr>
              <a:t>,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depends on it!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 </a:t>
            </a:r>
          </a:p>
        </p:txBody>
      </p:sp>
      <p:sp>
        <p:nvSpPr>
          <p:cNvPr id="31" name="Freeform 30"/>
          <p:cNvSpPr/>
          <p:nvPr/>
        </p:nvSpPr>
        <p:spPr>
          <a:xfrm>
            <a:off x="497942" y="5477933"/>
            <a:ext cx="1627191" cy="804334"/>
          </a:xfrm>
          <a:custGeom>
            <a:avLst/>
            <a:gdLst>
              <a:gd name="connsiteX0" fmla="*/ 26991 w 1627191"/>
              <a:gd name="connsiteY0" fmla="*/ 804334 h 804334"/>
              <a:gd name="connsiteX1" fmla="*/ 10058 w 1627191"/>
              <a:gd name="connsiteY1" fmla="*/ 635000 h 804334"/>
              <a:gd name="connsiteX2" fmla="*/ 162458 w 1627191"/>
              <a:gd name="connsiteY2" fmla="*/ 406400 h 804334"/>
              <a:gd name="connsiteX3" fmla="*/ 636591 w 1627191"/>
              <a:gd name="connsiteY3" fmla="*/ 110067 h 804334"/>
              <a:gd name="connsiteX4" fmla="*/ 1627191 w 1627191"/>
              <a:gd name="connsiteY4" fmla="*/ 0 h 80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191" h="804334">
                <a:moveTo>
                  <a:pt x="26991" y="804334"/>
                </a:moveTo>
                <a:cubicBezTo>
                  <a:pt x="7235" y="752828"/>
                  <a:pt x="-12520" y="701322"/>
                  <a:pt x="10058" y="635000"/>
                </a:cubicBezTo>
                <a:cubicBezTo>
                  <a:pt x="32636" y="568678"/>
                  <a:pt x="58036" y="493889"/>
                  <a:pt x="162458" y="406400"/>
                </a:cubicBezTo>
                <a:cubicBezTo>
                  <a:pt x="266880" y="318911"/>
                  <a:pt x="392469" y="177800"/>
                  <a:pt x="636591" y="110067"/>
                </a:cubicBezTo>
                <a:cubicBezTo>
                  <a:pt x="880713" y="42334"/>
                  <a:pt x="1253952" y="21167"/>
                  <a:pt x="1627191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133600" y="5341857"/>
            <a:ext cx="4876800" cy="330200"/>
            <a:chOff x="2125133" y="5249333"/>
            <a:chExt cx="4876800" cy="3302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125133" y="5249333"/>
              <a:ext cx="4876800" cy="3302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125133" y="5249333"/>
              <a:ext cx="4876800" cy="3302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ounded Rectangle 3"/>
          <p:cNvSpPr/>
          <p:nvPr/>
        </p:nvSpPr>
        <p:spPr>
          <a:xfrm>
            <a:off x="1507068" y="2044220"/>
            <a:ext cx="3335866" cy="763379"/>
          </a:xfrm>
          <a:prstGeom prst="roundRect">
            <a:avLst/>
          </a:prstGeom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193008" y="2033760"/>
            <a:ext cx="3335866" cy="763379"/>
          </a:xfrm>
          <a:prstGeom prst="roundRect">
            <a:avLst/>
          </a:prstGeom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0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Inference Rules for Quantifiers: </a:t>
            </a:r>
            <a:r>
              <a:rPr lang="en-US" dirty="0" smtClean="0">
                <a:latin typeface="Franklin Gothic Medium" pitchFamily="34" charset="0"/>
              </a:rPr>
              <a:t>Full version</a:t>
            </a:r>
            <a:endParaRPr lang="en-US" dirty="0">
              <a:latin typeface="Franklin Gothic Medium" pitchFamily="34" charset="0"/>
            </a:endParaRPr>
          </a:p>
        </p:txBody>
      </p:sp>
      <p:sp>
        <p:nvSpPr>
          <p:cNvPr id="10" name="TextBox 9"/>
          <p:cNvSpPr txBox="1"/>
          <p:nvPr>
            <p:custDataLst>
              <p:tags r:id="rId1"/>
            </p:custDataLst>
          </p:nvPr>
        </p:nvSpPr>
        <p:spPr>
          <a:xfrm>
            <a:off x="5441896" y="4862541"/>
            <a:ext cx="3356115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111" charset="-128"/>
                <a:cs typeface="+mn-cs"/>
              </a:rPr>
              <a:t>* in the domain of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111" charset="-128"/>
                <a:cs typeface="+mn-cs"/>
              </a:rPr>
              <a:t>P. No other name in P depends on a.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-111" charset="-128"/>
              <a:cs typeface="+mn-cs"/>
            </a:endParaRPr>
          </a:p>
        </p:txBody>
      </p:sp>
      <p:sp>
        <p:nvSpPr>
          <p:cNvPr id="17" name="TextBox 16"/>
          <p:cNvSpPr txBox="1"/>
          <p:nvPr>
            <p:custDataLst>
              <p:tags r:id="rId2"/>
            </p:custDataLst>
          </p:nvPr>
        </p:nvSpPr>
        <p:spPr>
          <a:xfrm>
            <a:off x="741175" y="4891119"/>
            <a:ext cx="3830825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111" charset="-128"/>
                <a:cs typeface="+mn-cs"/>
              </a:rPr>
              <a:t>**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111" charset="-128"/>
                <a:cs typeface="+mn-cs"/>
              </a:rPr>
              <a:t>c is a NEW name.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111" charset="-128"/>
                <a:cs typeface="+mn-cs"/>
              </a:rPr>
              <a:t>List all dependencies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111" charset="-128"/>
                <a:cs typeface="+mn-cs"/>
              </a:rPr>
              <a:t> for c.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-111" charset="-128"/>
              <a:cs typeface="+mn-cs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741581" y="1682991"/>
            <a:ext cx="2930802" cy="1015663"/>
            <a:chOff x="5153407" y="3721656"/>
            <a:chExt cx="2930802" cy="1015663"/>
          </a:xfrm>
        </p:grpSpPr>
        <p:sp>
          <p:nvSpPr>
            <p:cNvPr id="51" name="TextBox 6"/>
            <p:cNvSpPr txBox="1">
              <a:spLocks noChangeArrowheads="1"/>
            </p:cNvSpPr>
            <p:nvPr/>
          </p:nvSpPr>
          <p:spPr bwMode="auto">
            <a:xfrm>
              <a:off x="5153407" y="3721656"/>
              <a:ext cx="293080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pitchFamily="-111" charset="-128"/>
                  <a:cs typeface="+mn-cs"/>
                  <a:sym typeface="Symbol" charset="0"/>
                </a:rPr>
                <a:t>        </a:t>
              </a: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ＭＳ Ｐゴシック" pitchFamily="-111" charset="-128"/>
                  <a:cs typeface="+mn-cs"/>
                  <a:sym typeface="Symbol" charset="0"/>
                </a:rPr>
                <a:t></a:t>
              </a: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pitchFamily="-111" charset="-128"/>
                  <a:cs typeface="+mn-cs"/>
                  <a:sym typeface="Symbol" charset="0"/>
                </a:rPr>
                <a:t>x P(x)       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pitchFamily="-111" charset="-128"/>
                  <a:cs typeface="+mn-cs"/>
                  <a:sym typeface="Symbol" charset="0"/>
                </a:rPr>
                <a:t>∴         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pitchFamily="-111" charset="-128"/>
                  <a:cs typeface="+mn-cs"/>
                </a:rPr>
                <a:t>P(a) 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pitchFamily="-111" charset="-128"/>
                  <a:cs typeface="+mn-cs"/>
                </a:rPr>
                <a:t>(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Medium" pitchFamily="34" charset="0"/>
                  <a:ea typeface="ＭＳ Ｐゴシック" pitchFamily="-111" charset="-128"/>
                  <a:cs typeface="+mn-cs"/>
                </a:rPr>
                <a:t>for any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pitchFamily="-111" charset="-128"/>
                  <a:cs typeface="+mn-cs"/>
                </a:rPr>
                <a:t>a)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pitchFamily="-111" charset="-128"/>
                <a:cs typeface="+mn-cs"/>
                <a:sym typeface="Symbol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5186193" y="4250228"/>
              <a:ext cx="2747609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221516" y="3856318"/>
            <a:ext cx="3922484" cy="877163"/>
            <a:chOff x="326775" y="4199526"/>
            <a:chExt cx="3922484" cy="877163"/>
          </a:xfrm>
        </p:grpSpPr>
        <p:sp>
          <p:nvSpPr>
            <p:cNvPr id="61" name="TextBox 6"/>
            <p:cNvSpPr txBox="1">
              <a:spLocks noChangeArrowheads="1"/>
            </p:cNvSpPr>
            <p:nvPr/>
          </p:nvSpPr>
          <p:spPr bwMode="auto">
            <a:xfrm>
              <a:off x="326775" y="4199526"/>
              <a:ext cx="3922484" cy="87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ＭＳ Ｐゴシック" pitchFamily="-111" charset="-128"/>
                  <a:cs typeface="Calibri" pitchFamily="34" charset="0"/>
                </a:rPr>
                <a:t> </a:t>
              </a:r>
              <a:r>
                <a:rPr kumimoji="0" lang="ja-JP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pitchFamily="-111" charset="-128"/>
                  <a:cs typeface="+mn-cs"/>
                </a:rPr>
                <a:t>“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Medium" pitchFamily="34" charset="0"/>
                  <a:ea typeface="ＭＳ Ｐゴシック" pitchFamily="-111" charset="-128"/>
                  <a:cs typeface="+mn-cs"/>
                </a:rPr>
                <a:t>Let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pitchFamily="-111" charset="-128"/>
                  <a:cs typeface="+mn-cs"/>
                </a:rPr>
                <a:t> a 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Medium" pitchFamily="34" charset="0"/>
                  <a:ea typeface="ＭＳ Ｐゴシック" pitchFamily="-111" charset="-128"/>
                  <a:cs typeface="+mn-cs"/>
                </a:rPr>
                <a:t>be arbitrary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-111" charset="-128"/>
                  <a:cs typeface="Arial" charset="0"/>
                </a:rPr>
                <a:t>*</a:t>
              </a:r>
              <a:r>
                <a:rPr kumimoji="0" lang="ja-JP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pitchFamily="-111" charset="-128"/>
                  <a:cs typeface="+mn-cs"/>
                </a:rPr>
                <a:t>”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pitchFamily="-111" charset="-128"/>
                  <a:cs typeface="+mn-cs"/>
                </a:rPr>
                <a:t>...P(a)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pitchFamily="-111" charset="-128"/>
                <a:cs typeface="+mn-cs"/>
                <a:sym typeface="Symbol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Medium" charset="0"/>
                  <a:ea typeface="Franklin Gothic Medium" charset="0"/>
                  <a:cs typeface="Franklin Gothic Medium" charset="0"/>
                  <a:sym typeface="Symbol" charset="0"/>
                </a:rPr>
                <a:t>      ∴       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ＭＳ Ｐゴシック" pitchFamily="-111" charset="-128"/>
                  <a:cs typeface="+mn-cs"/>
                  <a:sym typeface="Symbol" charset="0"/>
                </a:rPr>
                <a:t>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ＭＳ Ｐゴシック" pitchFamily="-111" charset="-128"/>
                  <a:cs typeface="+mn-cs"/>
                  <a:sym typeface="Symbol" charset="0"/>
                </a:rPr>
                <a:t>x P(x)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524798" y="4638108"/>
              <a:ext cx="3664703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27492" y="1682991"/>
            <a:ext cx="3662009" cy="1077218"/>
            <a:chOff x="110632" y="1698380"/>
            <a:chExt cx="3662009" cy="1077218"/>
          </a:xfrm>
        </p:grpSpPr>
        <p:grpSp>
          <p:nvGrpSpPr>
            <p:cNvPr id="36" name="Group 35"/>
            <p:cNvGrpSpPr/>
            <p:nvPr/>
          </p:nvGrpSpPr>
          <p:grpSpPr>
            <a:xfrm>
              <a:off x="910493" y="1698380"/>
              <a:ext cx="2862148" cy="1077218"/>
              <a:chOff x="5071654" y="3721656"/>
              <a:chExt cx="2862148" cy="1077218"/>
            </a:xfrm>
          </p:grpSpPr>
          <p:sp>
            <p:nvSpPr>
              <p:cNvPr id="40" name="TextBox 6"/>
              <p:cNvSpPr txBox="1">
                <a:spLocks noChangeArrowheads="1"/>
              </p:cNvSpPr>
              <p:nvPr/>
            </p:nvSpPr>
            <p:spPr bwMode="auto">
              <a:xfrm>
                <a:off x="5071654" y="3721656"/>
                <a:ext cx="284225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charset="0"/>
                    <a:ea typeface="Calibri" charset="0"/>
                    <a:cs typeface="Calibri" charset="0"/>
                  </a:rPr>
                  <a:t>  P(c) for some c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  <a:sym typeface="Symbol" pitchFamily="18" charset="2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charset="0"/>
                    <a:ea typeface="ＭＳ Ｐゴシック" pitchFamily="-111" charset="-128"/>
                    <a:cs typeface="+mn-cs"/>
                    <a:sym typeface="Symbol" charset="0"/>
                  </a:rPr>
                  <a:t>     ∴    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ＭＳ Ｐゴシック" pitchFamily="-111" charset="-128"/>
                    <a:cs typeface="+mn-cs"/>
                    <a:sym typeface="Symbol" charset="0"/>
                  </a:rPr>
                  <a:t>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charset="0"/>
                    <a:ea typeface="ＭＳ Ｐゴシック" pitchFamily="-111" charset="-128"/>
                    <a:cs typeface="+mn-cs"/>
                    <a:sym typeface="Symbol" charset="0"/>
                  </a:rPr>
                  <a:t>x P(x)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5186193" y="4250228"/>
                <a:ext cx="2747609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ounded Rectangle 45"/>
            <p:cNvSpPr/>
            <p:nvPr/>
          </p:nvSpPr>
          <p:spPr>
            <a:xfrm>
              <a:off x="110632" y="2088822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Intro 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  <a:sym typeface="Symbol" charset="0"/>
                </a:rPr>
                <a:t>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7" name="Rounded Rectangle 66"/>
          <p:cNvSpPr/>
          <p:nvPr/>
        </p:nvSpPr>
        <p:spPr>
          <a:xfrm>
            <a:off x="4843574" y="2027414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Elim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  <a:sym typeface="Symbol" charset="0"/>
              </a:rPr>
              <a:t>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527496" y="4076289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  <a:sym typeface="Symbol" charset="0"/>
              </a:rPr>
              <a:t>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8274" y="3802904"/>
            <a:ext cx="4067922" cy="892552"/>
            <a:chOff x="5098115" y="4082855"/>
            <a:chExt cx="4067922" cy="892552"/>
          </a:xfrm>
        </p:grpSpPr>
        <p:grpSp>
          <p:nvGrpSpPr>
            <p:cNvPr id="4" name="Group 3"/>
            <p:cNvGrpSpPr/>
            <p:nvPr/>
          </p:nvGrpSpPr>
          <p:grpSpPr>
            <a:xfrm>
              <a:off x="5417703" y="4082855"/>
              <a:ext cx="3748334" cy="892552"/>
              <a:chOff x="5153535" y="3721656"/>
              <a:chExt cx="3748334" cy="892552"/>
            </a:xfrm>
          </p:grpSpPr>
          <p:sp>
            <p:nvSpPr>
              <p:cNvPr id="21" name="TextBox 6"/>
              <p:cNvSpPr txBox="1">
                <a:spLocks noChangeArrowheads="1"/>
              </p:cNvSpPr>
              <p:nvPr/>
            </p:nvSpPr>
            <p:spPr bwMode="auto">
              <a:xfrm>
                <a:off x="5153535" y="3721656"/>
                <a:ext cx="3748334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ＭＳ Ｐゴシック" pitchFamily="-111" charset="-128"/>
                    <a:cs typeface="+mn-cs"/>
                    <a:sym typeface="Symbol" charset="0"/>
                  </a:rPr>
                  <a:t>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charset="0"/>
                    <a:ea typeface="ＭＳ Ｐゴシック" pitchFamily="-111" charset="-128"/>
                    <a:cs typeface="+mn-cs"/>
                    <a:sym typeface="Symbol" charset="0"/>
                  </a:rPr>
                  <a:t>x P(x)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∴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Franklin Gothic Medium" charset="0"/>
                    <a:cs typeface="Franklin Gothic Medium" charset="0"/>
                    <a:sym typeface="Symbol" charset="0"/>
                  </a:rPr>
                  <a:t>P(c)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for some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special**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Franklin Gothic Medium" charset="0"/>
                    <a:cs typeface="Franklin Gothic Medium" charset="0"/>
                    <a:sym typeface="Symbol" charset="0"/>
                  </a:rPr>
                  <a:t>c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5186193" y="4213652"/>
                <a:ext cx="3664703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Rounded Rectangle 68"/>
            <p:cNvSpPr/>
            <p:nvPr/>
          </p:nvSpPr>
          <p:spPr>
            <a:xfrm>
              <a:off x="5098115" y="4278518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Elim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  <a:sym typeface="Symbol" charset="0"/>
                </a:rPr>
                <a:t>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22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Formal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004"/>
            <a:ext cx="8229600" cy="53886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+mn-ea"/>
              </a:rPr>
              <a:t>In principle, formal proofs are the standard for what it means to be “proven” in mathematics</a:t>
            </a:r>
          </a:p>
          <a:p>
            <a:pPr lvl="1">
              <a:defRPr/>
            </a:pPr>
            <a:r>
              <a:rPr lang="en-US" sz="2400" dirty="0"/>
              <a:t>almost all math (and theory CS) done in Predicate Logic</a:t>
            </a:r>
          </a:p>
          <a:p>
            <a:pPr lvl="1">
              <a:defRPr/>
            </a:pPr>
            <a:endParaRPr lang="en-US" sz="2400" dirty="0"/>
          </a:p>
          <a:p>
            <a:pPr>
              <a:defRPr/>
            </a:pPr>
            <a:r>
              <a:rPr lang="en-US" sz="2800" dirty="0">
                <a:ea typeface="+mn-ea"/>
              </a:rPr>
              <a:t>But they are tedious and impractical</a:t>
            </a:r>
          </a:p>
          <a:p>
            <a:pPr lvl="1">
              <a:defRPr/>
            </a:pPr>
            <a:r>
              <a:rPr lang="en-US" sz="2400" dirty="0"/>
              <a:t>e.g., applications of commutativity and associativity</a:t>
            </a:r>
          </a:p>
          <a:p>
            <a:pPr lvl="1">
              <a:defRPr/>
            </a:pPr>
            <a:r>
              <a:rPr lang="en-US" sz="2400" dirty="0">
                <a:ea typeface="+mn-ea"/>
              </a:rPr>
              <a:t>Russell &amp; Whitehead’s formal proof that 1+1 = 2 </a:t>
            </a:r>
            <a:r>
              <a:rPr lang="en-US" sz="2400" i="1" dirty="0" smtClean="0"/>
              <a:t>appears after more than 100 pages of build up </a:t>
            </a:r>
          </a:p>
          <a:p>
            <a:pPr lvl="1">
              <a:defRPr/>
            </a:pPr>
            <a:r>
              <a:rPr lang="en-US" sz="2000" dirty="0" smtClean="0"/>
              <a:t>we </a:t>
            </a:r>
            <a:r>
              <a:rPr lang="en-US" sz="2000" dirty="0"/>
              <a:t>allowed ourselves to cite “Arithmetic”, “Algebra”, etc.</a:t>
            </a:r>
            <a:endParaRPr lang="en-US" sz="2000" dirty="0">
              <a:ea typeface="+mn-ea"/>
            </a:endParaRPr>
          </a:p>
          <a:p>
            <a:pPr lvl="1">
              <a:defRPr/>
            </a:pPr>
            <a:endParaRPr lang="en-US" sz="2400" dirty="0">
              <a:ea typeface="+mn-ea"/>
            </a:endParaRPr>
          </a:p>
          <a:p>
            <a:pPr>
              <a:defRPr/>
            </a:pPr>
            <a:r>
              <a:rPr lang="en-US" sz="2800" dirty="0"/>
              <a:t>Similar situation exists in programming...</a:t>
            </a:r>
          </a:p>
        </p:txBody>
      </p:sp>
    </p:spTree>
    <p:extLst>
      <p:ext uri="{BB962C8B-B14F-4D97-AF65-F5344CB8AC3E}">
        <p14:creationId xmlns:p14="http://schemas.microsoft.com/office/powerpoint/2010/main" val="18287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Medium" pitchFamily="34" charset="0"/>
              </a:rPr>
              <a:t>Last class: Inference </a:t>
            </a:r>
            <a:r>
              <a:rPr lang="en-US" dirty="0">
                <a:latin typeface="Franklin Gothic Medium" pitchFamily="34" charset="0"/>
              </a:rPr>
              <a:t>Rules for Quantifiers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741581" y="1682991"/>
            <a:ext cx="2876108" cy="1015663"/>
            <a:chOff x="5153407" y="3721656"/>
            <a:chExt cx="2876108" cy="1015663"/>
          </a:xfrm>
        </p:grpSpPr>
        <p:sp>
          <p:nvSpPr>
            <p:cNvPr id="51" name="TextBox 6"/>
            <p:cNvSpPr txBox="1">
              <a:spLocks noChangeArrowheads="1"/>
            </p:cNvSpPr>
            <p:nvPr/>
          </p:nvSpPr>
          <p:spPr bwMode="auto">
            <a:xfrm>
              <a:off x="5153407" y="3721656"/>
              <a:ext cx="2876108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US" sz="3200" dirty="0">
                  <a:latin typeface="Calibri" charset="0"/>
                  <a:sym typeface="Symbol" charset="0"/>
                </a:rPr>
                <a:t>        </a:t>
              </a:r>
              <a:r>
                <a:rPr lang="en-US" sz="3200" dirty="0">
                  <a:latin typeface="Cambria Math" panose="02040503050406030204" pitchFamily="18" charset="0"/>
                  <a:sym typeface="Symbol" charset="0"/>
                </a:rPr>
                <a:t></a:t>
              </a:r>
              <a:r>
                <a:rPr lang="en-US" sz="3200" dirty="0">
                  <a:latin typeface="Calibri" charset="0"/>
                  <a:sym typeface="Symbol" charset="0"/>
                </a:rPr>
                <a:t>x P(x)        </a:t>
              </a:r>
            </a:p>
            <a:p>
              <a:pPr eaLnBrk="1" hangingPunct="1"/>
              <a:r>
                <a:rPr lang="en-US" sz="2800" dirty="0">
                  <a:latin typeface="Calibri" charset="0"/>
                  <a:sym typeface="Symbol" charset="0"/>
                </a:rPr>
                <a:t>∴  </a:t>
              </a:r>
              <a:r>
                <a:rPr lang="en-US" sz="2800" dirty="0">
                  <a:latin typeface="Calibri" charset="0"/>
                </a:rPr>
                <a:t>P(a) </a:t>
              </a:r>
              <a:r>
                <a:rPr lang="en-US" sz="2800" dirty="0">
                  <a:latin typeface="Franklin Gothic Medium" pitchFamily="34" charset="0"/>
                </a:rPr>
                <a:t>for any </a:t>
              </a:r>
              <a:r>
                <a:rPr lang="en-US" sz="2800" dirty="0">
                  <a:latin typeface="Calibri" charset="0"/>
                </a:rPr>
                <a:t>a</a:t>
              </a:r>
              <a:endParaRPr lang="en-US" sz="2800" dirty="0">
                <a:latin typeface="Calibri" charset="0"/>
                <a:sym typeface="Symbol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5186193" y="4250228"/>
              <a:ext cx="2747609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27492" y="1682991"/>
            <a:ext cx="3662009" cy="1077218"/>
            <a:chOff x="110632" y="1698380"/>
            <a:chExt cx="3662009" cy="1077218"/>
          </a:xfrm>
        </p:grpSpPr>
        <p:grpSp>
          <p:nvGrpSpPr>
            <p:cNvPr id="36" name="Group 35"/>
            <p:cNvGrpSpPr/>
            <p:nvPr/>
          </p:nvGrpSpPr>
          <p:grpSpPr>
            <a:xfrm>
              <a:off x="910493" y="1698380"/>
              <a:ext cx="2862148" cy="1077218"/>
              <a:chOff x="5071654" y="3721656"/>
              <a:chExt cx="2862148" cy="1077218"/>
            </a:xfrm>
          </p:grpSpPr>
          <p:sp>
            <p:nvSpPr>
              <p:cNvPr id="40" name="TextBox 6"/>
              <p:cNvSpPr txBox="1">
                <a:spLocks noChangeArrowheads="1"/>
              </p:cNvSpPr>
              <p:nvPr/>
            </p:nvSpPr>
            <p:spPr bwMode="auto">
              <a:xfrm>
                <a:off x="5071654" y="3721656"/>
                <a:ext cx="284225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/>
                <a:r>
                  <a:rPr lang="en-US" sz="3200" dirty="0">
                    <a:latin typeface="Calibri" charset="0"/>
                    <a:ea typeface="Calibri" charset="0"/>
                    <a:cs typeface="Calibri" charset="0"/>
                  </a:rPr>
                  <a:t>  P(c) for some c</a:t>
                </a:r>
                <a:endParaRPr lang="en-US" sz="3200" dirty="0">
                  <a:latin typeface="Calibri" charset="0"/>
                  <a:ea typeface="Calibri" charset="0"/>
                  <a:cs typeface="Calibri" charset="0"/>
                  <a:sym typeface="Symbol" pitchFamily="18" charset="2"/>
                </a:endParaRPr>
              </a:p>
              <a:p>
                <a:pPr eaLnBrk="1" hangingPunct="1"/>
                <a:r>
                  <a:rPr lang="en-US" sz="3200" dirty="0">
                    <a:latin typeface="Calibri" charset="0"/>
                    <a:sym typeface="Symbol" charset="0"/>
                  </a:rPr>
                  <a:t>     ∴     </a:t>
                </a:r>
                <a:r>
                  <a:rPr lang="en-US" sz="32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3200" dirty="0">
                    <a:latin typeface="Calibri" charset="0"/>
                    <a:sym typeface="Symbol" charset="0"/>
                  </a:rPr>
                  <a:t>x P(x)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5186193" y="4250228"/>
                <a:ext cx="2747609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ounded Rectangle 45"/>
            <p:cNvSpPr/>
            <p:nvPr/>
          </p:nvSpPr>
          <p:spPr>
            <a:xfrm>
              <a:off x="110632" y="2088822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Intro </a:t>
              </a:r>
              <a:r>
                <a:rPr lang="en-US" b="1" dirty="0"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b="1" dirty="0"/>
            </a:p>
          </p:txBody>
        </p:sp>
      </p:grpSp>
      <p:sp>
        <p:nvSpPr>
          <p:cNvPr id="67" name="Rounded Rectangle 66"/>
          <p:cNvSpPr/>
          <p:nvPr/>
        </p:nvSpPr>
        <p:spPr>
          <a:xfrm>
            <a:off x="4843574" y="2027414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 err="1"/>
              <a:t>Elim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2" name="TextBox 41"/>
          <p:cNvSpPr txBox="1"/>
          <p:nvPr>
            <p:custDataLst>
              <p:tags r:id="rId1"/>
            </p:custDataLst>
          </p:nvPr>
        </p:nvSpPr>
        <p:spPr>
          <a:xfrm>
            <a:off x="495352" y="5147396"/>
            <a:ext cx="3755817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-111" charset="-128"/>
                <a:cs typeface="+mn-cs"/>
              </a:rPr>
              <a:t>** </a:t>
            </a:r>
            <a:r>
              <a:rPr lang="en-US" dirty="0" smtClean="0">
                <a:ea typeface="ＭＳ Ｐゴシック" pitchFamily="-111" charset="-128"/>
                <a:cs typeface="+mn-cs"/>
              </a:rPr>
              <a:t>b</a:t>
            </a:r>
            <a:r>
              <a:rPr lang="en-US" dirty="0" smtClean="0">
                <a:ea typeface="ＭＳ Ｐゴシック" pitchFamily="-111" charset="-128"/>
              </a:rPr>
              <a:t>y </a:t>
            </a:r>
            <a:r>
              <a:rPr lang="en-US" dirty="0">
                <a:ea typeface="ＭＳ Ｐゴシック" pitchFamily="-111" charset="-128"/>
              </a:rPr>
              <a:t>special, we mean that c is a</a:t>
            </a:r>
          </a:p>
          <a:p>
            <a:pPr>
              <a:defRPr/>
            </a:pPr>
            <a:r>
              <a:rPr lang="en-US" dirty="0">
                <a:ea typeface="ＭＳ Ｐゴシック" pitchFamily="-111" charset="-128"/>
              </a:rPr>
              <a:t>name for a value where P(c) is true.</a:t>
            </a:r>
          </a:p>
          <a:p>
            <a:pPr>
              <a:defRPr/>
            </a:pPr>
            <a:r>
              <a:rPr lang="en-US" dirty="0">
                <a:ea typeface="ＭＳ Ｐゴシック" pitchFamily="-111" charset="-128"/>
              </a:rPr>
              <a:t>We can’t use anything else about that</a:t>
            </a:r>
          </a:p>
          <a:p>
            <a:pPr>
              <a:defRPr/>
            </a:pPr>
            <a:r>
              <a:rPr lang="en-US" dirty="0">
                <a:ea typeface="ＭＳ Ｐゴシック" pitchFamily="-111" charset="-128"/>
              </a:rPr>
              <a:t>value, so c has to be a NEW name!.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4414436" y="4379318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/>
              <a:t>Intro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75764" y="4097792"/>
            <a:ext cx="4067922" cy="892552"/>
            <a:chOff x="5098115" y="4082855"/>
            <a:chExt cx="4067922" cy="892552"/>
          </a:xfrm>
        </p:grpSpPr>
        <p:grpSp>
          <p:nvGrpSpPr>
            <p:cNvPr id="48" name="Group 47"/>
            <p:cNvGrpSpPr/>
            <p:nvPr/>
          </p:nvGrpSpPr>
          <p:grpSpPr>
            <a:xfrm>
              <a:off x="5417703" y="4082855"/>
              <a:ext cx="3748334" cy="892552"/>
              <a:chOff x="5153535" y="3721656"/>
              <a:chExt cx="3748334" cy="892552"/>
            </a:xfrm>
          </p:grpSpPr>
          <p:sp>
            <p:nvSpPr>
              <p:cNvPr id="52" name="TextBox 6"/>
              <p:cNvSpPr txBox="1">
                <a:spLocks noChangeArrowheads="1"/>
              </p:cNvSpPr>
              <p:nvPr/>
            </p:nvSpPr>
            <p:spPr bwMode="auto">
              <a:xfrm>
                <a:off x="5153535" y="3721656"/>
                <a:ext cx="3748334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algn="ctr" eaLnBrk="1" hangingPunct="1"/>
                <a:r>
                  <a:rPr lang="en-US" sz="28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x P(x)</a:t>
                </a:r>
              </a:p>
              <a:p>
                <a:pPr eaLnBrk="1" hangingPunct="1"/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∴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P(c)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for some </a:t>
                </a:r>
                <a:r>
                  <a:rPr lang="en-US" sz="2400" i="1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special**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c</a:t>
                </a: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5186193" y="4213652"/>
                <a:ext cx="3664703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ounded Rectangle 49"/>
            <p:cNvSpPr/>
            <p:nvPr/>
          </p:nvSpPr>
          <p:spPr>
            <a:xfrm>
              <a:off x="5098115" y="4278518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/>
              <a:r>
                <a:rPr lang="en-US" dirty="0" err="1"/>
                <a:t>Elim</a:t>
              </a:r>
              <a:r>
                <a:rPr lang="en-US" b="1" dirty="0"/>
                <a:t> </a:t>
              </a:r>
              <a:r>
                <a:rPr lang="en-US" b="1" dirty="0">
                  <a:solidFill>
                    <a:prstClr val="black"/>
                  </a:solidFill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sz="2000" b="1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983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955" y="1410019"/>
            <a:ext cx="3290835" cy="289067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a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ADD(</a:t>
            </a:r>
            <a:r>
              <a:rPr lang="mr-IN" sz="2400" dirty="0" err="1">
                <a:latin typeface="Lucida Sans Typewriter" panose="020B0509030504030204" pitchFamily="49" charset="77"/>
              </a:rPr>
              <a:t>i</a:t>
            </a:r>
            <a:r>
              <a:rPr lang="mr-IN" sz="2400" dirty="0">
                <a:latin typeface="Lucida Sans Typewriter" panose="020B0509030504030204" pitchFamily="49" charset="77"/>
              </a:rPr>
              <a:t>, 1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b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MOD(</a:t>
            </a:r>
            <a:r>
              <a:rPr lang="mr-IN" sz="2400" dirty="0" err="1">
                <a:latin typeface="Lucida Sans Typewriter" panose="020B0509030504030204" pitchFamily="49" charset="77"/>
              </a:rPr>
              <a:t>a</a:t>
            </a:r>
            <a:r>
              <a:rPr lang="en-US" sz="2400" dirty="0">
                <a:latin typeface="Lucida Sans Typewriter" panose="020B0509030504030204" pitchFamily="49" charset="77"/>
              </a:rPr>
              <a:t>, </a:t>
            </a:r>
            <a:r>
              <a:rPr lang="mr-IN" sz="2400" dirty="0" err="1">
                <a:latin typeface="Lucida Sans Typewriter" panose="020B0509030504030204" pitchFamily="49" charset="77"/>
              </a:rPr>
              <a:t>n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c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ADD(</a:t>
            </a:r>
            <a:r>
              <a:rPr lang="mr-IN" sz="2400" dirty="0" err="1">
                <a:latin typeface="Lucida Sans Typewriter" panose="020B0509030504030204" pitchFamily="49" charset="77"/>
              </a:rPr>
              <a:t>arr</a:t>
            </a:r>
            <a:r>
              <a:rPr lang="mr-IN" sz="2400" dirty="0">
                <a:latin typeface="Lucida Sans Typewriter" panose="020B0509030504030204" pitchFamily="49" charset="77"/>
              </a:rPr>
              <a:t>, </a:t>
            </a:r>
            <a:r>
              <a:rPr lang="mr-IN" sz="2400" dirty="0" err="1">
                <a:latin typeface="Lucida Sans Typewriter" panose="020B0509030504030204" pitchFamily="49" charset="77"/>
              </a:rPr>
              <a:t>b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d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LOAD(</a:t>
            </a:r>
            <a:r>
              <a:rPr lang="mr-IN" sz="2400" dirty="0" err="1">
                <a:latin typeface="Lucida Sans Typewriter" panose="020B0509030504030204" pitchFamily="49" charset="77"/>
              </a:rPr>
              <a:t>c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e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ADD(</a:t>
            </a:r>
            <a:r>
              <a:rPr lang="mr-IN" sz="2400" dirty="0" err="1">
                <a:latin typeface="Lucida Sans Typewriter" panose="020B0509030504030204" pitchFamily="49" charset="77"/>
              </a:rPr>
              <a:t>arr</a:t>
            </a:r>
            <a:r>
              <a:rPr lang="mr-IN" sz="2400" dirty="0">
                <a:latin typeface="Lucida Sans Typewriter" panose="020B0509030504030204" pitchFamily="49" charset="77"/>
              </a:rPr>
              <a:t>, </a:t>
            </a:r>
            <a:r>
              <a:rPr lang="mr-IN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Lucida Sans Typewriter" panose="020B0509030504030204" pitchFamily="49" charset="77"/>
              </a:rPr>
              <a:t>STORE(</a:t>
            </a:r>
            <a:r>
              <a:rPr lang="mr-IN" sz="2400" dirty="0" err="1">
                <a:latin typeface="Lucida Sans Typewriter" panose="020B0509030504030204" pitchFamily="49" charset="77"/>
              </a:rPr>
              <a:t>e</a:t>
            </a:r>
            <a:r>
              <a:rPr lang="mr-IN" sz="2400" dirty="0">
                <a:latin typeface="Lucida Sans Typewriter" panose="020B0509030504030204" pitchFamily="49" charset="77"/>
              </a:rPr>
              <a:t>, </a:t>
            </a:r>
            <a:r>
              <a:rPr lang="mr-IN" sz="2400" dirty="0" err="1">
                <a:latin typeface="Lucida Sans Typewriter" panose="020B0509030504030204" pitchFamily="49" charset="77"/>
              </a:rPr>
              <a:t>d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74954" y="4598321"/>
            <a:ext cx="3290835" cy="7352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Assembly Language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8212" y="3586944"/>
            <a:ext cx="4345224" cy="71375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dirty="0" err="1">
                <a:latin typeface="Lucida Sans Typewriter" panose="020B0509030504030204" pitchFamily="49" charset="77"/>
              </a:rPr>
              <a:t>arr</a:t>
            </a:r>
            <a:r>
              <a:rPr lang="en-US" sz="2400" dirty="0">
                <a:latin typeface="Lucida Sans Typewriter" panose="020B0509030504030204" pitchFamily="49" charset="77"/>
              </a:rPr>
              <a:t>[</a:t>
            </a:r>
            <a:r>
              <a:rPr lang="en-US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] = </a:t>
            </a:r>
            <a:r>
              <a:rPr lang="en-US" sz="2400" dirty="0" err="1">
                <a:latin typeface="Lucida Sans Typewriter" panose="020B0509030504030204" pitchFamily="49" charset="77"/>
              </a:rPr>
              <a:t>arr</a:t>
            </a:r>
            <a:r>
              <a:rPr lang="en-US" sz="2400" dirty="0">
                <a:latin typeface="Lucida Sans Typewriter" panose="020B0509030504030204" pitchFamily="49" charset="77"/>
              </a:rPr>
              <a:t>[(i+1) % n];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61667" y="4598321"/>
            <a:ext cx="3290835" cy="7352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High-level Language</a:t>
            </a:r>
          </a:p>
        </p:txBody>
      </p:sp>
    </p:spTree>
    <p:extLst>
      <p:ext uri="{BB962C8B-B14F-4D97-AF65-F5344CB8AC3E}">
        <p14:creationId xmlns:p14="http://schemas.microsoft.com/office/powerpoint/2010/main" val="48796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Programming vs Proofs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74954" y="4598321"/>
            <a:ext cx="3290835" cy="11240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Assembly Language</a:t>
            </a:r>
          </a:p>
          <a:p>
            <a:pPr marL="0" indent="0">
              <a:buFont typeface="Arial"/>
              <a:buNone/>
              <a:defRPr/>
            </a:pPr>
            <a:r>
              <a:rPr lang="en-US" sz="2400" b="1" dirty="0"/>
              <a:t>for Programs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061666" y="1410019"/>
                <a:ext cx="3290835" cy="289067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  <a:defRPr/>
                </a:pPr>
                <a:r>
                  <a:rPr lang="en-US" sz="2400" dirty="0"/>
                  <a:t>Given</a:t>
                </a:r>
              </a:p>
              <a:p>
                <a:pPr marL="0" indent="0">
                  <a:buFont typeface="Arial"/>
                  <a:buNone/>
                  <a:defRPr/>
                </a:pPr>
                <a:r>
                  <a:rPr lang="en-US" sz="2400" dirty="0"/>
                  <a:t>Given</a:t>
                </a:r>
              </a:p>
              <a:p>
                <a:pPr marL="0" indent="0">
                  <a:buNone/>
                  <a:defRPr/>
                </a:pPr>
                <a:r>
                  <a:rPr lang="en-US" sz="24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∧: 1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Double Negation: 4</a:t>
                </a:r>
              </a:p>
              <a:p>
                <a:pPr marL="0" indent="0">
                  <a:buNone/>
                  <a:defRPr/>
                </a:pPr>
                <a:r>
                  <a:rPr lang="en-US" sz="24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2400" dirty="0"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∨</m:t>
                    </m:r>
                  </m:oMath>
                </a14:m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3, 5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Modus Ponens: 2, 6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666" y="1410019"/>
                <a:ext cx="3290835" cy="2890675"/>
              </a:xfrm>
              <a:prstGeom prst="rect">
                <a:avLst/>
              </a:prstGeom>
              <a:blipFill>
                <a:blip r:embed="rId2"/>
                <a:stretch>
                  <a:fillRect l="-2692" t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5061667" y="4598320"/>
            <a:ext cx="3290835" cy="11240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Assembly Language</a:t>
            </a:r>
          </a:p>
          <a:p>
            <a:pPr marL="0" indent="0">
              <a:buFont typeface="Arial"/>
              <a:buNone/>
              <a:defRPr/>
            </a:pPr>
            <a:r>
              <a:rPr lang="en-US" sz="2400" b="1" dirty="0"/>
              <a:t>for Proofs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FC1621-D24A-D048-8515-532F2BE4723B}"/>
              </a:ext>
            </a:extLst>
          </p:cNvPr>
          <p:cNvSpPr txBox="1">
            <a:spLocks/>
          </p:cNvSpPr>
          <p:nvPr/>
        </p:nvSpPr>
        <p:spPr>
          <a:xfrm>
            <a:off x="1174955" y="1410019"/>
            <a:ext cx="3290835" cy="28906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a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ADD(</a:t>
            </a:r>
            <a:r>
              <a:rPr lang="mr-IN" sz="2400" dirty="0" err="1">
                <a:latin typeface="Lucida Sans Typewriter" panose="020B0509030504030204" pitchFamily="49" charset="77"/>
              </a:rPr>
              <a:t>i</a:t>
            </a:r>
            <a:r>
              <a:rPr lang="mr-IN" sz="2400" dirty="0">
                <a:latin typeface="Lucida Sans Typewriter" panose="020B0509030504030204" pitchFamily="49" charset="77"/>
              </a:rPr>
              <a:t>, 1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Font typeface="Arial"/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b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MOD(</a:t>
            </a:r>
            <a:r>
              <a:rPr lang="mr-IN" sz="2400" dirty="0" err="1">
                <a:latin typeface="Lucida Sans Typewriter" panose="020B0509030504030204" pitchFamily="49" charset="77"/>
              </a:rPr>
              <a:t>a</a:t>
            </a:r>
            <a:r>
              <a:rPr lang="en-US" sz="2400" dirty="0">
                <a:latin typeface="Lucida Sans Typewriter" panose="020B0509030504030204" pitchFamily="49" charset="77"/>
              </a:rPr>
              <a:t>, </a:t>
            </a:r>
            <a:r>
              <a:rPr lang="mr-IN" sz="2400" dirty="0" err="1">
                <a:latin typeface="Lucida Sans Typewriter" panose="020B0509030504030204" pitchFamily="49" charset="77"/>
              </a:rPr>
              <a:t>n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Font typeface="Arial"/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c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ADD(</a:t>
            </a:r>
            <a:r>
              <a:rPr lang="mr-IN" sz="2400" dirty="0" err="1">
                <a:latin typeface="Lucida Sans Typewriter" panose="020B0509030504030204" pitchFamily="49" charset="77"/>
              </a:rPr>
              <a:t>arr</a:t>
            </a:r>
            <a:r>
              <a:rPr lang="mr-IN" sz="2400" dirty="0">
                <a:latin typeface="Lucida Sans Typewriter" panose="020B0509030504030204" pitchFamily="49" charset="77"/>
              </a:rPr>
              <a:t>, </a:t>
            </a:r>
            <a:r>
              <a:rPr lang="mr-IN" sz="2400" dirty="0" err="1">
                <a:latin typeface="Lucida Sans Typewriter" panose="020B0509030504030204" pitchFamily="49" charset="77"/>
              </a:rPr>
              <a:t>b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Font typeface="Arial"/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d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LOAD(</a:t>
            </a:r>
            <a:r>
              <a:rPr lang="mr-IN" sz="2400" dirty="0" err="1">
                <a:latin typeface="Lucida Sans Typewriter" panose="020B0509030504030204" pitchFamily="49" charset="77"/>
              </a:rPr>
              <a:t>c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Font typeface="Arial"/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e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ADD(</a:t>
            </a:r>
            <a:r>
              <a:rPr lang="mr-IN" sz="2400" dirty="0" err="1">
                <a:latin typeface="Lucida Sans Typewriter" panose="020B0509030504030204" pitchFamily="49" charset="77"/>
              </a:rPr>
              <a:t>arr</a:t>
            </a:r>
            <a:r>
              <a:rPr lang="mr-IN" sz="2400" dirty="0">
                <a:latin typeface="Lucida Sans Typewriter" panose="020B0509030504030204" pitchFamily="49" charset="77"/>
              </a:rPr>
              <a:t>, </a:t>
            </a:r>
            <a:r>
              <a:rPr lang="mr-IN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Font typeface="Arial"/>
              <a:buNone/>
              <a:defRPr/>
            </a:pPr>
            <a:r>
              <a:rPr lang="en-US" sz="2400" dirty="0">
                <a:latin typeface="Lucida Sans Typewriter" panose="020B0509030504030204" pitchFamily="49" charset="77"/>
              </a:rPr>
              <a:t>STORE(</a:t>
            </a:r>
            <a:r>
              <a:rPr lang="mr-IN" sz="2400" dirty="0" err="1">
                <a:latin typeface="Lucida Sans Typewriter" panose="020B0509030504030204" pitchFamily="49" charset="77"/>
              </a:rPr>
              <a:t>e</a:t>
            </a:r>
            <a:r>
              <a:rPr lang="mr-IN" sz="2400" dirty="0">
                <a:latin typeface="Lucida Sans Typewriter" panose="020B0509030504030204" pitchFamily="49" charset="77"/>
              </a:rPr>
              <a:t>, </a:t>
            </a:r>
            <a:r>
              <a:rPr lang="mr-IN" sz="2400" dirty="0" err="1">
                <a:latin typeface="Lucida Sans Typewriter" panose="020B0509030504030204" pitchFamily="49" charset="77"/>
              </a:rPr>
              <a:t>d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98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Proofs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07422" y="4617985"/>
            <a:ext cx="3290835" cy="11240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Assembly Language</a:t>
            </a:r>
          </a:p>
          <a:p>
            <a:pPr marL="0" indent="0">
              <a:buFont typeface="Arial"/>
              <a:buNone/>
              <a:defRPr/>
            </a:pPr>
            <a:r>
              <a:rPr lang="en-US" sz="2400" b="1" dirty="0"/>
              <a:t>for Proofs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61666" y="2390327"/>
            <a:ext cx="3290835" cy="16842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en-US" sz="2400" b="1"/>
              <a:t>what </a:t>
            </a:r>
            <a:r>
              <a:rPr lang="en-US" sz="2400" b="1" dirty="0"/>
              <a:t>is the “Java”</a:t>
            </a:r>
          </a:p>
          <a:p>
            <a:pPr marL="0" indent="0" algn="ctr">
              <a:buFont typeface="Arial"/>
              <a:buNone/>
              <a:defRPr/>
            </a:pPr>
            <a:r>
              <a:rPr lang="en-US" sz="2400" b="1" dirty="0"/>
              <a:t>for proofs?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61667" y="4598321"/>
            <a:ext cx="3290835" cy="10158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High-level Language</a:t>
            </a:r>
          </a:p>
          <a:p>
            <a:pPr marL="0" indent="0">
              <a:buFont typeface="Arial"/>
              <a:buNone/>
              <a:defRPr/>
            </a:pPr>
            <a:r>
              <a:rPr lang="en-US" sz="2400" b="1" dirty="0"/>
              <a:t>for 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5312752-9A61-384D-B29E-2CF5240887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7421" y="1429684"/>
                <a:ext cx="3290835" cy="289067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  <a:defRPr/>
                </a:pPr>
                <a:r>
                  <a:rPr lang="en-US" sz="2400" dirty="0"/>
                  <a:t>Given</a:t>
                </a:r>
              </a:p>
              <a:p>
                <a:pPr marL="0" indent="0">
                  <a:buFont typeface="Arial"/>
                  <a:buNone/>
                  <a:defRPr/>
                </a:pPr>
                <a:r>
                  <a:rPr lang="en-US" sz="2400" dirty="0"/>
                  <a:t>Given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∧ </a:t>
                </a:r>
                <a:r>
                  <a:rPr lang="en-US" sz="24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Double Negation: 4</a:t>
                </a: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∨</m:t>
                    </m:r>
                  </m:oMath>
                </a14:m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:r>
                  <a:rPr lang="en-US" sz="24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3, 5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MP: 2, 6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5312752-9A61-384D-B29E-2CF524088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421" y="1429684"/>
                <a:ext cx="3290835" cy="2890675"/>
              </a:xfrm>
              <a:prstGeom prst="rect">
                <a:avLst/>
              </a:prstGeom>
              <a:blipFill>
                <a:blip r:embed="rId2"/>
                <a:stretch>
                  <a:fillRect l="-2692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8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207421" y="1429684"/>
                <a:ext cx="3290835" cy="289067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  <a:defRPr/>
                </a:pPr>
                <a:r>
                  <a:rPr lang="en-US" sz="2400" dirty="0"/>
                  <a:t>Given</a:t>
                </a:r>
              </a:p>
              <a:p>
                <a:pPr marL="0" indent="0">
                  <a:buFont typeface="Arial"/>
                  <a:buNone/>
                  <a:defRPr/>
                </a:pPr>
                <a:r>
                  <a:rPr lang="en-US" sz="2400" dirty="0"/>
                  <a:t>Given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∧ </a:t>
                </a:r>
                <a:r>
                  <a:rPr lang="en-US" sz="24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Double Negation: 4</a:t>
                </a: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∨</m:t>
                    </m:r>
                  </m:oMath>
                </a14:m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:r>
                  <a:rPr lang="en-US" sz="24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3, 5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MP: 2, 6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421" y="1429684"/>
                <a:ext cx="3290835" cy="2890675"/>
              </a:xfrm>
              <a:prstGeom prst="rect">
                <a:avLst/>
              </a:prstGeom>
              <a:blipFill rotWithShape="0">
                <a:blip r:embed="rId2"/>
                <a:stretch>
                  <a:fillRect l="-2778"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1207422" y="4617985"/>
            <a:ext cx="3290835" cy="11240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Assembly Language</a:t>
            </a:r>
          </a:p>
          <a:p>
            <a:pPr marL="0" indent="0">
              <a:buFont typeface="Arial"/>
              <a:buNone/>
              <a:defRPr/>
            </a:pPr>
            <a:r>
              <a:rPr lang="en-US" sz="2400" b="1" dirty="0"/>
              <a:t>for Proofs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61666" y="2606636"/>
            <a:ext cx="3290835" cy="10607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en-US" sz="2400" b="1" dirty="0"/>
              <a:t>English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61667" y="4598321"/>
            <a:ext cx="3290835" cy="10158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High-level Language</a:t>
            </a:r>
          </a:p>
          <a:p>
            <a:pPr marL="0" indent="0">
              <a:buFont typeface="Arial"/>
              <a:buNone/>
              <a:defRPr/>
            </a:pPr>
            <a:r>
              <a:rPr lang="en-US" sz="2400" b="1" dirty="0"/>
              <a:t>for Proofs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E24022-D31A-D043-81E8-8FEF24D17D3C}"/>
              </a:ext>
            </a:extLst>
          </p:cNvPr>
          <p:cNvSpPr txBox="1">
            <a:spLocks/>
          </p:cNvSpPr>
          <p:nvPr/>
        </p:nvSpPr>
        <p:spPr>
          <a:xfrm>
            <a:off x="7080570" y="2606636"/>
            <a:ext cx="404447" cy="10607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en-US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242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207421" y="1429684"/>
                <a:ext cx="3290835" cy="289067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  <a:defRPr/>
                </a:pPr>
                <a:r>
                  <a:rPr lang="en-US" sz="2400" dirty="0"/>
                  <a:t>Given</a:t>
                </a:r>
              </a:p>
              <a:p>
                <a:pPr marL="0" indent="0">
                  <a:buFont typeface="Arial"/>
                  <a:buNone/>
                  <a:defRPr/>
                </a:pPr>
                <a:r>
                  <a:rPr lang="en-US" sz="2400" dirty="0"/>
                  <a:t>Given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∧ </a:t>
                </a:r>
                <a:r>
                  <a:rPr lang="en-US" sz="24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Double Negation: 4</a:t>
                </a: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∨</m:t>
                    </m:r>
                  </m:oMath>
                </a14:m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:r>
                  <a:rPr lang="en-US" sz="24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3, 5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MP: 2, 6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421" y="1429684"/>
                <a:ext cx="3290835" cy="2890675"/>
              </a:xfrm>
              <a:prstGeom prst="rect">
                <a:avLst/>
              </a:prstGeom>
              <a:blipFill rotWithShape="0">
                <a:blip r:embed="rId3"/>
                <a:stretch>
                  <a:fillRect l="-2778"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1207422" y="4617985"/>
            <a:ext cx="3290835" cy="11240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Assembly Language</a:t>
            </a:r>
          </a:p>
          <a:p>
            <a:pPr marL="0" indent="0">
              <a:buFont typeface="Arial"/>
              <a:buNone/>
              <a:defRPr/>
            </a:pPr>
            <a:r>
              <a:rPr lang="en-US" sz="2400" b="1" dirty="0"/>
              <a:t>for Proofs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61666" y="2606636"/>
            <a:ext cx="3290835" cy="10607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en-US" sz="2400" b="1" dirty="0">
                <a:solidFill>
                  <a:srgbClr val="7030A0"/>
                </a:solidFill>
              </a:rPr>
              <a:t>Math</a:t>
            </a:r>
            <a:r>
              <a:rPr lang="en-US" sz="2400" b="1" dirty="0"/>
              <a:t> English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61667" y="4598321"/>
            <a:ext cx="3290835" cy="10158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High-level Language</a:t>
            </a:r>
          </a:p>
          <a:p>
            <a:pPr marL="0" indent="0">
              <a:buFont typeface="Arial"/>
              <a:buNone/>
              <a:defRPr/>
            </a:pPr>
            <a:r>
              <a:rPr lang="en-US" sz="2400" b="1" dirty="0"/>
              <a:t>for Proofs</a:t>
            </a:r>
          </a:p>
        </p:txBody>
      </p:sp>
    </p:spTree>
    <p:extLst>
      <p:ext uri="{BB962C8B-B14F-4D97-AF65-F5344CB8AC3E}">
        <p14:creationId xmlns:p14="http://schemas.microsoft.com/office/powerpoint/2010/main" val="230757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004"/>
            <a:ext cx="8229600" cy="5140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+mn-ea"/>
              </a:rPr>
              <a:t>Formal proofs follow simple well-defined rules and should be easy for a machine to check</a:t>
            </a:r>
          </a:p>
          <a:p>
            <a:pPr lvl="1">
              <a:defRPr/>
            </a:pPr>
            <a:r>
              <a:rPr lang="en-US" sz="2400" dirty="0">
                <a:ea typeface="+mn-ea"/>
              </a:rPr>
              <a:t>as assembly language is easy for a machine to execute</a:t>
            </a:r>
          </a:p>
          <a:p>
            <a:pPr lvl="1">
              <a:defRPr/>
            </a:pPr>
            <a:endParaRPr lang="en-US" sz="2400" dirty="0">
              <a:ea typeface="+mn-ea"/>
            </a:endParaRPr>
          </a:p>
          <a:p>
            <a:pPr>
              <a:defRPr/>
            </a:pPr>
            <a:r>
              <a:rPr lang="en-US" sz="2800" dirty="0">
                <a:ea typeface="+mn-ea"/>
              </a:rPr>
              <a:t>English proofs correspond to those rules but are designed to be easier for humans to read</a:t>
            </a:r>
          </a:p>
          <a:p>
            <a:pPr lvl="1">
              <a:defRPr/>
            </a:pPr>
            <a:r>
              <a:rPr lang="en-US" sz="2400" dirty="0"/>
              <a:t>also e</a:t>
            </a:r>
            <a:r>
              <a:rPr lang="en-US" sz="2400" dirty="0">
                <a:ea typeface="+mn-ea"/>
              </a:rPr>
              <a:t>asy to check with practice</a:t>
            </a:r>
          </a:p>
          <a:p>
            <a:pPr lvl="2">
              <a:defRPr/>
            </a:pPr>
            <a:r>
              <a:rPr lang="en-US" sz="2000" dirty="0"/>
              <a:t>(almost all actual math and theory CS is done this way)</a:t>
            </a:r>
            <a:endParaRPr lang="en-US" sz="2000" dirty="0">
              <a:ea typeface="+mn-ea"/>
            </a:endParaRPr>
          </a:p>
          <a:p>
            <a:pPr lvl="1">
              <a:defRPr/>
            </a:pPr>
            <a:r>
              <a:rPr lang="en-US" sz="2400" dirty="0">
                <a:ea typeface="+mn-ea"/>
              </a:rPr>
              <a:t>English proof is correct if the </a:t>
            </a:r>
            <a:r>
              <a:rPr lang="en-US" sz="2400" u="sng" dirty="0" smtClean="0">
                <a:ea typeface="+mn-ea"/>
              </a:rPr>
              <a:t>reader</a:t>
            </a:r>
            <a:r>
              <a:rPr lang="en-US" sz="2400" dirty="0" smtClean="0">
                <a:ea typeface="+mn-ea"/>
              </a:rPr>
              <a:t> is convinced that they </a:t>
            </a:r>
            <a:r>
              <a:rPr lang="en-US" sz="2400" dirty="0">
                <a:ea typeface="+mn-ea"/>
              </a:rPr>
              <a:t>could translate it into a formal proof</a:t>
            </a:r>
          </a:p>
          <a:p>
            <a:pPr lvl="2">
              <a:defRPr/>
            </a:pPr>
            <a:r>
              <a:rPr lang="en-US" sz="2000" dirty="0"/>
              <a:t>(the reader is the “compiler” for English proofs)</a:t>
            </a:r>
            <a:endParaRPr lang="en-US" sz="200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80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Franklin Gothic Medium" pitchFamily="34" charset="0"/>
              </a:rPr>
              <a:t>Formal Proof: Even </a:t>
            </a:r>
            <a:r>
              <a:rPr lang="en-US" dirty="0">
                <a:latin typeface="Franklin Gothic Medium" pitchFamily="34" charset="0"/>
              </a:rPr>
              <a:t>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every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2.3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= 2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 smtClean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b="1" dirty="0" smtClean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dirty="0" smtClean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 smtClean="0">
                    <a:ea typeface="ＭＳ Ｐゴシック" pitchFamily="-111" charset="-128"/>
                    <a:sym typeface="Symbol"/>
                  </a:rPr>
                  <a:t>depends on </a:t>
                </a:r>
                <a:r>
                  <a:rPr lang="en-US" sz="2400" b="1" dirty="0" smtClean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2.4   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 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= 4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 = 2(2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     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Algebra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Intro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)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43" t="-1607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05301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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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457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English Proof: 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748"/>
            <a:ext cx="6764867" cy="50110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square of every even integer is even.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4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</a:t>
            </a:r>
            <a:endParaRPr lang="en-US" sz="2800" dirty="0">
              <a:solidFill>
                <a:srgbClr val="C00000"/>
              </a:solidFill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6180368" y="-22206"/>
            <a:ext cx="2505301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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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145843" y="1606861"/>
                <a:ext cx="4998157" cy="51090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 smtClean="0">
                    <a:latin typeface="Franklin Gothic Medium" panose="020B0603020102020204" pitchFamily="34" charset="0"/>
                  </a:rPr>
                  <a:t> </a:t>
                </a:r>
                <a:r>
                  <a:rPr lang="en-US" sz="2200" dirty="0">
                    <a:latin typeface="Franklin Gothic Medium" panose="020B0603020102020204" pitchFamily="34" charset="0"/>
                  </a:rPr>
                  <a:t>Let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200" dirty="0">
                    <a:latin typeface="Franklin Gothic Medium" panose="020B0603020102020204" pitchFamily="34" charset="0"/>
                  </a:rPr>
                  <a:t> be an arbitrary integer</a:t>
                </a:r>
                <a:br>
                  <a:rPr lang="en-US" sz="2200" dirty="0">
                    <a:latin typeface="Franklin Gothic Medium" panose="020B0603020102020204" pitchFamily="34" charset="0"/>
                  </a:rPr>
                </a:br>
                <a:endParaRPr lang="en-US" sz="2200" dirty="0">
                  <a:latin typeface="Franklin Gothic Medium" panose="020B0603020102020204" pitchFamily="34" charset="0"/>
                </a:endParaRPr>
              </a:p>
              <a:p>
                <a:r>
                  <a:rPr lang="en-US" sz="2000" dirty="0">
                    <a:latin typeface="Franklin Gothic Medium" panose="020B0603020102020204" pitchFamily="34" charset="0"/>
                  </a:rPr>
                  <a:t>   2.1   </a:t>
                </a:r>
                <a:r>
                  <a:rPr lang="en-US" sz="2200" dirty="0">
                    <a:solidFill>
                      <a:srgbClr val="C00000"/>
                    </a:solidFill>
                  </a:rPr>
                  <a:t>Even(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200" dirty="0">
                    <a:solidFill>
                      <a:srgbClr val="C00000"/>
                    </a:solidFill>
                  </a:rPr>
                  <a:t>)</a:t>
                </a:r>
                <a:r>
                  <a:rPr lang="en-US" sz="2000" dirty="0"/>
                  <a:t>	         Assumption</a:t>
                </a:r>
              </a:p>
              <a:p>
                <a:endParaRPr lang="en-US" sz="2000" dirty="0">
                  <a:sym typeface="Symbol" charset="0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sz="20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</a:t>
                </a:r>
                <a:r>
                  <a:rPr lang="en-US" sz="2000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20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2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2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0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Definition</a:t>
                </a:r>
                <a:endParaRPr lang="en-US" sz="2000" dirty="0">
                  <a:ea typeface="Cambria Math"/>
                  <a:cs typeface="Arial" pitchFamily="34" charset="0"/>
                </a:endParaRPr>
              </a:p>
              <a:p>
                <a:r>
                  <a:rPr lang="en-US" sz="2000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</a:t>
                </a:r>
                <a:r>
                  <a:rPr lang="en-US" sz="2000" dirty="0">
                    <a:latin typeface="Franklin Gothic Medium" panose="020B0603020102020204" pitchFamily="34" charset="0"/>
                  </a:rPr>
                  <a:t>2.3  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200" dirty="0">
                    <a:solidFill>
                      <a:srgbClr val="C00000"/>
                    </a:solidFill>
                  </a:rPr>
                  <a:t> = 2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>
                    <a:solidFill>
                      <a:schemeClr val="tx1"/>
                    </a:solidFill>
                  </a:rPr>
                  <a:t>		  </a:t>
                </a:r>
                <a:r>
                  <a:rPr lang="en-US" sz="20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Elim </a:t>
                </a:r>
                <a14:m>
                  <m:oMath xmlns:m="http://schemas.openxmlformats.org/officeDocument/2006/math">
                    <m:r>
                      <a:rPr lang="en-US" sz="200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:</m:t>
                    </m:r>
                  </m:oMath>
                </a14:m>
                <a:r>
                  <a:rPr lang="en-US" sz="20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000" dirty="0">
                    <a:ea typeface="ＭＳ Ｐゴシック" pitchFamily="-111" charset="-128"/>
                    <a:sym typeface="Symbol"/>
                  </a:rPr>
                  <a:t>depends on </a:t>
                </a:r>
                <a:r>
                  <a:rPr lang="en-US" sz="2000" b="1" dirty="0" smtClean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endParaRPr lang="en-US" sz="20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r>
                  <a:rPr lang="en-US" sz="16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</a:p>
              <a:p>
                <a:endParaRPr lang="en-US" sz="1400" b="1" dirty="0">
                  <a:solidFill>
                    <a:srgbClr val="C00000"/>
                  </a:solidFill>
                  <a:latin typeface="Franklin Gothic Medium" panose="020B0603020102020204" pitchFamily="34" charset="0"/>
                  <a:ea typeface="ＭＳ Ｐゴシック" pitchFamily="-111" charset="-128"/>
                  <a:sym typeface="Symbol"/>
                </a:endParaRPr>
              </a:p>
              <a:p>
                <a:r>
                  <a:rPr lang="en-US" sz="20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sz="20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2.4   </a:t>
                </a:r>
                <a:r>
                  <a:rPr lang="en-US" sz="22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200" b="1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200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2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= 4</a:t>
                </a:r>
                <a:r>
                  <a:rPr lang="en-US" sz="22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200" b="1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2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 = 2(2</a:t>
                </a:r>
                <a:r>
                  <a:rPr lang="en-US" sz="22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200" b="1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2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  </a:t>
                </a:r>
                <a:r>
                  <a:rPr lang="en-US" sz="20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Algebra</a:t>
                </a:r>
              </a:p>
              <a:p>
                <a:endParaRPr lang="en-US" sz="1600" dirty="0">
                  <a:ea typeface="ＭＳ Ｐゴシック" pitchFamily="-111" charset="-128"/>
                  <a:sym typeface="Symbol"/>
                </a:endParaRPr>
              </a:p>
              <a:p>
                <a:endParaRPr lang="en-US" sz="2000" dirty="0">
                  <a:ea typeface="ＭＳ Ｐゴシック" pitchFamily="-111" charset="-128"/>
                  <a:sym typeface="Symbol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cs typeface="Arial" pitchFamily="34" charset="0"/>
                    <a:sym typeface="Symbol"/>
                  </a:rPr>
                  <a:t>   </a:t>
                </a:r>
                <a:r>
                  <a:rPr lang="en-US" sz="20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20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2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200" b="1" baseline="300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2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0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Intro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endParaRPr lang="en-US" sz="2000" dirty="0">
                  <a:ea typeface="ＭＳ Ｐゴシック" pitchFamily="-111" charset="-128"/>
                  <a:sym typeface="Symbol"/>
                </a:endParaRPr>
              </a:p>
              <a:p>
                <a:r>
                  <a:rPr lang="en-US" sz="20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2.6  </a:t>
                </a:r>
                <a:r>
                  <a:rPr lang="en-US" sz="20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2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2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200" b="1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2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Definition</a:t>
                </a:r>
              </a:p>
              <a:p>
                <a:endParaRPr lang="en-US" sz="20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r>
                  <a:rPr lang="en-US" sz="20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2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2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2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2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200" b="1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2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200" dirty="0">
                    <a:cs typeface="Arial" pitchFamily="34" charset="0"/>
                    <a:sym typeface="Symbol" charset="0"/>
                  </a:rPr>
                  <a:t>	        </a:t>
                </a:r>
                <a:r>
                  <a:rPr lang="en-US" sz="2000" dirty="0">
                    <a:cs typeface="Arial" pitchFamily="34" charset="0"/>
                    <a:sym typeface="Symbol" charset="0"/>
                  </a:rPr>
                  <a:t>Direct Proof</a:t>
                </a:r>
              </a:p>
              <a:p>
                <a:r>
                  <a:rPr lang="en-US" sz="20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2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2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2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</a:t>
                </a:r>
                <a:r>
                  <a:rPr lang="en-US" sz="2000" dirty="0">
                    <a:cs typeface="Arial" pitchFamily="34" charset="0"/>
                    <a:sym typeface="Symbol" charset="0"/>
                  </a:rPr>
                  <a:t>Intro 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843" y="1606861"/>
                <a:ext cx="4998157" cy="5109091"/>
              </a:xfrm>
              <a:prstGeom prst="rect">
                <a:avLst/>
              </a:prstGeom>
              <a:blipFill>
                <a:blip r:embed="rId4"/>
                <a:stretch>
                  <a:fillRect l="-1220" t="-955" r="-244" b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65815" y="1606861"/>
            <a:ext cx="36711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/>
                <a:cs typeface="Franklin Gothic Medium"/>
              </a:rPr>
              <a:t>Let </a:t>
            </a:r>
            <a:r>
              <a:rPr lang="en-US" sz="22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200" dirty="0">
                <a:latin typeface="Franklin Gothic Medium"/>
                <a:cs typeface="Franklin Gothic Medium"/>
              </a:rPr>
              <a:t> be an arbitrary integer. </a:t>
            </a:r>
            <a:br>
              <a:rPr lang="en-US" sz="2200" dirty="0">
                <a:latin typeface="Franklin Gothic Medium"/>
                <a:cs typeface="Franklin Gothic Medium"/>
              </a:rPr>
            </a:br>
            <a:r>
              <a:rPr lang="en-US" sz="2200" dirty="0">
                <a:latin typeface="Franklin Gothic Medium"/>
                <a:cs typeface="Franklin Gothic Medium"/>
              </a:rPr>
              <a:t/>
            </a:r>
            <a:br>
              <a:rPr lang="en-US" sz="2200" dirty="0">
                <a:latin typeface="Franklin Gothic Medium"/>
                <a:cs typeface="Franklin Gothic Medium"/>
              </a:rPr>
            </a:br>
            <a:r>
              <a:rPr lang="en-US" sz="2200" dirty="0">
                <a:latin typeface="Franklin Gothic Medium"/>
                <a:cs typeface="Franklin Gothic Medium"/>
              </a:rPr>
              <a:t>Suppose </a:t>
            </a:r>
            <a:r>
              <a:rPr lang="en-US" sz="22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200" dirty="0">
                <a:latin typeface="Franklin Gothic Medium"/>
                <a:cs typeface="Franklin Gothic Medium"/>
              </a:rPr>
              <a:t> is even.</a:t>
            </a:r>
          </a:p>
          <a:p>
            <a:endParaRPr lang="en-US" sz="1400" dirty="0">
              <a:latin typeface="Franklin Gothic Medium"/>
              <a:cs typeface="Franklin Gothic Medium"/>
            </a:endParaRPr>
          </a:p>
          <a:p>
            <a:r>
              <a:rPr lang="en-US" sz="2200" dirty="0">
                <a:latin typeface="Franklin Gothic Medium"/>
                <a:cs typeface="Franklin Gothic Medium"/>
              </a:rPr>
              <a:t>Then, by definition, </a:t>
            </a:r>
            <a:r>
              <a:rPr lang="en-US" sz="22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200" dirty="0">
                <a:solidFill>
                  <a:srgbClr val="C00000"/>
                </a:solidFill>
                <a:cs typeface="Franklin Gothic Medium"/>
              </a:rPr>
              <a:t> = 2</a:t>
            </a:r>
            <a:r>
              <a:rPr lang="en-US" sz="2200" b="1" dirty="0">
                <a:solidFill>
                  <a:srgbClr val="C00000"/>
                </a:solidFill>
                <a:cs typeface="Franklin Gothic Medium"/>
              </a:rPr>
              <a:t>b</a:t>
            </a:r>
            <a:r>
              <a:rPr lang="en-US" sz="2200" dirty="0">
                <a:latin typeface="Franklin Gothic Medium"/>
                <a:cs typeface="Franklin Gothic Medium"/>
              </a:rPr>
              <a:t> for some integer </a:t>
            </a:r>
            <a:r>
              <a:rPr lang="en-US" sz="22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b</a:t>
            </a:r>
            <a:r>
              <a:rPr lang="en-US" sz="2200" dirty="0">
                <a:latin typeface="Franklin Gothic Medium"/>
                <a:cs typeface="Franklin Gothic Medium"/>
              </a:rPr>
              <a:t>.</a:t>
            </a:r>
          </a:p>
          <a:p>
            <a:endParaRPr lang="en-US" sz="1400" dirty="0">
              <a:latin typeface="Franklin Gothic Medium"/>
              <a:cs typeface="Franklin Gothic Medium"/>
            </a:endParaRPr>
          </a:p>
          <a:p>
            <a:endParaRPr lang="en-US" sz="1400" dirty="0">
              <a:latin typeface="Franklin Gothic Medium"/>
              <a:cs typeface="Franklin Gothic Medium"/>
            </a:endParaRPr>
          </a:p>
          <a:p>
            <a:r>
              <a:rPr lang="en-US" sz="2200" dirty="0">
                <a:latin typeface="Franklin Gothic Medium"/>
                <a:cs typeface="Franklin Gothic Medium"/>
              </a:rPr>
              <a:t>Squaring both sides, we get </a:t>
            </a:r>
            <a:r>
              <a:rPr lang="en-US" sz="22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a</a:t>
            </a:r>
            <a:r>
              <a:rPr lang="en-US" sz="22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200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 </a:t>
            </a:r>
            <a:r>
              <a:rPr lang="en-US" sz="22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= 4</a:t>
            </a:r>
            <a:r>
              <a:rPr lang="en-US" sz="22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b</a:t>
            </a:r>
            <a:r>
              <a:rPr lang="en-US" sz="22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2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 = 2(2</a:t>
            </a:r>
            <a:r>
              <a:rPr lang="en-US" sz="22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b</a:t>
            </a:r>
            <a:r>
              <a:rPr lang="en-US" sz="22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2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)</a:t>
            </a:r>
            <a:r>
              <a:rPr lang="en-US" sz="2200" dirty="0">
                <a:ea typeface="ＭＳ Ｐゴシック" pitchFamily="-111" charset="-128"/>
                <a:sym typeface="Symbol"/>
              </a:rPr>
              <a:t>. </a:t>
            </a:r>
            <a:r>
              <a:rPr lang="en-US" sz="2200" dirty="0">
                <a:latin typeface="Franklin Gothic Medium"/>
                <a:cs typeface="Franklin Gothic Medium"/>
                <a:sym typeface="Symbol"/>
              </a:rPr>
              <a:t> </a:t>
            </a:r>
          </a:p>
          <a:p>
            <a:endParaRPr lang="en-US" sz="1600" dirty="0">
              <a:latin typeface="Franklin Gothic Medium"/>
              <a:cs typeface="Franklin Gothic Medium"/>
              <a:sym typeface="Symbol"/>
            </a:endParaRPr>
          </a:p>
          <a:p>
            <a:endParaRPr lang="en-US" sz="1600" dirty="0">
              <a:latin typeface="Franklin Gothic Medium"/>
              <a:cs typeface="Franklin Gothic Medium"/>
              <a:sym typeface="Symbol"/>
            </a:endParaRPr>
          </a:p>
          <a:p>
            <a:r>
              <a:rPr lang="en-US" sz="2200" dirty="0">
                <a:latin typeface="Franklin Gothic Medium"/>
                <a:cs typeface="Franklin Gothic Medium"/>
                <a:sym typeface="Symbol"/>
              </a:rPr>
              <a:t>So </a:t>
            </a:r>
            <a:r>
              <a:rPr lang="en-US" sz="22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a</a:t>
            </a:r>
            <a:r>
              <a:rPr lang="en-US" sz="22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200" dirty="0">
                <a:latin typeface="Franklin Gothic Medium"/>
                <a:cs typeface="Franklin Gothic Medium"/>
                <a:sym typeface="Symbol"/>
              </a:rPr>
              <a:t> is, by definition, even.</a:t>
            </a:r>
          </a:p>
          <a:p>
            <a:endParaRPr lang="en-US" sz="2200" dirty="0">
              <a:latin typeface="Franklin Gothic Medium"/>
              <a:cs typeface="Franklin Gothic Medium"/>
              <a:sym typeface="Symbol"/>
            </a:endParaRPr>
          </a:p>
          <a:p>
            <a:r>
              <a:rPr lang="en-US" dirty="0">
                <a:latin typeface="Franklin Gothic Medium"/>
                <a:cs typeface="Franklin Gothic Medium"/>
                <a:sym typeface="Symbol"/>
              </a:rPr>
              <a:t>Since </a:t>
            </a:r>
            <a:r>
              <a:rPr lang="en-US" b="1" dirty="0">
                <a:solidFill>
                  <a:srgbClr val="C00000"/>
                </a:solidFill>
                <a:cs typeface="Franklin Gothic Medium"/>
                <a:sym typeface="Symbol"/>
              </a:rPr>
              <a:t>a</a:t>
            </a:r>
            <a:r>
              <a:rPr lang="en-US" dirty="0">
                <a:latin typeface="Franklin Gothic Medium"/>
                <a:cs typeface="Franklin Gothic Medium"/>
                <a:sym typeface="Symbol"/>
              </a:rPr>
              <a:t> was arbitrary, we have shown that the square of every even number is even.</a:t>
            </a:r>
            <a:endParaRPr lang="en-US" dirty="0">
              <a:latin typeface="Franklin Gothic Medium"/>
              <a:cs typeface="Franklin Gothic Medium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8835" y="5279157"/>
            <a:ext cx="304801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02296" y="6472654"/>
            <a:ext cx="338667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82261" y="4245573"/>
            <a:ext cx="135467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64317" y="3447939"/>
            <a:ext cx="262467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903133" y="1824953"/>
            <a:ext cx="169334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65600" y="1673063"/>
            <a:ext cx="0" cy="40028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57398" y="2986084"/>
            <a:ext cx="0" cy="68979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159367" y="5013016"/>
            <a:ext cx="0" cy="68979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117164" y="6026156"/>
            <a:ext cx="0" cy="68979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11650" y="4136170"/>
            <a:ext cx="0" cy="40393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34586" y="2524976"/>
            <a:ext cx="1106377" cy="1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57398" y="2412331"/>
            <a:ext cx="0" cy="38659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0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English Proof: 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748"/>
            <a:ext cx="6764867" cy="50110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square of every even integer is even.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4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</a:t>
            </a:r>
            <a:endParaRPr lang="en-US" sz="2800" dirty="0">
              <a:solidFill>
                <a:srgbClr val="C00000"/>
              </a:solidFill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6180368" y="-22206"/>
            <a:ext cx="2505301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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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171419"/>
            <a:ext cx="83465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a typeface="Franklin Gothic Medium" charset="0"/>
                <a:cs typeface="Franklin Gothic Medium" charset="0"/>
                <a:sym typeface="Symbol" charset="0"/>
              </a:rPr>
              <a:t>Proof:</a:t>
            </a:r>
            <a:r>
              <a:rPr lang="en-US" sz="2800" dirty="0">
                <a:ea typeface="Franklin Gothic Medium" charset="0"/>
                <a:cs typeface="Franklin Gothic Medium" charset="0"/>
                <a:sym typeface="Symbol" charset="0"/>
              </a:rPr>
              <a:t> </a:t>
            </a:r>
            <a:r>
              <a:rPr lang="en-US" sz="2800" dirty="0">
                <a:ea typeface="Franklin Gothic Medium" charset="0"/>
                <a:cs typeface="Franklin Gothic Medium" charset="0"/>
              </a:rPr>
              <a:t>L</a:t>
            </a:r>
            <a:r>
              <a:rPr lang="en-US" sz="2800" dirty="0">
                <a:cs typeface="Franklin Gothic Medium"/>
              </a:rPr>
              <a:t>et </a:t>
            </a:r>
            <a:r>
              <a:rPr lang="en-US" sz="28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800" dirty="0">
                <a:cs typeface="Franklin Gothic Medium"/>
              </a:rPr>
              <a:t> be an arbitrary integer.</a:t>
            </a:r>
          </a:p>
          <a:p>
            <a:endParaRPr lang="en-US" sz="2800" dirty="0">
              <a:cs typeface="Franklin Gothic Medium"/>
            </a:endParaRPr>
          </a:p>
          <a:p>
            <a:r>
              <a:rPr lang="en-US" sz="2800" dirty="0">
                <a:cs typeface="Franklin Gothic Medium"/>
              </a:rPr>
              <a:t>Suppose </a:t>
            </a:r>
            <a:r>
              <a:rPr lang="en-US" sz="28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800" dirty="0">
                <a:cs typeface="Franklin Gothic Medium"/>
              </a:rPr>
              <a:t> is even. Then, by definition, </a:t>
            </a:r>
            <a:r>
              <a:rPr lang="en-US" sz="28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800" dirty="0">
                <a:solidFill>
                  <a:srgbClr val="C00000"/>
                </a:solidFill>
                <a:cs typeface="Franklin Gothic Medium"/>
              </a:rPr>
              <a:t> = 2</a:t>
            </a:r>
            <a:r>
              <a:rPr lang="en-US" sz="2800" b="1" dirty="0">
                <a:solidFill>
                  <a:srgbClr val="C00000"/>
                </a:solidFill>
                <a:cs typeface="Franklin Gothic Medium"/>
              </a:rPr>
              <a:t>b</a:t>
            </a:r>
            <a:r>
              <a:rPr lang="en-US" sz="2800" dirty="0">
                <a:cs typeface="Franklin Gothic Medium"/>
              </a:rPr>
              <a:t> for some integer </a:t>
            </a:r>
            <a:r>
              <a:rPr lang="en-US" sz="2800" b="1" dirty="0">
                <a:solidFill>
                  <a:srgbClr val="C00000"/>
                </a:solidFill>
                <a:cs typeface="Franklin Gothic Medium"/>
              </a:rPr>
              <a:t>b</a:t>
            </a:r>
            <a:r>
              <a:rPr lang="en-US" sz="2800" dirty="0">
                <a:cs typeface="Franklin Gothic Medium"/>
              </a:rPr>
              <a:t>. Squaring both sides, we get </a:t>
            </a:r>
            <a:r>
              <a:rPr lang="en-US" sz="28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a</a:t>
            </a:r>
            <a:r>
              <a:rPr lang="en-US" sz="28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800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 </a:t>
            </a:r>
            <a:r>
              <a:rPr lang="en-US" sz="28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= 4</a:t>
            </a:r>
            <a:r>
              <a:rPr lang="en-US" sz="28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b</a:t>
            </a:r>
            <a:r>
              <a:rPr lang="en-US" sz="28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8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 = 2(2</a:t>
            </a:r>
            <a:r>
              <a:rPr lang="en-US" sz="28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b</a:t>
            </a:r>
            <a:r>
              <a:rPr lang="en-US" sz="28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8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)</a:t>
            </a:r>
            <a:r>
              <a:rPr lang="en-US" sz="2800" dirty="0">
                <a:ea typeface="ＭＳ Ｐゴシック" pitchFamily="-111" charset="-128"/>
                <a:sym typeface="Symbol"/>
              </a:rPr>
              <a:t>. </a:t>
            </a:r>
            <a:r>
              <a:rPr lang="en-US" sz="2800" dirty="0">
                <a:cs typeface="Franklin Gothic Medium"/>
                <a:sym typeface="Symbol"/>
              </a:rPr>
              <a:t> So </a:t>
            </a:r>
            <a:r>
              <a:rPr lang="en-US" sz="28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a</a:t>
            </a:r>
            <a:r>
              <a:rPr lang="en-US" sz="28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800" dirty="0">
                <a:cs typeface="Franklin Gothic Medium"/>
                <a:sym typeface="Symbol"/>
              </a:rPr>
              <a:t> is, by definition,</a:t>
            </a:r>
            <a:r>
              <a:rPr lang="en-US" sz="2800" baseline="30000" dirty="0">
                <a:ea typeface="ＭＳ Ｐゴシック" pitchFamily="-111" charset="-128"/>
                <a:sym typeface="Symbol"/>
              </a:rPr>
              <a:t> </a:t>
            </a:r>
            <a:r>
              <a:rPr lang="en-US" sz="2800" dirty="0">
                <a:cs typeface="Franklin Gothic Medium"/>
                <a:sym typeface="Symbol"/>
              </a:rPr>
              <a:t>is even.</a:t>
            </a:r>
          </a:p>
          <a:p>
            <a:endParaRPr lang="en-US" sz="2800" dirty="0">
              <a:cs typeface="Franklin Gothic Medium"/>
              <a:sym typeface="Symbol"/>
            </a:endParaRPr>
          </a:p>
          <a:p>
            <a:r>
              <a:rPr lang="en-US" sz="2800" dirty="0">
                <a:ea typeface="Franklin Gothic Medium" charset="0"/>
                <a:cs typeface="Franklin Gothic Medium" charset="0"/>
                <a:sym typeface="Symbol"/>
              </a:rPr>
              <a:t>Since </a:t>
            </a:r>
            <a:r>
              <a:rPr lang="en-US" sz="2800" b="1" dirty="0">
                <a:solidFill>
                  <a:srgbClr val="C00000"/>
                </a:solidFill>
                <a:ea typeface="Franklin Gothic Medium" charset="0"/>
                <a:cs typeface="Franklin Gothic Medium" charset="0"/>
                <a:sym typeface="Symbol"/>
              </a:rPr>
              <a:t>a</a:t>
            </a:r>
            <a:r>
              <a:rPr lang="en-US" sz="2800" dirty="0">
                <a:ea typeface="Franklin Gothic Medium" charset="0"/>
                <a:cs typeface="Franklin Gothic Medium" charset="0"/>
                <a:sym typeface="Symbol"/>
              </a:rPr>
              <a:t> was arbitrary, we have shown that the square of every even number is even.</a:t>
            </a:r>
            <a:endParaRPr lang="en-US" sz="2800" dirty="0">
              <a:ea typeface="Franklin Gothic Medium" charset="0"/>
              <a:cs typeface="Franklin Gothic Medium" charset="0"/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4739995" y="5325950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English Proof: 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748"/>
            <a:ext cx="6764867" cy="50110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square of every even integer is even.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4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</a:t>
            </a:r>
            <a:endParaRPr lang="en-US" sz="2800" dirty="0">
              <a:solidFill>
                <a:srgbClr val="C00000"/>
              </a:solidFill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6180368" y="-22206"/>
            <a:ext cx="2505301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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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171419"/>
            <a:ext cx="83465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a typeface="Franklin Gothic Medium" charset="0"/>
                <a:cs typeface="Franklin Gothic Medium" charset="0"/>
                <a:sym typeface="Symbol" charset="0"/>
              </a:rPr>
              <a:t>Proof:</a:t>
            </a:r>
            <a:r>
              <a:rPr lang="en-US" sz="2800" dirty="0">
                <a:ea typeface="Franklin Gothic Medium" charset="0"/>
                <a:cs typeface="Franklin Gothic Medium" charset="0"/>
                <a:sym typeface="Symbol" charset="0"/>
              </a:rPr>
              <a:t> </a:t>
            </a:r>
            <a:r>
              <a:rPr lang="en-US" sz="2800" dirty="0">
                <a:ea typeface="Franklin Gothic Medium" charset="0"/>
                <a:cs typeface="Franklin Gothic Medium" charset="0"/>
              </a:rPr>
              <a:t>L</a:t>
            </a:r>
            <a:r>
              <a:rPr lang="en-US" sz="2800" dirty="0">
                <a:cs typeface="Franklin Gothic Medium"/>
              </a:rPr>
              <a:t>et </a:t>
            </a:r>
            <a:r>
              <a:rPr lang="en-US" sz="28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800" dirty="0">
                <a:cs typeface="Franklin Gothic Medium"/>
              </a:rPr>
              <a:t> be an arbitrary </a:t>
            </a:r>
            <a:r>
              <a:rPr lang="en-US" sz="2800" b="1" dirty="0">
                <a:solidFill>
                  <a:srgbClr val="7030A0"/>
                </a:solidFill>
                <a:cs typeface="Franklin Gothic Medium"/>
              </a:rPr>
              <a:t>even</a:t>
            </a:r>
            <a:r>
              <a:rPr lang="en-US" sz="2800" dirty="0">
                <a:cs typeface="Franklin Gothic Medium"/>
              </a:rPr>
              <a:t> integer.</a:t>
            </a:r>
          </a:p>
          <a:p>
            <a:endParaRPr lang="en-US" sz="2800" dirty="0">
              <a:cs typeface="Franklin Gothic Medium"/>
            </a:endParaRPr>
          </a:p>
          <a:p>
            <a:r>
              <a:rPr lang="en-US" sz="2800" dirty="0">
                <a:cs typeface="Franklin Gothic Medium"/>
              </a:rPr>
              <a:t>Then, by definition, </a:t>
            </a:r>
            <a:r>
              <a:rPr lang="en-US" sz="28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800" dirty="0">
                <a:solidFill>
                  <a:srgbClr val="C00000"/>
                </a:solidFill>
                <a:cs typeface="Franklin Gothic Medium"/>
              </a:rPr>
              <a:t> = 2</a:t>
            </a:r>
            <a:r>
              <a:rPr lang="en-US" sz="2800" b="1" dirty="0">
                <a:solidFill>
                  <a:srgbClr val="C00000"/>
                </a:solidFill>
                <a:cs typeface="Franklin Gothic Medium"/>
              </a:rPr>
              <a:t>b</a:t>
            </a:r>
            <a:r>
              <a:rPr lang="en-US" sz="2800" dirty="0">
                <a:cs typeface="Franklin Gothic Medium"/>
              </a:rPr>
              <a:t> for some integer </a:t>
            </a:r>
            <a:r>
              <a:rPr lang="en-US" sz="2800" dirty="0">
                <a:solidFill>
                  <a:srgbClr val="C00000"/>
                </a:solidFill>
                <a:cs typeface="Franklin Gothic Medium"/>
              </a:rPr>
              <a:t>b</a:t>
            </a:r>
            <a:r>
              <a:rPr lang="en-US" sz="2800" dirty="0">
                <a:cs typeface="Franklin Gothic Medium"/>
              </a:rPr>
              <a:t>. Squaring both sides, we get </a:t>
            </a:r>
            <a:r>
              <a:rPr lang="en-US" sz="28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a</a:t>
            </a:r>
            <a:r>
              <a:rPr lang="en-US" sz="28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800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 </a:t>
            </a:r>
            <a:r>
              <a:rPr lang="en-US" sz="28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= 4</a:t>
            </a:r>
            <a:r>
              <a:rPr lang="en-US" sz="28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b</a:t>
            </a:r>
            <a:r>
              <a:rPr lang="en-US" sz="28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8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 = 2(2</a:t>
            </a:r>
            <a:r>
              <a:rPr lang="en-US" sz="28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b</a:t>
            </a:r>
            <a:r>
              <a:rPr lang="en-US" sz="28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8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)</a:t>
            </a:r>
            <a:r>
              <a:rPr lang="en-US" sz="2800" dirty="0">
                <a:ea typeface="ＭＳ Ｐゴシック" pitchFamily="-111" charset="-128"/>
                <a:sym typeface="Symbol"/>
              </a:rPr>
              <a:t>. </a:t>
            </a:r>
            <a:r>
              <a:rPr lang="en-US" sz="2800" dirty="0">
                <a:cs typeface="Franklin Gothic Medium"/>
                <a:sym typeface="Symbol"/>
              </a:rPr>
              <a:t> So </a:t>
            </a:r>
            <a:r>
              <a:rPr lang="en-US" sz="28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a</a:t>
            </a:r>
            <a:r>
              <a:rPr lang="en-US" sz="28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800" dirty="0">
                <a:cs typeface="Franklin Gothic Medium"/>
                <a:sym typeface="Symbol"/>
              </a:rPr>
              <a:t> is, by definition,</a:t>
            </a:r>
            <a:r>
              <a:rPr lang="en-US" sz="2800" baseline="30000" dirty="0">
                <a:ea typeface="ＭＳ Ｐゴシック" pitchFamily="-111" charset="-128"/>
                <a:sym typeface="Symbol"/>
              </a:rPr>
              <a:t> </a:t>
            </a:r>
            <a:r>
              <a:rPr lang="en-US" sz="2800" dirty="0">
                <a:cs typeface="Franklin Gothic Medium"/>
                <a:sym typeface="Symbol"/>
              </a:rPr>
              <a:t>is even.</a:t>
            </a:r>
          </a:p>
          <a:p>
            <a:endParaRPr lang="en-US" sz="2800" dirty="0">
              <a:cs typeface="Franklin Gothic Medium"/>
              <a:sym typeface="Symbol"/>
            </a:endParaRPr>
          </a:p>
          <a:p>
            <a:r>
              <a:rPr lang="en-US" sz="2800" dirty="0">
                <a:ea typeface="Franklin Gothic Medium" charset="0"/>
                <a:cs typeface="Franklin Gothic Medium" charset="0"/>
                <a:sym typeface="Symbol"/>
              </a:rPr>
              <a:t>Since </a:t>
            </a:r>
            <a:r>
              <a:rPr lang="en-US" sz="2800" b="1" dirty="0">
                <a:solidFill>
                  <a:srgbClr val="C00000"/>
                </a:solidFill>
                <a:ea typeface="Franklin Gothic Medium" charset="0"/>
                <a:cs typeface="Franklin Gothic Medium" charset="0"/>
                <a:sym typeface="Symbol"/>
              </a:rPr>
              <a:t>a</a:t>
            </a:r>
            <a:r>
              <a:rPr lang="en-US" sz="2800" dirty="0">
                <a:ea typeface="Franklin Gothic Medium" charset="0"/>
                <a:cs typeface="Franklin Gothic Medium" charset="0"/>
                <a:sym typeface="Symbol"/>
              </a:rPr>
              <a:t> was arbitrary, we have shown that the square of every even number is even.</a:t>
            </a:r>
            <a:endParaRPr lang="en-US" sz="2800" dirty="0">
              <a:ea typeface="Franklin Gothic Medium" charset="0"/>
              <a:cs typeface="Franklin Gothic Medium" charset="0"/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4739995" y="5325950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E7E34C-452E-A047-ABC0-5B3F0676DC69}"/>
              </a:ext>
            </a:extLst>
          </p:cNvPr>
          <p:cNvSpPr txBox="1"/>
          <p:nvPr/>
        </p:nvSpPr>
        <p:spPr>
          <a:xfrm>
            <a:off x="2731770" y="5977890"/>
            <a:ext cx="316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4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3683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A Not so Odd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9400" y="1232493"/>
            <a:ext cx="3188060" cy="1061127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400" dirty="0"/>
                <a:t>Even(x)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400" dirty="0"/>
                <a:t>Odd(x)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+ 1)</a:t>
              </a:r>
              <a:endParaRPr lang="en-US" sz="24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8160" y="1219673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29640" y="2923847"/>
            <a:ext cx="4171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Formally: prove 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</a:t>
            </a:r>
            <a:r>
              <a:rPr lang="en-US" sz="2400" dirty="0">
                <a:solidFill>
                  <a:srgbClr val="C00000"/>
                </a:solidFill>
              </a:rPr>
              <a:t>Even(x)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9640" y="2497347"/>
            <a:ext cx="4562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Prove  “There is an even number”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8059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4423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sum of two odd numbers is even.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68040" y="38325"/>
            <a:ext cx="2865120" cy="919155"/>
            <a:chOff x="624840" y="3139691"/>
            <a:chExt cx="5318760" cy="91915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/>
                <p:cNvSpPr/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Even(x) 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=2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𝑦</m:t>
                          </m:r>
                        </m:e>
                      </m:d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Odd(x) 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𝑥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=2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+1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7" name="Rounded 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 l="-3586" t="-38583" r="-422" b="-68504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ound Same Side Corner Rectangle 8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ounded Rectangle 10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7891" y="1933396"/>
            <a:ext cx="7764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	Formally, </a:t>
            </a:r>
            <a:r>
              <a:rPr lang="en-US" sz="2400" dirty="0">
                <a:latin typeface="Franklin Gothic Medium"/>
                <a:cs typeface="Franklin Gothic Medium"/>
              </a:rPr>
              <a:t>prove 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y ((Odd(x) </a:t>
            </a:r>
            <a:r>
              <a:rPr lang="en-US" sz="24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Odd(y))Even(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736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4423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sum of two odd numbers is even.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68040" y="38325"/>
            <a:ext cx="2865120" cy="919155"/>
            <a:chOff x="624840" y="3139691"/>
            <a:chExt cx="5318760" cy="91915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/>
                <p:cNvSpPr/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Even(x) 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=2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𝑦</m:t>
                          </m:r>
                        </m:e>
                      </m:d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Odd(x) 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𝑥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=2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+1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7" name="Rounded 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 l="-3586" t="-38583" r="-422" b="-68504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ound Same Side Corner Rectangle 8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ounded Rectangle 10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7891" y="1933396"/>
            <a:ext cx="7764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Formally, prove 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y ((Odd(x) </a:t>
            </a:r>
            <a:r>
              <a:rPr lang="en-US" sz="24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Odd(y))Even(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5C57F2-6971-8C4D-8364-04A8B9D221CA}"/>
              </a:ext>
            </a:extLst>
          </p:cNvPr>
          <p:cNvSpPr txBox="1"/>
          <p:nvPr/>
        </p:nvSpPr>
        <p:spPr>
          <a:xfrm>
            <a:off x="227891" y="2888204"/>
            <a:ext cx="388108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charset="0"/>
                <a:sym typeface="Symbol" charset="0"/>
              </a:rPr>
              <a:t>Let x and y be arbitrary integers.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2200" dirty="0" smtClean="0">
              <a:latin typeface="Calibri" charset="0"/>
              <a:sym typeface="Symbol" charset="0"/>
            </a:endParaRPr>
          </a:p>
          <a:p>
            <a:r>
              <a:rPr lang="en-US" sz="2200" dirty="0" smtClean="0">
                <a:latin typeface="Calibri" charset="0"/>
                <a:sym typeface="Symbol" charset="0"/>
              </a:rPr>
              <a:t>Since </a:t>
            </a:r>
            <a:r>
              <a:rPr lang="en-US" sz="2200" dirty="0">
                <a:latin typeface="Calibri" charset="0"/>
                <a:sym typeface="Symbol" charset="0"/>
              </a:rPr>
              <a:t>x and y were arbitrary, the sum of </a:t>
            </a:r>
            <a:r>
              <a:rPr lang="en-US" sz="2200" dirty="0" smtClean="0">
                <a:latin typeface="Calibri" charset="0"/>
                <a:sym typeface="Symbol" charset="0"/>
              </a:rPr>
              <a:t>two odd </a:t>
            </a:r>
            <a:r>
              <a:rPr lang="en-US" sz="2200" dirty="0">
                <a:latin typeface="Calibri" charset="0"/>
                <a:sym typeface="Symbol" charset="0"/>
              </a:rPr>
              <a:t>integers is even.</a:t>
            </a:r>
            <a:endParaRPr lang="en-US" sz="2200" b="1" dirty="0">
              <a:latin typeface="Calibri" charset="0"/>
              <a:sym typeface="Symbol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D58579-A08E-6047-AF99-099EDF8429BF}"/>
              </a:ext>
            </a:extLst>
          </p:cNvPr>
          <p:cNvCxnSpPr/>
          <p:nvPr/>
        </p:nvCxnSpPr>
        <p:spPr>
          <a:xfrm>
            <a:off x="4410229" y="2934504"/>
            <a:ext cx="0" cy="40028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6D53E7-7425-9145-91D9-549FAAF037B3}"/>
              </a:ext>
            </a:extLst>
          </p:cNvPr>
          <p:cNvCxnSpPr>
            <a:cxnSpLocks/>
          </p:cNvCxnSpPr>
          <p:nvPr/>
        </p:nvCxnSpPr>
        <p:spPr>
          <a:xfrm>
            <a:off x="4410229" y="5519351"/>
            <a:ext cx="0" cy="68583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CA3AD19-6A71-7749-A960-D72FF8D5929E}"/>
              </a:ext>
            </a:extLst>
          </p:cNvPr>
          <p:cNvSpPr/>
          <p:nvPr/>
        </p:nvSpPr>
        <p:spPr>
          <a:xfrm>
            <a:off x="4572000" y="2853573"/>
            <a:ext cx="499815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ranklin Gothic Medium" panose="020B0603020102020204" pitchFamily="34" charset="0"/>
              </a:rPr>
              <a:t>Let 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latin typeface="Franklin Gothic Medium" panose="020B0603020102020204" pitchFamily="34" charset="0"/>
              </a:rPr>
              <a:t> be an arbitrary integer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ranklin Gothic Medium" panose="020B0603020102020204" pitchFamily="34" charset="0"/>
              </a:rPr>
              <a:t>Let 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latin typeface="Franklin Gothic Medium" panose="020B0603020102020204" pitchFamily="34" charset="0"/>
              </a:rPr>
              <a:t> be an arbitrary integer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>
              <a:latin typeface="Franklin Gothic Medium" panose="020B0603020102020204" pitchFamily="34" charset="0"/>
            </a:endParaRPr>
          </a:p>
          <a:p>
            <a:endParaRPr lang="en-US" dirty="0"/>
          </a:p>
          <a:p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sz="2000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r>
              <a:rPr lang="en-US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	</a:t>
            </a:r>
            <a:r>
              <a:rPr lang="en-US" dirty="0">
                <a:solidFill>
                  <a:schemeClr val="tx1"/>
                </a:solidFill>
                <a:ea typeface="ＭＳ Ｐゴシック" pitchFamily="-111" charset="-128"/>
                <a:sym typeface="Symbol"/>
              </a:rPr>
              <a:t>	</a:t>
            </a:r>
          </a:p>
          <a:p>
            <a:endParaRPr lang="en-US" sz="1000" dirty="0">
              <a:latin typeface="Franklin Gothic Medium" panose="020B0603020102020204" pitchFamily="34" charset="0"/>
            </a:endParaRPr>
          </a:p>
          <a:p>
            <a:r>
              <a:rPr lang="en-US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3.   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)) 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 Even(</a:t>
            </a:r>
            <a:r>
              <a:rPr lang="en-US" b="1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</a:t>
            </a:r>
            <a:r>
              <a:rPr lang="en-US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+</a:t>
            </a:r>
            <a:r>
              <a:rPr lang="en-US" b="1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y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dirty="0">
                <a:cs typeface="Arial" pitchFamily="34" charset="0"/>
                <a:sym typeface="Symbol" charset="0"/>
              </a:rPr>
              <a:t>	</a:t>
            </a:r>
          </a:p>
          <a:p>
            <a:pPr marL="342900" indent="-342900">
              <a:buAutoNum type="arabicPeriod" startAt="4"/>
            </a:pPr>
            <a:r>
              <a:rPr lang="en-US" dirty="0" smtClean="0"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((</a:t>
            </a:r>
            <a:r>
              <a:rPr lang="en-US" sz="1600" dirty="0">
                <a:solidFill>
                  <a:srgbClr val="C00000"/>
                </a:solidFill>
              </a:rPr>
              <a:t>Odd(</a:t>
            </a:r>
            <a:r>
              <a:rPr lang="en-US" sz="1600" b="1" dirty="0">
                <a:solidFill>
                  <a:srgbClr val="C00000"/>
                </a:solidFill>
              </a:rPr>
              <a:t>x</a:t>
            </a:r>
            <a:r>
              <a:rPr lang="en-US" sz="1600" dirty="0">
                <a:solidFill>
                  <a:srgbClr val="C00000"/>
                </a:solidFill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 </a:t>
            </a:r>
            <a:r>
              <a:rPr lang="en-US" sz="1600" dirty="0">
                <a:solidFill>
                  <a:srgbClr val="C00000"/>
                </a:solidFill>
              </a:rPr>
              <a:t>Odd(y)) 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 Even(</a:t>
            </a:r>
            <a:r>
              <a:rPr lang="en-US" sz="1600" b="1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</a:t>
            </a:r>
            <a:r>
              <a:rPr lang="en-US" sz="16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+y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))	</a:t>
            </a:r>
            <a:r>
              <a:rPr lang="en-US" dirty="0">
                <a:cs typeface="Arial" pitchFamily="34" charset="0"/>
                <a:sym typeface="Symbol" charset="0"/>
              </a:rPr>
              <a:t>Intro </a:t>
            </a:r>
            <a:r>
              <a:rPr lang="en-US" dirty="0" smtClean="0">
                <a:cs typeface="Arial" pitchFamily="34" charset="0"/>
                <a:sym typeface="Symbol" charset="0"/>
              </a:rPr>
              <a:t></a:t>
            </a:r>
          </a:p>
          <a:p>
            <a:pPr marL="342900" lvl="0" indent="-342900">
              <a:buFontTx/>
              <a:buAutoNum type="arabicPeriod" startAt="4"/>
            </a:pPr>
            <a:r>
              <a:rPr lang="en-US" dirty="0"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</a:t>
            </a:r>
            <a:r>
              <a:rPr lang="en-US" sz="1600" dirty="0" err="1" smtClean="0">
                <a:solidFill>
                  <a:srgbClr val="C00000"/>
                </a:solidFill>
                <a:cs typeface="Arial" pitchFamily="34" charset="0"/>
                <a:sym typeface="Symbol" charset="0"/>
              </a:rPr>
              <a:t>x</a:t>
            </a:r>
            <a:r>
              <a:rPr lang="en-US" sz="16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y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((</a:t>
            </a:r>
            <a:r>
              <a:rPr lang="en-US" sz="1600" dirty="0">
                <a:solidFill>
                  <a:srgbClr val="C00000"/>
                </a:solidFill>
              </a:rPr>
              <a:t>Odd(x) </a:t>
            </a:r>
            <a:r>
              <a:rPr lang="en-US" sz="16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 </a:t>
            </a:r>
            <a:r>
              <a:rPr lang="en-US" sz="1600" dirty="0">
                <a:solidFill>
                  <a:srgbClr val="C00000"/>
                </a:solidFill>
              </a:rPr>
              <a:t>Odd(y)) 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 Even(</a:t>
            </a:r>
            <a:r>
              <a:rPr lang="en-US" sz="16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))	</a:t>
            </a:r>
            <a:r>
              <a:rPr lang="en-US" sz="1600" dirty="0" smtClean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cs typeface="Arial" pitchFamily="34" charset="0"/>
                <a:sym typeface="Symbol" charset="0"/>
              </a:rPr>
              <a:t>Intro </a:t>
            </a:r>
            <a:endParaRPr lang="en-US" dirty="0" smtClean="0">
              <a:latin typeface="Franklin Gothic Medium" panose="020B0603020102020204" pitchFamily="34" charset="0"/>
              <a:cs typeface="Arial" pitchFamily="34" charset="0"/>
              <a:sym typeface="Symbol" charset="0"/>
            </a:endParaRPr>
          </a:p>
          <a:p>
            <a:pPr marL="342900" indent="-342900">
              <a:buAutoNum type="arabicPeriod" startAt="4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4423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sum of two odd numbers is even.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68040" y="38325"/>
            <a:ext cx="2865120" cy="919155"/>
            <a:chOff x="624840" y="3139691"/>
            <a:chExt cx="5318760" cy="91915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/>
                <p:cNvSpPr/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Even(x) 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=2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𝑦</m:t>
                          </m:r>
                        </m:e>
                      </m:d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Odd(x) 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𝑥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=2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+1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7" name="Rounded 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 l="-3586" t="-38583" r="-422" b="-68504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ound Same Side Corner Rectangle 8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ounded Rectangle 10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7891" y="1933396"/>
            <a:ext cx="7764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	Formally, </a:t>
            </a:r>
            <a:r>
              <a:rPr lang="en-US" sz="2400" dirty="0">
                <a:latin typeface="Franklin Gothic Medium"/>
                <a:cs typeface="Franklin Gothic Medium"/>
              </a:rPr>
              <a:t>prove 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y ((Odd(x) </a:t>
            </a:r>
            <a:r>
              <a:rPr lang="en-US" sz="24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Odd(y))Even(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23D153-6790-8F46-88B6-078C631B1BEB}"/>
              </a:ext>
            </a:extLst>
          </p:cNvPr>
          <p:cNvSpPr/>
          <p:nvPr/>
        </p:nvSpPr>
        <p:spPr>
          <a:xfrm>
            <a:off x="4572000" y="2853573"/>
            <a:ext cx="499815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ranklin Gothic Medium" panose="020B0603020102020204" pitchFamily="34" charset="0"/>
              </a:rPr>
              <a:t>Let 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latin typeface="Franklin Gothic Medium" panose="020B0603020102020204" pitchFamily="34" charset="0"/>
              </a:rPr>
              <a:t> be an arbitrary integer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ranklin Gothic Medium" panose="020B0603020102020204" pitchFamily="34" charset="0"/>
              </a:rPr>
              <a:t>Let 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latin typeface="Franklin Gothic Medium" panose="020B0603020102020204" pitchFamily="34" charset="0"/>
              </a:rPr>
              <a:t> be an arbitrary integer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>
              <a:latin typeface="Franklin Gothic Medium" panose="020B0603020102020204" pitchFamily="34" charset="0"/>
            </a:endParaRPr>
          </a:p>
          <a:p>
            <a:r>
              <a:rPr lang="en-US" dirty="0">
                <a:latin typeface="Franklin Gothic Medium" panose="020B0603020102020204" pitchFamily="34" charset="0"/>
              </a:rPr>
              <a:t>   3.1  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	       Assumption</a:t>
            </a:r>
          </a:p>
          <a:p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sz="2000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r>
              <a:rPr lang="en-US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  3.9  </a:t>
            </a:r>
            <a:r>
              <a:rPr lang="en-US" dirty="0">
                <a:ea typeface="ＭＳ Ｐゴシック" pitchFamily="-111" charset="-128"/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Even(</a:t>
            </a:r>
            <a:r>
              <a:rPr lang="en-US" b="1" dirty="0" err="1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x+y</a:t>
            </a:r>
            <a:r>
              <a:rPr lang="en-US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)	</a:t>
            </a:r>
            <a:r>
              <a:rPr lang="en-US" dirty="0">
                <a:solidFill>
                  <a:schemeClr val="tx1"/>
                </a:solidFill>
                <a:ea typeface="ＭＳ Ｐゴシック" pitchFamily="-111" charset="-128"/>
                <a:sym typeface="Symbol"/>
              </a:rPr>
              <a:t>	</a:t>
            </a:r>
          </a:p>
          <a:p>
            <a:endParaRPr lang="en-US" sz="1000" dirty="0">
              <a:latin typeface="Franklin Gothic Medium" panose="020B0603020102020204" pitchFamily="34" charset="0"/>
            </a:endParaRPr>
          </a:p>
          <a:p>
            <a:r>
              <a:rPr lang="en-US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3.   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)) 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 Even(</a:t>
            </a:r>
            <a:r>
              <a:rPr lang="en-US" b="1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dirty="0">
                <a:cs typeface="Arial" pitchFamily="34" charset="0"/>
                <a:sym typeface="Symbol" charset="0"/>
              </a:rPr>
              <a:t>	DPR</a:t>
            </a:r>
          </a:p>
          <a:p>
            <a:pPr marL="342900" indent="-342900">
              <a:buAutoNum type="arabicPeriod" startAt="4"/>
            </a:pPr>
            <a:r>
              <a:rPr lang="en-US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((</a:t>
            </a:r>
            <a:r>
              <a:rPr lang="en-US" sz="1600" dirty="0">
                <a:solidFill>
                  <a:srgbClr val="C00000"/>
                </a:solidFill>
              </a:rPr>
              <a:t>Odd(</a:t>
            </a:r>
            <a:r>
              <a:rPr lang="en-US" sz="1600" b="1" dirty="0">
                <a:solidFill>
                  <a:srgbClr val="C00000"/>
                </a:solidFill>
              </a:rPr>
              <a:t>x</a:t>
            </a:r>
            <a:r>
              <a:rPr lang="en-US" sz="1600" dirty="0">
                <a:solidFill>
                  <a:srgbClr val="C00000"/>
                </a:solidFill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 </a:t>
            </a:r>
            <a:r>
              <a:rPr lang="en-US" sz="1600" dirty="0">
                <a:solidFill>
                  <a:srgbClr val="C00000"/>
                </a:solidFill>
              </a:rPr>
              <a:t>Odd(y)) 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 Even(</a:t>
            </a:r>
            <a:r>
              <a:rPr lang="en-US" sz="1600" b="1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</a:t>
            </a:r>
            <a:r>
              <a:rPr lang="en-US" sz="16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+y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))	</a:t>
            </a:r>
            <a:r>
              <a:rPr lang="en-US" dirty="0">
                <a:cs typeface="Arial" pitchFamily="34" charset="0"/>
                <a:sym typeface="Symbol" charset="0"/>
              </a:rPr>
              <a:t>Intro </a:t>
            </a:r>
            <a:r>
              <a:rPr lang="en-US" dirty="0" smtClean="0">
                <a:cs typeface="Arial" pitchFamily="34" charset="0"/>
                <a:sym typeface="Symbol" charset="0"/>
              </a:rPr>
              <a:t></a:t>
            </a:r>
          </a:p>
          <a:p>
            <a:pPr marL="342900" lvl="0" indent="-342900">
              <a:buFontTx/>
              <a:buAutoNum type="arabicPeriod" startAt="4"/>
            </a:pPr>
            <a:r>
              <a:rPr lang="en-US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</a:t>
            </a:r>
            <a:r>
              <a:rPr lang="en-US" sz="16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xy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((</a:t>
            </a:r>
            <a:r>
              <a:rPr lang="en-US" sz="1600" dirty="0">
                <a:solidFill>
                  <a:srgbClr val="C00000"/>
                </a:solidFill>
              </a:rPr>
              <a:t>Odd(x) </a:t>
            </a:r>
            <a:r>
              <a:rPr lang="en-US" sz="16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 </a:t>
            </a:r>
            <a:r>
              <a:rPr lang="en-US" sz="1600" dirty="0">
                <a:solidFill>
                  <a:srgbClr val="C00000"/>
                </a:solidFill>
              </a:rPr>
              <a:t>Odd(y)) 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 Even(</a:t>
            </a:r>
            <a:r>
              <a:rPr lang="en-US" sz="16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))	 </a:t>
            </a:r>
            <a:r>
              <a:rPr lang="en-US" dirty="0">
                <a:solidFill>
                  <a:prstClr val="black"/>
                </a:solidFill>
                <a:cs typeface="Arial" pitchFamily="34" charset="0"/>
                <a:sym typeface="Symbol" charset="0"/>
              </a:rPr>
              <a:t>Intro </a:t>
            </a:r>
            <a:endParaRPr lang="en-US" dirty="0">
              <a:solidFill>
                <a:prstClr val="black"/>
              </a:solidFill>
              <a:latin typeface="Franklin Gothic Medium" panose="020B0603020102020204" pitchFamily="34" charset="0"/>
              <a:cs typeface="Arial" pitchFamily="34" charset="0"/>
              <a:sym typeface="Symbol" charset="0"/>
            </a:endParaRPr>
          </a:p>
          <a:p>
            <a:pPr marL="342900" indent="-342900">
              <a:buAutoNum type="arabicPeriod" startAt="4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5C57F2-6971-8C4D-8364-04A8B9D221CA}"/>
              </a:ext>
            </a:extLst>
          </p:cNvPr>
          <p:cNvSpPr txBox="1"/>
          <p:nvPr/>
        </p:nvSpPr>
        <p:spPr>
          <a:xfrm>
            <a:off x="227891" y="2888204"/>
            <a:ext cx="388108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charset="0"/>
                <a:sym typeface="Symbol" charset="0"/>
              </a:rPr>
              <a:t>Let x and y be arbitrary integers.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Suppose that both are odd.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so </a:t>
            </a:r>
            <a:r>
              <a:rPr lang="en-US" sz="2200" dirty="0" err="1">
                <a:latin typeface="Calibri" charset="0"/>
                <a:sym typeface="Symbol" charset="0"/>
              </a:rPr>
              <a:t>x+y</a:t>
            </a:r>
            <a:r>
              <a:rPr lang="en-US" sz="2200" dirty="0">
                <a:latin typeface="Calibri" charset="0"/>
                <a:sym typeface="Symbol" charset="0"/>
              </a:rPr>
              <a:t> is even.</a:t>
            </a: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Since x and y were arbitrary, the sum of </a:t>
            </a:r>
            <a:r>
              <a:rPr lang="en-US" sz="2200" dirty="0" smtClean="0">
                <a:latin typeface="Calibri" charset="0"/>
                <a:sym typeface="Symbol" charset="0"/>
              </a:rPr>
              <a:t>two </a:t>
            </a:r>
            <a:r>
              <a:rPr lang="en-US" sz="2200" dirty="0">
                <a:latin typeface="Calibri" charset="0"/>
                <a:sym typeface="Symbol" charset="0"/>
              </a:rPr>
              <a:t>odd integers is even.</a:t>
            </a:r>
            <a:endParaRPr lang="en-US" sz="2200" b="1" dirty="0">
              <a:latin typeface="Calibri" charset="0"/>
              <a:sym typeface="Symbol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7170A1-A4C0-CB47-852C-499643D761E8}"/>
              </a:ext>
            </a:extLst>
          </p:cNvPr>
          <p:cNvCxnSpPr/>
          <p:nvPr/>
        </p:nvCxnSpPr>
        <p:spPr>
          <a:xfrm>
            <a:off x="4410229" y="2934504"/>
            <a:ext cx="0" cy="40028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BB4C28-6E64-884C-842C-06C75D0DF4E6}"/>
              </a:ext>
            </a:extLst>
          </p:cNvPr>
          <p:cNvCxnSpPr>
            <a:cxnSpLocks/>
          </p:cNvCxnSpPr>
          <p:nvPr/>
        </p:nvCxnSpPr>
        <p:spPr>
          <a:xfrm>
            <a:off x="4410229" y="5386652"/>
            <a:ext cx="0" cy="48313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05EA31-7DBE-B840-A6D5-AF3B467AB120}"/>
              </a:ext>
            </a:extLst>
          </p:cNvPr>
          <p:cNvCxnSpPr>
            <a:cxnSpLocks/>
          </p:cNvCxnSpPr>
          <p:nvPr/>
        </p:nvCxnSpPr>
        <p:spPr>
          <a:xfrm>
            <a:off x="4410229" y="3561467"/>
            <a:ext cx="0" cy="304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7982FC-FE2C-CC48-AA7D-61388330825A}"/>
              </a:ext>
            </a:extLst>
          </p:cNvPr>
          <p:cNvCxnSpPr>
            <a:cxnSpLocks/>
          </p:cNvCxnSpPr>
          <p:nvPr/>
        </p:nvCxnSpPr>
        <p:spPr>
          <a:xfrm>
            <a:off x="4410229" y="4975508"/>
            <a:ext cx="0" cy="304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20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4423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sum of two odd numbers is even.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68040" y="38325"/>
            <a:ext cx="2865120" cy="919155"/>
            <a:chOff x="624840" y="3139691"/>
            <a:chExt cx="5318760" cy="91915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/>
                <p:cNvSpPr/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Even(x) 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=2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𝑦</m:t>
                          </m:r>
                        </m:e>
                      </m:d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Odd(x) 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𝑥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=2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+1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7" name="Rounded 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 l="-3586" t="-38583" r="-422" b="-68504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ound Same Side Corner Rectangle 8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ounded Rectangle 10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7891" y="1933396"/>
            <a:ext cx="7764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	Formally, </a:t>
            </a:r>
            <a:r>
              <a:rPr lang="en-US" sz="2400" dirty="0">
                <a:latin typeface="Franklin Gothic Medium"/>
                <a:cs typeface="Franklin Gothic Medium"/>
              </a:rPr>
              <a:t>prove 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y ((Odd(x) </a:t>
            </a:r>
            <a:r>
              <a:rPr lang="en-US" sz="24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Odd(y))Even(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23D153-6790-8F46-88B6-078C631B1BEB}"/>
              </a:ext>
            </a:extLst>
          </p:cNvPr>
          <p:cNvSpPr/>
          <p:nvPr/>
        </p:nvSpPr>
        <p:spPr>
          <a:xfrm>
            <a:off x="4572000" y="2853573"/>
            <a:ext cx="499815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ranklin Gothic Medium" panose="020B0603020102020204" pitchFamily="34" charset="0"/>
              </a:rPr>
              <a:t>Let 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latin typeface="Franklin Gothic Medium" panose="020B0603020102020204" pitchFamily="34" charset="0"/>
              </a:rPr>
              <a:t> be an arbitrary integer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ranklin Gothic Medium" panose="020B0603020102020204" pitchFamily="34" charset="0"/>
              </a:rPr>
              <a:t>Let 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latin typeface="Franklin Gothic Medium" panose="020B0603020102020204" pitchFamily="34" charset="0"/>
              </a:rPr>
              <a:t> be an arbitrary integer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>
              <a:latin typeface="Franklin Gothic Medium" panose="020B0603020102020204" pitchFamily="34" charset="0"/>
            </a:endParaRPr>
          </a:p>
          <a:p>
            <a:r>
              <a:rPr lang="en-US" dirty="0">
                <a:latin typeface="Franklin Gothic Medium" panose="020B0603020102020204" pitchFamily="34" charset="0"/>
              </a:rPr>
              <a:t>   3.1  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	       Assumption</a:t>
            </a:r>
          </a:p>
          <a:p>
            <a:r>
              <a:rPr lang="en-US" dirty="0">
                <a:latin typeface="Franklin Gothic Medium" panose="020B0603020102020204" pitchFamily="34" charset="0"/>
              </a:rPr>
              <a:t>   3.2  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)  		       </a:t>
            </a:r>
            <a:r>
              <a:rPr lang="en-US" dirty="0" err="1"/>
              <a:t>Elim</a:t>
            </a:r>
            <a:r>
              <a:rPr lang="en-US" dirty="0"/>
              <a:t> 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</a:t>
            </a:r>
            <a:r>
              <a:rPr lang="en-US" dirty="0"/>
              <a:t>: </a:t>
            </a:r>
            <a:r>
              <a:rPr lang="en-US" dirty="0" smtClean="0"/>
              <a:t>3.1</a:t>
            </a:r>
            <a:endParaRPr lang="en-US" dirty="0"/>
          </a:p>
          <a:p>
            <a:r>
              <a:rPr lang="en-US" dirty="0">
                <a:latin typeface="Franklin Gothic Medium" panose="020B0603020102020204" pitchFamily="34" charset="0"/>
              </a:rPr>
              <a:t>   3.3  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			       </a:t>
            </a:r>
            <a:r>
              <a:rPr lang="en-US" dirty="0" err="1"/>
              <a:t>Elim</a:t>
            </a:r>
            <a:r>
              <a:rPr lang="en-US" dirty="0"/>
              <a:t> 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</a:t>
            </a:r>
            <a:r>
              <a:rPr lang="en-US" dirty="0"/>
              <a:t>: </a:t>
            </a:r>
            <a:r>
              <a:rPr lang="en-US" dirty="0" smtClean="0"/>
              <a:t>3.1</a:t>
            </a:r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sz="2000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r>
              <a:rPr lang="en-US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  3.9  </a:t>
            </a:r>
            <a:r>
              <a:rPr lang="en-US" dirty="0">
                <a:ea typeface="ＭＳ Ｐゴシック" pitchFamily="-111" charset="-128"/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Even(</a:t>
            </a:r>
            <a:r>
              <a:rPr lang="en-US" b="1" dirty="0" err="1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</a:t>
            </a:r>
            <a:r>
              <a:rPr lang="en-US" dirty="0" err="1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+</a:t>
            </a:r>
            <a:r>
              <a:rPr lang="en-US" b="1" dirty="0" err="1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y</a:t>
            </a:r>
            <a:r>
              <a:rPr lang="en-US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)	</a:t>
            </a:r>
            <a:r>
              <a:rPr lang="en-US" dirty="0">
                <a:solidFill>
                  <a:schemeClr val="tx1"/>
                </a:solidFill>
                <a:ea typeface="ＭＳ Ｐゴシック" pitchFamily="-111" charset="-128"/>
                <a:sym typeface="Symbol"/>
              </a:rPr>
              <a:t>	</a:t>
            </a:r>
          </a:p>
          <a:p>
            <a:endParaRPr lang="en-US" sz="1000" dirty="0">
              <a:latin typeface="Franklin Gothic Medium" panose="020B0603020102020204" pitchFamily="34" charset="0"/>
            </a:endParaRPr>
          </a:p>
          <a:p>
            <a:r>
              <a:rPr lang="en-US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3.   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)) 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 Even(</a:t>
            </a:r>
            <a:r>
              <a:rPr lang="en-US" b="1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</a:t>
            </a:r>
            <a:r>
              <a:rPr lang="en-US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+</a:t>
            </a:r>
            <a:r>
              <a:rPr lang="en-US" b="1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y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dirty="0">
                <a:cs typeface="Arial" pitchFamily="34" charset="0"/>
                <a:sym typeface="Symbol" charset="0"/>
              </a:rPr>
              <a:t>	DPR</a:t>
            </a:r>
          </a:p>
          <a:p>
            <a:pPr marL="342900" indent="-342900">
              <a:buAutoNum type="arabicPeriod" startAt="4"/>
            </a:pPr>
            <a:r>
              <a:rPr lang="en-US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y 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((</a:t>
            </a:r>
            <a:r>
              <a:rPr lang="en-US" sz="1600" dirty="0">
                <a:solidFill>
                  <a:srgbClr val="C00000"/>
                </a:solidFill>
              </a:rPr>
              <a:t>Odd(</a:t>
            </a:r>
            <a:r>
              <a:rPr lang="en-US" sz="1600" b="1" dirty="0">
                <a:solidFill>
                  <a:srgbClr val="C00000"/>
                </a:solidFill>
              </a:rPr>
              <a:t>x</a:t>
            </a:r>
            <a:r>
              <a:rPr lang="en-US" sz="1600" dirty="0">
                <a:solidFill>
                  <a:srgbClr val="C00000"/>
                </a:solidFill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 </a:t>
            </a:r>
            <a:r>
              <a:rPr lang="en-US" sz="1600" dirty="0">
                <a:solidFill>
                  <a:srgbClr val="C00000"/>
                </a:solidFill>
              </a:rPr>
              <a:t>Odd(y)) 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 Even(</a:t>
            </a:r>
            <a:r>
              <a:rPr lang="en-US" sz="1600" b="1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</a:t>
            </a:r>
            <a:r>
              <a:rPr lang="en-US" sz="16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+y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))	</a:t>
            </a:r>
            <a:r>
              <a:rPr lang="en-US" sz="1600" dirty="0" smtClean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dirty="0" smtClean="0">
                <a:cs typeface="Arial" pitchFamily="34" charset="0"/>
                <a:sym typeface="Symbol" charset="0"/>
              </a:rPr>
              <a:t>Intro </a:t>
            </a:r>
          </a:p>
          <a:p>
            <a:pPr marL="342900" indent="-342900">
              <a:buFontTx/>
              <a:buAutoNum type="arabicPeriod" startAt="4"/>
            </a:pPr>
            <a:r>
              <a:rPr lang="en-US" dirty="0" smtClean="0"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</a:t>
            </a:r>
            <a:r>
              <a:rPr lang="en-US" sz="16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xy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((</a:t>
            </a:r>
            <a:r>
              <a:rPr lang="en-US" sz="1600" dirty="0">
                <a:solidFill>
                  <a:srgbClr val="C00000"/>
                </a:solidFill>
              </a:rPr>
              <a:t>Odd(x) </a:t>
            </a:r>
            <a:r>
              <a:rPr lang="en-US" sz="16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 </a:t>
            </a:r>
            <a:r>
              <a:rPr lang="en-US" sz="1600" dirty="0">
                <a:solidFill>
                  <a:srgbClr val="C00000"/>
                </a:solidFill>
              </a:rPr>
              <a:t>Odd(y)) 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 Even(</a:t>
            </a:r>
            <a:r>
              <a:rPr lang="en-US" sz="16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sz="1600" dirty="0" smtClean="0">
                <a:solidFill>
                  <a:srgbClr val="C00000"/>
                </a:solidFill>
                <a:cs typeface="Arial" pitchFamily="34" charset="0"/>
                <a:sym typeface="Symbol" charset="0"/>
              </a:rPr>
              <a:t>)) </a:t>
            </a:r>
            <a:r>
              <a:rPr lang="en-US" dirty="0">
                <a:solidFill>
                  <a:prstClr val="black"/>
                </a:solidFill>
                <a:cs typeface="Arial" pitchFamily="34" charset="0"/>
                <a:sym typeface="Symbol" charset="0"/>
              </a:rPr>
              <a:t>Intro </a:t>
            </a:r>
            <a:endParaRPr lang="en-US" sz="1600" dirty="0">
              <a:latin typeface="Franklin Gothic Medium" panose="020B0603020102020204" pitchFamily="34" charset="0"/>
              <a:cs typeface="Arial" pitchFamily="34" charset="0"/>
              <a:sym typeface="Symbol" charset="0"/>
            </a:endParaRPr>
          </a:p>
          <a:p>
            <a:pPr marL="342900" indent="-342900">
              <a:buAutoNum type="arabicPeriod" startAt="4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5C57F2-6971-8C4D-8364-04A8B9D221CA}"/>
              </a:ext>
            </a:extLst>
          </p:cNvPr>
          <p:cNvSpPr txBox="1"/>
          <p:nvPr/>
        </p:nvSpPr>
        <p:spPr>
          <a:xfrm>
            <a:off x="227891" y="2888204"/>
            <a:ext cx="388108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charset="0"/>
                <a:sym typeface="Symbol" charset="0"/>
              </a:rPr>
              <a:t>Let x and y be arbitrary integers.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Suppose that both are odd.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so </a:t>
            </a:r>
            <a:r>
              <a:rPr lang="en-US" sz="2200" dirty="0" err="1">
                <a:latin typeface="Calibri" charset="0"/>
                <a:sym typeface="Symbol" charset="0"/>
              </a:rPr>
              <a:t>x+y</a:t>
            </a:r>
            <a:r>
              <a:rPr lang="en-US" sz="2200" dirty="0">
                <a:latin typeface="Calibri" charset="0"/>
                <a:sym typeface="Symbol" charset="0"/>
              </a:rPr>
              <a:t> is even.</a:t>
            </a: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Since x and y were arbitrary, the sum of </a:t>
            </a:r>
            <a:r>
              <a:rPr lang="en-US" sz="2200" dirty="0" smtClean="0">
                <a:latin typeface="Calibri" charset="0"/>
                <a:sym typeface="Symbol" charset="0"/>
              </a:rPr>
              <a:t>two </a:t>
            </a:r>
            <a:r>
              <a:rPr lang="en-US" sz="2200" dirty="0">
                <a:latin typeface="Calibri" charset="0"/>
                <a:sym typeface="Symbol" charset="0"/>
              </a:rPr>
              <a:t>odd integers is even.</a:t>
            </a:r>
            <a:endParaRPr lang="en-US" sz="2200" b="1" dirty="0">
              <a:latin typeface="Calibri" charset="0"/>
              <a:sym typeface="Symbol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7170A1-A4C0-CB47-852C-499643D761E8}"/>
              </a:ext>
            </a:extLst>
          </p:cNvPr>
          <p:cNvCxnSpPr/>
          <p:nvPr/>
        </p:nvCxnSpPr>
        <p:spPr>
          <a:xfrm>
            <a:off x="4410229" y="2934504"/>
            <a:ext cx="0" cy="40028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BB4C28-6E64-884C-842C-06C75D0DF4E6}"/>
              </a:ext>
            </a:extLst>
          </p:cNvPr>
          <p:cNvCxnSpPr>
            <a:cxnSpLocks/>
          </p:cNvCxnSpPr>
          <p:nvPr/>
        </p:nvCxnSpPr>
        <p:spPr>
          <a:xfrm>
            <a:off x="4410229" y="5683832"/>
            <a:ext cx="0" cy="48313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05EA31-7DBE-B840-A6D5-AF3B467AB120}"/>
              </a:ext>
            </a:extLst>
          </p:cNvPr>
          <p:cNvCxnSpPr>
            <a:cxnSpLocks/>
          </p:cNvCxnSpPr>
          <p:nvPr/>
        </p:nvCxnSpPr>
        <p:spPr>
          <a:xfrm>
            <a:off x="4410229" y="3561467"/>
            <a:ext cx="0" cy="736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7982FC-FE2C-CC48-AA7D-61388330825A}"/>
              </a:ext>
            </a:extLst>
          </p:cNvPr>
          <p:cNvCxnSpPr>
            <a:cxnSpLocks/>
          </p:cNvCxnSpPr>
          <p:nvPr/>
        </p:nvCxnSpPr>
        <p:spPr>
          <a:xfrm>
            <a:off x="4410229" y="5272688"/>
            <a:ext cx="0" cy="304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78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English Proof: 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748"/>
            <a:ext cx="6764867" cy="50110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sum of two odd numbers is even.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4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</a:t>
            </a:r>
            <a:endParaRPr lang="en-US" sz="2800" dirty="0">
              <a:solidFill>
                <a:srgbClr val="C00000"/>
              </a:solidFill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6180368" y="-22206"/>
            <a:ext cx="2505301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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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145843" y="1606861"/>
                <a:ext cx="4998157" cy="5570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Franklin Gothic Medium" panose="020B0603020102020204" pitchFamily="34" charset="0"/>
                  </a:rPr>
                  <a:t>Let 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Franklin Gothic Medium" panose="020B0603020102020204" pitchFamily="34" charset="0"/>
                  </a:rPr>
                  <a:t>Let 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latin typeface="Franklin Gothic Medium" panose="020B0603020102020204" pitchFamily="34" charset="0"/>
                  </a:rPr>
                  <a:t> be an arbitrary integer</a:t>
                </a:r>
                <a:br>
                  <a:rPr lang="en-US" dirty="0">
                    <a:latin typeface="Franklin Gothic Medium" panose="020B0603020102020204" pitchFamily="34" charset="0"/>
                  </a:rPr>
                </a:br>
                <a:endParaRPr lang="en-US" sz="1000" dirty="0">
                  <a:latin typeface="Franklin Gothic Medium" panose="020B0603020102020204" pitchFamily="34" charset="0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</a:rPr>
                  <a:t>   3.1  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/>
                  <a:t>	       Assumption</a:t>
                </a:r>
              </a:p>
              <a:p>
                <a:r>
                  <a:rPr lang="en-US" dirty="0">
                    <a:latin typeface="Franklin Gothic Medium" panose="020B0603020102020204" pitchFamily="34" charset="0"/>
                  </a:rPr>
                  <a:t>   3.2  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)  		       </a:t>
                </a:r>
                <a:r>
                  <a:rPr lang="en-US" dirty="0" err="1"/>
                  <a:t>Elim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</a:t>
                </a:r>
                <a:r>
                  <a:rPr lang="en-US" dirty="0"/>
                  <a:t>: </a:t>
                </a:r>
                <a:r>
                  <a:rPr lang="en-US" dirty="0" smtClean="0"/>
                  <a:t>3.1</a:t>
                </a:r>
                <a:endParaRPr lang="en-US" dirty="0"/>
              </a:p>
              <a:p>
                <a:r>
                  <a:rPr lang="en-US" dirty="0">
                    <a:latin typeface="Franklin Gothic Medium" panose="020B0603020102020204" pitchFamily="34" charset="0"/>
                  </a:rPr>
                  <a:t>   3.3  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)</a:t>
                </a:r>
                <a:r>
                  <a:rPr lang="en-US" dirty="0"/>
                  <a:t>			       </a:t>
                </a:r>
                <a:r>
                  <a:rPr lang="en-US" dirty="0" err="1"/>
                  <a:t>Elim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</a:t>
                </a:r>
                <a:r>
                  <a:rPr lang="en-US" dirty="0"/>
                  <a:t>: </a:t>
                </a:r>
                <a:r>
                  <a:rPr lang="en-US" dirty="0" smtClean="0"/>
                  <a:t>3.1</a:t>
                </a:r>
                <a:endParaRPr lang="en-US" dirty="0">
                  <a:sym typeface="Symbol" charset="0"/>
                </a:endParaRPr>
              </a:p>
              <a:p>
                <a:endParaRPr lang="en-US" sz="1000" dirty="0">
                  <a:sym typeface="Symbol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3.4</a:t>
                </a:r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(</a:t>
                </a:r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</a:t>
                </a:r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+1)</a:t>
                </a:r>
                <a:r>
                  <a:rPr lang="en-US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 	       Def of Odd: </a:t>
                </a:r>
                <a:r>
                  <a:rPr lang="en-US" dirty="0" smtClean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3.2</a:t>
                </a:r>
                <a:endParaRPr lang="en-US" dirty="0">
                  <a:ea typeface="Cambria Math"/>
                  <a:cs typeface="Arial" pitchFamily="34" charset="0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</a:t>
                </a:r>
                <a:r>
                  <a:rPr lang="en-US" dirty="0">
                    <a:latin typeface="Franklin Gothic Medium" panose="020B0603020102020204" pitchFamily="34" charset="0"/>
                  </a:rPr>
                  <a:t>3.5   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 = 2</a:t>
                </a:r>
                <a:r>
                  <a:rPr lang="en-US" b="1" dirty="0">
                    <a:solidFill>
                      <a:srgbClr val="C00000"/>
                    </a:solidFill>
                  </a:rPr>
                  <a:t>a</a:t>
                </a:r>
                <a:r>
                  <a:rPr lang="en-US" dirty="0">
                    <a:solidFill>
                      <a:srgbClr val="C00000"/>
                    </a:solidFill>
                  </a:rPr>
                  <a:t>+1</a:t>
                </a:r>
                <a:r>
                  <a:rPr lang="en-US" dirty="0"/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	       Elim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∃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3.4: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depend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x</a:t>
                </a:r>
                <a:endParaRPr lang="en-US" sz="1000" dirty="0">
                  <a:sym typeface="Symbol" charset="0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3.6  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(</a:t>
                </a:r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</a:t>
                </a:r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+1)</a:t>
                </a:r>
                <a:r>
                  <a:rPr lang="en-US" dirty="0">
                    <a:ea typeface="Cambria Math"/>
                    <a:cs typeface="Arial" pitchFamily="34" charset="0"/>
                  </a:rPr>
                  <a:t>	       Def of Odd: </a:t>
                </a:r>
                <a:r>
                  <a:rPr lang="en-US" dirty="0" smtClean="0">
                    <a:ea typeface="Cambria Math"/>
                    <a:cs typeface="Arial" pitchFamily="34" charset="0"/>
                  </a:rPr>
                  <a:t>3.3</a:t>
                </a:r>
                <a:endParaRPr lang="en-US" dirty="0">
                  <a:ea typeface="Cambria Math"/>
                  <a:cs typeface="Arial" pitchFamily="34" charset="0"/>
                </a:endParaRPr>
              </a:p>
              <a:p>
                <a:pPr lvl="0"/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</a:t>
                </a:r>
                <a:r>
                  <a:rPr lang="en-US" dirty="0">
                    <a:latin typeface="Franklin Gothic Medium" panose="020B0603020102020204" pitchFamily="34" charset="0"/>
                  </a:rPr>
                  <a:t>3.7   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 = 2</a:t>
                </a:r>
                <a:r>
                  <a:rPr lang="en-US" b="1" dirty="0">
                    <a:solidFill>
                      <a:srgbClr val="C00000"/>
                    </a:solidFill>
                  </a:rPr>
                  <a:t>b</a:t>
                </a:r>
                <a:r>
                  <a:rPr lang="en-US" dirty="0">
                    <a:solidFill>
                      <a:srgbClr val="C00000"/>
                    </a:solidFill>
                  </a:rPr>
                  <a:t>+1</a:t>
                </a:r>
                <a:r>
                  <a:rPr lang="en-US" dirty="0"/>
                  <a:t>		       Elim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∃</a:t>
                </a:r>
                <a:r>
                  <a:rPr lang="en-US" dirty="0"/>
                  <a:t>: </a:t>
                </a:r>
                <a:r>
                  <a:rPr lang="en-US" dirty="0" smtClean="0"/>
                  <a:t>3.6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: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depend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y</a:t>
                </a:r>
                <a:endParaRPr lang="en-US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endParaRPr lang="en-US" sz="1000" b="1" dirty="0" smtClean="0">
                  <a:solidFill>
                    <a:srgbClr val="C00000"/>
                  </a:solidFill>
                  <a:latin typeface="Franklin Gothic Medium" panose="020B0603020102020204" pitchFamily="34" charset="0"/>
                  <a:ea typeface="ＭＳ Ｐゴシック" pitchFamily="-111" charset="-128"/>
                  <a:sym typeface="Symbol"/>
                </a:endParaRPr>
              </a:p>
              <a:p>
                <a:endParaRPr lang="en-US" sz="1000" b="1" dirty="0">
                  <a:solidFill>
                    <a:srgbClr val="C00000"/>
                  </a:solidFill>
                  <a:latin typeface="Franklin Gothic Medium" panose="020B0603020102020204" pitchFamily="34" charset="0"/>
                  <a:ea typeface="ＭＳ Ｐゴシック" pitchFamily="-111" charset="-128"/>
                  <a:sym typeface="Symbol"/>
                </a:endParaRPr>
              </a:p>
              <a:p>
                <a:r>
                  <a:rPr lang="en-US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endParaRPr lang="en-US" dirty="0">
                  <a:ea typeface="ＭＳ Ｐゴシック" pitchFamily="-111" charset="-128"/>
                  <a:sym typeface="Symbol"/>
                </a:endParaRPr>
              </a:p>
              <a:p>
                <a:endParaRPr lang="en-US" sz="1000" dirty="0">
                  <a:ea typeface="ＭＳ Ｐゴシック" pitchFamily="-111" charset="-128"/>
                  <a:sym typeface="Symbol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cs typeface="Arial" pitchFamily="34" charset="0"/>
                    <a:sym typeface="Symbol"/>
                  </a:rPr>
                  <a:t>   </a:t>
                </a:r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3.9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 (</a:t>
                </a:r>
                <a:r>
                  <a:rPr lang="en-US" b="1" dirty="0" err="1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x</a:t>
                </a:r>
                <a:r>
                  <a:rPr lang="en-US" dirty="0" err="1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+</a:t>
                </a:r>
                <a:r>
                  <a:rPr lang="en-US" b="1" dirty="0" err="1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2z)</a:t>
                </a:r>
                <a:r>
                  <a:rPr lang="en-US" dirty="0">
                    <a:ea typeface="Cambria Math"/>
                    <a:cs typeface="Arial" pitchFamily="34" charset="0"/>
                  </a:rPr>
                  <a:t>  	       Intro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∃</a:t>
                </a:r>
                <a:r>
                  <a:rPr lang="en-US" dirty="0">
                    <a:ea typeface="Cambria Math"/>
                    <a:cs typeface="Arial" pitchFamily="34" charset="0"/>
                  </a:rPr>
                  <a:t>: </a:t>
                </a:r>
                <a:r>
                  <a:rPr lang="en-US" dirty="0" smtClean="0">
                    <a:ea typeface="Cambria Math"/>
                    <a:cs typeface="Arial" pitchFamily="34" charset="0"/>
                  </a:rPr>
                  <a:t>?</a:t>
                </a:r>
                <a:endParaRPr lang="en-US" dirty="0" smtClean="0">
                  <a:ea typeface="ＭＳ Ｐゴシック" pitchFamily="-111" charset="-128"/>
                  <a:sym typeface="Symbol"/>
                </a:endParaRPr>
              </a:p>
              <a:p>
                <a:r>
                  <a:rPr lang="en-US" dirty="0" smtClean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3.10</a:t>
                </a:r>
                <a:r>
                  <a:rPr lang="en-US" dirty="0" smtClean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dirty="0" smtClean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b="1" dirty="0" err="1" smtClean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x</a:t>
                </a:r>
                <a:r>
                  <a:rPr lang="en-US" dirty="0" err="1" smtClean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+</a:t>
                </a:r>
                <a:r>
                  <a:rPr lang="en-US" b="1" dirty="0" err="1" smtClean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y</a:t>
                </a:r>
                <a:r>
                  <a:rPr lang="en-US" dirty="0" smtClean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)	</a:t>
                </a:r>
                <a:r>
                  <a:rPr lang="en-US" dirty="0" smtClean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Def of Even</a:t>
                </a:r>
              </a:p>
              <a:p>
                <a:endParaRPr lang="en-US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dirty="0">
                    <a:solidFill>
                      <a:srgbClr val="C00000"/>
                    </a:solidFill>
                  </a:rPr>
                  <a:t>(Odd(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)) 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 Even(</a:t>
                </a:r>
                <a:r>
                  <a:rPr lang="en-US" b="1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x</a:t>
                </a:r>
                <a:r>
                  <a:rPr lang="en-US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+</a:t>
                </a:r>
                <a:r>
                  <a:rPr lang="en-US" b="1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dirty="0">
                    <a:cs typeface="Arial" pitchFamily="34" charset="0"/>
                    <a:sym typeface="Symbol" charset="0"/>
                  </a:rPr>
                  <a:t>		DPR</a:t>
                </a:r>
              </a:p>
              <a:p>
                <a:pPr marL="342900" indent="-342900">
                  <a:buAutoNum type="arabicPeriod" startAt="4"/>
                </a:pPr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</a:t>
                </a:r>
                <a:r>
                  <a:rPr lang="en-US" dirty="0" smtClean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y (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 </a:t>
                </a:r>
                <a:r>
                  <a:rPr lang="en-US" dirty="0">
                    <a:solidFill>
                      <a:srgbClr val="C00000"/>
                    </a:solidFill>
                  </a:rPr>
                  <a:t>Odd(y)) 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 Even(</a:t>
                </a:r>
                <a:r>
                  <a:rPr lang="en-US" b="1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x</a:t>
                </a:r>
                <a:r>
                  <a:rPr lang="en-US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+y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	</a:t>
                </a:r>
                <a:r>
                  <a:rPr lang="en-US" dirty="0"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dirty="0" smtClean="0">
                    <a:cs typeface="Arial" pitchFamily="34" charset="0"/>
                    <a:sym typeface="Symbol" charset="0"/>
                  </a:rPr>
                  <a:t></a:t>
                </a:r>
              </a:p>
              <a:p>
                <a:pPr marL="342900" lvl="0" indent="-342900">
                  <a:buFontTx/>
                  <a:buAutoNum type="arabicPeriod" startAt="4"/>
                </a:pPr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16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</a:t>
                </a:r>
                <a:r>
                  <a:rPr lang="en-US" sz="1600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xy</a:t>
                </a:r>
                <a:r>
                  <a:rPr lang="en-US" sz="16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((</a:t>
                </a:r>
                <a:r>
                  <a:rPr lang="en-US" sz="1600" dirty="0">
                    <a:solidFill>
                      <a:srgbClr val="C00000"/>
                    </a:solidFill>
                  </a:rPr>
                  <a:t>Odd(x) </a:t>
                </a:r>
                <a:r>
                  <a:rPr lang="en-US" sz="16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 </a:t>
                </a:r>
                <a:r>
                  <a:rPr lang="en-US" sz="1600" dirty="0">
                    <a:solidFill>
                      <a:srgbClr val="C00000"/>
                    </a:solidFill>
                  </a:rPr>
                  <a:t>Odd(y)) </a:t>
                </a:r>
                <a:r>
                  <a:rPr lang="en-US" sz="16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 Even(</a:t>
                </a:r>
                <a:r>
                  <a:rPr lang="en-US" sz="1600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x+y</a:t>
                </a:r>
                <a:r>
                  <a:rPr lang="en-US" sz="16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</a:t>
                </a:r>
                <a:r>
                  <a:rPr lang="en-US" sz="1600" dirty="0" smtClean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</a:t>
                </a:r>
                <a:endParaRPr lang="en-US" sz="16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Arial" pitchFamily="34" charset="0"/>
                  <a:sym typeface="Symbol" charset="0"/>
                </a:endParaRPr>
              </a:p>
              <a:p>
                <a:pPr marL="342900" indent="-342900">
                  <a:buAutoNum type="arabicPeriod" startAt="4"/>
                </a:pP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843" y="1606861"/>
                <a:ext cx="4998157" cy="5570756"/>
              </a:xfrm>
              <a:prstGeom prst="rect">
                <a:avLst/>
              </a:prstGeom>
              <a:blipFill>
                <a:blip r:embed="rId4"/>
                <a:stretch>
                  <a:fillRect l="-976" t="-767" r="-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91386" y="1606861"/>
            <a:ext cx="388108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charset="0"/>
                <a:sym typeface="Symbol" charset="0"/>
              </a:rPr>
              <a:t>Let x and y be arbitrary integers.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Suppose that both are odd.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Then, we have x = 2a+1 for some integer a and y = 2b+1 for some integer b.</a:t>
            </a:r>
          </a:p>
          <a:p>
            <a:endParaRPr lang="en-US" sz="800" dirty="0">
              <a:latin typeface="Calibri" charset="0"/>
              <a:sym typeface="Symbol" charset="0"/>
            </a:endParaRPr>
          </a:p>
          <a:p>
            <a:endParaRPr lang="en-US" sz="800" dirty="0">
              <a:latin typeface="Calibri" charset="0"/>
              <a:sym typeface="Symbol" charset="0"/>
            </a:endParaRPr>
          </a:p>
          <a:p>
            <a:endParaRPr lang="en-US" sz="800" dirty="0">
              <a:latin typeface="Calibri" charset="0"/>
              <a:sym typeface="Symbol" charset="0"/>
            </a:endParaRP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16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so </a:t>
            </a:r>
            <a:r>
              <a:rPr lang="en-US" sz="2200" dirty="0" err="1">
                <a:latin typeface="Calibri" charset="0"/>
                <a:sym typeface="Symbol" charset="0"/>
              </a:rPr>
              <a:t>x+y</a:t>
            </a:r>
            <a:r>
              <a:rPr lang="en-US" sz="2200" dirty="0">
                <a:latin typeface="Calibri" charset="0"/>
                <a:sym typeface="Symbol" charset="0"/>
              </a:rPr>
              <a:t> is, by definition, even.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Since x and y were arbitrary, the sum of </a:t>
            </a:r>
            <a:r>
              <a:rPr lang="en-US" sz="2200" dirty="0" smtClean="0">
                <a:latin typeface="Calibri" charset="0"/>
                <a:sym typeface="Symbol" charset="0"/>
              </a:rPr>
              <a:t>two </a:t>
            </a:r>
            <a:r>
              <a:rPr lang="en-US" sz="2200" dirty="0">
                <a:latin typeface="Calibri" charset="0"/>
                <a:sym typeface="Symbol" charset="0"/>
              </a:rPr>
              <a:t>odd integers is even.</a:t>
            </a:r>
            <a:endParaRPr lang="en-US" sz="2200" b="1" dirty="0">
              <a:latin typeface="Calibri" charset="0"/>
              <a:sym typeface="Symbol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109287" y="1694328"/>
            <a:ext cx="0" cy="40028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11650" y="3336958"/>
            <a:ext cx="0" cy="68979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159367" y="5273749"/>
            <a:ext cx="0" cy="4290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117164" y="6026156"/>
            <a:ext cx="0" cy="68979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11650" y="4136170"/>
            <a:ext cx="0" cy="40393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15065" y="2434856"/>
            <a:ext cx="0" cy="6698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38496" y="4703135"/>
            <a:ext cx="0" cy="4290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7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English Proof: 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748"/>
            <a:ext cx="6764867" cy="50110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sum of two odd numbers is even.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4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</a:t>
            </a:r>
            <a:endParaRPr lang="en-US" sz="2800" dirty="0">
              <a:solidFill>
                <a:srgbClr val="C00000"/>
              </a:solidFill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6180368" y="-22206"/>
            <a:ext cx="2505301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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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145843" y="1606861"/>
                <a:ext cx="4998157" cy="5724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Franklin Gothic Medium" panose="020B0603020102020204" pitchFamily="34" charset="0"/>
                  </a:rPr>
                  <a:t>Let 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Franklin Gothic Medium" panose="020B0603020102020204" pitchFamily="34" charset="0"/>
                  </a:rPr>
                  <a:t>Let 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latin typeface="Franklin Gothic Medium" panose="020B0603020102020204" pitchFamily="34" charset="0"/>
                  </a:rPr>
                  <a:t> be an arbitrary integer</a:t>
                </a:r>
                <a:br>
                  <a:rPr lang="en-US" dirty="0">
                    <a:latin typeface="Franklin Gothic Medium" panose="020B0603020102020204" pitchFamily="34" charset="0"/>
                  </a:rPr>
                </a:br>
                <a:endParaRPr lang="en-US" sz="1000" dirty="0">
                  <a:latin typeface="Franklin Gothic Medium" panose="020B0603020102020204" pitchFamily="34" charset="0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</a:rPr>
                  <a:t>   3.1  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/>
                  <a:t>	       Assumption</a:t>
                </a:r>
              </a:p>
              <a:p>
                <a:r>
                  <a:rPr lang="en-US" dirty="0">
                    <a:latin typeface="Franklin Gothic Medium" panose="020B0603020102020204" pitchFamily="34" charset="0"/>
                  </a:rPr>
                  <a:t>   3.2  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)  		       </a:t>
                </a:r>
                <a:r>
                  <a:rPr lang="en-US" dirty="0" err="1"/>
                  <a:t>Elim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</a:t>
                </a:r>
                <a:r>
                  <a:rPr lang="en-US" dirty="0"/>
                  <a:t>: </a:t>
                </a:r>
                <a:r>
                  <a:rPr lang="en-US" dirty="0" smtClean="0"/>
                  <a:t>3.1</a:t>
                </a:r>
                <a:endParaRPr lang="en-US" dirty="0"/>
              </a:p>
              <a:p>
                <a:r>
                  <a:rPr lang="en-US" dirty="0">
                    <a:latin typeface="Franklin Gothic Medium" panose="020B0603020102020204" pitchFamily="34" charset="0"/>
                  </a:rPr>
                  <a:t>   3.3  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)</a:t>
                </a:r>
                <a:r>
                  <a:rPr lang="en-US" dirty="0"/>
                  <a:t>			       </a:t>
                </a:r>
                <a:r>
                  <a:rPr lang="en-US" dirty="0" err="1"/>
                  <a:t>Elim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</a:t>
                </a:r>
                <a:r>
                  <a:rPr lang="en-US" dirty="0"/>
                  <a:t>: </a:t>
                </a:r>
                <a:r>
                  <a:rPr lang="en-US" dirty="0" smtClean="0"/>
                  <a:t>3.1</a:t>
                </a:r>
                <a:endParaRPr lang="en-US" dirty="0">
                  <a:sym typeface="Symbol" charset="0"/>
                </a:endParaRPr>
              </a:p>
              <a:p>
                <a:endParaRPr lang="en-US" sz="1000" dirty="0">
                  <a:sym typeface="Symbol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3.4</a:t>
                </a:r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(</a:t>
                </a:r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</a:t>
                </a:r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+1)</a:t>
                </a:r>
                <a:r>
                  <a:rPr lang="en-US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 	       Def of Odd: </a:t>
                </a:r>
                <a:r>
                  <a:rPr lang="en-US" dirty="0" smtClean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3.2</a:t>
                </a:r>
                <a:endParaRPr lang="en-US" dirty="0">
                  <a:ea typeface="Cambria Math"/>
                  <a:cs typeface="Arial" pitchFamily="34" charset="0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</a:t>
                </a:r>
                <a:r>
                  <a:rPr lang="en-US" dirty="0">
                    <a:latin typeface="Franklin Gothic Medium" panose="020B0603020102020204" pitchFamily="34" charset="0"/>
                  </a:rPr>
                  <a:t>3.5   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 = 2</a:t>
                </a:r>
                <a:r>
                  <a:rPr lang="en-US" b="1" dirty="0">
                    <a:solidFill>
                      <a:srgbClr val="C00000"/>
                    </a:solidFill>
                  </a:rPr>
                  <a:t>a</a:t>
                </a:r>
                <a:r>
                  <a:rPr lang="en-US" dirty="0">
                    <a:solidFill>
                      <a:srgbClr val="C00000"/>
                    </a:solidFill>
                  </a:rPr>
                  <a:t>+1</a:t>
                </a:r>
                <a:r>
                  <a:rPr lang="en-US" dirty="0"/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	       Elim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∃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3.4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: </a:t>
                </a:r>
                <a:r>
                  <a:rPr lang="en-US" b="1" dirty="0">
                    <a:solidFill>
                      <a:srgbClr val="C00000"/>
                    </a:solidFill>
                  </a:rPr>
                  <a:t>a</a:t>
                </a:r>
                <a:r>
                  <a:rPr lang="en-US" dirty="0">
                    <a:solidFill>
                      <a:prstClr val="black"/>
                    </a:solidFill>
                  </a:rPr>
                  <a:t> depend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x</a:t>
                </a:r>
                <a:endParaRPr lang="en-US" sz="1000" dirty="0">
                  <a:sym typeface="Symbol" charset="0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3.6  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(</a:t>
                </a:r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</a:t>
                </a:r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+1)</a:t>
                </a:r>
                <a:r>
                  <a:rPr lang="en-US" dirty="0">
                    <a:ea typeface="Cambria Math"/>
                    <a:cs typeface="Arial" pitchFamily="34" charset="0"/>
                  </a:rPr>
                  <a:t>	       Def of Odd: </a:t>
                </a:r>
                <a:r>
                  <a:rPr lang="en-US" dirty="0" smtClean="0">
                    <a:ea typeface="Cambria Math"/>
                    <a:cs typeface="Arial" pitchFamily="34" charset="0"/>
                  </a:rPr>
                  <a:t>3.3</a:t>
                </a:r>
                <a:endParaRPr lang="en-US" dirty="0">
                  <a:ea typeface="Cambria Math"/>
                  <a:cs typeface="Arial" pitchFamily="34" charset="0"/>
                </a:endParaRPr>
              </a:p>
              <a:p>
                <a:pPr lvl="0"/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</a:t>
                </a:r>
                <a:r>
                  <a:rPr lang="en-US" dirty="0">
                    <a:latin typeface="Franklin Gothic Medium" panose="020B0603020102020204" pitchFamily="34" charset="0"/>
                  </a:rPr>
                  <a:t>3.7   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 = 2</a:t>
                </a:r>
                <a:r>
                  <a:rPr lang="en-US" b="1" dirty="0">
                    <a:solidFill>
                      <a:srgbClr val="C00000"/>
                    </a:solidFill>
                  </a:rPr>
                  <a:t>b</a:t>
                </a:r>
                <a:r>
                  <a:rPr lang="en-US" dirty="0">
                    <a:solidFill>
                      <a:srgbClr val="C00000"/>
                    </a:solidFill>
                  </a:rPr>
                  <a:t>+1</a:t>
                </a:r>
                <a:r>
                  <a:rPr lang="en-US" dirty="0"/>
                  <a:t>		       Elim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∃</a:t>
                </a:r>
                <a:r>
                  <a:rPr lang="en-US" dirty="0"/>
                  <a:t>: </a:t>
                </a:r>
                <a:r>
                  <a:rPr lang="en-US" dirty="0" smtClean="0"/>
                  <a:t>3.6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: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depend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y</a:t>
                </a:r>
                <a:endParaRPr lang="en-US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endParaRPr lang="en-US" sz="1000" b="1" dirty="0" smtClean="0">
                  <a:solidFill>
                    <a:srgbClr val="C00000"/>
                  </a:solidFill>
                  <a:latin typeface="Franklin Gothic Medium" panose="020B0603020102020204" pitchFamily="34" charset="0"/>
                  <a:ea typeface="ＭＳ Ｐゴシック" pitchFamily="-111" charset="-128"/>
                  <a:sym typeface="Symbol"/>
                </a:endParaRPr>
              </a:p>
              <a:p>
                <a:endParaRPr lang="en-US" sz="1000" b="1" dirty="0">
                  <a:solidFill>
                    <a:srgbClr val="C00000"/>
                  </a:solidFill>
                  <a:latin typeface="Franklin Gothic Medium" panose="020B0603020102020204" pitchFamily="34" charset="0"/>
                  <a:ea typeface="ＭＳ Ｐゴシック" pitchFamily="-111" charset="-128"/>
                  <a:sym typeface="Symbol"/>
                </a:endParaRPr>
              </a:p>
              <a:p>
                <a:r>
                  <a:rPr lang="en-US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3.8   </a:t>
                </a:r>
                <a:r>
                  <a:rPr lang="en-US" b="1" dirty="0" err="1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x+y</a:t>
                </a:r>
                <a:r>
                  <a:rPr lang="en-US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 = </a:t>
                </a:r>
                <a:r>
                  <a:rPr lang="en-US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2(</a:t>
                </a:r>
                <a:r>
                  <a:rPr lang="en-US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+</a:t>
                </a:r>
                <a:r>
                  <a:rPr lang="en-US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+</a:t>
                </a:r>
                <a:r>
                  <a:rPr lang="en-US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1</a:t>
                </a:r>
                <a:r>
                  <a:rPr lang="en-US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    	       </a:t>
                </a:r>
                <a:r>
                  <a:rPr lang="en-US" dirty="0" smtClean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Algebra: 3.5, 3.7</a:t>
                </a:r>
                <a:endParaRPr lang="en-US" dirty="0">
                  <a:ea typeface="ＭＳ Ｐゴシック" pitchFamily="-111" charset="-128"/>
                  <a:sym typeface="Symbol"/>
                </a:endParaRPr>
              </a:p>
              <a:p>
                <a:endParaRPr lang="en-US" sz="1000" dirty="0">
                  <a:ea typeface="ＭＳ Ｐゴシック" pitchFamily="-111" charset="-128"/>
                  <a:sym typeface="Symbol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cs typeface="Arial" pitchFamily="34" charset="0"/>
                    <a:sym typeface="Symbol"/>
                  </a:rPr>
                  <a:t>   </a:t>
                </a:r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3.9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 (</a:t>
                </a:r>
                <a:r>
                  <a:rPr lang="en-US" b="1" dirty="0" err="1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x</a:t>
                </a:r>
                <a:r>
                  <a:rPr lang="en-US" dirty="0" err="1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+</a:t>
                </a:r>
                <a:r>
                  <a:rPr lang="en-US" b="1" dirty="0" err="1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2z)</a:t>
                </a:r>
                <a:r>
                  <a:rPr lang="en-US" dirty="0">
                    <a:ea typeface="Cambria Math"/>
                    <a:cs typeface="Arial" pitchFamily="34" charset="0"/>
                  </a:rPr>
                  <a:t>  	       Intro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∃</a:t>
                </a:r>
                <a:r>
                  <a:rPr lang="en-US" dirty="0">
                    <a:ea typeface="Cambria Math"/>
                    <a:cs typeface="Arial" pitchFamily="34" charset="0"/>
                  </a:rPr>
                  <a:t>: </a:t>
                </a:r>
                <a:r>
                  <a:rPr lang="en-US" dirty="0" smtClean="0">
                    <a:ea typeface="Cambria Math"/>
                    <a:cs typeface="Arial" pitchFamily="34" charset="0"/>
                  </a:rPr>
                  <a:t>3.8</a:t>
                </a:r>
                <a:endParaRPr lang="en-US" dirty="0">
                  <a:ea typeface="ＭＳ Ｐゴシック" pitchFamily="-111" charset="-128"/>
                  <a:sym typeface="Symbol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3.10</a:t>
                </a:r>
                <a:r>
                  <a:rPr lang="en-US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b="1" dirty="0" err="1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x</a:t>
                </a:r>
                <a:r>
                  <a:rPr lang="en-US" dirty="0" err="1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+</a:t>
                </a:r>
                <a:r>
                  <a:rPr lang="en-US" b="1" dirty="0" err="1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)	</a:t>
                </a:r>
                <a:r>
                  <a:rPr lang="en-US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Def of Even</a:t>
                </a:r>
              </a:p>
              <a:p>
                <a:endParaRPr lang="en-US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dirty="0">
                    <a:solidFill>
                      <a:srgbClr val="C00000"/>
                    </a:solidFill>
                  </a:rPr>
                  <a:t>(Odd(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)) 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 Even(</a:t>
                </a:r>
                <a:r>
                  <a:rPr lang="en-US" b="1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x+y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dirty="0">
                    <a:cs typeface="Arial" pitchFamily="34" charset="0"/>
                    <a:sym typeface="Symbol" charset="0"/>
                  </a:rPr>
                  <a:t>		DPR</a:t>
                </a:r>
              </a:p>
              <a:p>
                <a:pPr marL="342900" indent="-342900">
                  <a:buAutoNum type="arabicPeriod" startAt="4"/>
                </a:pPr>
                <a:r>
                  <a:rPr lang="en-US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dirty="0" smtClean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y 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(Odd(x) </a:t>
                </a:r>
                <a:r>
                  <a:rPr lang="en-US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 </a:t>
                </a:r>
                <a:r>
                  <a:rPr lang="en-US" dirty="0">
                    <a:solidFill>
                      <a:srgbClr val="C00000"/>
                    </a:solidFill>
                  </a:rPr>
                  <a:t>Odd(y)) 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 Even(</a:t>
                </a:r>
                <a:r>
                  <a:rPr lang="en-US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x+y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	</a:t>
                </a:r>
                <a:r>
                  <a:rPr lang="en-US" dirty="0"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dirty="0" smtClean="0">
                    <a:cs typeface="Arial" pitchFamily="34" charset="0"/>
                    <a:sym typeface="Symbol" charset="0"/>
                  </a:rPr>
                  <a:t></a:t>
                </a:r>
              </a:p>
              <a:p>
                <a:pPr marL="342900" lvl="0" indent="-342900">
                  <a:buFontTx/>
                  <a:buAutoNum type="arabicPeriod" startAt="4"/>
                </a:pPr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1600" dirty="0" smtClean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</a:t>
                </a:r>
                <a:r>
                  <a:rPr lang="en-US" sz="1600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xy</a:t>
                </a:r>
                <a:r>
                  <a:rPr lang="en-US" sz="16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((</a:t>
                </a:r>
                <a:r>
                  <a:rPr lang="en-US" sz="1600" dirty="0">
                    <a:solidFill>
                      <a:srgbClr val="C00000"/>
                    </a:solidFill>
                  </a:rPr>
                  <a:t>Odd(x) </a:t>
                </a:r>
                <a:r>
                  <a:rPr lang="en-US" sz="16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 </a:t>
                </a:r>
                <a:r>
                  <a:rPr lang="en-US" sz="1600" dirty="0">
                    <a:solidFill>
                      <a:srgbClr val="C00000"/>
                    </a:solidFill>
                  </a:rPr>
                  <a:t>Odd(y)) </a:t>
                </a:r>
                <a:r>
                  <a:rPr lang="en-US" sz="16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 Even(</a:t>
                </a:r>
                <a:r>
                  <a:rPr lang="en-US" sz="1600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x+y</a:t>
                </a:r>
                <a:r>
                  <a:rPr lang="en-US" sz="16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</a:t>
                </a:r>
                <a:r>
                  <a:rPr lang="en-US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dirty="0" smtClean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</a:t>
                </a:r>
                <a:endParaRPr lang="en-US" dirty="0" smtClean="0">
                  <a:cs typeface="Arial" pitchFamily="34" charset="0"/>
                  <a:sym typeface="Symbol" charset="0"/>
                </a:endParaRPr>
              </a:p>
              <a:p>
                <a:pPr marL="342900" indent="-342900">
                  <a:buAutoNum type="arabicPeriod" startAt="4"/>
                </a:pP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843" y="1606861"/>
                <a:ext cx="4998157" cy="5724644"/>
              </a:xfrm>
              <a:prstGeom prst="rect">
                <a:avLst/>
              </a:prstGeom>
              <a:blipFill>
                <a:blip r:embed="rId4"/>
                <a:stretch>
                  <a:fillRect l="-976" t="-745" r="-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91386" y="1606861"/>
            <a:ext cx="388108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charset="0"/>
                <a:sym typeface="Symbol" charset="0"/>
              </a:rPr>
              <a:t>Let x and y be arbitrary integers.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Suppose that both are odd.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Then, we have x = 2a+1 for some integer a and y = 2b+1 for some integer b.</a:t>
            </a:r>
          </a:p>
          <a:p>
            <a:endParaRPr lang="en-US" sz="800" dirty="0">
              <a:latin typeface="Calibri" charset="0"/>
              <a:sym typeface="Symbol" charset="0"/>
            </a:endParaRPr>
          </a:p>
          <a:p>
            <a:endParaRPr lang="en-US" sz="800" dirty="0">
              <a:latin typeface="Calibri" charset="0"/>
              <a:sym typeface="Symbol" charset="0"/>
            </a:endParaRPr>
          </a:p>
          <a:p>
            <a:endParaRPr lang="en-US" sz="8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Their sum is </a:t>
            </a:r>
            <a:r>
              <a:rPr lang="en-US" sz="2200" dirty="0" err="1">
                <a:latin typeface="Calibri" charset="0"/>
                <a:sym typeface="Symbol" charset="0"/>
              </a:rPr>
              <a:t>x+y</a:t>
            </a:r>
            <a:r>
              <a:rPr lang="en-US" sz="2200" dirty="0">
                <a:latin typeface="Calibri" charset="0"/>
                <a:sym typeface="Symbol" charset="0"/>
              </a:rPr>
              <a:t> = ... = 2(a+b+1)</a:t>
            </a:r>
          </a:p>
          <a:p>
            <a:endParaRPr lang="en-US" sz="16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so </a:t>
            </a:r>
            <a:r>
              <a:rPr lang="en-US" sz="2200" dirty="0" err="1">
                <a:latin typeface="Calibri" charset="0"/>
                <a:sym typeface="Symbol" charset="0"/>
              </a:rPr>
              <a:t>x+y</a:t>
            </a:r>
            <a:r>
              <a:rPr lang="en-US" sz="2200" dirty="0">
                <a:latin typeface="Calibri" charset="0"/>
                <a:sym typeface="Symbol" charset="0"/>
              </a:rPr>
              <a:t> is, by definition, even.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Since x and y were arbitrary, the sum of </a:t>
            </a:r>
            <a:r>
              <a:rPr lang="en-US" sz="2200" dirty="0" smtClean="0">
                <a:latin typeface="Calibri" charset="0"/>
                <a:sym typeface="Symbol" charset="0"/>
              </a:rPr>
              <a:t>two </a:t>
            </a:r>
            <a:r>
              <a:rPr lang="en-US" sz="2200" dirty="0">
                <a:latin typeface="Calibri" charset="0"/>
                <a:sym typeface="Symbol" charset="0"/>
              </a:rPr>
              <a:t>odd integers is even.</a:t>
            </a:r>
            <a:endParaRPr lang="en-US" sz="2200" b="1" dirty="0">
              <a:latin typeface="Calibri" charset="0"/>
              <a:sym typeface="Symbol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109287" y="1694328"/>
            <a:ext cx="0" cy="40028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11650" y="3336958"/>
            <a:ext cx="0" cy="68979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159367" y="5273749"/>
            <a:ext cx="0" cy="4290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117164" y="6026156"/>
            <a:ext cx="0" cy="68979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11650" y="4136170"/>
            <a:ext cx="0" cy="40393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15065" y="2434856"/>
            <a:ext cx="0" cy="6698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38496" y="4703135"/>
            <a:ext cx="0" cy="4290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66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258" y="1374423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sum of two odd numbers is even.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400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b="1" dirty="0">
                <a:latin typeface="Calibri" charset="0"/>
                <a:sym typeface="Symbol" charset="0"/>
              </a:rPr>
              <a:t>Proof:</a:t>
            </a:r>
            <a:r>
              <a:rPr lang="en-US" sz="2800" dirty="0">
                <a:latin typeface="Calibri" charset="0"/>
                <a:sym typeface="Symbol" charset="0"/>
              </a:rPr>
              <a:t>   Let x and y be arbitrary integers.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 charset="0"/>
                <a:sym typeface="Symbol" charset="0"/>
              </a:rPr>
              <a:t>Suppose that both are odd. Then, we have x = 2a+1 for some integer a and y = 2b+1 for some integer b. Their sum is </a:t>
            </a:r>
            <a:r>
              <a:rPr lang="en-US" sz="2800" dirty="0" err="1">
                <a:latin typeface="Calibri" charset="0"/>
                <a:sym typeface="Symbol" charset="0"/>
              </a:rPr>
              <a:t>x+y</a:t>
            </a:r>
            <a:r>
              <a:rPr lang="en-US" sz="2800" dirty="0">
                <a:latin typeface="Calibri" charset="0"/>
                <a:sym typeface="Symbol" charset="0"/>
              </a:rPr>
              <a:t> = (2a+1) + (2b+1) = 2a+2b+2 = 2(a+b+1), so </a:t>
            </a:r>
            <a:r>
              <a:rPr lang="en-US" sz="2800" dirty="0" err="1">
                <a:latin typeface="Calibri" charset="0"/>
                <a:sym typeface="Symbol" charset="0"/>
              </a:rPr>
              <a:t>x+y</a:t>
            </a:r>
            <a:r>
              <a:rPr lang="en-US" sz="2800" dirty="0">
                <a:latin typeface="Calibri" charset="0"/>
                <a:sym typeface="Symbol" charset="0"/>
              </a:rPr>
              <a:t> is, by definition, even.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 charset="0"/>
                <a:sym typeface="Symbol" charset="0"/>
              </a:rPr>
              <a:t>Since x and y were arbitrary, the sum of any two odd integers is even.</a:t>
            </a:r>
            <a:endParaRPr lang="en-US" sz="2800" b="1" dirty="0">
              <a:latin typeface="Calibri" charset="0"/>
              <a:sym typeface="Symbo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68040" y="38325"/>
            <a:ext cx="2865120" cy="919155"/>
            <a:chOff x="624840" y="3139691"/>
            <a:chExt cx="5318760" cy="91915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/>
                <p:cNvSpPr/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Even(x) 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=2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𝑦</m:t>
                          </m:r>
                        </m:e>
                      </m:d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Odd(x) 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𝑥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=2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+1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7" name="Rounded 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 l="-3586" t="-38583" r="-422" b="-68504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ound Same Side Corner Rectangle 8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ounded Rectangle 10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3E86A30-2FAB-234C-B041-61755C958DC3}"/>
              </a:ext>
            </a:extLst>
          </p:cNvPr>
          <p:cNvSpPr>
            <a:spLocks noChangeAspect="1"/>
          </p:cNvSpPr>
          <p:nvPr/>
        </p:nvSpPr>
        <p:spPr>
          <a:xfrm>
            <a:off x="3136546" y="5042771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9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258" y="1374423"/>
            <a:ext cx="8354683" cy="4830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sum of two odd numbers is even.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400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b="1" dirty="0">
                <a:latin typeface="Calibri" charset="0"/>
                <a:sym typeface="Symbol" charset="0"/>
              </a:rPr>
              <a:t>Proof:</a:t>
            </a:r>
            <a:r>
              <a:rPr lang="en-US" sz="2800" dirty="0">
                <a:latin typeface="Calibri" charset="0"/>
                <a:sym typeface="Symbol" charset="0"/>
              </a:rPr>
              <a:t>   Let x and y be arbitrary </a:t>
            </a:r>
            <a:r>
              <a:rPr lang="en-US" sz="2800" b="1" dirty="0">
                <a:solidFill>
                  <a:srgbClr val="7030A0"/>
                </a:solidFill>
                <a:latin typeface="Calibri" charset="0"/>
                <a:sym typeface="Symbol" charset="0"/>
              </a:rPr>
              <a:t>odd</a:t>
            </a:r>
            <a:r>
              <a:rPr lang="en-US" sz="2800" dirty="0">
                <a:latin typeface="Calibri" charset="0"/>
                <a:sym typeface="Symbol" charset="0"/>
              </a:rPr>
              <a:t> integers.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 charset="0"/>
                <a:sym typeface="Symbol" charset="0"/>
              </a:rPr>
              <a:t>Then, x = 2a+1 for some integer a and y = 2b+1 for some integer b. Their sum is </a:t>
            </a:r>
            <a:r>
              <a:rPr lang="en-US" sz="2800" dirty="0" err="1">
                <a:latin typeface="Calibri" charset="0"/>
                <a:sym typeface="Symbol" charset="0"/>
              </a:rPr>
              <a:t>x+y</a:t>
            </a:r>
            <a:r>
              <a:rPr lang="en-US" sz="2800" dirty="0">
                <a:latin typeface="Calibri" charset="0"/>
                <a:sym typeface="Symbol" charset="0"/>
              </a:rPr>
              <a:t> = (2a+1) + (2b+1) = 2a+2b+2 = 2(a+b+1), so </a:t>
            </a:r>
            <a:r>
              <a:rPr lang="en-US" sz="2800" dirty="0" err="1">
                <a:latin typeface="Calibri" charset="0"/>
                <a:sym typeface="Symbol" charset="0"/>
              </a:rPr>
              <a:t>x+y</a:t>
            </a:r>
            <a:r>
              <a:rPr lang="en-US" sz="2800" dirty="0">
                <a:latin typeface="Calibri" charset="0"/>
                <a:sym typeface="Symbol" charset="0"/>
              </a:rPr>
              <a:t> is, by definition, even.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 charset="0"/>
                <a:sym typeface="Symbol" charset="0"/>
              </a:rPr>
              <a:t>Since x and y were arbitrary, the sum of any two odd integers is even.</a:t>
            </a:r>
            <a:endParaRPr lang="en-US" sz="2800" b="1" dirty="0">
              <a:latin typeface="Calibri" charset="0"/>
              <a:sym typeface="Symbo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68040" y="38325"/>
            <a:ext cx="2865120" cy="919155"/>
            <a:chOff x="624840" y="3139691"/>
            <a:chExt cx="5318760" cy="91915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/>
                <p:cNvSpPr/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Even(x) 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=2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𝑦</m:t>
                          </m:r>
                        </m:e>
                      </m:d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Odd(x) 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𝑥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=2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+1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7" name="Rounded 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 l="-3586" t="-38583" r="-422" b="-68504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ound Same Side Corner Rectangle 8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ounded Rectangle 10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3" name="Rectangle 12"/>
          <p:cNvSpPr>
            <a:spLocks noChangeAspect="1"/>
          </p:cNvSpPr>
          <p:nvPr/>
        </p:nvSpPr>
        <p:spPr>
          <a:xfrm>
            <a:off x="3136546" y="5042771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97B5E-A2BD-2D42-B006-F28873D22B85}"/>
              </a:ext>
            </a:extLst>
          </p:cNvPr>
          <p:cNvSpPr txBox="1"/>
          <p:nvPr/>
        </p:nvSpPr>
        <p:spPr>
          <a:xfrm>
            <a:off x="2065865" y="5744421"/>
            <a:ext cx="5012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y ((Odd(x) </a:t>
            </a:r>
            <a:r>
              <a:rPr lang="en-US" sz="24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Odd(y))Even(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993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A Not so Odd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9400" y="1232493"/>
            <a:ext cx="3188060" cy="1061127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400" dirty="0"/>
                <a:t>Even(x)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400" dirty="0"/>
                <a:t>Odd(x)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+ 1)</a:t>
              </a:r>
              <a:endParaRPr lang="en-US" sz="24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8160" y="1219673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29640" y="2923847"/>
            <a:ext cx="4171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Formally: prove 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</a:t>
            </a:r>
            <a:r>
              <a:rPr lang="en-US" sz="2400" dirty="0">
                <a:solidFill>
                  <a:srgbClr val="C00000"/>
                </a:solidFill>
              </a:rPr>
              <a:t>Even(x)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9640" y="2497347"/>
            <a:ext cx="4562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Prove  “There is an even number”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04724" y="3698773"/>
                <a:ext cx="60272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 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	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 = 2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/>
                  </a:rPr>
                  <a:t>⋅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1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			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Algebra</a:t>
                </a:r>
              </a:p>
              <a:p>
                <a:pPr marL="457200" lvl="0" indent="-457200">
                  <a:buAutoNum type="arabicPeriod" startAt="2"/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	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 = 2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/>
                  </a:rPr>
                  <a:t>⋅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y)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Intro </a:t>
                </a:r>
                <a:r>
                  <a:rPr lang="en-US" sz="2400" dirty="0">
                    <a:solidFill>
                      <a:srgbClr val="0033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457200" lvl="0" indent="-457200">
                  <a:buAutoNum type="arabicPeriod" startAt="2"/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solidFill>
                      <a:srgbClr val="C00000"/>
                    </a:solidFill>
                    <a:cs typeface="Franklin Gothic Medium"/>
                  </a:rPr>
                  <a:t>Even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(</a:t>
                </a:r>
                <a:r>
                  <a:rPr lang="en-US" sz="2400" b="1" dirty="0">
                    <a:solidFill>
                      <a:srgbClr val="C00000"/>
                    </a:solidFill>
                    <a:cs typeface="Franklin Gothic Medium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)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	Definition of 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Even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: 2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4.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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x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E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ven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x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Intro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33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: 3</a:t>
                </a:r>
                <a:endParaRPr lang="en-US" sz="2400" b="1" dirty="0">
                  <a:solidFill>
                    <a:srgbClr val="FF0000"/>
                  </a:solidFill>
                  <a:latin typeface="Calibri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24" y="3698773"/>
                <a:ext cx="6027292" cy="1569660"/>
              </a:xfrm>
              <a:prstGeom prst="rect">
                <a:avLst/>
              </a:prstGeom>
              <a:blipFill>
                <a:blip r:embed="rId2"/>
                <a:stretch>
                  <a:fillRect l="-1471" t="-2400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5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A Prime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9400" y="1232493"/>
            <a:ext cx="5382620" cy="1868847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400" dirty="0"/>
                <a:t>Even(x)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400" dirty="0"/>
                <a:t>Odd(x)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+ 1)</a:t>
              </a:r>
            </a:p>
            <a:p>
              <a:r>
                <a:rPr lang="en-US" sz="2400" dirty="0">
                  <a:ea typeface="ＭＳ Ｐゴシック" pitchFamily="-111" charset="-128"/>
                  <a:sym typeface="Symbol"/>
                </a:rPr>
                <a:t>Prime(x)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 := “x &gt; 1 and </a:t>
              </a:r>
              <a:r>
                <a:rPr lang="en-US" sz="2400" dirty="0" err="1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x≠a</a:t>
              </a:r>
              <a:r>
                <a:rPr lang="en-US" sz="2400" dirty="0" err="1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 err="1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b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 for 				  	  	all integers a, b with 1&lt;a&lt;x”</a:t>
              </a:r>
              <a:endParaRPr lang="en-US" sz="24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8160" y="1219673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58160" y="3157323"/>
            <a:ext cx="5410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Prove  “There is an even prime number”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2D84C-E558-B246-AE70-C353444BD6C5}"/>
              </a:ext>
            </a:extLst>
          </p:cNvPr>
          <p:cNvSpPr txBox="1"/>
          <p:nvPr/>
        </p:nvSpPr>
        <p:spPr>
          <a:xfrm>
            <a:off x="825767" y="3525003"/>
            <a:ext cx="573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Formally: prove 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(</a:t>
            </a:r>
            <a:r>
              <a:rPr lang="en-US" sz="2400" dirty="0">
                <a:solidFill>
                  <a:srgbClr val="C00000"/>
                </a:solidFill>
              </a:rPr>
              <a:t>Even(x)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sz="2400" dirty="0">
                <a:solidFill>
                  <a:srgbClr val="C00000"/>
                </a:solidFill>
              </a:rPr>
              <a:t>Prime(x))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494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A Prime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9400" y="1232493"/>
            <a:ext cx="5382620" cy="1868847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400" dirty="0"/>
                <a:t>Even(x) 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400" dirty="0"/>
                <a:t>Odd(x) 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+ 1)</a:t>
              </a:r>
            </a:p>
            <a:p>
              <a:r>
                <a:rPr lang="en-US" sz="2400" dirty="0">
                  <a:ea typeface="ＭＳ Ｐゴシック" pitchFamily="-111" charset="-128"/>
                  <a:sym typeface="Symbol"/>
                </a:rPr>
                <a:t>Prime(x)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 := “x &gt; 1 and </a:t>
              </a:r>
              <a:r>
                <a:rPr lang="en-US" sz="2400" dirty="0" err="1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x≠a</a:t>
              </a:r>
              <a:r>
                <a:rPr lang="en-US" sz="2400" dirty="0" err="1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 err="1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b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 for 				  	  	all integers a, b with 1&lt;a&lt;x”</a:t>
              </a:r>
              <a:endParaRPr lang="en-US" sz="24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8160" y="1219673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84732" y="3986668"/>
            <a:ext cx="7114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1.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sym typeface="Symbol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 = 2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⋅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1 </a:t>
            </a:r>
            <a:r>
              <a:rPr lang="en-US" sz="2400" dirty="0">
                <a:latin typeface="Franklin Gothic Medium"/>
                <a:cs typeface="Franklin Gothic Medium"/>
              </a:rPr>
              <a:t>						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Algebra</a:t>
            </a:r>
          </a:p>
          <a:p>
            <a:pPr marL="457200" lvl="0" indent="-457200">
              <a:buAutoNum type="arabicPeriod" startAt="2"/>
            </a:pPr>
            <a:r>
              <a:rPr lang="en-US" sz="2400" dirty="0">
                <a:latin typeface="Franklin Gothic Medium"/>
                <a:cs typeface="Franklin Gothic Medium"/>
              </a:rPr>
              <a:t>	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y (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 = 2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⋅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y)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				</a:t>
            </a:r>
            <a:r>
              <a:rPr lang="en-US" sz="2400" dirty="0">
                <a:latin typeface="Franklin Gothic Medium"/>
                <a:cs typeface="Franklin Gothic Medium"/>
              </a:rPr>
              <a:t>Intro </a:t>
            </a:r>
            <a:r>
              <a:rPr lang="en-US" sz="2400" dirty="0">
                <a:solidFill>
                  <a:srgbClr val="0033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latin typeface="Franklin Gothic Medium" panose="020B0603020102020204" pitchFamily="34" charset="0"/>
                <a:sym typeface="Symbol" charset="0"/>
              </a:rPr>
              <a:t>: 1</a:t>
            </a:r>
          </a:p>
          <a:p>
            <a:pPr marL="457200" lvl="0" indent="-457200">
              <a:buAutoNum type="arabicPeriod" startAt="2"/>
            </a:pP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	</a:t>
            </a:r>
            <a:r>
              <a:rPr lang="en-US" sz="2400" dirty="0">
                <a:solidFill>
                  <a:srgbClr val="C00000"/>
                </a:solidFill>
                <a:cs typeface="Franklin Gothic Medium"/>
              </a:rPr>
              <a:t>Even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(</a:t>
            </a:r>
            <a:r>
              <a:rPr lang="en-US" sz="2400" b="1" dirty="0">
                <a:solidFill>
                  <a:srgbClr val="C00000"/>
                </a:solidFill>
                <a:cs typeface="Franklin Gothic Medium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					Def of 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Even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: 3</a:t>
            </a:r>
          </a:p>
          <a:p>
            <a:pPr marL="457200" lvl="0" indent="-457200">
              <a:buAutoNum type="arabicPeriod" startAt="2"/>
            </a:pP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	</a:t>
            </a:r>
            <a:r>
              <a:rPr lang="en-US" sz="2400" dirty="0">
                <a:solidFill>
                  <a:srgbClr val="C00000"/>
                </a:solidFill>
                <a:cs typeface="Franklin Gothic Medium"/>
              </a:rPr>
              <a:t>Prime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(</a:t>
            </a:r>
            <a:r>
              <a:rPr lang="en-US" sz="2400" b="1" dirty="0">
                <a:solidFill>
                  <a:srgbClr val="C00000"/>
                </a:solidFill>
                <a:cs typeface="Franklin Gothic Medium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)					</a:t>
            </a:r>
            <a:r>
              <a:rPr lang="en-US" sz="2400" dirty="0">
                <a:latin typeface="Franklin Gothic Medium"/>
                <a:cs typeface="Franklin Gothic Medium"/>
              </a:rPr>
              <a:t>Property of integers</a:t>
            </a:r>
            <a:endParaRPr lang="en-US" sz="2400" dirty="0">
              <a:solidFill>
                <a:prstClr val="black"/>
              </a:solidFill>
              <a:latin typeface="Franklin Gothic Medium"/>
              <a:cs typeface="Franklin Gothic Medium"/>
            </a:endParaRPr>
          </a:p>
          <a:p>
            <a:pPr marL="457200" lvl="0" indent="-457200">
              <a:buAutoNum type="arabicPeriod" startAt="2"/>
            </a:pP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	</a:t>
            </a:r>
            <a:r>
              <a:rPr lang="en-US" sz="2400" dirty="0">
                <a:solidFill>
                  <a:srgbClr val="C00000"/>
                </a:solidFill>
              </a:rPr>
              <a:t>Even(</a:t>
            </a:r>
            <a:r>
              <a:rPr lang="en-US" sz="2400" b="1" dirty="0">
                <a:solidFill>
                  <a:srgbClr val="C00000"/>
                </a:solidFill>
                <a:cs typeface="Franklin Gothic Medium"/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)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sz="2400" dirty="0">
                <a:solidFill>
                  <a:srgbClr val="C00000"/>
                </a:solidFill>
              </a:rPr>
              <a:t>Prime(</a:t>
            </a:r>
            <a:r>
              <a:rPr lang="en-US" sz="2400" b="1" dirty="0">
                <a:solidFill>
                  <a:srgbClr val="C00000"/>
                </a:solidFill>
                <a:cs typeface="Franklin Gothic Medium"/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		</a:t>
            </a:r>
            <a:r>
              <a:rPr lang="en-US" sz="2400" dirty="0">
                <a:latin typeface="Franklin Gothic Medium"/>
                <a:cs typeface="Franklin Gothic Medium"/>
              </a:rPr>
              <a:t>Intro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>
                <a:latin typeface="Franklin Gothic Medium" panose="020B0603020102020204" pitchFamily="34" charset="0"/>
                <a:sym typeface="Symbol"/>
              </a:rPr>
              <a:t>: 2, 4</a:t>
            </a:r>
            <a:endParaRPr lang="en-US" sz="2400" dirty="0">
              <a:latin typeface="Franklin Gothic Medium" panose="020B0603020102020204" pitchFamily="34" charset="0"/>
              <a:cs typeface="Franklin Gothic Medium"/>
            </a:endParaRPr>
          </a:p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6.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sym typeface="Symbol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(</a:t>
            </a:r>
            <a:r>
              <a:rPr lang="en-US" sz="2400" dirty="0">
                <a:solidFill>
                  <a:srgbClr val="C00000"/>
                </a:solidFill>
              </a:rPr>
              <a:t>Even(x)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sz="2400" dirty="0">
                <a:solidFill>
                  <a:srgbClr val="C00000"/>
                </a:solidFill>
              </a:rPr>
              <a:t>Prime(x))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  <a:sym typeface="Symbol" charset="0"/>
              </a:rPr>
              <a:t>	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Intro</a:t>
            </a:r>
            <a:r>
              <a:rPr lang="en-US" sz="2400" dirty="0">
                <a:solidFill>
                  <a:srgbClr val="003300"/>
                </a:solidFill>
                <a:latin typeface="Franklin Gothic Medium" panose="020B0603020102020204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0033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003300"/>
                </a:solidFill>
                <a:latin typeface="Franklin Gothic Medium" panose="020B0603020102020204" pitchFamily="34" charset="0"/>
                <a:sym typeface="Symbol" charset="0"/>
              </a:rPr>
              <a:t>: 5</a:t>
            </a:r>
            <a:endParaRPr lang="en-US" sz="2400" b="1" dirty="0">
              <a:solidFill>
                <a:srgbClr val="FF0000"/>
              </a:solidFill>
              <a:latin typeface="Calibri" charset="0"/>
              <a:sym typeface="Symbo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8160" y="3157323"/>
            <a:ext cx="5410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Prove  “There is an even prime number”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5767" y="3525003"/>
            <a:ext cx="573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Formally: prove 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(</a:t>
            </a:r>
            <a:r>
              <a:rPr lang="en-US" sz="2400" dirty="0">
                <a:solidFill>
                  <a:srgbClr val="C00000"/>
                </a:solidFill>
              </a:rPr>
              <a:t>Even(x)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sz="2400" dirty="0">
                <a:solidFill>
                  <a:srgbClr val="C00000"/>
                </a:solidFill>
              </a:rPr>
              <a:t>Prime(x))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804" y="6418103"/>
            <a:ext cx="891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* Later we will further break down “</a:t>
            </a:r>
            <a:r>
              <a:rPr lang="en-US" dirty="0">
                <a:solidFill>
                  <a:srgbClr val="7030A0"/>
                </a:solidFill>
                <a:cs typeface="Franklin Gothic Medium"/>
              </a:rPr>
              <a:t>Prime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 using quantifiers to prove statements like this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79662" y="5134853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0793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Inference Rules for Quantifiers: First look</a:t>
            </a:r>
          </a:p>
        </p:txBody>
      </p:sp>
      <p:sp>
        <p:nvSpPr>
          <p:cNvPr id="10" name="TextBox 9"/>
          <p:cNvSpPr txBox="1"/>
          <p:nvPr>
            <p:custDataLst>
              <p:tags r:id="rId1"/>
            </p:custDataLst>
          </p:nvPr>
        </p:nvSpPr>
        <p:spPr>
          <a:xfrm>
            <a:off x="5441896" y="4862541"/>
            <a:ext cx="2073497" cy="3698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-111" charset="-128"/>
                <a:cs typeface="+mn-cs"/>
              </a:rPr>
              <a:t>* in the domain of </a:t>
            </a:r>
            <a:r>
              <a:rPr lang="en-US" dirty="0" smtClean="0">
                <a:ea typeface="ＭＳ Ｐゴシック" pitchFamily="-111" charset="-128"/>
                <a:cs typeface="+mn-cs"/>
              </a:rPr>
              <a:t>P </a:t>
            </a:r>
            <a:endParaRPr lang="en-US" dirty="0">
              <a:ea typeface="ＭＳ Ｐゴシック" pitchFamily="-111" charset="-128"/>
              <a:cs typeface="+mn-cs"/>
            </a:endParaRPr>
          </a:p>
        </p:txBody>
      </p:sp>
      <p:sp>
        <p:nvSpPr>
          <p:cNvPr id="17" name="TextBox 16"/>
          <p:cNvSpPr txBox="1"/>
          <p:nvPr>
            <p:custDataLst>
              <p:tags r:id="rId2"/>
            </p:custDataLst>
          </p:nvPr>
        </p:nvSpPr>
        <p:spPr>
          <a:xfrm>
            <a:off x="286103" y="5009077"/>
            <a:ext cx="383082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-111" charset="-128"/>
                <a:cs typeface="+mn-cs"/>
              </a:rPr>
              <a:t>** </a:t>
            </a:r>
            <a:r>
              <a:rPr lang="en-US" dirty="0" smtClean="0">
                <a:ea typeface="ＭＳ Ｐゴシック" pitchFamily="-111" charset="-128"/>
              </a:rPr>
              <a:t>c is a </a:t>
            </a:r>
            <a:r>
              <a:rPr lang="en-US" dirty="0">
                <a:ea typeface="ＭＳ Ｐゴシック" pitchFamily="-111" charset="-128"/>
              </a:rPr>
              <a:t>NEW </a:t>
            </a:r>
            <a:r>
              <a:rPr lang="en-US" dirty="0" smtClean="0">
                <a:ea typeface="ＭＳ Ｐゴシック" pitchFamily="-111" charset="-128"/>
              </a:rPr>
              <a:t>name.</a:t>
            </a:r>
            <a:endParaRPr lang="en-US" dirty="0">
              <a:ea typeface="ＭＳ Ｐゴシック" pitchFamily="-111" charset="-128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741581" y="1682991"/>
            <a:ext cx="2930802" cy="1015663"/>
            <a:chOff x="5153407" y="3721656"/>
            <a:chExt cx="2930802" cy="1015663"/>
          </a:xfrm>
        </p:grpSpPr>
        <p:sp>
          <p:nvSpPr>
            <p:cNvPr id="51" name="TextBox 6"/>
            <p:cNvSpPr txBox="1">
              <a:spLocks noChangeArrowheads="1"/>
            </p:cNvSpPr>
            <p:nvPr/>
          </p:nvSpPr>
          <p:spPr bwMode="auto">
            <a:xfrm>
              <a:off x="5153407" y="3721656"/>
              <a:ext cx="293080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US" sz="3200" dirty="0">
                  <a:latin typeface="Calibri" charset="0"/>
                  <a:sym typeface="Symbol" charset="0"/>
                </a:rPr>
                <a:t>        </a:t>
              </a:r>
              <a:r>
                <a:rPr lang="en-US" sz="3200" dirty="0">
                  <a:latin typeface="Cambria Math" panose="02040503050406030204" pitchFamily="18" charset="0"/>
                  <a:sym typeface="Symbol" charset="0"/>
                </a:rPr>
                <a:t></a:t>
              </a:r>
              <a:r>
                <a:rPr lang="en-US" sz="3200" dirty="0">
                  <a:latin typeface="Calibri" charset="0"/>
                  <a:sym typeface="Symbol" charset="0"/>
                </a:rPr>
                <a:t>x P(x)        </a:t>
              </a:r>
            </a:p>
            <a:p>
              <a:pPr eaLnBrk="1" hangingPunct="1"/>
              <a:r>
                <a:rPr lang="en-US" sz="2800" dirty="0">
                  <a:latin typeface="Calibri" charset="0"/>
                  <a:sym typeface="Symbol" charset="0"/>
                </a:rPr>
                <a:t>∴          </a:t>
              </a:r>
              <a:r>
                <a:rPr lang="en-US" sz="2800" dirty="0">
                  <a:latin typeface="Calibri" charset="0"/>
                </a:rPr>
                <a:t>P(a)  </a:t>
              </a:r>
              <a:r>
                <a:rPr lang="en-US" dirty="0">
                  <a:latin typeface="Calibri" charset="0"/>
                </a:rPr>
                <a:t>(</a:t>
              </a:r>
              <a:r>
                <a:rPr lang="en-US" dirty="0">
                  <a:latin typeface="Franklin Gothic Medium" pitchFamily="34" charset="0"/>
                </a:rPr>
                <a:t>for any </a:t>
              </a:r>
              <a:r>
                <a:rPr lang="en-US" dirty="0">
                  <a:latin typeface="Calibri" charset="0"/>
                </a:rPr>
                <a:t>a)</a:t>
              </a:r>
              <a:endParaRPr lang="en-US" dirty="0">
                <a:latin typeface="Calibri" charset="0"/>
                <a:sym typeface="Symbol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5186193" y="4250228"/>
              <a:ext cx="2747609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221516" y="3856318"/>
            <a:ext cx="3922484" cy="877163"/>
            <a:chOff x="326775" y="4199526"/>
            <a:chExt cx="3922484" cy="877163"/>
          </a:xfrm>
        </p:grpSpPr>
        <p:sp>
          <p:nvSpPr>
            <p:cNvPr id="61" name="TextBox 6"/>
            <p:cNvSpPr txBox="1">
              <a:spLocks noChangeArrowheads="1"/>
            </p:cNvSpPr>
            <p:nvPr/>
          </p:nvSpPr>
          <p:spPr bwMode="auto">
            <a:xfrm>
              <a:off x="326775" y="4199526"/>
              <a:ext cx="3922484" cy="87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US" sz="26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ja-JP" altLang="en-US" sz="2600" dirty="0">
                  <a:latin typeface="Calibri" charset="0"/>
                </a:rPr>
                <a:t>“</a:t>
              </a:r>
              <a:r>
                <a:rPr lang="en-US" sz="2600" dirty="0">
                  <a:latin typeface="Franklin Gothic Medium" pitchFamily="34" charset="0"/>
                </a:rPr>
                <a:t>Let</a:t>
              </a:r>
              <a:r>
                <a:rPr lang="en-US" sz="2600" dirty="0">
                  <a:latin typeface="Calibri" charset="0"/>
                </a:rPr>
                <a:t> a </a:t>
              </a:r>
              <a:r>
                <a:rPr lang="en-US" sz="2600" dirty="0">
                  <a:latin typeface="Franklin Gothic Medium" pitchFamily="34" charset="0"/>
                </a:rPr>
                <a:t>be arbitrary</a:t>
              </a:r>
              <a:r>
                <a:rPr lang="en-US" sz="2600" dirty="0">
                  <a:cs typeface="Arial" charset="0"/>
                </a:rPr>
                <a:t>*</a:t>
              </a:r>
              <a:r>
                <a:rPr lang="ja-JP" altLang="en-US" sz="2600" dirty="0">
                  <a:latin typeface="Calibri" charset="0"/>
                </a:rPr>
                <a:t>”</a:t>
              </a:r>
              <a:r>
                <a:rPr lang="en-US" sz="2600" dirty="0">
                  <a:latin typeface="Calibri" charset="0"/>
                </a:rPr>
                <a:t>...P(a)</a:t>
              </a:r>
              <a:endParaRPr lang="en-US" sz="2600" dirty="0">
                <a:latin typeface="Calibri" charset="0"/>
                <a:sym typeface="Symbol" charset="0"/>
              </a:endParaRPr>
            </a:p>
            <a:p>
              <a:pPr eaLnBrk="1" hangingPunct="1"/>
              <a:r>
                <a:rPr lang="en-US" sz="2800" dirty="0">
                  <a:latin typeface="Franklin Gothic Medium" charset="0"/>
                  <a:ea typeface="Franklin Gothic Medium" charset="0"/>
                  <a:cs typeface="Franklin Gothic Medium" charset="0"/>
                  <a:sym typeface="Symbol" charset="0"/>
                </a:rPr>
                <a:t>      ∴        </a:t>
              </a:r>
              <a:r>
                <a:rPr lang="en-US" sz="2800" dirty="0">
                  <a:latin typeface="Cambria Math" panose="02040503050406030204" pitchFamily="18" charset="0"/>
                  <a:sym typeface="Symbol" charset="0"/>
                </a:rPr>
                <a:t></a:t>
              </a:r>
              <a:r>
                <a:rPr lang="en-US" sz="2800" dirty="0">
                  <a:latin typeface="Calibri" charset="0"/>
                  <a:sym typeface="Symbol" charset="0"/>
                </a:rPr>
                <a:t>x P(x)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524798" y="4638108"/>
              <a:ext cx="3664703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27492" y="1682991"/>
            <a:ext cx="3662009" cy="1077218"/>
            <a:chOff x="110632" y="1698380"/>
            <a:chExt cx="3662009" cy="1077218"/>
          </a:xfrm>
        </p:grpSpPr>
        <p:grpSp>
          <p:nvGrpSpPr>
            <p:cNvPr id="36" name="Group 35"/>
            <p:cNvGrpSpPr/>
            <p:nvPr/>
          </p:nvGrpSpPr>
          <p:grpSpPr>
            <a:xfrm>
              <a:off x="910493" y="1698380"/>
              <a:ext cx="2862148" cy="1077218"/>
              <a:chOff x="5071654" y="3721656"/>
              <a:chExt cx="2862148" cy="1077218"/>
            </a:xfrm>
          </p:grpSpPr>
          <p:sp>
            <p:nvSpPr>
              <p:cNvPr id="40" name="TextBox 6"/>
              <p:cNvSpPr txBox="1">
                <a:spLocks noChangeArrowheads="1"/>
              </p:cNvSpPr>
              <p:nvPr/>
            </p:nvSpPr>
            <p:spPr bwMode="auto">
              <a:xfrm>
                <a:off x="5071654" y="3721656"/>
                <a:ext cx="284225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/>
                <a:r>
                  <a:rPr lang="en-US" sz="3200" dirty="0">
                    <a:latin typeface="Calibri" charset="0"/>
                    <a:ea typeface="Calibri" charset="0"/>
                    <a:cs typeface="Calibri" charset="0"/>
                  </a:rPr>
                  <a:t>  P(c) for some c</a:t>
                </a:r>
                <a:endParaRPr lang="en-US" sz="3200" dirty="0">
                  <a:latin typeface="Calibri" charset="0"/>
                  <a:ea typeface="Calibri" charset="0"/>
                  <a:cs typeface="Calibri" charset="0"/>
                  <a:sym typeface="Symbol" pitchFamily="18" charset="2"/>
                </a:endParaRPr>
              </a:p>
              <a:p>
                <a:pPr eaLnBrk="1" hangingPunct="1"/>
                <a:r>
                  <a:rPr lang="en-US" sz="3200" dirty="0">
                    <a:latin typeface="Calibri" charset="0"/>
                    <a:sym typeface="Symbol" charset="0"/>
                  </a:rPr>
                  <a:t>     ∴     </a:t>
                </a:r>
                <a:r>
                  <a:rPr lang="en-US" sz="32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3200" dirty="0">
                    <a:latin typeface="Calibri" charset="0"/>
                    <a:sym typeface="Symbol" charset="0"/>
                  </a:rPr>
                  <a:t>x P(x)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5186193" y="4250228"/>
                <a:ext cx="2747609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ounded Rectangle 45"/>
            <p:cNvSpPr/>
            <p:nvPr/>
          </p:nvSpPr>
          <p:spPr>
            <a:xfrm>
              <a:off x="110632" y="2088822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Intro </a:t>
              </a:r>
              <a:r>
                <a:rPr lang="en-US" b="1" dirty="0"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b="1" dirty="0"/>
            </a:p>
          </p:txBody>
        </p:sp>
      </p:grpSp>
      <p:sp>
        <p:nvSpPr>
          <p:cNvPr id="67" name="Rounded Rectangle 66"/>
          <p:cNvSpPr/>
          <p:nvPr/>
        </p:nvSpPr>
        <p:spPr>
          <a:xfrm>
            <a:off x="4843574" y="2027414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 err="1"/>
              <a:t>Elim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527496" y="4076289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/>
              <a:t>Intro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8274" y="3802904"/>
            <a:ext cx="4067922" cy="892552"/>
            <a:chOff x="5098115" y="4082855"/>
            <a:chExt cx="4067922" cy="892552"/>
          </a:xfrm>
        </p:grpSpPr>
        <p:grpSp>
          <p:nvGrpSpPr>
            <p:cNvPr id="4" name="Group 3"/>
            <p:cNvGrpSpPr/>
            <p:nvPr/>
          </p:nvGrpSpPr>
          <p:grpSpPr>
            <a:xfrm>
              <a:off x="5417703" y="4082855"/>
              <a:ext cx="3748334" cy="892552"/>
              <a:chOff x="5153535" y="3721656"/>
              <a:chExt cx="3748334" cy="892552"/>
            </a:xfrm>
          </p:grpSpPr>
          <p:sp>
            <p:nvSpPr>
              <p:cNvPr id="21" name="TextBox 6"/>
              <p:cNvSpPr txBox="1">
                <a:spLocks noChangeArrowheads="1"/>
              </p:cNvSpPr>
              <p:nvPr/>
            </p:nvSpPr>
            <p:spPr bwMode="auto">
              <a:xfrm>
                <a:off x="5153535" y="3721656"/>
                <a:ext cx="3748334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algn="ctr" eaLnBrk="1" hangingPunct="1"/>
                <a:r>
                  <a:rPr lang="en-US" sz="28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x P(x)</a:t>
                </a:r>
              </a:p>
              <a:p>
                <a:pPr eaLnBrk="1" hangingPunct="1"/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∴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P(c)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for some </a:t>
                </a:r>
                <a:r>
                  <a:rPr lang="en-US" sz="2400" i="1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special**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c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5186193" y="4213652"/>
                <a:ext cx="3664703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Rounded Rectangle 68"/>
            <p:cNvSpPr/>
            <p:nvPr/>
          </p:nvSpPr>
          <p:spPr>
            <a:xfrm>
              <a:off x="5098115" y="4278518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/>
              <a:r>
                <a:rPr lang="en-US" dirty="0" err="1"/>
                <a:t>Elim</a:t>
              </a:r>
              <a:r>
                <a:rPr lang="en-US" b="1" dirty="0"/>
                <a:t> </a:t>
              </a:r>
              <a:r>
                <a:rPr lang="en-US" b="1" dirty="0">
                  <a:solidFill>
                    <a:prstClr val="black"/>
                  </a:solidFill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sz="2000" b="1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32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2444" y="3027926"/>
            <a:ext cx="78429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</a:rPr>
              <a:t> </a:t>
            </a:r>
          </a:p>
          <a:p>
            <a:pPr lvl="2"/>
            <a:endParaRPr lang="en-US" sz="2400" dirty="0">
              <a:sym typeface="Symbol" charset="0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ea typeface="ＭＳ Ｐゴシック" pitchFamily="-111" charset="-128"/>
              <a:sym typeface="Symbol"/>
            </a:endParaRPr>
          </a:p>
          <a:p>
            <a:pPr lvl="2"/>
            <a:endParaRPr lang="en-US" sz="2400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solidFill>
                  <a:schemeClr val="tx1"/>
                </a:solidFill>
                <a:latin typeface="Franklin Gothic Medium" panose="020B0603020102020204" pitchFamily="34" charset="0"/>
                <a:ea typeface="Cambria Math"/>
                <a:cs typeface="Arial" pitchFamily="34" charset="0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 </a:t>
            </a:r>
            <a:r>
              <a:rPr lang="en-US" sz="2400" dirty="0">
                <a:cs typeface="Arial" pitchFamily="34" charset="0"/>
                <a:sym typeface="Symbol" charset="0"/>
              </a:rPr>
              <a:t>	</a:t>
            </a:r>
          </a:p>
          <a:p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3.   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x (Even(x)Even(x</a:t>
            </a:r>
            <a:r>
              <a:rPr lang="en-US" sz="2400" baseline="300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))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922" y="5969847"/>
            <a:ext cx="500657" cy="5577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1" name="Rounded Rectangle 10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1" idx="0"/>
              <a:endCxn id="11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742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2444" y="3027926"/>
            <a:ext cx="78429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 Let 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dirty="0">
                <a:latin typeface="Franklin Gothic Medium" panose="020B0603020102020204" pitchFamily="34" charset="0"/>
              </a:rPr>
              <a:t> be an arbitrary integer</a:t>
            </a:r>
          </a:p>
          <a:p>
            <a:pPr lvl="2"/>
            <a:endParaRPr lang="en-US" sz="2400" dirty="0">
              <a:sym typeface="Symbol" charset="0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solidFill>
                  <a:schemeClr val="tx1"/>
                </a:solidFill>
                <a:latin typeface="Franklin Gothic Medium" panose="020B0603020102020204" pitchFamily="34" charset="0"/>
                <a:ea typeface="Cambria Math"/>
                <a:cs typeface="Arial" pitchFamily="34" charset="0"/>
              </a:rPr>
              <a:t> </a:t>
            </a:r>
          </a:p>
          <a:p>
            <a:pPr lvl="2"/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2.   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Even(</a:t>
            </a:r>
            <a:r>
              <a:rPr lang="en-US" sz="2400" b="1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)Even(</a:t>
            </a:r>
            <a:r>
              <a:rPr lang="en-US" sz="2400" b="1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a</a:t>
            </a:r>
            <a:r>
              <a:rPr lang="en-US" sz="2400" baseline="300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400" dirty="0">
                <a:cs typeface="Arial" pitchFamily="34" charset="0"/>
                <a:sym typeface="Symbol" charset="0"/>
              </a:rPr>
              <a:t>	</a:t>
            </a:r>
          </a:p>
          <a:p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3.  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(Even(x)Even(x</a:t>
            </a:r>
            <a:r>
              <a:rPr lang="en-US" sz="2400" baseline="300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))         </a:t>
            </a:r>
            <a:r>
              <a:rPr lang="en-US" sz="2400" dirty="0">
                <a:cs typeface="Arial" pitchFamily="34" charset="0"/>
                <a:sym typeface="Symbol" charset="0"/>
              </a:rPr>
              <a:t>Intro </a:t>
            </a:r>
            <a:r>
              <a:rPr lang="en-US" sz="2400" dirty="0">
                <a:sym typeface="Symbol" charset="0"/>
              </a:rPr>
              <a:t>: 1,2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657" y="5497406"/>
            <a:ext cx="500657" cy="5577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0"/>
              <a:endCxn id="17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8637FB9-0ADC-A640-B807-1D52812F80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079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19243</TotalTime>
  <Words>4365</Words>
  <Application>Microsoft Office PowerPoint</Application>
  <PresentationFormat>On-screen Show (4:3)</PresentationFormat>
  <Paragraphs>618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ＭＳ Ｐゴシック</vt:lpstr>
      <vt:lpstr>Arial</vt:lpstr>
      <vt:lpstr>Calibri</vt:lpstr>
      <vt:lpstr>Cambria Math</vt:lpstr>
      <vt:lpstr>Franklin Gothic Medium</vt:lpstr>
      <vt:lpstr>Lucida Sans Typewriter</vt:lpstr>
      <vt:lpstr>Symbol</vt:lpstr>
      <vt:lpstr>Office Theme</vt:lpstr>
      <vt:lpstr>CSE 311: Foundations of Computing</vt:lpstr>
      <vt:lpstr>Last class: Inference Rules for Quantifiers</vt:lpstr>
      <vt:lpstr>A Not so Odd Example</vt:lpstr>
      <vt:lpstr>A Not so Odd Example</vt:lpstr>
      <vt:lpstr>A Prime Example</vt:lpstr>
      <vt:lpstr>A Prime Example</vt:lpstr>
      <vt:lpstr>Inference Rules for Quantifiers: First look</vt:lpstr>
      <vt:lpstr>Even and Odd</vt:lpstr>
      <vt:lpstr>Even and Odd</vt:lpstr>
      <vt:lpstr>Even and Odd</vt:lpstr>
      <vt:lpstr>Even and Odd</vt:lpstr>
      <vt:lpstr>Even and Odd</vt:lpstr>
      <vt:lpstr>Even and Odd</vt:lpstr>
      <vt:lpstr>Even and Odd</vt:lpstr>
      <vt:lpstr>These rules need some caveats…</vt:lpstr>
      <vt:lpstr>Without the rules, one could infer false claims…</vt:lpstr>
      <vt:lpstr>With the extra conditions we can kill the bad proof…</vt:lpstr>
      <vt:lpstr>Inference Rules for Quantifiers: Full version</vt:lpstr>
      <vt:lpstr>Formal Proofs</vt:lpstr>
      <vt:lpstr>Programming</vt:lpstr>
      <vt:lpstr>Programming vs Proofs</vt:lpstr>
      <vt:lpstr>Proofs</vt:lpstr>
      <vt:lpstr>Proofs</vt:lpstr>
      <vt:lpstr>Proofs</vt:lpstr>
      <vt:lpstr>Proofs</vt:lpstr>
      <vt:lpstr>Formal Proof: Even and Odd</vt:lpstr>
      <vt:lpstr>English Proof: Even and Odd</vt:lpstr>
      <vt:lpstr>English Proof: Even and Odd</vt:lpstr>
      <vt:lpstr>English Proof: Even and Odd</vt:lpstr>
      <vt:lpstr>Even and Odd</vt:lpstr>
      <vt:lpstr>Even and Odd</vt:lpstr>
      <vt:lpstr>Even and Odd</vt:lpstr>
      <vt:lpstr>Even and Odd</vt:lpstr>
      <vt:lpstr>English Proof: Even and Odd</vt:lpstr>
      <vt:lpstr>English Proof: Even and Odd</vt:lpstr>
      <vt:lpstr>Even and Odd</vt:lpstr>
      <vt:lpstr>Even and Odd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Paul Beame</cp:lastModifiedBy>
  <cp:revision>491</cp:revision>
  <cp:lastPrinted>2023-04-19T19:48:35Z</cp:lastPrinted>
  <dcterms:created xsi:type="dcterms:W3CDTF">2013-01-07T07:20:47Z</dcterms:created>
  <dcterms:modified xsi:type="dcterms:W3CDTF">2023-05-22T20:15:43Z</dcterms:modified>
</cp:coreProperties>
</file>