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472" r:id="rId3"/>
    <p:sldId id="534" r:id="rId4"/>
    <p:sldId id="574" r:id="rId5"/>
    <p:sldId id="570" r:id="rId6"/>
    <p:sldId id="571" r:id="rId7"/>
    <p:sldId id="572" r:id="rId8"/>
    <p:sldId id="573" r:id="rId9"/>
    <p:sldId id="484" r:id="rId10"/>
    <p:sldId id="485" r:id="rId11"/>
    <p:sldId id="555" r:id="rId12"/>
    <p:sldId id="554" r:id="rId13"/>
    <p:sldId id="479" r:id="rId14"/>
    <p:sldId id="556" r:id="rId15"/>
    <p:sldId id="579" r:id="rId16"/>
    <p:sldId id="580" r:id="rId17"/>
    <p:sldId id="581" r:id="rId18"/>
    <p:sldId id="480" r:id="rId19"/>
    <p:sldId id="562" r:id="rId20"/>
    <p:sldId id="575" r:id="rId21"/>
    <p:sldId id="577" r:id="rId22"/>
    <p:sldId id="576" r:id="rId23"/>
    <p:sldId id="454" r:id="rId24"/>
    <p:sldId id="467" r:id="rId25"/>
    <p:sldId id="559" r:id="rId26"/>
    <p:sldId id="561" r:id="rId27"/>
    <p:sldId id="585" r:id="rId28"/>
    <p:sldId id="584" r:id="rId29"/>
    <p:sldId id="583" r:id="rId30"/>
    <p:sldId id="582" r:id="rId31"/>
    <p:sldId id="547" r:id="rId32"/>
    <p:sldId id="456" r:id="rId33"/>
    <p:sldId id="470" r:id="rId34"/>
    <p:sldId id="486" r:id="rId35"/>
    <p:sldId id="586" r:id="rId3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925" autoAdjust="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= 0 * 7 + 5</a:t>
            </a:r>
          </a:p>
          <a:p>
            <a:r>
              <a:rPr lang="en-US" dirty="0"/>
              <a:t>6 = 0 * 7 + 6</a:t>
            </a:r>
          </a:p>
          <a:p>
            <a:r>
              <a:rPr lang="en-US" dirty="0"/>
              <a:t>7 = 1 * 7 + 0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10:  Modular Arithmetic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2884170"/>
            <a:ext cx="7048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⇐) </a:t>
                </a: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blipFill>
                <a:blip r:embed="rId2"/>
                <a:stretch>
                  <a:fillRect l="-1018" t="-3145" r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blipFill>
                <a:blip r:embed="rId3"/>
                <a:stretch>
                  <a:fillRect l="-1436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2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0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⇐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) </a:t>
                </a: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 – 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		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since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blipFill>
                <a:blip r:embed="rId2"/>
                <a:stretch>
                  <a:fillRect l="-1018" t="-2000" r="-747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3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blipFill>
                <a:blip r:embed="rId4"/>
                <a:stretch>
                  <a:fillRect l="-1436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⇐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) </a:t>
                </a: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 – 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		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since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Therefore,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so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785652"/>
              </a:xfrm>
              <a:prstGeom prst="rect">
                <a:avLst/>
              </a:prstGeom>
              <a:blipFill>
                <a:blip r:embed="rId2"/>
                <a:stretch>
                  <a:fillRect l="-1018" t="-1610" r="-747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3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blipFill>
                <a:blip r:embed="rId4"/>
                <a:stretch>
                  <a:fillRect l="-1436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06651" y="5912309"/>
            <a:ext cx="218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(Halfway there)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cs typeface="Franklin Gothic Medium"/>
                  </a:rPr>
                  <a:t>Suppose that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blipFill>
                <a:blip r:embed="rId3"/>
                <a:stretch>
                  <a:fillRect l="-1018" t="-314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cs typeface="Franklin Gothic Medium"/>
                  </a:rPr>
                  <a:t>Suppose that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blipFill>
                <a:blip r:embed="rId3"/>
                <a:stretch>
                  <a:fillRect l="-1018" t="-20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endParaRPr lang="en-US" sz="1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Combining these,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or equiv.,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blipFill>
                <a:blip r:embed="rId3"/>
                <a:stretch>
                  <a:fillRect l="-101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9091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926266" y="6116083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endParaRPr lang="en-US" sz="1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Combining these,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or equiv.,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blipFill>
                <a:blip r:embed="rId3"/>
                <a:stretch>
                  <a:fillRect l="-101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926266" y="6116083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9091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endParaRPr lang="en-US" sz="1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Combining these,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or equiv.,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blipFill>
                <a:blip r:embed="rId3"/>
                <a:stretch>
                  <a:fillRect l="-101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926266" y="6116083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00" y="1182100"/>
            <a:ext cx="5669513" cy="2071054"/>
            <a:chOff x="3314700" y="1182100"/>
            <a:chExt cx="5669513" cy="2071054"/>
          </a:xfrm>
        </p:grpSpPr>
        <p:sp>
          <p:nvSpPr>
            <p:cNvPr id="10" name="TextBox 9"/>
            <p:cNvSpPr txBox="1"/>
            <p:nvPr/>
          </p:nvSpPr>
          <p:spPr>
            <a:xfrm>
              <a:off x="5210787" y="1182100"/>
              <a:ext cx="3773426" cy="15696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In future, we will usually go directly between these without discussing “divides” every time.</a:t>
              </a: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4501663" y="1966930"/>
              <a:ext cx="709124" cy="23114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314700" y="2751760"/>
              <a:ext cx="1896088" cy="50139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49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function vs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predicate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10000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305801" cy="5140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we have just shown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function maps any integer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cs typeface="+mn-cs"/>
                      </a:rPr>
                      <m:t>𝒂</m:t>
                    </m:r>
                  </m:oMath>
                </a14:m>
                <a:r>
                  <a:rPr lang="en-US" dirty="0"/>
                  <a:t> to a remainder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{0,1,..,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sz="1600" dirty="0"/>
                  <a:t>				</a:t>
                </a:r>
              </a:p>
              <a:p>
                <a:pPr lvl="1"/>
                <a:r>
                  <a:rPr lang="en-US" dirty="0"/>
                  <a:t>Imagine grouping together all integers that have the same value of 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function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That is, the same remainder 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0,1,..,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1600" dirty="0"/>
                  <a:t>	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m:rPr>
                        <m:sty m:val="p"/>
                      </m:rPr>
                      <a:rPr lang="en-US" sz="29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9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9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9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predicate compares integers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cs typeface="+mn-cs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dirty="0"/>
                  <a:t>   It is true if and only if 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function has the same value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and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are in the same group.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305801" cy="5140800"/>
              </a:xfrm>
              <a:blipFill>
                <a:blip r:embed="rId3"/>
                <a:stretch>
                  <a:fillRect l="-1687" t="-2372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6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4452" y="1293175"/>
                <a:ext cx="8229600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i.e.,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in particular,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is true, we can “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” to both sides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in particular,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is true, we can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” to both sides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1293175"/>
                <a:ext cx="8229600" cy="3400931"/>
              </a:xfrm>
              <a:prstGeom prst="rect">
                <a:avLst/>
              </a:prstGeom>
              <a:blipFill>
                <a:blip r:embed="rId2"/>
                <a:stretch>
                  <a:fillRect l="-1037" t="-1254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Familiar Properties of “=”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3C2B-4043-4E33-8D9F-7776400B5714}"/>
              </a:ext>
            </a:extLst>
          </p:cNvPr>
          <p:cNvSpPr txBox="1">
            <a:spLocks/>
          </p:cNvSpPr>
          <p:nvPr/>
        </p:nvSpPr>
        <p:spPr>
          <a:xfrm>
            <a:off x="2152264" y="5708243"/>
            <a:ext cx="4839470" cy="894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These are the facts that allow us to use algebra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9398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2792" y="2748280"/>
            <a:ext cx="8084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Check Your Understanding.  Which of the following are true?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5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 </a:t>
            </a:r>
            <a:r>
              <a:rPr lang="en-US" sz="2400" dirty="0">
                <a:latin typeface="Franklin Gothic Medium"/>
                <a:cs typeface="Franklin Gothic Medium"/>
              </a:rPr>
              <a:t>1				25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	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0			3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 </a:t>
            </a:r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	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25 	     			0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2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3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Divisibility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5657" y="3731840"/>
            <a:ext cx="8043178" cy="1954640"/>
            <a:chOff x="159457" y="3616812"/>
            <a:chExt cx="8043178" cy="1954640"/>
          </a:xfrm>
        </p:grpSpPr>
        <p:sp>
          <p:nvSpPr>
            <p:cNvPr id="11" name="Oval 10"/>
            <p:cNvSpPr/>
            <p:nvPr/>
          </p:nvSpPr>
          <p:spPr>
            <a:xfrm>
              <a:off x="4964836" y="3616812"/>
              <a:ext cx="113116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55036" y="4709160"/>
              <a:ext cx="113116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9996" y="4709160"/>
              <a:ext cx="87208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457" y="4104927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1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1 = 5k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457" y="5193621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1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1k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38400" y="4099990"/>
              <a:ext cx="190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25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25k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5188684"/>
              <a:ext cx="190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25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25 = 5k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9028" y="4113426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0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0 = 5k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028" y="5202120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0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0k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33292" y="4113426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3 | 2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2 = 3k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33292" y="5202120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2 | 3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3 = 2k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2900" y="994067"/>
            <a:ext cx="5918200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endParaRPr lang="en-US" sz="600" dirty="0"/>
                  </a:p>
                  <a:p>
                    <a:r>
                      <a:rPr lang="en-US" sz="2600" dirty="0"/>
                      <a:t>  For </a:t>
                    </a:r>
                    <a14:m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𝑏</m:t>
                        </m:r>
                      </m:oMath>
                    </a14:m>
                    <a:r>
                      <a:rPr lang="en-US" sz="2600" dirty="0"/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≠0</m:t>
                        </m:r>
                      </m:oMath>
                    </a14:m>
                    <a:r>
                      <a:rPr lang="en-US" sz="2600" dirty="0"/>
                      <a:t>:</a:t>
                    </a: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↔∃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𝑞𝑏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ounded 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ound Same Side Corner Rectangle 28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27" name="Round Same Side Corner Rectangle 26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“b divides a”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23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blipFill>
                <a:blip r:embed="rId2"/>
                <a:stretch>
                  <a:fillRect l="-1563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81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8503" y="2853403"/>
                <a:ext cx="6546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2853403"/>
                <a:ext cx="6546993" cy="461665"/>
              </a:xfrm>
              <a:prstGeom prst="rect">
                <a:avLst/>
              </a:prstGeom>
              <a:blipFill>
                <a:blip r:embed="rId2"/>
                <a:stretch>
                  <a:fillRect l="-1397" t="-10526" r="-16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blipFill>
                <a:blip r:embed="rId3"/>
                <a:stretch>
                  <a:fillRect l="-1563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9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8503" y="2853403"/>
                <a:ext cx="65469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Then, by the previous property,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2853403"/>
                <a:ext cx="6546993" cy="1200329"/>
              </a:xfrm>
              <a:prstGeom prst="rect">
                <a:avLst/>
              </a:prstGeom>
              <a:blipFill>
                <a:blip r:embed="rId2"/>
                <a:stretch>
                  <a:fillRect l="-1397" t="-4061" r="-16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8503" y="4296403"/>
                <a:ext cx="7093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Putting these together,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which says that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by the previous property.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4296403"/>
                <a:ext cx="7093144" cy="1200329"/>
              </a:xfrm>
              <a:prstGeom prst="rect">
                <a:avLst/>
              </a:prstGeom>
              <a:blipFill>
                <a:blip r:embed="rId3"/>
                <a:stretch>
                  <a:fillRect l="-1289" t="-4061" r="-8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blipFill>
                <a:blip r:embed="rId2"/>
                <a:stretch>
                  <a:fillRect l="-1563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07570" y="5370276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2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1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178" y="289768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8" y="2897687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1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2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05177" y="2897687"/>
                <a:ext cx="854210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.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Adding the equations together gives us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–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By the definition of congruence,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7" y="2897687"/>
                <a:ext cx="8542108" cy="3046988"/>
              </a:xfrm>
              <a:prstGeom prst="rect">
                <a:avLst/>
              </a:prstGeom>
              <a:blipFill>
                <a:blip r:embed="rId2"/>
                <a:stretch>
                  <a:fillRect l="-1142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110904" y="6135206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1569660"/>
              </a:xfrm>
              <a:prstGeom prst="rect">
                <a:avLst/>
              </a:prstGeom>
              <a:blipFill>
                <a:blip r:embed="rId2"/>
                <a:stretch>
                  <a:fillRect l="-1111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66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2677656"/>
              </a:xfrm>
              <a:prstGeom prst="rect">
                <a:avLst/>
              </a:prstGeom>
              <a:blipFill>
                <a:blip r:embed="rId2"/>
                <a:stretch>
                  <a:fillRect l="-1111" t="-1818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11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Re-arranging, this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–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3416320"/>
              </a:xfrm>
              <a:prstGeom prst="rect">
                <a:avLst/>
              </a:prstGeom>
              <a:blipFill>
                <a:blip r:embed="rId2"/>
                <a:stretch>
                  <a:fillRect l="-1111"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59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580" y="3381748"/>
            <a:ext cx="748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Franklin Gothic Medium"/>
                <a:cs typeface="Franklin Gothic Medium"/>
              </a:rPr>
              <a:t>To put it another way, if we divide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b</a:t>
            </a:r>
            <a:r>
              <a:rPr lang="en-US" sz="2400" dirty="0">
                <a:latin typeface="Franklin Gothic Medium"/>
                <a:cs typeface="Franklin Gothic Medium"/>
              </a:rPr>
              <a:t> into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, we get a unique quotient                                                                     and non-negative remainder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Division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101" y="3751079"/>
            <a:ext cx="16550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q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div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sp>
        <p:nvSpPr>
          <p:cNvPr id="16392" name="TextBox 1"/>
          <p:cNvSpPr txBox="1">
            <a:spLocks noChangeArrowheads="1"/>
          </p:cNvSpPr>
          <p:nvPr/>
        </p:nvSpPr>
        <p:spPr bwMode="auto">
          <a:xfrm>
            <a:off x="5382827" y="6083859"/>
            <a:ext cx="3670452" cy="70788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/>
              <a:t>Note: r ≥ 0 even if a &lt; 0.  </a:t>
            </a:r>
          </a:p>
          <a:p>
            <a:pPr eaLnBrk="1" hangingPunct="1"/>
            <a:r>
              <a:rPr lang="en-US" sz="2000" dirty="0"/>
              <a:t>Not quite the same as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b.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00761" y="1198336"/>
            <a:ext cx="7482840" cy="1948712"/>
            <a:chOff x="624840" y="3185411"/>
            <a:chExt cx="5318760" cy="1510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  <a:alpha val="21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endParaRPr lang="en-US" sz="2000" dirty="0"/>
                </a:p>
                <a:p>
                  <a:r>
                    <a:rPr lang="en-US" sz="2600" dirty="0"/>
                    <a:t> For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with </a:t>
                  </a:r>
                  <a14:m>
                    <m:oMath xmlns:m="http://schemas.openxmlformats.org/officeDocument/2006/math"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sz="2600" dirty="0"/>
                </a:p>
                <a:p>
                  <a:r>
                    <a:rPr lang="en-US" sz="2600" b="0" dirty="0"/>
                    <a:t>      there exist </a:t>
                  </a:r>
                  <a:r>
                    <a:rPr lang="en-US" sz="2600" i="1" dirty="0"/>
                    <a:t>unique</a:t>
                  </a:r>
                  <a:r>
                    <a:rPr lang="en-US" sz="2600" dirty="0"/>
                    <a:t> integers </a:t>
                  </a:r>
                  <a:r>
                    <a:rPr lang="en-US" sz="2600" i="1" dirty="0"/>
                    <a:t>q</a:t>
                  </a:r>
                  <a:r>
                    <a:rPr lang="en-US" sz="2600" dirty="0"/>
                    <a:t>, </a:t>
                  </a:r>
                  <a:r>
                    <a:rPr lang="en-US" sz="2600" i="1" dirty="0"/>
                    <a:t>r </a:t>
                  </a:r>
                  <a:r>
                    <a:rPr lang="en-US" sz="2600" dirty="0"/>
                    <a:t>with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0≤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6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    	such that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𝑞𝑏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a14:m>
                  <a:r>
                    <a:rPr lang="en-US" sz="2600" dirty="0"/>
                    <a:t>.</a:t>
                  </a: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blipFill>
                  <a:blip r:embed="rId2"/>
                  <a:stretch>
                    <a:fillRect l="-169" b="-4196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 Same Side Corner Rectangle 14"/>
            <p:cNvSpPr/>
            <p:nvPr/>
          </p:nvSpPr>
          <p:spPr>
            <a:xfrm>
              <a:off x="624840" y="3185411"/>
              <a:ext cx="5318760" cy="466834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/>
            </a:p>
          </p:txBody>
        </p:sp>
      </p:grpSp>
      <p:sp>
        <p:nvSpPr>
          <p:cNvPr id="13" name="Round Same Side Corner Rectangle 12"/>
          <p:cNvSpPr/>
          <p:nvPr/>
        </p:nvSpPr>
        <p:spPr>
          <a:xfrm>
            <a:off x="1000761" y="1205166"/>
            <a:ext cx="7482840" cy="600137"/>
          </a:xfrm>
          <a:prstGeom prst="round2SameRect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Division Theorem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7672" y="4120412"/>
            <a:ext cx="190147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r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mod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4056C-589B-F3AE-94D1-C7E215649277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C8B1F33-6141-1D38-DA21-FCC0436285D5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C866403E-8107-493F-7832-E589B4A95CA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93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Re-arranging, this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–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This says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the definition of congruence.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3785652"/>
              </a:xfrm>
              <a:prstGeom prst="rect">
                <a:avLst/>
              </a:prstGeom>
              <a:blipFill>
                <a:blip r:embed="rId2"/>
                <a:stretch>
                  <a:fillRect l="-1111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229600" y="6261661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03284" y="3518691"/>
                <a:ext cx="5137431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then </a:t>
                </a:r>
              </a:p>
              <a:p>
                <a:pPr>
                  <a:defRPr/>
                </a:pPr>
                <a:r>
                  <a:rPr lang="en-US" sz="2400" b="1" dirty="0">
                    <a:latin typeface="Arial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b="1" dirty="0">
                    <a:latin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</a:rPr>
                  <a:t>and</a:t>
                </a:r>
              </a:p>
              <a:p>
                <a:pPr>
                  <a:defRPr/>
                </a:pPr>
                <a:r>
                  <a:rPr lang="en-US" sz="2400" b="1" dirty="0">
                    <a:latin typeface="Arial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𝒃𝒄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84" y="3518691"/>
                <a:ext cx="5137431" cy="1200329"/>
              </a:xfrm>
              <a:prstGeom prst="rect">
                <a:avLst/>
              </a:prstGeom>
              <a:blipFill>
                <a:blip r:embed="rId2"/>
                <a:stretch>
                  <a:fillRect l="-1777" t="-301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57200" y="3493769"/>
            <a:ext cx="142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Corollary: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616B93-F5DA-2E46-ADD3-6A89DEAE6957}"/>
                  </a:ext>
                </a:extLst>
              </p:cNvPr>
              <p:cNvSpPr txBox="1"/>
              <p:nvPr/>
            </p:nvSpPr>
            <p:spPr>
              <a:xfrm>
                <a:off x="886579" y="2032003"/>
                <a:ext cx="6138475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then 	     	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b="1" dirty="0">
                    <a:latin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</a:rPr>
                  <a:t>and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616B93-F5DA-2E46-ADD3-6A89DEAE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9" y="2032003"/>
                <a:ext cx="6138475" cy="1200329"/>
              </a:xfrm>
              <a:prstGeom prst="rect">
                <a:avLst/>
              </a:prstGeom>
              <a:blipFill>
                <a:blip r:embed="rId3"/>
                <a:stretch>
                  <a:fillRect l="-1388" t="-301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B17FE-8678-7149-B14E-7ED2E3F3086D}"/>
                  </a:ext>
                </a:extLst>
              </p:cNvPr>
              <p:cNvSpPr txBox="1"/>
              <p:nvPr/>
            </p:nvSpPr>
            <p:spPr>
              <a:xfrm>
                <a:off x="886579" y="1199621"/>
                <a:ext cx="8044962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B17FE-8678-7149-B14E-7ED2E3F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9" y="1199621"/>
                <a:ext cx="8044962" cy="461665"/>
              </a:xfrm>
              <a:prstGeom prst="rect">
                <a:avLst/>
              </a:prstGeom>
              <a:blipFill>
                <a:blip r:embed="rId4"/>
                <a:stretch>
                  <a:fillRect l="-1059" t="-7692" b="-2820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7200" y="4978198"/>
            <a:ext cx="8365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These allow us to solve problems in modular arithmetic, e.g.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add/subtract numbers from both sides of equations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multiply numbers on both sides of equations.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use chains of equivalences</a:t>
            </a:r>
          </a:p>
        </p:txBody>
      </p:sp>
    </p:spTree>
    <p:extLst>
      <p:ext uri="{BB962C8B-B14F-4D97-AF65-F5344CB8AC3E}">
        <p14:creationId xmlns:p14="http://schemas.microsoft.com/office/powerpoint/2010/main" val="3465428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Proof by Cases with mod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blipFill>
                <a:blip r:embed="rId2"/>
                <a:stretch>
                  <a:fillRect l="-1190" t="-3571" b="-15000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ABAD96-5202-4515-8DAF-3695EA809148}"/>
              </a:ext>
            </a:extLst>
          </p:cNvPr>
          <p:cNvSpPr txBox="1"/>
          <p:nvPr/>
        </p:nvSpPr>
        <p:spPr>
          <a:xfrm>
            <a:off x="457199" y="2221709"/>
            <a:ext cx="52046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Franklin Gothic Medium"/>
              </a:rPr>
              <a:t>Let’s start by looking at small examples: </a:t>
            </a:r>
          </a:p>
          <a:p>
            <a:pPr algn="ctr"/>
            <a:r>
              <a:rPr lang="en-US" sz="2400" b="1" dirty="0">
                <a:cs typeface="Franklin Gothic Medium"/>
              </a:rPr>
              <a:t>0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b="1" dirty="0">
                <a:cs typeface="Franklin Gothic Medium"/>
              </a:rPr>
              <a:t> </a:t>
            </a:r>
            <a:r>
              <a:rPr lang="en-US" sz="2400" dirty="0">
                <a:cs typeface="Franklin Gothic Medium"/>
              </a:rPr>
              <a:t>= </a:t>
            </a:r>
            <a:r>
              <a:rPr lang="en-US" sz="2400" b="1" dirty="0">
                <a:cs typeface="Franklin Gothic Medium"/>
              </a:rPr>
              <a:t> 0  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0 </a:t>
            </a:r>
            <a:r>
              <a:rPr lang="en-US" sz="2400" dirty="0">
                <a:cs typeface="Franklin Gothic Medium"/>
              </a:rPr>
              <a:t> (mod 4)</a:t>
            </a:r>
          </a:p>
          <a:p>
            <a:pPr algn="ctr"/>
            <a:r>
              <a:rPr lang="en-US" sz="2400" b="1" dirty="0">
                <a:cs typeface="Franklin Gothic Medium"/>
              </a:rPr>
              <a:t>1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b="1" dirty="0">
                <a:cs typeface="Franklin Gothic Medium"/>
              </a:rPr>
              <a:t> </a:t>
            </a:r>
            <a:r>
              <a:rPr lang="en-US" sz="2400" dirty="0">
                <a:cs typeface="Franklin Gothic Medium"/>
              </a:rPr>
              <a:t>=</a:t>
            </a:r>
            <a:r>
              <a:rPr lang="en-US" sz="2400" b="1" dirty="0">
                <a:cs typeface="Franklin Gothic Medium"/>
              </a:rPr>
              <a:t>  1  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1 </a:t>
            </a:r>
            <a:r>
              <a:rPr lang="en-US" sz="2400" dirty="0">
                <a:cs typeface="Franklin Gothic Medium"/>
              </a:rPr>
              <a:t> (mod 4)</a:t>
            </a:r>
          </a:p>
          <a:p>
            <a:pPr algn="ctr"/>
            <a:r>
              <a:rPr lang="en-US" sz="2400" b="1" dirty="0">
                <a:cs typeface="Franklin Gothic Medium"/>
              </a:rPr>
              <a:t>2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b="1" dirty="0">
                <a:cs typeface="Franklin Gothic Medium"/>
              </a:rPr>
              <a:t> </a:t>
            </a:r>
            <a:r>
              <a:rPr lang="en-US" sz="2400" dirty="0">
                <a:cs typeface="Franklin Gothic Medium"/>
              </a:rPr>
              <a:t>= </a:t>
            </a:r>
            <a:r>
              <a:rPr lang="en-US" sz="2400" b="1" dirty="0">
                <a:cs typeface="Franklin Gothic Medium"/>
              </a:rPr>
              <a:t> 4  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0  </a:t>
            </a:r>
            <a:r>
              <a:rPr lang="en-US" sz="2400" dirty="0">
                <a:cs typeface="Franklin Gothic Medium"/>
              </a:rPr>
              <a:t>(mod 4)</a:t>
            </a:r>
          </a:p>
          <a:p>
            <a:pPr algn="ctr"/>
            <a:r>
              <a:rPr lang="en-US" sz="2400" b="1" dirty="0">
                <a:cs typeface="Franklin Gothic Medium"/>
              </a:rPr>
              <a:t>3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dirty="0">
                <a:cs typeface="Franklin Gothic Medium"/>
              </a:rPr>
              <a:t> =</a:t>
            </a:r>
            <a:r>
              <a:rPr lang="en-US" sz="2400" b="1" dirty="0">
                <a:cs typeface="Franklin Gothic Medium"/>
              </a:rPr>
              <a:t>  9  </a:t>
            </a:r>
            <a:r>
              <a:rPr lang="en-US" sz="2400" dirty="0">
                <a:cs typeface="Franklin Gothic Medium"/>
              </a:rPr>
              <a:t> ≡</a:t>
            </a:r>
            <a:r>
              <a:rPr lang="en-US" sz="2400" b="1" dirty="0">
                <a:cs typeface="Franklin Gothic Medium"/>
              </a:rPr>
              <a:t> 1 </a:t>
            </a:r>
            <a:r>
              <a:rPr lang="en-US" sz="2400" dirty="0">
                <a:cs typeface="Franklin Gothic Medium"/>
              </a:rPr>
              <a:t> (mod 4)</a:t>
            </a:r>
          </a:p>
          <a:p>
            <a:pPr algn="ctr"/>
            <a:r>
              <a:rPr lang="en-US" sz="2400" b="1" dirty="0">
                <a:cs typeface="Franklin Gothic Medium"/>
              </a:rPr>
              <a:t>4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dirty="0">
                <a:cs typeface="Franklin Gothic Medium"/>
              </a:rPr>
              <a:t> =  </a:t>
            </a:r>
            <a:r>
              <a:rPr lang="en-US" sz="2400" b="1" dirty="0">
                <a:cs typeface="Franklin Gothic Medium"/>
              </a:rPr>
              <a:t>16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0  </a:t>
            </a:r>
            <a:r>
              <a:rPr lang="en-US" sz="2400" dirty="0">
                <a:cs typeface="Franklin Gothic Medium"/>
              </a:rPr>
              <a:t>(mod 4)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27897F-013E-4F28-A299-85A491BD6E4F}"/>
                  </a:ext>
                </a:extLst>
              </p:cNvPr>
              <p:cNvSpPr txBox="1"/>
              <p:nvPr/>
            </p:nvSpPr>
            <p:spPr>
              <a:xfrm>
                <a:off x="683989" y="4697341"/>
                <a:ext cx="5139805" cy="121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It looks as though we have:</a:t>
                </a:r>
              </a:p>
              <a:p>
                <a:r>
                  <a:rPr lang="en-US" sz="2400" dirty="0">
                    <a:cs typeface="Franklin Gothic Medium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Franklin Gothic Medium"/>
                      </a:rPr>
                      <m:t>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is even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400" b="1" dirty="0"/>
              </a:p>
              <a:p>
                <a:r>
                  <a:rPr lang="en-US" sz="2400" dirty="0">
                    <a:cs typeface="Franklin Gothic Medium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Franklin Gothic Medium"/>
                      </a:rPr>
                      <m:t>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is odd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27897F-013E-4F28-A299-85A491BD6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9" y="4697341"/>
                <a:ext cx="5139805" cy="1217000"/>
              </a:xfrm>
              <a:prstGeom prst="rect">
                <a:avLst/>
              </a:prstGeom>
              <a:blipFill>
                <a:blip r:embed="rId3"/>
                <a:stretch>
                  <a:fillRect l="-1779" t="-4020" b="-1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4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Proof by Cases with mod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2357" y="2099816"/>
                <a:ext cx="5893135" cy="254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1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even):</a:t>
                </a:r>
              </a:p>
              <a:p>
                <a:r>
                  <a:rPr lang="en-US" sz="2200" dirty="0">
                    <a:cs typeface="Franklin Gothic Medium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even.  </a:t>
                </a:r>
              </a:p>
              <a:p>
                <a:r>
                  <a:rPr lang="en-US" sz="2200" dirty="0">
                    <a:cs typeface="Franklin Gothic Medium"/>
                  </a:rPr>
                  <a:t>	Then,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r>
                  <a:rPr lang="en-US" sz="2200" dirty="0">
                    <a:cs typeface="Franklin Gothic Medium"/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+0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 </a:t>
                </a:r>
              </a:p>
              <a:p>
                <a:r>
                  <a:rPr lang="en-US" sz="2200" dirty="0">
                    <a:cs typeface="Franklin Gothic Medium"/>
                  </a:rPr>
                  <a:t>       So, by the definition of congruence, </a:t>
                </a:r>
              </a:p>
              <a:p>
                <a:r>
                  <a:rPr lang="en-US" sz="2200" dirty="0">
                    <a:cs typeface="Franklin Gothic Medium"/>
                  </a:rPr>
                  <a:t>	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4)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endParaRPr lang="en-US" sz="22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2099816"/>
                <a:ext cx="5893135" cy="2543966"/>
              </a:xfrm>
              <a:prstGeom prst="rect">
                <a:avLst/>
              </a:prstGeom>
              <a:blipFill>
                <a:blip r:embed="rId2"/>
                <a:stretch>
                  <a:fillRect l="-1344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B82FB-A24D-41C4-B3DB-3CCA540059DC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B82FB-A24D-41C4-B3DB-3CCA540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blipFill>
                <a:blip r:embed="rId3"/>
                <a:stretch>
                  <a:fillRect l="-1190" t="-3571" b="-15000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712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Proof by Cases with mod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125984"/>
                <a:ext cx="58931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1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even): Done.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25984"/>
                <a:ext cx="5893135" cy="430887"/>
              </a:xfrm>
              <a:prstGeom prst="rect">
                <a:avLst/>
              </a:prstGeom>
              <a:blipFill>
                <a:blip r:embed="rId2"/>
                <a:stretch>
                  <a:fillRect l="-134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2666026"/>
                <a:ext cx="7347236" cy="2882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2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odd):</a:t>
                </a:r>
              </a:p>
              <a:p>
                <a:r>
                  <a:rPr lang="en-US" sz="2200" dirty="0">
                    <a:cs typeface="Franklin Gothic Medium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odd.</a:t>
                </a:r>
              </a:p>
              <a:p>
                <a:r>
                  <a:rPr lang="en-US" sz="2200" dirty="0">
                    <a:cs typeface="Franklin Gothic Medium"/>
                  </a:rPr>
                  <a:t>	Then,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+1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r>
                  <a:rPr lang="en-US" sz="2200" dirty="0">
                    <a:cs typeface="Franklin Gothic Medium"/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2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cs typeface="Franklin Gothic Medium"/>
                          </a:rPr>
                          <m:t>2</m:t>
                        </m:r>
                      </m:sup>
                    </m:sSup>
                  </m:oMath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cs typeface="Franklin Gothic Medium"/>
                  </a:rPr>
                  <a:t>		=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+1</m:t>
                    </m:r>
                  </m:oMath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cs typeface="Franklin Gothic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=4(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+ 1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 </a:t>
                </a:r>
              </a:p>
              <a:p>
                <a:r>
                  <a:rPr lang="en-US" sz="2200" dirty="0">
                    <a:cs typeface="Franklin Gothic Medium"/>
                  </a:rPr>
                  <a:t>       So, by definition of congruence,</a:t>
                </a:r>
              </a:p>
              <a:p>
                <a:r>
                  <a:rPr lang="en-US" sz="2200" dirty="0">
                    <a:cs typeface="Franklin Gothic Medium"/>
                  </a:rPr>
                  <a:t>       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4)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6026"/>
                <a:ext cx="7347236" cy="2882520"/>
              </a:xfrm>
              <a:prstGeom prst="rect">
                <a:avLst/>
              </a:prstGeom>
              <a:blipFill>
                <a:blip r:embed="rId3"/>
                <a:stretch>
                  <a:fillRect l="-1079" t="-1268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5766855"/>
                <a:ext cx="825470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Result follows by proof by cases since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either even or odd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66855"/>
                <a:ext cx="8254709" cy="430887"/>
              </a:xfrm>
              <a:prstGeom prst="rect">
                <a:avLst/>
              </a:prstGeom>
              <a:blipFill>
                <a:blip r:embed="rId4"/>
                <a:stretch>
                  <a:fillRect l="-960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E1E49C-08B1-4A75-A94B-55547CB9F88B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E1E49C-08B1-4A75-A94B-55547CB9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blipFill>
                <a:blip r:embed="rId5"/>
                <a:stretch>
                  <a:fillRect l="-1190" t="-3571" b="-15000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595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A71E-C267-DA47-8C82-38576CAE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796DD-84A5-B34E-842A-93CBE21CA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435009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A substitution: </a:t>
                </a:r>
                <a:br>
                  <a:rPr lang="en-US" sz="2800" dirty="0"/>
                </a:br>
                <a:r>
                  <a:rPr lang="en-US" sz="2800" dirty="0">
                    <a:latin typeface="+mn-lt"/>
                  </a:rPr>
                  <a:t>Given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+mn-lt"/>
                  </a:rPr>
                  <a:t>and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>
                    <a:latin typeface="+mn-lt"/>
                  </a:rPr>
                  <a:t>show that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+21≡25 (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	 		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Start from		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800" dirty="0"/>
                  <a:t>Multiply both sides	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≡21 (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800" dirty="0"/>
                  <a:t>Add to both sides		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+21 (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2800" dirty="0"/>
                  <a:t>Combine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’s		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+21≡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≡25 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796DD-84A5-B34E-842A-93CBE21CA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435009" cy="5140800"/>
              </a:xfrm>
              <a:blipFill>
                <a:blip r:embed="rId2"/>
                <a:stretch>
                  <a:fillRect l="-1445" t="-1068" b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25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7924" y="2203677"/>
            <a:ext cx="7659198" cy="2361137"/>
            <a:chOff x="567924" y="2203677"/>
            <a:chExt cx="7659198" cy="236113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D9F0E2-7EE6-8260-C95F-22234B1DE46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297" y="2209156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9F0E2-7EE6-8260-C95F-22234B1DE46E}"/>
                </a:ext>
              </a:extLst>
            </p:cNvPr>
            <p:cNvCxnSpPr>
              <a:cxnSpLocks/>
            </p:cNvCxnSpPr>
            <p:nvPr/>
          </p:nvCxnSpPr>
          <p:spPr>
            <a:xfrm>
              <a:off x="567924" y="2210805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69F966-DD97-B5A9-85E4-3C5958527E5D}"/>
                </a:ext>
              </a:extLst>
            </p:cNvPr>
            <p:cNvCxnSpPr>
              <a:cxnSpLocks/>
            </p:cNvCxnSpPr>
            <p:nvPr/>
          </p:nvCxnSpPr>
          <p:spPr>
            <a:xfrm>
              <a:off x="5673886" y="2203677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2EC660-C063-FACC-DCBC-890ED818A23D}"/>
                </a:ext>
              </a:extLst>
            </p:cNvPr>
            <p:cNvCxnSpPr>
              <a:cxnSpLocks/>
            </p:cNvCxnSpPr>
            <p:nvPr/>
          </p:nvCxnSpPr>
          <p:spPr>
            <a:xfrm>
              <a:off x="8227122" y="2245575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F4F657-B33B-CC41-9B3C-A445AFBBC692}"/>
              </a:ext>
            </a:extLst>
          </p:cNvPr>
          <p:cNvSpPr txBox="1"/>
          <p:nvPr/>
        </p:nvSpPr>
        <p:spPr>
          <a:xfrm>
            <a:off x="297773" y="4604006"/>
            <a:ext cx="8701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-7 -6 -5 -4 -3 -2 -1 </a:t>
            </a:r>
            <a:r>
              <a:rPr lang="en-US" sz="12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0  1  2  3  4  5  6  7  8  9 </a:t>
            </a:r>
            <a:r>
              <a:rPr lang="en-US" sz="8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10 11 12 13 14 15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78A38-F47B-C74E-C713-415253377F23}"/>
              </a:ext>
            </a:extLst>
          </p:cNvPr>
          <p:cNvSpPr txBox="1"/>
          <p:nvPr/>
        </p:nvSpPr>
        <p:spPr>
          <a:xfrm>
            <a:off x="297773" y="3365845"/>
            <a:ext cx="856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-1 -1 -1 -1 -1 -1 -1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0  0  0  0  0  0  0  1  1  1  1  1  1  1  2  2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160FD-9A8C-F241-82FC-33FE6CA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div and mod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EB6757-AB27-F14C-A6B6-01E5917F67D4}"/>
              </a:ext>
            </a:extLst>
          </p:cNvPr>
          <p:cNvCxnSpPr>
            <a:cxnSpLocks/>
          </p:cNvCxnSpPr>
          <p:nvPr/>
        </p:nvCxnSpPr>
        <p:spPr>
          <a:xfrm>
            <a:off x="376341" y="4564814"/>
            <a:ext cx="845455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9E13CF-16E4-9248-9F77-40D745510B36}"/>
              </a:ext>
            </a:extLst>
          </p:cNvPr>
          <p:cNvSpPr/>
          <p:nvPr/>
        </p:nvSpPr>
        <p:spPr>
          <a:xfrm>
            <a:off x="3054433" y="4528395"/>
            <a:ext cx="109728" cy="109728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59147-6CBD-AA4E-B25C-666C00DD0078}"/>
              </a:ext>
            </a:extLst>
          </p:cNvPr>
          <p:cNvSpPr txBox="1"/>
          <p:nvPr/>
        </p:nvSpPr>
        <p:spPr>
          <a:xfrm>
            <a:off x="4012860" y="359390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dirty="0">
                <a:latin typeface="Franklin Gothic Medium"/>
                <a:cs typeface="Franklin Gothic Medium"/>
              </a:rPr>
              <a:t>div</a:t>
            </a:r>
            <a:r>
              <a:rPr lang="en-US" sz="2000" dirty="0">
                <a:latin typeface="Franklin Gothic Medium"/>
                <a:cs typeface="Franklin Gothic Medium"/>
              </a:rPr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907DB-0E38-2BA3-B05C-7A2284D72139}"/>
              </a:ext>
            </a:extLst>
          </p:cNvPr>
          <p:cNvSpPr txBox="1"/>
          <p:nvPr/>
        </p:nvSpPr>
        <p:spPr>
          <a:xfrm>
            <a:off x="4313378" y="482809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B4834-4888-5D72-1CC5-C843D13D4077}"/>
              </a:ext>
            </a:extLst>
          </p:cNvPr>
          <p:cNvSpPr txBox="1"/>
          <p:nvPr/>
        </p:nvSpPr>
        <p:spPr>
          <a:xfrm>
            <a:off x="3968784" y="248301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latin typeface="Franklin Gothic Medium"/>
                <a:cs typeface="Franklin Gothic Medium"/>
              </a:rPr>
              <a:t>mod</a:t>
            </a:r>
            <a:r>
              <a:rPr lang="en-US" sz="2000" dirty="0">
                <a:latin typeface="Franklin Gothic Medium"/>
                <a:cs typeface="Franklin Gothic Medium"/>
              </a:rPr>
              <a:t>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8D7D3-C368-E8EE-B147-61D26BA92045}"/>
              </a:ext>
            </a:extLst>
          </p:cNvPr>
          <p:cNvSpPr txBox="1"/>
          <p:nvPr/>
        </p:nvSpPr>
        <p:spPr>
          <a:xfrm>
            <a:off x="405173" y="2304461"/>
            <a:ext cx="845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0  1  2  3  4  5  6 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0  1  2  3  4  5  6  0  1  2  3  4  5  6  0  1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BD463B-A5F7-A5E8-992B-8964D3D868CD}"/>
              </a:ext>
            </a:extLst>
          </p:cNvPr>
          <p:cNvSpPr txBox="1"/>
          <p:nvPr/>
        </p:nvSpPr>
        <p:spPr>
          <a:xfrm>
            <a:off x="3109297" y="1386244"/>
            <a:ext cx="30636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= 7 ·</a:t>
            </a:r>
            <a:r>
              <a:rPr lang="en-US" sz="20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latin typeface="Franklin Gothic Medium"/>
                <a:cs typeface="Franklin Gothic Medium"/>
              </a:rPr>
              <a:t>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div 7) + 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mod 7)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4226" y="4843484"/>
            <a:ext cx="8371304" cy="369332"/>
            <a:chOff x="174226" y="4843484"/>
            <a:chExt cx="837130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B9E7D5-FB80-6BAE-BDDC-0BAA46AFA791}"/>
                </a:ext>
              </a:extLst>
            </p:cNvPr>
            <p:cNvSpPr txBox="1"/>
            <p:nvPr/>
          </p:nvSpPr>
          <p:spPr>
            <a:xfrm>
              <a:off x="5375567" y="484348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DAB92-7422-4263-440F-E8CF7BCCD49D}"/>
                </a:ext>
              </a:extLst>
            </p:cNvPr>
            <p:cNvSpPr txBox="1"/>
            <p:nvPr/>
          </p:nvSpPr>
          <p:spPr>
            <a:xfrm>
              <a:off x="7948892" y="484348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426B47-0A28-EE68-C7D2-A3C4A2F3CA99}"/>
                </a:ext>
              </a:extLst>
            </p:cNvPr>
            <p:cNvSpPr txBox="1"/>
            <p:nvPr/>
          </p:nvSpPr>
          <p:spPr>
            <a:xfrm>
              <a:off x="2802242" y="484348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426B47-0A28-EE68-C7D2-A3C4A2F3CA99}"/>
                </a:ext>
              </a:extLst>
            </p:cNvPr>
            <p:cNvSpPr txBox="1"/>
            <p:nvPr/>
          </p:nvSpPr>
          <p:spPr>
            <a:xfrm>
              <a:off x="174226" y="484348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(-1)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9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Arithmetic, mod 7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20113" y="1182000"/>
            <a:ext cx="2573857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(a + b) mod 7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dirty="0">
                <a:solidFill>
                  <a:srgbClr val="C00000"/>
                </a:solidFill>
              </a:rPr>
              <a:t> b) mod 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337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469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337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32114" y="2909711"/>
            <a:ext cx="17417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69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5474" y="2909711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7241" y="2794496"/>
            <a:ext cx="660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</a:rPr>
              <a:t>New notion of “sameness” or “equivalence” that will help us understand modular arithmetic.   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)↔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160FA3-130B-F199-807B-40D8429A9CE5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8637416-32ED-6F74-71E6-FD1BB79414D7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473F496B-C93E-D88A-0F8C-3BFB5DA81AC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07241" y="3685472"/>
                <a:ext cx="72522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</a:rPr>
                  <a:t>This is a predicate (T/F values) on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</a:rPr>
                  <a:t>.  It does not produce numbers as output. </a:t>
                </a:r>
                <a:endParaRPr lang="en-US" sz="2400" dirty="0">
                  <a:solidFill>
                    <a:srgbClr val="7030A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41" y="3685472"/>
                <a:ext cx="7252257" cy="830997"/>
              </a:xfrm>
              <a:prstGeom prst="rect">
                <a:avLst/>
              </a:prstGeom>
              <a:blipFill>
                <a:blip r:embed="rId3"/>
                <a:stretch>
                  <a:fillRect l="-1261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56846" y="4601384"/>
                <a:ext cx="72411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</a:rPr>
                  <a:t>There is really a notion of sameness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</a:rPr>
                  <a:t>. </a:t>
                </a:r>
              </a:p>
              <a:p>
                <a:r>
                  <a:rPr lang="en-US" sz="2400" dirty="0">
                    <a:latin typeface="Franklin Gothic Medium"/>
                  </a:rPr>
                  <a:t>It may help you to think of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</a:rPr>
                  <a:t> for a fixed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</a:rPr>
                  <a:t> as an equivalence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Standard math notation writes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 on the right to tell you what notion of sameness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 means.</a:t>
                </a:r>
                <a:endParaRPr lang="en-US" sz="24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46" y="4601384"/>
                <a:ext cx="7241105" cy="1938992"/>
              </a:xfrm>
              <a:prstGeom prst="rect">
                <a:avLst/>
              </a:prstGeom>
              <a:blipFill>
                <a:blip r:embed="rId4"/>
                <a:stretch>
                  <a:fillRect l="-1347" t="-2201" r="-50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77579" y="2997023"/>
                <a:ext cx="660121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</a:rPr>
                  <a:t>A chain of equivalences is written</a:t>
                </a:r>
                <a:endParaRPr lang="en-US" sz="2400" dirty="0">
                  <a:latin typeface="Arial" pitchFamily="34" charset="0"/>
                </a:endParaRPr>
              </a:p>
              <a:p>
                <a:endParaRPr lang="en-US" sz="1200" dirty="0">
                  <a:latin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mod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" pitchFamily="34" charset="0"/>
                </a:endParaRPr>
              </a:p>
              <a:p>
                <a:endParaRPr lang="en-US" sz="2400" dirty="0">
                  <a:latin typeface="Franklin Gothic Medium"/>
                </a:endParaRPr>
              </a:p>
              <a:p>
                <a:r>
                  <a:rPr lang="en-US" sz="2400" dirty="0">
                    <a:latin typeface="Franklin Gothic Medium"/>
                  </a:rPr>
                  <a:t>This means</a:t>
                </a:r>
                <a:r>
                  <a:rPr lang="en-US" sz="1200" dirty="0">
                    <a:latin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mod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Arial" pitchFamily="34" charset="0"/>
                  </a:rPr>
                  <a:t>          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mod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>
                  <a:latin typeface="Arial" pitchFamily="34" charset="0"/>
                </a:endParaRPr>
              </a:p>
              <a:p>
                <a:r>
                  <a:rPr lang="en-US" sz="2400" dirty="0">
                    <a:latin typeface="Arial" pitchFamily="34" charset="0"/>
                  </a:rPr>
                  <a:t>          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mod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9" y="2997023"/>
                <a:ext cx="6601219" cy="2492990"/>
              </a:xfrm>
              <a:prstGeom prst="rect">
                <a:avLst/>
              </a:prstGeom>
              <a:blipFill>
                <a:blip r:embed="rId2"/>
                <a:stretch>
                  <a:fillRect l="-1477" t="-1711" b="-4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)↔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E156CB-B0CC-9A3C-7F53-E97F91F4B1AB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25F385C-FD04-A65F-195D-411EF381E7F3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7A5DC17C-D9B1-5DC0-C705-9E1E5AF59D0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7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996" y="2804160"/>
            <a:ext cx="784926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Check Your Understanding.  What do each of these mean?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When are they true?</a:t>
            </a:r>
          </a:p>
          <a:p>
            <a:endParaRPr lang="en-US" sz="10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Arial" pitchFamily="34" charset="0"/>
              </a:rPr>
              <a:t>x ≡ 0 (mod 2)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-1 ≡ 19 (mod 5)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12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 y ≡ 2 (mod 7)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)↔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303020" y="4072187"/>
            <a:ext cx="6537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the same as saying “x is even”; so, any x that is even (including negative even numbers) will work.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3020" y="5254121"/>
            <a:ext cx="633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true.  19 - (-1) = 20 which is divisible by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03867" y="6159056"/>
            <a:ext cx="6537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true for  y in { ..., -12, -5, 2, 9, 16, ...}.  In other words, all y of the form 2+7k for k an integer.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7D56BF-5BDC-F415-B91B-5B82BED23B1B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9D1A35E-4E14-91DB-E057-E167EB1CCBA6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87B8F80D-84BE-D75D-7F3A-FF85493E6C0A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6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2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64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12577</TotalTime>
  <Words>4431</Words>
  <Application>Microsoft Office PowerPoint</Application>
  <PresentationFormat>On-screen Show (4:3)</PresentationFormat>
  <Paragraphs>490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MS PGothic</vt:lpstr>
      <vt:lpstr>Arial</vt:lpstr>
      <vt:lpstr>Calibri</vt:lpstr>
      <vt:lpstr>Cambria Math</vt:lpstr>
      <vt:lpstr>Courier New</vt:lpstr>
      <vt:lpstr>DejaVu Sans Mono</vt:lpstr>
      <vt:lpstr>Franklin Gothic Medium</vt:lpstr>
      <vt:lpstr>Symbol</vt:lpstr>
      <vt:lpstr>Office Theme</vt:lpstr>
      <vt:lpstr>CSE 311: Foundations of Computing</vt:lpstr>
      <vt:lpstr>Last Class: Divisibility</vt:lpstr>
      <vt:lpstr>Last class: Division Theorem</vt:lpstr>
      <vt:lpstr>Last class: div and mod</vt:lpstr>
      <vt:lpstr>Arithmetic, mod 7</vt:lpstr>
      <vt:lpstr>Modular Arithmetic</vt:lpstr>
      <vt:lpstr>Modular Arithmetic</vt:lpstr>
      <vt:lpstr>Modular Arithmetic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The mod m function vs the ≡(mod m) predicate</vt:lpstr>
      <vt:lpstr>Recall: Familiar Properties of “=”</vt:lpstr>
      <vt:lpstr>Modular Arithmetic: Basic Property</vt:lpstr>
      <vt:lpstr>Modular Arithmetic: Basic Property</vt:lpstr>
      <vt:lpstr>Modular Arithmetic: Basic Property</vt:lpstr>
      <vt:lpstr>Modular Arithmetic: Addition Property</vt:lpstr>
      <vt:lpstr>Modular Arithmetic: Addition Property</vt:lpstr>
      <vt:lpstr>Modular Arithmetic: Addition Property</vt:lpstr>
      <vt:lpstr>Modular Arithmetic: Multiplication Property</vt:lpstr>
      <vt:lpstr>Modular Arithmetic: Multiplication Property</vt:lpstr>
      <vt:lpstr>Modular Arithmetic: Multiplication Property</vt:lpstr>
      <vt:lpstr>Modular Arithmetic: Multiplication Property</vt:lpstr>
      <vt:lpstr>Modular Arithmetic: Multiplication Property</vt:lpstr>
      <vt:lpstr>Modular Arithmetic: Properties</vt:lpstr>
      <vt:lpstr>Example: Proof by Cases with mod</vt:lpstr>
      <vt:lpstr>Example: Proof by Cases with mod</vt:lpstr>
      <vt:lpstr>Example: Proof by Cases with mod</vt:lpstr>
      <vt:lpstr>Example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485</cp:revision>
  <cp:lastPrinted>2023-04-18T17:29:28Z</cp:lastPrinted>
  <dcterms:created xsi:type="dcterms:W3CDTF">2013-01-07T07:20:47Z</dcterms:created>
  <dcterms:modified xsi:type="dcterms:W3CDTF">2023-04-18T20:15:27Z</dcterms:modified>
</cp:coreProperties>
</file>