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593" r:id="rId3"/>
    <p:sldId id="591" r:id="rId4"/>
    <p:sldId id="600" r:id="rId5"/>
    <p:sldId id="583" r:id="rId6"/>
    <p:sldId id="604" r:id="rId7"/>
    <p:sldId id="584" r:id="rId8"/>
    <p:sldId id="523" r:id="rId9"/>
    <p:sldId id="570" r:id="rId10"/>
    <p:sldId id="571" r:id="rId11"/>
    <p:sldId id="569" r:id="rId12"/>
    <p:sldId id="572" r:id="rId13"/>
    <p:sldId id="525" r:id="rId14"/>
    <p:sldId id="556" r:id="rId15"/>
    <p:sldId id="535" r:id="rId16"/>
    <p:sldId id="509" r:id="rId17"/>
    <p:sldId id="552" r:id="rId18"/>
    <p:sldId id="601" r:id="rId19"/>
    <p:sldId id="602" r:id="rId20"/>
    <p:sldId id="559" r:id="rId21"/>
    <p:sldId id="560" r:id="rId22"/>
    <p:sldId id="561" r:id="rId23"/>
    <p:sldId id="566" r:id="rId24"/>
    <p:sldId id="605" r:id="rId25"/>
    <p:sldId id="562" r:id="rId26"/>
    <p:sldId id="563" r:id="rId27"/>
    <p:sldId id="564" r:id="rId28"/>
    <p:sldId id="565" r:id="rId29"/>
    <p:sldId id="603" r:id="rId30"/>
    <p:sldId id="467" r:id="rId31"/>
    <p:sldId id="448" r:id="rId32"/>
    <p:sldId id="468" r:id="rId33"/>
    <p:sldId id="435" r:id="rId34"/>
    <p:sldId id="405" r:id="rId35"/>
    <p:sldId id="451" r:id="rId36"/>
    <p:sldId id="508" r:id="rId37"/>
    <p:sldId id="539" r:id="rId38"/>
    <p:sldId id="454" r:id="rId39"/>
    <p:sldId id="543" r:id="rId40"/>
    <p:sldId id="547" r:id="rId41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33FF00"/>
    <a:srgbClr val="A3F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0" autoAdjust="0"/>
    <p:restoredTop sz="86525" autoAdjust="0"/>
  </p:normalViewPr>
  <p:slideViewPr>
    <p:cSldViewPr snapToGrid="0" snapToObjects="1">
      <p:cViewPr varScale="1">
        <p:scale>
          <a:sx n="218" d="100"/>
          <a:sy n="218" d="100"/>
        </p:scale>
        <p:origin x="14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7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3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11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0" dirty="0"/>
              <a:t> 1 1 1 1 1</a:t>
            </a:r>
          </a:p>
          <a:p>
            <a:r>
              <a:rPr lang="en-US" baseline="0" dirty="0"/>
              <a:t>2 4 1 2 4 1</a:t>
            </a:r>
          </a:p>
          <a:p>
            <a:r>
              <a:rPr lang="en-US" baseline="0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9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Solves the case where k is a power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47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Solves the case where k is a power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1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can answer the question “Is this an element?”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= D =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6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domain restriction!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3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5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7, every non-zero number has an inverse. With 10, not every non-zero number has an inverse.</a:t>
            </a:r>
          </a:p>
          <a:p>
            <a:endParaRPr lang="en-US" dirty="0"/>
          </a:p>
          <a:p>
            <a:r>
              <a:rPr lang="en-US" dirty="0"/>
              <a:t>0, 2, 4, 5, 6, 8 do not have an inverse because they have a </a:t>
            </a:r>
            <a:r>
              <a:rPr lang="en-US" b="1" dirty="0"/>
              <a:t>common factor </a:t>
            </a:r>
            <a:r>
              <a:rPr lang="en-US" dirty="0"/>
              <a:t>with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5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7, every non-zero number has an inverse. With 10, not every non-zero number has an inverse.</a:t>
            </a:r>
          </a:p>
          <a:p>
            <a:endParaRPr lang="en-US" dirty="0"/>
          </a:p>
          <a:p>
            <a:r>
              <a:rPr lang="en-US" dirty="0"/>
              <a:t>0, 2, 4, 5, 6, 8 do not have an inverse because they have a </a:t>
            </a:r>
            <a:r>
              <a:rPr lang="en-US" b="1" dirty="0"/>
              <a:t>common factor </a:t>
            </a:r>
            <a:r>
              <a:rPr lang="en-US" dirty="0"/>
              <a:t>with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2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7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90.png"/><Relationship Id="rId5" Type="http://schemas.openxmlformats.org/officeDocument/2006/relationships/image" Target="../media/image181.png"/><Relationship Id="rId4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2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10" Type="http://schemas.openxmlformats.org/officeDocument/2006/relationships/notesSlide" Target="../notesSlides/notesSlide19.xml"/><Relationship Id="rId4" Type="http://schemas.openxmlformats.org/officeDocument/2006/relationships/tags" Target="../tags/tag49.xml"/><Relationship Id="rId9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50.pn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tags" Target="../tags/tag64.xml"/><Relationship Id="rId7" Type="http://schemas.openxmlformats.org/officeDocument/2006/relationships/image" Target="../media/image260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tags" Target="../tags/tag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12:  Modular Exponentiation, Set Theory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9DBD1-76C5-FD4B-B565-C98642C5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941846"/>
            <a:ext cx="3390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1926" t="-4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2555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Then rewrite equations in form for substitution</a:t>
                </a:r>
              </a:p>
              <a:p>
                <a:endParaRPr lang="en-US" sz="10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26	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+ 5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5= 26	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</m:oMath>
                  </m:oMathPara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  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1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+ 2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	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  = 2∗2 + 1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1= 5	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 2∗2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</m:oMath>
                  </m:oMathPara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 			   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</m:t>
                    </m:r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= 2∗</m:t>
                    </m:r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1</m:t>
                    </m:r>
                    <m:r>
                      <a:rPr 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+</m:t>
                    </m:r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0</m:t>
                    </m:r>
                    <m:r>
                      <a:rPr 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		</m:t>
                    </m:r>
                  </m:oMath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endParaRPr lang="en-US" sz="1400" dirty="0">
                  <a:latin typeface="Franklin Gothic Medium"/>
                  <a:cs typeface="Franklin Gothic Medium"/>
                </a:endParaRPr>
              </a:p>
              <a:p>
                <a:endParaRPr lang="en-US" sz="16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2555508"/>
              </a:xfrm>
              <a:prstGeom prst="rect">
                <a:avLst/>
              </a:prstGeom>
              <a:blipFill>
                <a:blip r:embed="rId4"/>
                <a:stretch>
                  <a:fillRect l="-1081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63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1926" t="-4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4447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Apply substitutions from bottom to top.</a:t>
                </a:r>
              </a:p>
              <a:p>
                <a:endParaRPr lang="en-US" sz="10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26	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+ 5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5= 26	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</m:oMath>
                  </m:oMathPara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  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1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+ 2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	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  = 2∗2 + 1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1= 5	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 2∗2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</m:oMath>
                  </m:oMathPara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 			   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</m:t>
                    </m:r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= 2∗</m:t>
                    </m:r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1</m:t>
                    </m:r>
                    <m:r>
                      <a:rPr 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+</m:t>
                    </m:r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0</m:t>
                    </m:r>
                    <m:r>
                      <a:rPr 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		</m:t>
                    </m:r>
                  </m:oMath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endParaRPr lang="en-US" sz="1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=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5       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Franklin Gothic Medium"/>
                        </a:rPr>
                        <m:t>– 	 2∗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=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5 	  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2∗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(7 –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=	(–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)∗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	   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+	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5</m:t>
                    </m:r>
                  </m:oMath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=	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–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	   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+	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3∗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(26 –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=	 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−11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∗7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   +	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3∗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26</m:t>
                    </m:r>
                  </m:oMath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endParaRPr lang="en-US" sz="16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4447243"/>
              </a:xfrm>
              <a:prstGeom prst="rect">
                <a:avLst/>
              </a:prstGeom>
              <a:blipFill>
                <a:blip r:embed="rId4"/>
                <a:stretch>
                  <a:fillRect l="-1081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58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1926" t="-4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4816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Read off coefficient and reduce modulo</a:t>
                </a:r>
                <a:r>
                  <a:rPr lang="en-US" sz="2400" dirty="0"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26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10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26	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+ 5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5= 26	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</m:oMath>
                  </m:oMathPara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  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1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+ 2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	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  = 2∗2 + 1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1= 5	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 2∗2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</m:oMath>
                  </m:oMathPara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 			   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</m:t>
                    </m:r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= 2∗</m:t>
                    </m:r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1</m:t>
                    </m:r>
                    <m:r>
                      <a:rPr 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+</m:t>
                    </m:r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0</m:t>
                    </m:r>
                    <m:r>
                      <a:rPr 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		</m:t>
                    </m:r>
                  </m:oMath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endParaRPr lang="en-US" sz="1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=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5       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Franklin Gothic Medium"/>
                        </a:rPr>
                        <m:t>– 	 2∗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=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5 	  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2∗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(7 –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=	(–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)∗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	   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+	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5</m:t>
                    </m:r>
                  </m:oMath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=	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–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	   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+	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3∗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(26 –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=	 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−11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∗7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   +	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3∗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26</m:t>
                    </m:r>
                  </m:oMath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endParaRPr lang="en-US" sz="1600" b="1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(−11)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 26 =15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 So,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=15+26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  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for integer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𝑘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mbria Math"/>
                      </a:rPr>
                      <m:t>.</m:t>
                    </m:r>
                  </m:oMath>
                </a14:m>
                <a:endParaRPr lang="en-US" sz="2400" i="1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4816575"/>
              </a:xfrm>
              <a:prstGeom prst="rect">
                <a:avLst/>
              </a:prstGeom>
              <a:blipFill>
                <a:blip r:embed="rId4"/>
                <a:stretch>
                  <a:fillRect l="-1081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305046" y="5744940"/>
            <a:ext cx="4674368" cy="43088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Multiplicative inverse of 7 modulo 26</a:t>
            </a:r>
          </a:p>
        </p:txBody>
      </p:sp>
      <p:cxnSp>
        <p:nvCxnSpPr>
          <p:cNvPr id="5" name="Straight Arrow Connector 4"/>
          <p:cNvCxnSpPr>
            <a:cxnSpLocks/>
            <a:endCxn id="4" idx="7"/>
          </p:cNvCxnSpPr>
          <p:nvPr/>
        </p:nvCxnSpPr>
        <p:spPr>
          <a:xfrm flipH="1">
            <a:off x="3797352" y="6096915"/>
            <a:ext cx="507694" cy="1578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378200" y="6182467"/>
            <a:ext cx="491067" cy="493502"/>
          </a:xfrm>
          <a:prstGeom prst="ellipse">
            <a:avLst/>
          </a:prstGeom>
          <a:ln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 of a more general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573910" cy="5077182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+mn-lt"/>
                  </a:rPr>
                  <a:t>Now solve</a:t>
                </a:r>
                <a:r>
                  <a:rPr lang="en-US" dirty="0">
                    <a:latin typeface="Franklin Gothic Medium" panose="020B060302010202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≡3 (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+mn-lt"/>
                  </a:rPr>
                  <a:t>We already computed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:r>
                  <a:rPr lang="en-US" sz="2800" dirty="0">
                    <a:latin typeface="+mn-lt"/>
                  </a:rPr>
                  <a:t>is the multiplicative inverse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:r>
                  <a:rPr lang="en-US" sz="2800" dirty="0">
                    <a:latin typeface="+mn-lt"/>
                  </a:rPr>
                  <a:t>modulo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. </a:t>
                </a:r>
                <a:r>
                  <a:rPr lang="en-US" sz="2800" dirty="0">
                    <a:latin typeface="+mn-lt"/>
                  </a:rPr>
                  <a:t>That is,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26)</m:t>
                    </m:r>
                  </m:oMath>
                </a14:m>
                <a:endParaRPr lang="en-US" sz="7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+mn-lt"/>
                  </a:rPr>
                  <a:t>If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</a:rPr>
                  <a:t>is a solution, then multiplying by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:r>
                  <a:rPr lang="en-US" sz="2800" dirty="0">
                    <a:latin typeface="+mn-lt"/>
                  </a:rPr>
                  <a:t>we have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		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∙7∙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≡15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 (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26)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+mn-lt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26)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:r>
                  <a:rPr lang="en-US" sz="2800" dirty="0">
                    <a:latin typeface="+mn-lt"/>
                  </a:rPr>
                  <a:t>on the left gives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26)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br>
                  <a:rPr lang="en-US" sz="2000" dirty="0">
                    <a:latin typeface="Franklin Gothic Medium" panose="020B0603020102020204" pitchFamily="34" charset="0"/>
                  </a:rPr>
                </a:br>
                <a:r>
                  <a:rPr lang="en-US" sz="2800" dirty="0">
                    <a:latin typeface="+mn-lt"/>
                  </a:rPr>
                  <a:t>This shows that </a:t>
                </a:r>
                <a:r>
                  <a:rPr lang="en-US" sz="2800" u="sng" dirty="0">
                    <a:latin typeface="+mn-lt"/>
                  </a:rPr>
                  <a:t>every</a:t>
                </a:r>
                <a:r>
                  <a:rPr lang="en-US" sz="2800" dirty="0">
                    <a:latin typeface="+mn-lt"/>
                  </a:rPr>
                  <a:t> solution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:r>
                  <a:rPr lang="en-US" sz="2800" dirty="0">
                    <a:latin typeface="+mn-lt"/>
                  </a:rPr>
                  <a:t>is congruent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573910" cy="5077182"/>
              </a:xfrm>
              <a:blipFill>
                <a:blip r:embed="rId3"/>
                <a:stretch>
                  <a:fillRect l="-1849" t="-1681" r="-1849" b="-9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64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 of a more general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5077182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+mn-lt"/>
                  </a:rPr>
                  <a:t>Now solve: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≡3 (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400" dirty="0">
                  <a:solidFill>
                    <a:srgbClr val="C00000"/>
                  </a:solidFill>
                  <a:latin typeface="+mn-lt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+mn-lt"/>
                  </a:rPr>
                  <a:t>Multiplying both sides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26)</m:t>
                    </m:r>
                  </m:oMath>
                </a14:m>
                <a:r>
                  <a:rPr lang="en-US" sz="2800" dirty="0">
                    <a:latin typeface="+mn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800" dirty="0">
                    <a:latin typeface="+mn-lt"/>
                  </a:rPr>
                  <a:t> gives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+mn-lt"/>
                  </a:rPr>
                  <a:t>			</a:t>
                </a:r>
                <a:r>
                  <a:rPr lang="en-US" sz="2800" dirty="0">
                    <a:solidFill>
                      <a:srgbClr val="C0000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≡7∙19≡3 (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26)</m:t>
                    </m:r>
                  </m:oMath>
                </a14:m>
                <a:endParaRPr lang="en-US" sz="2800" dirty="0">
                  <a:latin typeface="+mn-lt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+mn-lt"/>
                  </a:rPr>
                  <a:t>So, </a:t>
                </a:r>
                <a:r>
                  <a:rPr lang="en-US" sz="2800" u="sng" dirty="0">
                    <a:latin typeface="+mn-lt"/>
                  </a:rPr>
                  <a:t>any</a:t>
                </a:r>
                <a:r>
                  <a:rPr lang="en-US" sz="2800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≡19 (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26)</m:t>
                    </m:r>
                  </m:oMath>
                </a14:m>
                <a:r>
                  <a:rPr lang="en-US" sz="2800" dirty="0">
                    <a:latin typeface="+mn-lt"/>
                  </a:rPr>
                  <a:t> is a solution. </a:t>
                </a:r>
              </a:p>
              <a:p>
                <a:pPr marL="0" indent="0">
                  <a:buFont typeface="Arial" charset="0"/>
                  <a:buNone/>
                </a:pPr>
                <a:endParaRPr lang="en-US" sz="1200" dirty="0">
                  <a:latin typeface="+mn-lt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200" dirty="0">
                  <a:latin typeface="+mn-lt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+mn-lt"/>
                  </a:rPr>
                  <a:t>Thus, the set of numbers of the form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=19+26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+mn-lt"/>
                  </a:rPr>
                  <a:t>, for any integer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+mn-lt"/>
                  </a:rPr>
                  <a:t>, are </a:t>
                </a:r>
                <a:r>
                  <a:rPr lang="en-US" sz="2800" u="sng" dirty="0">
                    <a:latin typeface="+mn-lt"/>
                  </a:rPr>
                  <a:t>exactly</a:t>
                </a:r>
                <a:r>
                  <a:rPr lang="en-US" sz="2800" dirty="0">
                    <a:latin typeface="+mn-lt"/>
                  </a:rPr>
                  <a:t> solutions of this equation.</a:t>
                </a: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5077182"/>
              </a:xfrm>
              <a:blipFill>
                <a:blip r:embed="rId3"/>
                <a:stretch>
                  <a:fillRect l="-1926" t="-1441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6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Math mod a prime is especially nice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4345268"/>
              </p:ext>
            </p:extLst>
          </p:nvPr>
        </p:nvGraphicFramePr>
        <p:xfrm>
          <a:off x="754602" y="2909711"/>
          <a:ext cx="3255776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733778" y="3283131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123405" y="2909711"/>
            <a:ext cx="17417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579224" cy="5140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gcd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⁡(</m:t>
                    </m:r>
                    <m:r>
                      <a:rPr lang="en-US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)=1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is prime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0&lt;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so can always solve these equations mod a prime.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579224" cy="5140800"/>
              </a:xfrm>
              <a:blipFill>
                <a:blip r:embed="rId5"/>
                <a:stretch>
                  <a:fillRect l="-1777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05026" y="625390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mod 7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DE948E9-F861-4155-90E1-CB74B5DB73F2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54511746"/>
              </p:ext>
            </p:extLst>
          </p:nvPr>
        </p:nvGraphicFramePr>
        <p:xfrm>
          <a:off x="4944093" y="2909711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A03A6A-7570-4F34-AA82-B644547556A6}"/>
              </a:ext>
            </a:extLst>
          </p:cNvPr>
          <p:cNvCxnSpPr/>
          <p:nvPr/>
        </p:nvCxnSpPr>
        <p:spPr>
          <a:xfrm>
            <a:off x="4944093" y="3283131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04A534-60E7-4527-9996-424F4A54C9C9}"/>
              </a:ext>
            </a:extLst>
          </p:cNvPr>
          <p:cNvCxnSpPr/>
          <p:nvPr/>
        </p:nvCxnSpPr>
        <p:spPr>
          <a:xfrm flipH="1">
            <a:off x="5352589" y="2909711"/>
            <a:ext cx="8709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57199" y="1244160"/>
                <a:ext cx="8370711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Scenario: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Map a small number of data values from a large domain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0, 1, …,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...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...into a small set of locations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0,1,…,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so one can quickly check if some value is present</a:t>
                </a:r>
              </a:p>
              <a:p>
                <a:pPr lvl="2"/>
                <a:r>
                  <a:rPr lang="en-US" sz="1400" dirty="0">
                    <a:latin typeface="Franklin Gothic Medium" panose="020B0603020102020204" pitchFamily="34" charset="0"/>
                  </a:rPr>
                  <a:t>						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</a:rPr>
                      <m:t>hash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a prime close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8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Relies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to avoid many collisions</a:t>
                </a:r>
                <a:r>
                  <a:rPr lang="en-US" sz="900" dirty="0">
                    <a:latin typeface="Franklin Gothic Medium" panose="020B0603020102020204" pitchFamily="34" charset="0"/>
                  </a:rPr>
                  <a:t>			</a:t>
                </a:r>
              </a:p>
              <a:p>
                <a:r>
                  <a:rPr lang="en-US" sz="2800" dirty="0">
                    <a:latin typeface="Franklin Gothic Medium" panose="020B0603020102020204" pitchFamily="34" charset="0"/>
                  </a:rPr>
                  <a:t>Depends on all of the bits of the data </a:t>
                </a:r>
              </a:p>
              <a:p>
                <a:pPr lvl="1"/>
                <a:r>
                  <a:rPr lang="en-US" sz="2400" dirty="0">
                    <a:latin typeface="Franklin Gothic Medium" panose="020B0603020102020204" pitchFamily="34" charset="0"/>
                  </a:rPr>
                  <a:t>helps avoid collisions due to similar values</a:t>
                </a:r>
              </a:p>
              <a:p>
                <a:pPr lvl="1"/>
                <a:r>
                  <a:rPr lang="en-US" sz="2400" dirty="0">
                    <a:latin typeface="Franklin Gothic Medium" panose="020B0603020102020204" pitchFamily="34" charset="0"/>
                  </a:rPr>
                  <a:t>need to manage them if they occur</a:t>
                </a: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457199" y="1244160"/>
                <a:ext cx="8370711" cy="5140800"/>
              </a:xfrm>
              <a:blipFill>
                <a:blip r:embed="rId5"/>
                <a:stretch>
                  <a:fillRect l="-1457" t="-1068" b="-4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054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82BA-4141-634D-8411-0A603324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27078-8EF5-4640-B371-15DB5B283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/>
                      </a:rPr>
                      <m:t>hash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/>
                      </a:rPr>
                      <m:t>mod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a prime close to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Applications</a:t>
                </a:r>
              </a:p>
              <a:p>
                <a:pPr lvl="1"/>
                <a:r>
                  <a:rPr lang="en-US" sz="2400" dirty="0"/>
                  <a:t>map integer to location in array (hash tables)</a:t>
                </a:r>
              </a:p>
              <a:p>
                <a:pPr lvl="1"/>
                <a:r>
                  <a:rPr lang="en-US" sz="2400" dirty="0"/>
                  <a:t>map user ID or IP address to machine</a:t>
                </a:r>
              </a:p>
              <a:p>
                <a:pPr lvl="2"/>
                <a:r>
                  <a:rPr lang="en-US" sz="2000" dirty="0"/>
                  <a:t>requests from the same user / IP address go to the same machine</a:t>
                </a:r>
              </a:p>
              <a:p>
                <a:pPr lvl="2"/>
                <a:r>
                  <a:rPr lang="en-US" sz="2000" dirty="0"/>
                  <a:t>requests from different users / IP addresses spread randomly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27078-8EF5-4640-B371-15DB5B283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3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4520-5E3B-460B-95A5-72FCC3BC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on RSA security with GCD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EAF86-9C87-48D0-A746-3E653EF03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473736" cy="5140800"/>
              </a:xfrm>
            </p:spPr>
            <p:txBody>
              <a:bodyPr/>
              <a:lstStyle/>
              <a:p>
                <a:r>
                  <a:rPr lang="en-US" dirty="0"/>
                  <a:t>RSA </a:t>
                </a:r>
                <a:r>
                  <a:rPr lang="en-US" i="1" dirty="0"/>
                  <a:t>public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 includes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that is the product of two large </a:t>
                </a:r>
                <a:r>
                  <a:rPr lang="en-US" i="1" dirty="0"/>
                  <a:t>randomly chosen</a:t>
                </a:r>
                <a:r>
                  <a:rPr lang="en-US" dirty="0"/>
                  <a:t> primes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/>
                  <a:t>Everyone can see all the public keys (millions)</a:t>
                </a:r>
              </a:p>
              <a:p>
                <a:pPr lvl="1"/>
                <a:r>
                  <a:rPr lang="en-US" dirty="0"/>
                  <a:t>Security depends on keeping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/>
                  <a:t> secret</a:t>
                </a:r>
              </a:p>
              <a:p>
                <a:pPr lvl="1"/>
                <a:r>
                  <a:rPr lang="en-US" dirty="0"/>
                  <a:t>OK since factoring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seems very hard</a:t>
                </a:r>
              </a:p>
              <a:p>
                <a:pPr lvl="2"/>
                <a:r>
                  <a:rPr lang="en-US" sz="1400" dirty="0"/>
                  <a:t>	</a:t>
                </a:r>
              </a:p>
              <a:p>
                <a:r>
                  <a:rPr lang="en-US" dirty="0"/>
                  <a:t>In 2012 a new attack using GCD broke a huge number of RSA public keys!</a:t>
                </a:r>
              </a:p>
              <a:p>
                <a:pPr lvl="1"/>
                <a:r>
                  <a:rPr lang="en-US" dirty="0"/>
                  <a:t>Weak keys: Algorithms/devices cut corners: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Skimped on random bits or size of primes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EAF86-9C87-48D0-A746-3E653EF03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473736" cy="5140800"/>
              </a:xfrm>
              <a:blipFill>
                <a:blip r:embed="rId2"/>
                <a:stretch>
                  <a:fillRect l="-1655" t="-1423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7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4520-5E3B-460B-95A5-72FCC3BC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on RSA security with GCD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EAF86-9C87-48D0-A746-3E653EF03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473736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Weak keys:  few random bits</a:t>
                </a:r>
              </a:p>
              <a:p>
                <a:pPr lvl="1"/>
                <a:r>
                  <a:rPr lang="en-US" dirty="0"/>
                  <a:t>Few enough that some public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happen to share just one of their two factors: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𝒑𝒒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𝒑𝒓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 Then can break both since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endParaRPr lang="en-US" sz="2000" b="1" dirty="0"/>
              </a:p>
              <a:p>
                <a:pPr marL="0" indent="0">
                  <a:buNone/>
                </a:pPr>
                <a:r>
                  <a:rPr lang="en-US" sz="2400" dirty="0"/>
                  <a:t>2012:  11 million RSA keys, 23,500 broken</a:t>
                </a:r>
              </a:p>
              <a:p>
                <a:pPr marL="0" indent="0">
                  <a:buNone/>
                </a:pPr>
                <a:r>
                  <a:rPr lang="en-US" sz="2400" dirty="0"/>
                  <a:t>2016:  1024-bit RSA keys available from Internet</a:t>
                </a:r>
              </a:p>
              <a:p>
                <a:pPr lvl="1"/>
                <a:r>
                  <a:rPr lang="en-US" sz="2400" dirty="0"/>
                  <a:t>26 million keys, 63,500 broken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2019:  750 million RSA keys, 250,000 broken</a:t>
                </a:r>
              </a:p>
              <a:p>
                <a:pPr lvl="1"/>
                <a:r>
                  <a:rPr lang="en-US" sz="2400" dirty="0"/>
                  <a:t>IoT (Internet of Things) devices often the culprit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2"/>
                <a:r>
                  <a:rPr lang="en-US" sz="1400" dirty="0"/>
                  <a:t>	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EAF86-9C87-48D0-A746-3E653EF03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473736" cy="5140800"/>
              </a:xfrm>
              <a:blipFill>
                <a:blip r:embed="rId2"/>
                <a:stretch>
                  <a:fillRect l="-1796" t="-1478" b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01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888" y="2560183"/>
            <a:ext cx="68380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</a:rPr>
              <a:t>gcd(660,126) = gcd(126, 660 mod 126) = gcd(126, 30)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gcd(30, 126 mod 30)	    = gcd(30, 6)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gcd(6, 30 mod 6)		    = gcd(6, 0)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Euclid’s Algorithm for GCD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</a:rPr>
                  <a:t>Repeatedly use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to reduce numbers until you get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,0)=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blipFill>
                <a:blip r:embed="rId3"/>
                <a:stretch>
                  <a:fillRect l="-1132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3376" y="49355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400" dirty="0">
                <a:ea typeface="Cambria Math" charset="0"/>
                <a:cs typeface="Cambria Math" charset="0"/>
              </a:rPr>
              <a:t>660 = 5 * 126 + 30</a:t>
            </a:r>
          </a:p>
          <a:p>
            <a:r>
              <a:rPr lang="da-DK" sz="2400" dirty="0">
                <a:ea typeface="Cambria Math" charset="0"/>
                <a:cs typeface="Cambria Math" charset="0"/>
              </a:rPr>
              <a:t>126 = 4 *   30 +   6</a:t>
            </a:r>
          </a:p>
          <a:p>
            <a:r>
              <a:rPr lang="da-DK" sz="2400" dirty="0">
                <a:ea typeface="Cambria Math" charset="0"/>
                <a:cs typeface="Cambria Math" charset="0"/>
              </a:rPr>
              <a:t>  30 = 5 *     6 +   </a:t>
            </a:r>
            <a:r>
              <a:rPr lang="da-DK" sz="1400" dirty="0">
                <a:ea typeface="Cambria Math" charset="0"/>
                <a:cs typeface="Cambria Math" charset="0"/>
              </a:rPr>
              <a:t> </a:t>
            </a:r>
            <a:r>
              <a:rPr lang="da-DK" sz="2400" dirty="0">
                <a:ea typeface="Cambria Math" charset="0"/>
                <a:cs typeface="Cambria Math" charset="0"/>
              </a:rPr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888" y="4535426"/>
            <a:ext cx="8177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Tableau form (which is much easier to work with and will be more useful):</a:t>
            </a:r>
            <a:endParaRPr lang="en-US" sz="16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877789" y="5359672"/>
            <a:ext cx="349146" cy="352056"/>
          </a:xfrm>
          <a:prstGeom prst="ellips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422CD-F385-FA45-BCEB-918CE19BD832}"/>
              </a:ext>
            </a:extLst>
          </p:cNvPr>
          <p:cNvSpPr/>
          <p:nvPr/>
        </p:nvSpPr>
        <p:spPr>
          <a:xfrm>
            <a:off x="609599" y="2136510"/>
            <a:ext cx="3486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Equations with recursive calls: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352672" y="5267325"/>
            <a:ext cx="771528" cy="22220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52672" y="5603988"/>
            <a:ext cx="771528" cy="22220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05200" y="5278814"/>
            <a:ext cx="372590" cy="1533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05200" y="5672844"/>
            <a:ext cx="372590" cy="1533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99394" y="5103232"/>
            <a:ext cx="337296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/>
                <a:cs typeface="Franklin Gothic Medium"/>
              </a:rPr>
              <a:t>Each line computes both quotient and remainder of the shifted numbers</a:t>
            </a:r>
          </a:p>
        </p:txBody>
      </p:sp>
    </p:spTree>
    <p:extLst>
      <p:ext uri="{BB962C8B-B14F-4D97-AF65-F5344CB8AC3E}">
        <p14:creationId xmlns:p14="http://schemas.microsoft.com/office/powerpoint/2010/main" val="201737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RSA Relies on Modular Exponentiation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85336" y="1478838"/>
          <a:ext cx="2867025" cy="2711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842936" y="1478838"/>
          <a:ext cx="2867025" cy="2711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43A9AE3-CEDB-4053-A812-84C2238D8E43}"/>
              </a:ext>
            </a:extLst>
          </p:cNvPr>
          <p:cNvSpPr txBox="1"/>
          <p:nvPr/>
        </p:nvSpPr>
        <p:spPr>
          <a:xfrm>
            <a:off x="3990217" y="455701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mod 7</a:t>
            </a:r>
          </a:p>
        </p:txBody>
      </p:sp>
    </p:spTree>
    <p:extLst>
      <p:ext uri="{BB962C8B-B14F-4D97-AF65-F5344CB8AC3E}">
        <p14:creationId xmlns:p14="http://schemas.microsoft.com/office/powerpoint/2010/main" val="484052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Modular Exponentiation:  (Essential for RSA)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Compute</a:t>
            </a:r>
            <a:r>
              <a:rPr lang="en-US" dirty="0">
                <a:latin typeface="Calibri" charset="0"/>
              </a:rPr>
              <a:t> 78365</a:t>
            </a:r>
            <a:r>
              <a:rPr lang="en-US" baseline="30000" dirty="0">
                <a:latin typeface="Calibri" charset="0"/>
              </a:rPr>
              <a:t>80429</a:t>
            </a:r>
          </a:p>
          <a:p>
            <a:endParaRPr lang="en-US" baseline="30000" dirty="0">
              <a:latin typeface="Calibri" charset="0"/>
            </a:endParaRPr>
          </a:p>
          <a:p>
            <a:endParaRPr lang="en-US" baseline="30000" dirty="0">
              <a:latin typeface="Calibri" charset="0"/>
            </a:endParaRPr>
          </a:p>
          <a:p>
            <a:endParaRPr lang="en-US" baseline="30000" dirty="0">
              <a:latin typeface="Calibri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Compute</a:t>
            </a:r>
            <a:r>
              <a:rPr lang="en-US" dirty="0">
                <a:latin typeface="Calibri" charset="0"/>
              </a:rPr>
              <a:t> 78365</a:t>
            </a:r>
            <a:r>
              <a:rPr lang="en-US" baseline="30000" dirty="0">
                <a:latin typeface="Calibri" charset="0"/>
              </a:rPr>
              <a:t>80429</a:t>
            </a:r>
            <a:r>
              <a:rPr lang="en-US" dirty="0">
                <a:latin typeface="Calibri" charset="0"/>
              </a:rPr>
              <a:t> mod 104729</a:t>
            </a:r>
          </a:p>
          <a:p>
            <a:endParaRPr lang="en-US" baseline="30000" dirty="0">
              <a:latin typeface="Calibri" charset="0"/>
            </a:endParaRPr>
          </a:p>
          <a:p>
            <a:endParaRPr lang="en-US" baseline="30000" dirty="0">
              <a:latin typeface="Calibri" charset="0"/>
            </a:endParaRPr>
          </a:p>
          <a:p>
            <a:endParaRPr lang="en-US" baseline="30000" dirty="0">
              <a:latin typeface="Calibri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Output is small</a:t>
            </a:r>
          </a:p>
          <a:p>
            <a:pPr lvl="1"/>
            <a:r>
              <a:rPr lang="en-US" dirty="0">
                <a:latin typeface="Calibri" charset="0"/>
              </a:rPr>
              <a:t>need to keep intermediate results small</a:t>
            </a:r>
            <a:endParaRPr lang="en-US" baseline="30000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n-US" baseline="30000" dirty="0">
              <a:latin typeface="Calibri" charset="0"/>
            </a:endParaRPr>
          </a:p>
        </p:txBody>
      </p:sp>
      <p:sp>
        <p:nvSpPr>
          <p:cNvPr id="18436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400800"/>
            <a:ext cx="3173413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104,729 is the 10,000</a:t>
            </a:r>
            <a:r>
              <a:rPr lang="en-US" baseline="30000"/>
              <a:t>th</a:t>
            </a:r>
            <a:r>
              <a:rPr lang="en-US"/>
              <a:t> prime</a:t>
            </a:r>
          </a:p>
        </p:txBody>
      </p:sp>
    </p:spTree>
    <p:extLst>
      <p:ext uri="{BB962C8B-B14F-4D97-AF65-F5344CB8AC3E}">
        <p14:creationId xmlns:p14="http://schemas.microsoft.com/office/powerpoint/2010/main" val="35979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By the multiplicative property modulo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, if you want to compute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𝒂𝒃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then you can do the following:</a:t>
                </a:r>
              </a:p>
              <a:p>
                <a:pPr marL="628650" lvl="2" indent="-457200">
                  <a:buFont typeface="+mj-lt"/>
                  <a:buAutoNum type="arabicPeriod"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Reduce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modulo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to get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  <a:p>
                <a:pPr marL="628650" lvl="2" indent="-457200">
                  <a:buFont typeface="+mj-lt"/>
                  <a:buAutoNum type="arabicPeriod"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Multiply to produce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e>
                    </m:d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  <a:p>
                <a:pPr marL="628650" lvl="2" indent="-457200">
                  <a:buFont typeface="+mj-lt"/>
                  <a:buAutoNum type="arabicPeriod"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b="1" dirty="0">
                  <a:solidFill>
                    <a:srgbClr val="C00000"/>
                  </a:solidFill>
                  <a:latin typeface="Calibri"/>
                  <a:cs typeface="Arial" panose="020B0604020202020204" pitchFamily="34" charset="0"/>
                </a:endParaRPr>
              </a:p>
              <a:p>
                <a:pPr marL="628650" lvl="2" indent="-457200">
                  <a:buFont typeface="+mj-lt"/>
                  <a:buAutoNum type="arabicPeriod"/>
                </a:pPr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Claim: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𝒂𝒃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Proof:  Just need to show that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≡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𝒂𝒃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            That follows from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)≡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endParaRPr lang="en-US" sz="2400" dirty="0">
                  <a:solidFill>
                    <a:srgbClr val="C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		                            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)≡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            and the multiplicative property since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is the product of the   	      left sides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is the product of the right sides.</a:t>
                </a:r>
              </a:p>
              <a:p>
                <a:pPr marL="0" lvl="1" indent="0">
                  <a:buNone/>
                </a:pPr>
                <a:endParaRPr lang="en-US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3"/>
                <a:stretch>
                  <a:fillRect l="-1170" t="-493" r="-439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6200" y="3192139"/>
            <a:ext cx="2736048" cy="1583061"/>
            <a:chOff x="5156200" y="3192139"/>
            <a:chExt cx="2736048" cy="15830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04323" y="3192139"/>
                  <a:ext cx="178792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=</m:t>
                        </m:r>
                        <m:r>
                          <a:rPr lang="en-US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𝑞𝑚</m:t>
                        </m:r>
                        <m:r>
                          <a:rPr lang="en-US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+</m:t>
                        </m:r>
                        <m:r>
                          <a:rPr lang="en-US" sz="2400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𝑟</m:t>
                        </m:r>
                      </m:oMath>
                    </m:oMathPara>
                  </a14:m>
                  <a:endPara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323" y="3192139"/>
                  <a:ext cx="178792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5740400" y="3564467"/>
              <a:ext cx="524933" cy="121073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5156200" y="3564467"/>
              <a:ext cx="2463800" cy="12107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Multiplications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E6213-23C2-4DC1-982C-610227ED3D6C}"/>
              </a:ext>
            </a:extLst>
          </p:cNvPr>
          <p:cNvSpPr/>
          <p:nvPr/>
        </p:nvSpPr>
        <p:spPr>
          <a:xfrm>
            <a:off x="7821227" y="6063449"/>
            <a:ext cx="142043" cy="168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Squaring – small and fast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 charset="0"/>
                  </a:rPr>
                  <a:t>Then we have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𝒂𝒃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e>
                        </m:d>
                        <m:d>
                          <m:dPr>
                            <m:ctrlP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e>
                        </m:d>
                      </m:e>
                    </m:d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endParaRPr 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sz="2400" dirty="0">
                    <a:latin typeface="Calibri" charset="0"/>
                  </a:rPr>
                  <a:t>So 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sz="2400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=  </m:t>
                        </m:r>
                        <m:d>
                          <m:dPr>
                            <m:ctrlP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sz="2400" dirty="0">
                    <a:latin typeface="+mn-lt"/>
                    <a:cs typeface="Arial" panose="020B0604020202020204" pitchFamily="34" charset="0"/>
                  </a:rPr>
                  <a:t>and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sz="2400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400" b="1" i="1" baseline="300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sz="24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and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sz="2400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𝟖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400" b="1" i="1" baseline="300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𝟒</m:t>
                            </m:r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and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sz="2400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𝟏𝟔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400" b="1" i="1" baseline="300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𝟖</m:t>
                            </m:r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and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sz="2400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𝟑𝟐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400" b="1" i="1" baseline="300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𝟏𝟔</m:t>
                            </m:r>
                            <m: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endPara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Can compute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sz="2400" b="1" i="1" baseline="3000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𝒌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𝒌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400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in only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steps</a:t>
                </a: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𝒌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 is not a power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?</a:t>
                </a:r>
                <a:endParaRPr lang="en-US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3"/>
                <a:stretch>
                  <a:fillRect l="-105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Modular Exponentiation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Simple Example: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+mn-lt"/>
                  </a:rPr>
                  <a:t>:</a:t>
                </a: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 charset="0"/>
                  </a:rPr>
                  <a:t>Compute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sz="2400" b="1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=  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sz="2400" b="1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400" b="1" i="1" baseline="300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sz="24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sz="2400" b="1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𝟖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400" b="1" i="1" baseline="300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𝟒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endPara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Arial" panose="020B0604020202020204" pitchFamily="34" charset="0"/>
                  </a:rPr>
                  <a:t>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  <m:r>
                          <a:rPr lang="en-US" sz="2400" b="1" i="1" baseline="30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𝟖</m:t>
                        </m:r>
                        <m: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e>
                    </m:d>
                    <m:d>
                      <m:d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  <m:r>
                          <a:rPr lang="en-US" sz="2400" b="1" i="1" baseline="30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Also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400" b="1" i="1" baseline="300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𝟏𝟎</m:t>
                            </m:r>
                            <m:r>
                              <a:rPr lang="en-US" sz="24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e>
                        </m:d>
                        <m:d>
                          <m:dPr>
                            <m:ctrlP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971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Fast Exponentiation Algorithm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14841"/>
            <a:ext cx="8801100" cy="1219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 80429 in binary is 10011101000101101</a:t>
            </a:r>
            <a:endParaRPr lang="en-US" sz="2800" baseline="-25000" dirty="0">
              <a:latin typeface="+mn-lt"/>
            </a:endParaRPr>
          </a:p>
        </p:txBody>
      </p:sp>
      <p:sp>
        <p:nvSpPr>
          <p:cNvPr id="21508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441096"/>
            <a:ext cx="7195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dirty="0"/>
              <a:t>80429 = 2</a:t>
            </a:r>
            <a:r>
              <a:rPr lang="en-US" sz="2400" baseline="30000" dirty="0"/>
              <a:t>16</a:t>
            </a:r>
            <a:r>
              <a:rPr lang="en-US" sz="2400" dirty="0"/>
              <a:t> + 2</a:t>
            </a:r>
            <a:r>
              <a:rPr lang="en-US" sz="2400" baseline="30000" dirty="0"/>
              <a:t>13</a:t>
            </a:r>
            <a:r>
              <a:rPr lang="en-US" sz="2400" dirty="0"/>
              <a:t> + 2</a:t>
            </a:r>
            <a:r>
              <a:rPr lang="en-US" sz="2400" baseline="30000" dirty="0"/>
              <a:t>12</a:t>
            </a:r>
            <a:r>
              <a:rPr lang="en-US" sz="2400" dirty="0"/>
              <a:t> + 2</a:t>
            </a:r>
            <a:r>
              <a:rPr lang="en-US" sz="2400" baseline="30000" dirty="0"/>
              <a:t>11</a:t>
            </a:r>
            <a:r>
              <a:rPr lang="en-US" sz="2400" dirty="0"/>
              <a:t> + 2</a:t>
            </a:r>
            <a:r>
              <a:rPr lang="en-US" sz="2400" baseline="30000" dirty="0"/>
              <a:t>9</a:t>
            </a:r>
            <a:r>
              <a:rPr lang="en-US" sz="2400" dirty="0"/>
              <a:t> + 2</a:t>
            </a:r>
            <a:r>
              <a:rPr lang="en-US" sz="2400" baseline="30000" dirty="0"/>
              <a:t>5</a:t>
            </a:r>
            <a:r>
              <a:rPr lang="en-US" sz="2400" dirty="0"/>
              <a:t> + 2</a:t>
            </a:r>
            <a:r>
              <a:rPr lang="en-US" sz="2400" baseline="30000" dirty="0"/>
              <a:t>3</a:t>
            </a:r>
            <a:r>
              <a:rPr lang="en-US" sz="2400" dirty="0"/>
              <a:t> + 2</a:t>
            </a:r>
            <a:r>
              <a:rPr lang="en-US" sz="2400" baseline="30000" dirty="0"/>
              <a:t>2</a:t>
            </a:r>
            <a:r>
              <a:rPr lang="en-US" sz="2400" dirty="0"/>
              <a:t> + 2</a:t>
            </a:r>
            <a:r>
              <a:rPr lang="en-US" sz="2400" baseline="30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TextBox 4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44543" y="5917138"/>
                <a:ext cx="6573081" cy="837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400" dirty="0">
                    <a:latin typeface="Franklin Gothic Medium" panose="020B0603020102020204" pitchFamily="34" charset="0"/>
                  </a:rPr>
                  <a:t>The fast exponentiation algorithm computes </a:t>
                </a:r>
              </a:p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multiplications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/>
                      </a:rPr>
                      <m:t>mod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2150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44543" y="5917138"/>
                <a:ext cx="6573081" cy="837537"/>
              </a:xfrm>
              <a:prstGeom prst="rect">
                <a:avLst/>
              </a:prstGeom>
              <a:blipFill>
                <a:blip r:embed="rId7"/>
                <a:stretch>
                  <a:fillRect l="-1484" t="-5109" b="-16788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40440" y="1933986"/>
            <a:ext cx="7224888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80429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400" b="1" baseline="240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=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endParaRPr lang="en-US" sz="2000" b="1" baseline="6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108" y="2716103"/>
            <a:ext cx="8209492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80429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 m= (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(…(((((a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 ·</a:t>
            </a:r>
          </a:p>
          <a:p>
            <a:pPr lvl="0"/>
            <a:r>
              <a:rPr lang="en-US" sz="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endParaRPr lang="en-US" sz="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 ) mod m · </a:t>
            </a: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a</a:t>
            </a:r>
            <a:r>
              <a:rPr lang="en-US" sz="2400" b="1" baseline="2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	                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m) mod m 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 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                 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                     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m)  mod m </a:t>
            </a:r>
            <a:endParaRPr lang="en-US" sz="2000" b="1" baseline="6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59150-4F50-BE4F-876C-293142334748}"/>
              </a:ext>
            </a:extLst>
          </p:cNvPr>
          <p:cNvSpPr/>
          <p:nvPr/>
        </p:nvSpPr>
        <p:spPr>
          <a:xfrm>
            <a:off x="6540717" y="3306329"/>
            <a:ext cx="2173814" cy="7523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Uses only 16 + 8 = 24 multiplications</a:t>
            </a:r>
          </a:p>
        </p:txBody>
      </p:sp>
    </p:spTree>
    <p:extLst>
      <p:ext uri="{BB962C8B-B14F-4D97-AF65-F5344CB8AC3E}">
        <p14:creationId xmlns:p14="http://schemas.microsoft.com/office/powerpoint/2010/main" val="172428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7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ranklin Gothic Medium" panose="020B0603020102020204" pitchFamily="34" charset="0"/>
                  </a:rPr>
                  <a:t>Fast Exponentiation: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baseline="30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𝒌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70983" y="1296775"/>
                <a:ext cx="7602034" cy="1874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da-DK" sz="2600" dirty="0">
                  <a:solidFill>
                    <a:srgbClr val="C00000"/>
                  </a:solidFill>
                  <a:cs typeface="Calibri"/>
                </a:endParaRPr>
              </a:p>
              <a:p>
                <a:r>
                  <a:rPr lang="da-DK" sz="2600" dirty="0">
                    <a:solidFill>
                      <a:srgbClr val="C00000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𝒂</m:t>
                        </m:r>
                      </m:e>
                      <m:sup>
                        <m:r>
                          <a:rPr lang="en-US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𝟐</m:t>
                        </m:r>
                        <m:r>
                          <a:rPr lang="en-US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𝒋</m:t>
                        </m:r>
                      </m:sup>
                    </m:sSup>
                    <m:r>
                      <m:rPr>
                        <m:sty m:val="p"/>
                      </m:rPr>
                      <a:rPr lang="en-US" sz="26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mod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𝒎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𝒋</m:t>
                                </m:r>
                              </m:sup>
                            </m:sSup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mod</m:t>
                            </m:r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  <m:r>
                              <a:rPr lang="en-US" sz="2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𝟐</m:t>
                        </m:r>
                      </m:sup>
                    </m:sSup>
                    <m:r>
                      <m:rPr>
                        <m:sty m:val="p"/>
                      </m:rPr>
                      <a:rPr lang="en-US" sz="26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mod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𝒎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cs typeface="Calibri"/>
                </a:endParaRPr>
              </a:p>
              <a:p>
                <a:endParaRPr lang="da-DK" sz="2600" dirty="0">
                  <a:solidFill>
                    <a:srgbClr val="C00000"/>
                  </a:solidFill>
                  <a:cs typeface="Calibri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𝒂</m:t>
                          </m:r>
                        </m:e>
                        <m:sup>
                          <m:r>
                            <a:rPr lang="en-US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𝟐</m:t>
                          </m:r>
                          <m:r>
                            <a:rPr lang="en-US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𝒋</m:t>
                          </m:r>
                          <m:r>
                            <a:rPr lang="en-US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𝟏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= </m:t>
                      </m:r>
                      <m:d>
                        <m:dPr>
                          <m:ctrlP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da-DK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𝒂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mod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a:rPr lang="en-US" sz="2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𝒎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)∙</m:t>
                          </m:r>
                          <m:d>
                            <m:dPr>
                              <m:ctrlP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da-DK" sz="26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𝒂</m:t>
                              </m:r>
                              <m:r>
                                <a:rPr lang="da-DK" sz="2600" b="1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𝟐</m:t>
                              </m:r>
                              <m:r>
                                <a:rPr lang="da-DK" sz="2600" b="1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𝒋</m:t>
                              </m:r>
                              <m:r>
                                <a:rPr lang="da-DK" sz="26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a-DK" sz="26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mod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da-DK" sz="26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𝒎</m:t>
                              </m:r>
                            </m:e>
                          </m:d>
                        </m:e>
                      </m:d>
                      <m:r>
                        <a:rPr lang="en-US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𝒎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2600" dirty="0">
                  <a:solidFill>
                    <a:srgbClr val="C0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83" y="1296775"/>
                <a:ext cx="7602034" cy="18748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914841"/>
            <a:ext cx="8801100" cy="1219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Another way....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259479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Recursive Fast Exponentiation</a:t>
            </a:r>
          </a:p>
        </p:txBody>
      </p:sp>
      <p:sp>
        <p:nvSpPr>
          <p:cNvPr id="19459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5529" y="1196619"/>
            <a:ext cx="868398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dirty="0">
                <a:latin typeface="Consolas"/>
                <a:cs typeface="Consolas"/>
              </a:rPr>
              <a:t> public static int </a:t>
            </a:r>
            <a:r>
              <a:rPr lang="en-US" sz="1600" dirty="0" err="1">
                <a:latin typeface="Consolas"/>
                <a:cs typeface="Consolas"/>
              </a:rPr>
              <a:t>FastModExp</a:t>
            </a:r>
            <a:r>
              <a:rPr lang="en-US" sz="1600" dirty="0">
                <a:latin typeface="Consolas"/>
                <a:cs typeface="Consolas"/>
              </a:rPr>
              <a:t>(int a, int k, int modulus) {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     	if (k == 0) {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	return 1;</a:t>
            </a:r>
          </a:p>
          <a:p>
            <a:pPr eaLnBrk="1" hangingPunct="1"/>
            <a:endParaRPr lang="en-US" sz="1600" dirty="0">
              <a:latin typeface="Consolas"/>
              <a:cs typeface="Consolas"/>
            </a:endParaRP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        } else if ((k % 2) == 0) {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	long temp = </a:t>
            </a:r>
            <a:r>
              <a:rPr lang="en-US" sz="1600" dirty="0" err="1">
                <a:latin typeface="Consolas"/>
                <a:cs typeface="Consolas"/>
              </a:rPr>
              <a:t>FastModExp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a,k</a:t>
            </a:r>
            <a:r>
              <a:rPr lang="en-US" sz="1600" dirty="0">
                <a:latin typeface="Consolas"/>
                <a:cs typeface="Consolas"/>
              </a:rPr>
              <a:t>/2,modulus);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	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return</a:t>
            </a:r>
            <a:r>
              <a:rPr lang="en-US" sz="1600" b="1" dirty="0">
                <a:solidFill>
                  <a:srgbClr val="9999FF">
                    <a:lumMod val="50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solas"/>
                <a:cs typeface="Consolas"/>
              </a:rPr>
              <a:t>(temp * temp) % modulus;</a:t>
            </a:r>
          </a:p>
          <a:p>
            <a:pPr eaLnBrk="1" hangingPunct="1"/>
            <a:endParaRPr lang="en-US" sz="1600" b="1" dirty="0">
              <a:solidFill>
                <a:schemeClr val="accent4">
                  <a:lumMod val="50000"/>
                </a:schemeClr>
              </a:solidFill>
              <a:latin typeface="Consolas"/>
              <a:cs typeface="Consolas"/>
            </a:endParaRP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} else {</a:t>
            </a:r>
          </a:p>
          <a:p>
            <a:pPr lvl="0" eaLnBrk="1" hangingPunct="1"/>
            <a:r>
              <a:rPr lang="en-US" sz="1600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			long temp = </a:t>
            </a:r>
            <a:r>
              <a:rPr lang="en-US" sz="1600" dirty="0" err="1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FastModExp</a:t>
            </a:r>
            <a:r>
              <a:rPr lang="en-US" sz="1600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(a,k-1,modulus);</a:t>
            </a:r>
          </a:p>
          <a:p>
            <a:pPr lvl="0" eaLnBrk="1" hangingPunct="1"/>
            <a:r>
              <a:rPr lang="en-US" sz="1600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			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return</a:t>
            </a:r>
            <a:r>
              <a:rPr lang="en-US" sz="1600" b="1" dirty="0">
                <a:solidFill>
                  <a:srgbClr val="9999FF">
                    <a:lumMod val="50000"/>
                  </a:srgbClr>
                </a:solidFill>
                <a:latin typeface="Consolas"/>
                <a:ea typeface="+mn-ea"/>
                <a:cs typeface="Consolas"/>
              </a:rPr>
              <a:t> (a * temp) % modulus;</a:t>
            </a:r>
            <a:endParaRPr lang="en-US" sz="1600" dirty="0">
              <a:latin typeface="Consolas"/>
              <a:cs typeface="Consolas"/>
            </a:endParaRP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}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9112" y="5389872"/>
                <a:ext cx="7621572" cy="1074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𝒂</m:t>
                          </m:r>
                        </m:e>
                        <m:sup>
                          <m:r>
                            <a:rPr lang="en-US" sz="2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𝟐</m:t>
                          </m:r>
                          <m:r>
                            <a:rPr lang="en-US" sz="2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𝒋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𝒎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𝒋</m:t>
                                  </m:r>
                                </m:sup>
                              </m:s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mod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𝒎</m:t>
                              </m:r>
                            </m:e>
                          </m:d>
                        </m:e>
                        <m:sup>
                          <m:r>
                            <a:rPr lang="en-US" sz="2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𝟐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𝒎</m:t>
                      </m:r>
                    </m:oMath>
                  </m:oMathPara>
                </a14:m>
                <a:endParaRPr lang="da-DK" sz="2600" b="1" dirty="0">
                  <a:solidFill>
                    <a:srgbClr val="C00000"/>
                  </a:solidFill>
                  <a:cs typeface="Calibri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𝒂</m:t>
                          </m:r>
                        </m:e>
                        <m:sup>
                          <m:r>
                            <a:rPr lang="en-US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𝟐</m:t>
                          </m:r>
                          <m:r>
                            <a:rPr lang="en-US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𝒋</m:t>
                          </m:r>
                          <m:r>
                            <a:rPr lang="en-US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𝟏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𝒎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= </m:t>
                      </m:r>
                      <m:d>
                        <m:dPr>
                          <m:ctrlP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da-DK" sz="2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𝒂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mod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a:rPr lang="en-US" sz="2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𝒎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)∙</m:t>
                          </m:r>
                          <m:d>
                            <m:dPr>
                              <m:ctrlP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da-DK" sz="26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𝒂</m:t>
                              </m:r>
                              <m:r>
                                <a:rPr lang="da-DK" sz="2600" b="1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𝟐</m:t>
                              </m:r>
                              <m:r>
                                <a:rPr lang="da-DK" sz="2600" b="1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𝒋</m:t>
                              </m:r>
                              <m:r>
                                <a:rPr lang="da-DK" sz="26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a-DK" sz="26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mod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da-DK" sz="26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𝒎</m:t>
                              </m:r>
                            </m:e>
                          </m:d>
                        </m:e>
                      </m:d>
                      <m:r>
                        <a:rPr lang="en-US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𝒎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2600" dirty="0">
                  <a:solidFill>
                    <a:srgbClr val="C0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2" y="5389872"/>
                <a:ext cx="7621572" cy="10746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781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Fast Modular Exponentiation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71165"/>
                <a:ext cx="8475133" cy="5613840"/>
              </a:xfrm>
            </p:spPr>
            <p:txBody>
              <a:bodyPr/>
              <a:lstStyle/>
              <a:p>
                <a:r>
                  <a:rPr lang="en-US" sz="2800" dirty="0"/>
                  <a:t>Your e-commerce web transactions use SSL (Secure Socket Layer) based on RSA encryption</a:t>
                </a:r>
              </a:p>
              <a:p>
                <a:r>
                  <a:rPr lang="en-US" sz="2800" dirty="0"/>
                  <a:t>RSA</a:t>
                </a:r>
              </a:p>
              <a:p>
                <a:pPr lvl="1"/>
                <a:r>
                  <a:rPr lang="en-US" sz="2400" dirty="0"/>
                  <a:t>Vendor chooses random 1024-bit or 2048-bit primes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and 1024/2048-bit exponent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/>
                  <a:t>.  Computes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2400" dirty="0"/>
                  <a:t>Vendor broadcasts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2400" dirty="0"/>
                  <a:t>To send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to vendor, you compute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using </a:t>
                </a:r>
                <a:r>
                  <a:rPr lang="en-US" sz="2400" i="1" dirty="0"/>
                  <a:t>fast modular exponentiation </a:t>
                </a:r>
                <a:r>
                  <a:rPr lang="en-US" sz="2400" dirty="0"/>
                  <a:t>and send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 to the vendor.</a:t>
                </a:r>
              </a:p>
              <a:p>
                <a:pPr lvl="1"/>
                <a:r>
                  <a:rPr lang="en-US" sz="2400" dirty="0"/>
                  <a:t>Using secret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the vendor computes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/>
                  <a:t> that is the </a:t>
                </a:r>
                <a:r>
                  <a:rPr lang="en-US" sz="2400" i="1" dirty="0"/>
                  <a:t>multiplicative inverse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/>
                  <a:t> mod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Vendor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using </a:t>
                </a:r>
                <a:r>
                  <a:rPr lang="en-US" sz="2400" i="1" dirty="0"/>
                  <a:t>fast modular exponentiation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b="1" dirty="0"/>
                  <a:t>Fact</a:t>
                </a:r>
                <a:r>
                  <a:rPr lang="en-US" sz="2400" dirty="0"/>
                  <a:t>: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unless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71165"/>
                <a:ext cx="8475133" cy="5613840"/>
              </a:xfrm>
              <a:blipFill>
                <a:blip r:embed="rId2"/>
                <a:stretch>
                  <a:fillRect l="-1295" t="-1086" r="-1655" b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72662" y="2063892"/>
            <a:ext cx="185178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Franklin Gothic Medium"/>
                <a:cs typeface="Franklin Gothic Medium"/>
              </a:rPr>
              <a:t>…as of 2023</a:t>
            </a:r>
          </a:p>
        </p:txBody>
      </p:sp>
    </p:spTree>
    <p:extLst>
      <p:ext uri="{BB962C8B-B14F-4D97-AF65-F5344CB8AC3E}">
        <p14:creationId xmlns:p14="http://schemas.microsoft.com/office/powerpoint/2010/main" val="1495882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3E94DB-F46A-490B-A84F-5F813B47E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34033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7D9169B-2E95-8E43-A8B3-5557A934F376}"/>
              </a:ext>
            </a:extLst>
          </p:cNvPr>
          <p:cNvSpPr>
            <a:spLocks noChangeAspect="1"/>
          </p:cNvSpPr>
          <p:nvPr/>
        </p:nvSpPr>
        <p:spPr>
          <a:xfrm>
            <a:off x="2774439" y="5194146"/>
            <a:ext cx="349146" cy="352056"/>
          </a:xfrm>
          <a:prstGeom prst="ellips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class: 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21920" y="1030800"/>
                <a:ext cx="8564880" cy="5140800"/>
              </a:xfrm>
              <a:blipFill>
                <a:blip r:embed="rId6"/>
                <a:stretch>
                  <a:fillRect l="-925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78311" y="3925705"/>
            <a:ext cx="257556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35 = 1 * 27 + 8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27 = 3 * 8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+ 3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  8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= 2 * 3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+ 2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  3 = 1 * 2    + 1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  2 = 2 * 1    + 0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35956" y="3925705"/>
            <a:ext cx="25755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 = 27 – 3 * 8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=  8  </a:t>
            </a:r>
            <a:r>
              <a:rPr lang="da-DK" sz="1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* 3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1 =  3  </a:t>
            </a:r>
            <a:r>
              <a:rPr lang="da-DK" sz="5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 1 *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220C06-D9F1-7647-BE03-6DA5F0FB9225}"/>
              </a:ext>
            </a:extLst>
          </p:cNvPr>
          <p:cNvSpPr>
            <a:spLocks noChangeAspect="1"/>
          </p:cNvSpPr>
          <p:nvPr/>
        </p:nvSpPr>
        <p:spPr>
          <a:xfrm>
            <a:off x="4835956" y="5194147"/>
            <a:ext cx="349146" cy="352056"/>
          </a:xfrm>
          <a:prstGeom prst="ellips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332947"/>
                <a:ext cx="3454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=35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=27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32947"/>
                <a:ext cx="3454535" cy="461665"/>
              </a:xfrm>
              <a:prstGeom prst="rect">
                <a:avLst/>
              </a:prstGeom>
              <a:blipFill>
                <a:blip r:embed="rId7"/>
                <a:stretch>
                  <a:fillRect l="-2646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3CAF2B8-614F-437A-B9FE-49D71F2534AE}"/>
              </a:ext>
            </a:extLst>
          </p:cNvPr>
          <p:cNvSpPr/>
          <p:nvPr/>
        </p:nvSpPr>
        <p:spPr>
          <a:xfrm>
            <a:off x="494778" y="2894422"/>
            <a:ext cx="3125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charset="0"/>
                <a:cs typeface="Cambria Math" charset="0"/>
              </a:rPr>
              <a:t>Compute</a:t>
            </a:r>
            <a:r>
              <a:rPr lang="da-DK" sz="2400" dirty="0">
                <a:solidFill>
                  <a:prstClr val="black"/>
                </a:solidFill>
                <a:latin typeface="Cambria Math" charset="0"/>
                <a:ea typeface="Cambria Math" charset="0"/>
                <a:cs typeface="Cambria Math" charset="0"/>
              </a:rPr>
              <a:t> gcd(35, 27):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6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pic>
        <p:nvPicPr>
          <p:cNvPr id="5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347" y="-168900"/>
            <a:ext cx="3049972" cy="217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8965" y="1864114"/>
            <a:ext cx="7473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Sets are collections of objects called </a:t>
            </a:r>
            <a:r>
              <a:rPr lang="en-US" sz="2800" b="1" dirty="0">
                <a:latin typeface="Franklin Gothic Medium"/>
                <a:cs typeface="Franklin Gothic Medium"/>
              </a:rPr>
              <a:t>elements. 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800" dirty="0">
                <a:latin typeface="Franklin Gothic Medium"/>
                <a:cs typeface="Franklin Gothic Medium"/>
              </a:rPr>
              <a:t>Write 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∈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to say that</a:t>
            </a:r>
            <a:r>
              <a:rPr lang="en-US" sz="2800" b="1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b="1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is an element of set</a:t>
            </a:r>
            <a:r>
              <a:rPr lang="en-US" sz="2800" b="1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,</a:t>
            </a:r>
          </a:p>
          <a:p>
            <a:r>
              <a:rPr lang="en-US" sz="28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∉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 say that it is not.</a:t>
            </a:r>
            <a:endParaRPr lang="en-US" sz="2800" dirty="0">
              <a:cs typeface="Franklin Gothic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7817" y="4190989"/>
            <a:ext cx="3340389" cy="2204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Some simple examples</a:t>
            </a:r>
          </a:p>
          <a:p>
            <a:r>
              <a:rPr lang="en-US" sz="2200" dirty="0">
                <a:solidFill>
                  <a:srgbClr val="002060"/>
                </a:solidFill>
              </a:rPr>
              <a:t>A = {1}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{1, 3, 2}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= {</a:t>
            </a:r>
            <a:r>
              <a:rPr lang="en-US" sz="2200" dirty="0">
                <a:solidFill>
                  <a:srgbClr val="002060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sz="2200" dirty="0">
                <a:solidFill>
                  <a:srgbClr val="002060"/>
                </a:solidFill>
              </a:rPr>
              <a:t>, 1}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D = {{17}, 17}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E = {1, 2, 7, cat, dog, </a:t>
            </a:r>
            <a:r>
              <a:rPr lang="en-US" sz="2200" dirty="0">
                <a:solidFill>
                  <a:prstClr val="black"/>
                </a:solidFill>
                <a:sym typeface="Symbol"/>
              </a:rPr>
              <a:t></a:t>
            </a:r>
            <a:r>
              <a:rPr lang="en-US" sz="2200" dirty="0">
                <a:solidFill>
                  <a:srgbClr val="002060"/>
                </a:solidFill>
              </a:rPr>
              <a:t>, α}</a:t>
            </a:r>
          </a:p>
        </p:txBody>
      </p:sp>
    </p:spTree>
    <p:extLst>
      <p:ext uri="{BB962C8B-B14F-4D97-AF65-F5344CB8AC3E}">
        <p14:creationId xmlns:p14="http://schemas.microsoft.com/office/powerpoint/2010/main" val="324667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53661"/>
            <a:ext cx="8229600" cy="60664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Franklin Gothic Medium" pitchFamily="34" charset="0"/>
              </a:rPr>
              <a:t>Some Common Sets</a:t>
            </a:r>
          </a:p>
        </p:txBody>
      </p:sp>
      <p:sp>
        <p:nvSpPr>
          <p:cNvPr id="6147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4495800"/>
            <a:ext cx="2403475" cy="17541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Give some examples:</a:t>
            </a:r>
          </a:p>
          <a:p>
            <a:pPr eaLnBrk="1" hangingPunct="1"/>
            <a:r>
              <a:rPr lang="en-US">
                <a:cs typeface="Arial" charset="0"/>
              </a:rPr>
              <a:t>Finite sets, </a:t>
            </a:r>
          </a:p>
          <a:p>
            <a:pPr eaLnBrk="1" hangingPunct="1"/>
            <a:r>
              <a:rPr lang="en-US">
                <a:cs typeface="Arial" charset="0"/>
              </a:rPr>
              <a:t>Multiple domains</a:t>
            </a:r>
          </a:p>
          <a:p>
            <a:pPr eaLnBrk="1" hangingPunct="1"/>
            <a:r>
              <a:rPr lang="en-US">
                <a:cs typeface="Arial" charset="0"/>
              </a:rPr>
              <a:t>N, Z, Q, R</a:t>
            </a:r>
          </a:p>
          <a:p>
            <a:pPr eaLnBrk="1" hangingPunct="1"/>
            <a:r>
              <a:rPr lang="en-US">
                <a:cs typeface="Arial" charset="0"/>
              </a:rPr>
              <a:t>Emptyset</a:t>
            </a:r>
          </a:p>
          <a:p>
            <a:pPr eaLnBrk="1" hangingPunct="1"/>
            <a:r>
              <a:rPr lang="en-US">
                <a:cs typeface="Arial" charset="0"/>
              </a:rPr>
              <a:t>Sets containing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9687" y="1194160"/>
                <a:ext cx="7462056" cy="2379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0"/>
              <a:lstStyle/>
              <a:p>
                <a:r>
                  <a:rPr lang="en-US" sz="2400" b="1" dirty="0"/>
                  <a:t>ℕ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Natural Numbers;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ℕ</a:t>
                </a:r>
                <a:r>
                  <a:rPr lang="en-US" sz="2400" dirty="0"/>
                  <a:t> = {0, 1, 2, …}</a:t>
                </a:r>
              </a:p>
              <a:p>
                <a:r>
                  <a:rPr lang="en-US" sz="2400" b="1" dirty="0"/>
                  <a:t>ℤ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Integers</a:t>
                </a:r>
                <a:r>
                  <a:rPr lang="en-US" sz="2400" dirty="0"/>
                  <a:t>;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ℤ</a:t>
                </a:r>
                <a:r>
                  <a:rPr lang="en-US" sz="2400" dirty="0"/>
                  <a:t> = {…, -2, -1, 0, 1, 2, …}</a:t>
                </a:r>
              </a:p>
              <a:p>
                <a:r>
                  <a:rPr lang="en-US" sz="2400" b="1" dirty="0"/>
                  <a:t>ℚ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Rational Numbers</a:t>
                </a:r>
                <a:r>
                  <a:rPr lang="en-US" sz="2400" dirty="0"/>
                  <a:t>; e.g. ½, -17, 32/48</a:t>
                </a:r>
              </a:p>
              <a:p>
                <a:r>
                  <a:rPr lang="en-US" sz="2400" b="1" dirty="0"/>
                  <a:t>ℝ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Real Numbers</a:t>
                </a:r>
                <a:r>
                  <a:rPr lang="en-US" sz="2400" dirty="0"/>
                  <a:t>; e.g. 1, -17, 32/48, π,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2400" dirty="0"/>
              </a:p>
              <a:p>
                <a:r>
                  <a:rPr lang="en-US" sz="2400" b="1" dirty="0"/>
                  <a:t>[n]</a:t>
                </a:r>
                <a:r>
                  <a:rPr lang="en-US" sz="2400" dirty="0"/>
                  <a:t> is the set </a:t>
                </a:r>
                <a:r>
                  <a:rPr lang="en-US" sz="2400" b="1" dirty="0"/>
                  <a:t>{1, 2, …, n}</a:t>
                </a:r>
                <a:r>
                  <a:rPr lang="en-US" sz="2400" dirty="0"/>
                  <a:t> when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a natural number</a:t>
                </a:r>
              </a:p>
              <a:p>
                <a:r>
                  <a:rPr lang="en-US" sz="2400" b="1" dirty="0">
                    <a:sym typeface="Symbol"/>
                  </a:rPr>
                  <a:t></a:t>
                </a:r>
                <a:r>
                  <a:rPr lang="en-US" sz="2400" dirty="0"/>
                  <a:t> = </a:t>
                </a:r>
                <a:r>
                  <a:rPr lang="en-US" sz="2400" b="1" dirty="0"/>
                  <a:t>{}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empty set</a:t>
                </a:r>
                <a:r>
                  <a:rPr lang="en-US" sz="2400" dirty="0"/>
                  <a:t>; the </a:t>
                </a:r>
                <a:r>
                  <a:rPr lang="en-US" sz="2400" i="1" dirty="0"/>
                  <a:t>only</a:t>
                </a:r>
                <a:r>
                  <a:rPr lang="en-US" sz="2400" dirty="0"/>
                  <a:t> set with no elements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87" y="1194160"/>
                <a:ext cx="7462056" cy="2379221"/>
              </a:xfrm>
              <a:prstGeom prst="rect">
                <a:avLst/>
              </a:prstGeom>
              <a:blipFill>
                <a:blip r:embed="rId4"/>
                <a:stretch>
                  <a:fillRect l="-1015" t="-1053" b="-3158"/>
                </a:stretch>
              </a:blipFill>
              <a:ln>
                <a:solidFill>
                  <a:schemeClr val="tx2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2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can be elements of other 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3762" y="1772511"/>
            <a:ext cx="3340389" cy="1933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For example</a:t>
            </a:r>
          </a:p>
          <a:p>
            <a:r>
              <a:rPr lang="en-US" sz="2200" dirty="0">
                <a:solidFill>
                  <a:srgbClr val="002060"/>
                </a:solidFill>
              </a:rPr>
              <a:t>A = {{1},{2},{1,2},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}</a:t>
            </a: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B = {1,2}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Then B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A.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10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>
                <a:latin typeface="Franklin Gothic Medium" pitchFamily="34" charset="0"/>
              </a:rPr>
              <a:t>A and B are </a:t>
            </a:r>
            <a:r>
              <a:rPr lang="en-US" sz="2800" i="1" dirty="0">
                <a:latin typeface="Franklin Gothic Medium" pitchFamily="34" charset="0"/>
              </a:rPr>
              <a:t>equal</a:t>
            </a:r>
            <a:r>
              <a:rPr lang="en-US" sz="2800" dirty="0">
                <a:latin typeface="Franklin Gothic Medium" pitchFamily="34" charset="0"/>
              </a:rPr>
              <a:t> if they have the same elements</a:t>
            </a: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sz="2800" dirty="0">
                <a:latin typeface="Franklin Gothic Medium" pitchFamily="34" charset="0"/>
              </a:rPr>
              <a:t>A is a </a:t>
            </a:r>
            <a:r>
              <a:rPr lang="en-US" sz="2800" i="1" dirty="0">
                <a:latin typeface="Franklin Gothic Medium" pitchFamily="34" charset="0"/>
              </a:rPr>
              <a:t>subset</a:t>
            </a:r>
            <a:r>
              <a:rPr lang="en-US" sz="2800" dirty="0">
                <a:latin typeface="Franklin Gothic Medium" pitchFamily="34" charset="0"/>
              </a:rPr>
              <a:t> of B if every element of A is also in B</a:t>
            </a:r>
          </a:p>
          <a:p>
            <a:endParaRPr lang="en-US" sz="2800" dirty="0">
              <a:latin typeface="Franklin Gothic Medium" pitchFamily="34" charset="0"/>
            </a:endParaRPr>
          </a:p>
          <a:p>
            <a:pPr marL="0" indent="0">
              <a:buNone/>
            </a:pPr>
            <a:endParaRPr lang="en-US" sz="3600" dirty="0">
              <a:latin typeface="Franklin Gothic Medium" pitchFamily="34" charset="0"/>
            </a:endParaRPr>
          </a:p>
          <a:p>
            <a:r>
              <a:rPr lang="en-US" sz="2800" dirty="0">
                <a:latin typeface="Franklin Gothic Medium" pitchFamily="34" charset="0"/>
              </a:rPr>
              <a:t>Notes:</a:t>
            </a:r>
            <a:endParaRPr lang="en-US" sz="2800" b="1" dirty="0">
              <a:latin typeface="Franklin Gothic Medium" pitchFamily="34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92349" y="3706913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pic>
        <p:nvPicPr>
          <p:cNvPr id="8" name="Picture 7" descr="eq.png">
            <a:extLst>
              <a:ext uri="{FF2B5EF4-FFF2-40B4-BE49-F238E27FC236}">
                <a16:creationId xmlns:a16="http://schemas.microsoft.com/office/drawing/2014/main" id="{27744A33-307B-7245-8E6C-ABB19A9AF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63" y="4568104"/>
            <a:ext cx="4962144" cy="877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BA8412-7ECC-504B-A4AF-06A8760CB85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957763" y="5339085"/>
            <a:ext cx="3239435" cy="584776"/>
          </a:xfrm>
          <a:prstGeom prst="rect">
            <a:avLst/>
          </a:prstGeom>
          <a:solidFill>
            <a:srgbClr val="FFD699"/>
          </a:solidFill>
          <a:ln>
            <a:solidFill>
              <a:srgbClr val="FF650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⊇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ea typeface="ＭＳ Ｐゴシック" pitchFamily="-111" charset="-128"/>
              </a:rPr>
              <a:t>B </a:t>
            </a:r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</a:rPr>
              <a:t>means</a:t>
            </a:r>
            <a:r>
              <a:rPr lang="en-US" sz="3200" dirty="0">
                <a:ea typeface="ＭＳ Ｐゴシック" pitchFamily="-111" charset="-128"/>
              </a:rPr>
              <a:t> B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3200" dirty="0">
                <a:ea typeface="ＭＳ Ｐゴシック" pitchFamily="-111" charset="-128"/>
              </a:rPr>
              <a:t> A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A4A0B-E365-AC44-B650-BBE68C10288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957763" y="6039151"/>
            <a:ext cx="4962144" cy="584775"/>
          </a:xfrm>
          <a:prstGeom prst="rect">
            <a:avLst/>
          </a:prstGeom>
          <a:solidFill>
            <a:srgbClr val="FFD699"/>
          </a:solidFill>
          <a:ln>
            <a:solidFill>
              <a:srgbClr val="FF650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⊂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ea typeface="ＭＳ Ｐゴシック" pitchFamily="-111" charset="-128"/>
              </a:rPr>
              <a:t>B </a:t>
            </a:r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</a:rPr>
              <a:t>means</a:t>
            </a:r>
            <a:r>
              <a:rPr lang="en-US" sz="3200" dirty="0">
                <a:ea typeface="ＭＳ Ｐゴシック" pitchFamily="-111" charset="-128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3200" dirty="0">
                <a:ea typeface="ＭＳ Ｐゴシック" pitchFamily="-111" charset="-128"/>
              </a:rPr>
              <a:t> B </a:t>
            </a:r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</a:rPr>
              <a:t>but </a:t>
            </a:r>
            <a:r>
              <a:rPr lang="en-US" sz="3200" dirty="0">
                <a:ea typeface="ＭＳ Ｐゴシック" pitchFamily="-111" charset="-128"/>
              </a:rPr>
              <a:t>A ≠ B</a:t>
            </a:r>
            <a:r>
              <a:rPr lang="en-US" sz="3200" dirty="0">
                <a:latin typeface="Franklin Gothic Medium" panose="020B0603020102020204" pitchFamily="34" charset="0"/>
                <a:ea typeface="ＭＳ Ｐゴシック" pitchFamily="-111" charset="-128"/>
              </a:rPr>
              <a:t> </a:t>
            </a:r>
            <a:r>
              <a:rPr lang="en-US" sz="3200" dirty="0">
                <a:ea typeface="ＭＳ Ｐゴシック" pitchFamily="-111" charset="-128"/>
              </a:rPr>
              <a:t> 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C9446-E733-6BEE-BD5E-BE36FDFCD81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892349" y="1967898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= B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:= 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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2416513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Definition: Equality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A and B are </a:t>
            </a:r>
            <a:r>
              <a:rPr lang="en-US" sz="2800" i="1" dirty="0">
                <a:latin typeface="Franklin Gothic Medium" pitchFamily="34" charset="0"/>
              </a:rPr>
              <a:t>equal</a:t>
            </a:r>
            <a:r>
              <a:rPr lang="en-US" sz="2800" dirty="0">
                <a:latin typeface="Franklin Gothic Medium" pitchFamily="34" charset="0"/>
              </a:rPr>
              <a:t> if they have the same elements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92349" y="1967898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= B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:= 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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0626" y="3276410"/>
            <a:ext cx="1571314" cy="215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A = {1, 2, 3}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{3, 4, 5}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= {3, 4}</a:t>
            </a:r>
          </a:p>
          <a:p>
            <a:pPr lvl="0"/>
            <a:r>
              <a:rPr lang="en-US" sz="2200" dirty="0">
                <a:solidFill>
                  <a:srgbClr val="002060"/>
                </a:solidFill>
              </a:rPr>
              <a:t>D = {4, 3, 3}</a:t>
            </a:r>
          </a:p>
          <a:p>
            <a:pPr lvl="0"/>
            <a:r>
              <a:rPr lang="en-US" sz="2200" dirty="0">
                <a:solidFill>
                  <a:srgbClr val="002060"/>
                </a:solidFill>
              </a:rPr>
              <a:t>E = {3, 4, 3}</a:t>
            </a:r>
          </a:p>
          <a:p>
            <a:pPr lvl="0"/>
            <a:r>
              <a:rPr lang="en-US" sz="2200" dirty="0">
                <a:solidFill>
                  <a:srgbClr val="002060"/>
                </a:solidFill>
              </a:rPr>
              <a:t>F = {4, {3}}</a:t>
            </a:r>
          </a:p>
          <a:p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5270" y="4354696"/>
            <a:ext cx="4922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Which sets are equal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3645499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Definition: Subset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A is a </a:t>
            </a:r>
            <a:r>
              <a:rPr lang="en-US" sz="2800" i="1" dirty="0">
                <a:latin typeface="Franklin Gothic Medium" pitchFamily="34" charset="0"/>
              </a:rPr>
              <a:t>subset</a:t>
            </a:r>
            <a:r>
              <a:rPr lang="en-US" sz="2800" dirty="0">
                <a:latin typeface="Franklin Gothic Medium" pitchFamily="34" charset="0"/>
              </a:rPr>
              <a:t> of B if every element of A is also in B</a:t>
            </a: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9" name="Rectangle 8"/>
          <p:cNvSpPr/>
          <p:nvPr/>
        </p:nvSpPr>
        <p:spPr>
          <a:xfrm>
            <a:off x="4023742" y="2858304"/>
            <a:ext cx="1571314" cy="11172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A = {1, 2, 3}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{3, 4, 5}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= {3, 4}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2013" y="4456259"/>
            <a:ext cx="5853319" cy="1590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sz="2200" u="sng" dirty="0">
                <a:solidFill>
                  <a:srgbClr val="002060"/>
                </a:solidFill>
              </a:rPr>
              <a:t>QUESTIONS</a:t>
            </a:r>
          </a:p>
          <a:p>
            <a:r>
              <a:rPr lang="en-US" sz="2200" dirty="0">
                <a:solidFill>
                  <a:srgbClr val="002060"/>
                </a:solidFill>
                <a:sym typeface="Symbol"/>
              </a:rPr>
              <a:t> </a:t>
            </a:r>
            <a:r>
              <a:rPr lang="en-US" sz="2400" dirty="0">
                <a:solidFill>
                  <a:srgbClr val="002060"/>
                </a:solidFill>
                <a:sym typeface="Symbol"/>
              </a:rPr>
              <a:t> </a:t>
            </a:r>
            <a:r>
              <a:rPr lang="en-US" sz="2200" dirty="0">
                <a:solidFill>
                  <a:srgbClr val="002060"/>
                </a:solidFill>
                <a:sym typeface="Symbol"/>
              </a:rPr>
              <a:t>A?</a:t>
            </a: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  <a:sym typeface="Symbol"/>
              </a:rPr>
              <a:t></a:t>
            </a:r>
            <a:r>
              <a:rPr lang="en-US" sz="2200" dirty="0">
                <a:solidFill>
                  <a:srgbClr val="002060"/>
                </a:solidFill>
              </a:rPr>
              <a:t> B?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</a:t>
            </a:r>
            <a:r>
              <a:rPr lang="en-US" sz="2000" dirty="0">
                <a:solidFill>
                  <a:srgbClr val="002060"/>
                </a:solidFill>
                <a:sym typeface="Symbol"/>
              </a:rPr>
              <a:t></a:t>
            </a:r>
            <a:r>
              <a:rPr lang="en-US" sz="2200" dirty="0">
                <a:solidFill>
                  <a:srgbClr val="002060"/>
                </a:solidFill>
              </a:rPr>
              <a:t> 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7AB49-0770-1623-E9B5-E4EC547C735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936030" y="1910649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4213307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Definition: Subset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44160"/>
            <a:ext cx="8229600" cy="60664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A is a </a:t>
            </a:r>
            <a:r>
              <a:rPr lang="en-US" sz="2800" i="1" dirty="0">
                <a:latin typeface="Franklin Gothic Medium" pitchFamily="34" charset="0"/>
              </a:rPr>
              <a:t>subset</a:t>
            </a:r>
            <a:r>
              <a:rPr lang="en-US" sz="2800" dirty="0">
                <a:latin typeface="Franklin Gothic Medium" pitchFamily="34" charset="0"/>
              </a:rPr>
              <a:t> of B if every element of A is also in B</a:t>
            </a: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303F6-2010-6D44-99F5-66DE9338432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8534" y="4658769"/>
            <a:ext cx="5766931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</a:t>
            </a:r>
            <a:r>
              <a:rPr lang="en-US" sz="3200" dirty="0" err="1">
                <a:ea typeface="ＭＳ Ｐゴシック" pitchFamily="-111" charset="-128"/>
              </a:rPr>
              <a:t>x</a:t>
            </a:r>
            <a:r>
              <a:rPr lang="en-US" sz="3200" dirty="0" err="1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</a:t>
            </a:r>
            <a:r>
              <a:rPr lang="en-US" sz="3200" dirty="0" err="1">
                <a:ea typeface="ＭＳ Ｐゴシック" pitchFamily="-111" charset="-128"/>
              </a:rPr>
              <a:t>A</a:t>
            </a:r>
            <a:r>
              <a:rPr lang="en-US" sz="3200" dirty="0">
                <a:ea typeface="ＭＳ Ｐゴシック" pitchFamily="-111" charset="-128"/>
              </a:rPr>
              <a:t>, P(x)  </a:t>
            </a:r>
            <a:r>
              <a:rPr lang="en-US" sz="3200" dirty="0">
                <a:ea typeface="ＭＳ Ｐゴシック" pitchFamily="-111" charset="-128"/>
                <a:sym typeface="Symbol"/>
              </a:rPr>
              <a:t>:=</a:t>
            </a:r>
            <a:r>
              <a:rPr lang="en-US" sz="3200" dirty="0">
                <a:ea typeface="ＭＳ Ｐゴシック" pitchFamily="-111" charset="-128"/>
                <a:cs typeface="+mn-cs"/>
              </a:rPr>
              <a:t>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</a:rPr>
              <a:t>x (x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</a:rPr>
              <a:t> P(x))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2C20B1-BC2E-DD43-92D5-A07F2B3AF5F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57200" y="2974773"/>
            <a:ext cx="8229600" cy="6066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Note the domain restriction.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953BE8-F0A0-2646-B2B4-DEC041A5D641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57200" y="3816771"/>
            <a:ext cx="8229600" cy="6066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We will use a shorthand restriction to a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73B0A-0327-AF25-2E96-A2A1D5E8791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936030" y="1910649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E433-3268-AF79-6139-6DEE7A0AEE7A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00881" y="5636142"/>
            <a:ext cx="8229600" cy="6066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Restricting all quantified variables improves </a:t>
            </a:r>
            <a:r>
              <a:rPr lang="en-US" sz="2800" i="1" dirty="0">
                <a:latin typeface="Franklin Gothic Medium" pitchFamily="34" charset="0"/>
              </a:rPr>
              <a:t>clarity</a:t>
            </a:r>
          </a:p>
        </p:txBody>
      </p:sp>
    </p:spTree>
    <p:extLst>
      <p:ext uri="{BB962C8B-B14F-4D97-AF65-F5344CB8AC3E}">
        <p14:creationId xmlns:p14="http://schemas.microsoft.com/office/powerpoint/2010/main" val="206767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 &amp; Logic</a:t>
            </a:r>
          </a:p>
        </p:txBody>
      </p:sp>
    </p:spTree>
    <p:extLst>
      <p:ext uri="{BB962C8B-B14F-4D97-AF65-F5344CB8AC3E}">
        <p14:creationId xmlns:p14="http://schemas.microsoft.com/office/powerpoint/2010/main" val="497774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set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/>
              <a:t>defines a predicate “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/>
              <a:t> ∈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/>
              <a:t>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667F004B-257E-C0DE-0227-817056F6D1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468687"/>
                <a:ext cx="8229600" cy="231427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/>
                  <a:t>We can also define a set from a predicate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P</a:t>
                </a:r>
                <a:r>
                  <a:rPr lang="en-US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dirty="0"/>
                  <a:t> = the set of all </a:t>
                </a:r>
                <a:r>
                  <a:rPr lang="en-US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dirty="0"/>
                  <a:t> (in some universe U) for   	  	  which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P(x)</a:t>
                </a:r>
                <a:r>
                  <a:rPr lang="en-US" dirty="0"/>
                  <a:t> is true</a:t>
                </a:r>
              </a:p>
              <a:p>
                <a:pPr marL="0" indent="0">
                  <a:buFont typeface="Arial"/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other words...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667F004B-257E-C0DE-0227-817056F6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68687"/>
                <a:ext cx="8229600" cy="2314274"/>
              </a:xfrm>
              <a:prstGeom prst="rect">
                <a:avLst/>
              </a:prstGeom>
              <a:blipFill>
                <a:blip r:embed="rId5"/>
                <a:stretch>
                  <a:fillRect l="-1852" t="-3684" b="-6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Building Sets from Predicates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266145" y="3229785"/>
            <a:ext cx="261171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S  :=  {x : P(x)}</a:t>
            </a:r>
          </a:p>
        </p:txBody>
      </p:sp>
    </p:spTree>
    <p:extLst>
      <p:ext uri="{BB962C8B-B14F-4D97-AF65-F5344CB8AC3E}">
        <p14:creationId xmlns:p14="http://schemas.microsoft.com/office/powerpoint/2010/main" val="37021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A22A1A6-35EB-996F-A21A-A248FECCDADD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6969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This is a predicate: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236883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we want to prove </a:t>
            </a:r>
            <a:r>
              <a:rPr lang="en-US" sz="3200" b="1" dirty="0">
                <a:ea typeface="ＭＳ Ｐゴシック" pitchFamily="-111" charset="-128"/>
                <a:cs typeface="+mn-cs"/>
              </a:rPr>
              <a:t>A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3200" dirty="0">
                <a:ea typeface="ＭＳ Ｐゴシック" pitchFamily="-111" charset="-128"/>
                <a:cs typeface="+mn-cs"/>
              </a:rPr>
              <a:t> B</a:t>
            </a:r>
            <a:r>
              <a:rPr lang="en-US" dirty="0"/>
              <a:t>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 About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25E32-BD84-C471-9FCF-9810BDF867E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36372" y="4273307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3200" dirty="0">
                <a:ea typeface="ＭＳ Ｐゴシック" pitchFamily="-111" charset="-128"/>
                <a:cs typeface="+mn-cs"/>
              </a:rPr>
              <a:t> B  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734AF-C206-57B6-6CB9-9316FC2D87B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15983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 :=  {x : P(x)}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69C7-3C74-BDDF-3512-FD4EEDDBE2A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28257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B  :=  {x : Q(x)}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11DBCB8-115F-CA55-BE93-1C4879D552A6}"/>
              </a:ext>
            </a:extLst>
          </p:cNvPr>
          <p:cNvSpPr txBox="1">
            <a:spLocks/>
          </p:cNvSpPr>
          <p:nvPr/>
        </p:nvSpPr>
        <p:spPr>
          <a:xfrm>
            <a:off x="457199" y="5306008"/>
            <a:ext cx="8438225" cy="5847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Typically: use direct proof of the implication</a:t>
            </a:r>
          </a:p>
        </p:txBody>
      </p:sp>
    </p:spTree>
    <p:extLst>
      <p:ext uri="{BB962C8B-B14F-4D97-AF65-F5344CB8AC3E}">
        <p14:creationId xmlns:p14="http://schemas.microsoft.com/office/powerpoint/2010/main" val="38591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class: 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21920" y="1030800"/>
                <a:ext cx="8564880" cy="5140800"/>
              </a:xfrm>
              <a:blipFill>
                <a:blip r:embed="rId6"/>
                <a:stretch>
                  <a:fillRect l="-925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97356" y="2340515"/>
            <a:ext cx="482536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a-DK" sz="2400" dirty="0">
                <a:solidFill>
                  <a:prstClr val="black"/>
                </a:solidFill>
                <a:latin typeface="Cambria Math" charset="0"/>
                <a:ea typeface="Cambria Math" charset="0"/>
                <a:cs typeface="Cambria Math" charset="0"/>
              </a:rPr>
              <a:t>1 =  3  </a:t>
            </a:r>
            <a:r>
              <a:rPr lang="da-DK" sz="400" dirty="0">
                <a:solidFill>
                  <a:prstClr val="black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400" dirty="0">
                <a:solidFill>
                  <a:prstClr val="black"/>
                </a:solidFill>
                <a:latin typeface="Cambria Math" charset="0"/>
                <a:ea typeface="Cambria Math" charset="0"/>
                <a:cs typeface="Cambria Math" charset="0"/>
              </a:rPr>
              <a:t>–  1 * 2</a:t>
            </a:r>
          </a:p>
          <a:p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     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=  </a:t>
            </a:r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3 – 1 * (8 – 2 * 3)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– 8 + 2 * 3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3</a:t>
            </a:r>
          </a:p>
          <a:p>
            <a:endParaRPr lang="en-US" sz="24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(27 – 3 * 8)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27 + (–9) * 8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* 27  + (–10) * 8</a:t>
            </a:r>
          </a:p>
          <a:p>
            <a:endParaRPr lang="en-US" sz="24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* 27  + (–10) * (35 – 1 * 27)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* 27   + (–10) * 35 + 10 * 27</a:t>
            </a:r>
          </a:p>
          <a:p>
            <a:pPr lvl="0"/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</a:t>
            </a:r>
            <a:r>
              <a:rPr lang="en-US" sz="2400" dirty="0">
                <a:solidFill>
                  <a:prstClr val="black"/>
                </a:solidFill>
                <a:latin typeface="Cambria Math" charset="0"/>
                <a:ea typeface="Cambria Math" charset="0"/>
                <a:cs typeface="Cambria Math" charset="0"/>
              </a:rPr>
              <a:t>(–10) * 35  + 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13 * 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82040" y="3761411"/>
            <a:ext cx="25755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 = 27 – 3 * 8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=  8  </a:t>
            </a:r>
            <a:r>
              <a:rPr lang="da-DK" sz="1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* 3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1 =  3  </a:t>
            </a:r>
            <a:r>
              <a:rPr lang="da-DK" sz="5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 1 *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200" y="2332947"/>
                <a:ext cx="3454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=35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=27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32947"/>
                <a:ext cx="3454535" cy="461665"/>
              </a:xfrm>
              <a:prstGeom prst="rect">
                <a:avLst/>
              </a:prstGeom>
              <a:blipFill>
                <a:blip r:embed="rId7"/>
                <a:stretch>
                  <a:fillRect l="-2646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 flipV="1">
            <a:off x="4972833" y="1903956"/>
            <a:ext cx="493774" cy="4509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574083" y="1903956"/>
            <a:ext cx="1690293" cy="4509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833" y="5794511"/>
            <a:ext cx="2345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Franklin Gothic Medium"/>
                <a:cs typeface="Franklin Gothic Medium"/>
              </a:rPr>
              <a:t>Optional Check:</a:t>
            </a:r>
          </a:p>
          <a:p>
            <a:pPr lvl="0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 (–10) * 35 = –350 </a:t>
            </a:r>
          </a:p>
          <a:p>
            <a:pPr lvl="0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      13 * 27  =   351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E12F07-A786-413E-B7B6-95F7D9330963}"/>
              </a:ext>
            </a:extLst>
          </p:cNvPr>
          <p:cNvCxnSpPr/>
          <p:nvPr/>
        </p:nvCxnSpPr>
        <p:spPr>
          <a:xfrm flipH="1" flipV="1">
            <a:off x="1429305" y="4944862"/>
            <a:ext cx="1526959" cy="97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0ED122-3A6B-412F-8A5C-EB4352B1F6D6}"/>
              </a:ext>
            </a:extLst>
          </p:cNvPr>
          <p:cNvCxnSpPr/>
          <p:nvPr/>
        </p:nvCxnSpPr>
        <p:spPr>
          <a:xfrm flipH="1" flipV="1">
            <a:off x="1420900" y="4550885"/>
            <a:ext cx="1526959" cy="97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383D5B-D8D3-4E22-8A3F-A8CE02B51096}"/>
              </a:ext>
            </a:extLst>
          </p:cNvPr>
          <p:cNvCxnSpPr/>
          <p:nvPr/>
        </p:nvCxnSpPr>
        <p:spPr>
          <a:xfrm flipH="1" flipV="1">
            <a:off x="1412495" y="4156908"/>
            <a:ext cx="1526959" cy="97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6F9BC2D-FB1D-459A-8A9B-245BA52F9456}"/>
              </a:ext>
            </a:extLst>
          </p:cNvPr>
          <p:cNvSpPr/>
          <p:nvPr/>
        </p:nvSpPr>
        <p:spPr>
          <a:xfrm>
            <a:off x="494778" y="2894422"/>
            <a:ext cx="37718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charset="0"/>
                <a:cs typeface="Cambria Math" charset="0"/>
              </a:rPr>
              <a:t>Use equations to substitute</a:t>
            </a:r>
          </a:p>
          <a:p>
            <a:r>
              <a:rPr lang="da-DK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charset="0"/>
                <a:cs typeface="Cambria Math" charset="0"/>
              </a:rPr>
              <a:t>back</a:t>
            </a:r>
            <a:r>
              <a:rPr lang="da-DK" sz="2400" dirty="0">
                <a:solidFill>
                  <a:prstClr val="black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C8C8593-4708-F256-6443-13B5BABCB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62579"/>
                <a:ext cx="8229600" cy="53317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itchFamily="-111" charset="-128"/>
                      </a:rPr>
                      <m:t>𝐴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⊆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itchFamily="-111" charset="-128"/>
                      </a:rPr>
                      <m:t>𝐵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  <a:ea typeface="Cambria Math" charset="0"/>
                  <a:cs typeface="Cambria Math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be an arbitrary object (in the universe).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∈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By definition, this means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𝑄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By definition, this means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∈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was arbitrary, we have shown, by definition,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𝐴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⊆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C8C8593-4708-F256-6443-13B5BABCB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5331739"/>
              </a:xfrm>
              <a:prstGeom prst="rect">
                <a:avLst/>
              </a:prstGeom>
              <a:blipFill>
                <a:blip r:embed="rId7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 About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15983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 :=  {x : P(x)}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294F9-469A-C8C7-41C4-05CE6E44CD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928257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B  :=  {x : Q(x)}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9FE11-1EF9-4299-A85F-8FC581FFD36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480929" y="102072"/>
            <a:ext cx="439340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ea typeface="ＭＳ Ｐゴシック" pitchFamily="-111" charset="-128"/>
              </a:rPr>
              <a:t>A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2800" dirty="0">
                <a:ea typeface="ＭＳ Ｐゴシック" pitchFamily="-111" charset="-128"/>
              </a:rPr>
              <a:t> B  := 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</a:t>
            </a:r>
            <a:r>
              <a:rPr lang="en-US" sz="2800" i="1" dirty="0">
                <a:ea typeface="ＭＳ Ｐゴシック" pitchFamily="-111" charset="-128"/>
              </a:rPr>
              <a:t>x</a:t>
            </a:r>
            <a:r>
              <a:rPr lang="en-US" sz="2800" dirty="0">
                <a:ea typeface="ＭＳ Ｐゴシック" pitchFamily="-111" charset="-128"/>
              </a:rPr>
              <a:t> (</a:t>
            </a:r>
            <a:r>
              <a:rPr lang="en-US" sz="2800" i="1" dirty="0">
                <a:ea typeface="ＭＳ Ｐゴシック" pitchFamily="-111" charset="-128"/>
              </a:rPr>
              <a:t>x</a:t>
            </a:r>
            <a:r>
              <a:rPr lang="en-US" sz="2800" dirty="0">
                <a:ea typeface="ＭＳ Ｐゴシック" pitchFamily="-111" charset="-128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</a:t>
            </a:r>
            <a:r>
              <a:rPr lang="en-US" sz="2800" dirty="0">
                <a:ea typeface="ＭＳ Ｐゴシック" pitchFamily="-111" charset="-128"/>
              </a:rPr>
              <a:t> A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</a:t>
            </a:r>
            <a:r>
              <a:rPr lang="en-US" sz="2800" dirty="0">
                <a:ea typeface="ＭＳ Ｐゴシック" pitchFamily="-111" charset="-128"/>
              </a:rPr>
              <a:t> </a:t>
            </a:r>
            <a:r>
              <a:rPr lang="en-US" sz="2800" i="1" dirty="0">
                <a:ea typeface="ＭＳ Ｐゴシック" pitchFamily="-111" charset="-128"/>
              </a:rPr>
              <a:t>x</a:t>
            </a:r>
            <a:r>
              <a:rPr lang="en-US" sz="2800" dirty="0">
                <a:ea typeface="ＭＳ Ｐゴシック" pitchFamily="-111" charset="-128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</a:t>
            </a:r>
            <a:r>
              <a:rPr lang="en-US" sz="2800" dirty="0">
                <a:ea typeface="ＭＳ Ｐゴシック" pitchFamily="-111" charset="-128"/>
              </a:rPr>
              <a:t> 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0139E-84CB-4B32-8123-09A95F976DB5}"/>
              </a:ext>
            </a:extLst>
          </p:cNvPr>
          <p:cNvSpPr txBox="1"/>
          <p:nvPr/>
        </p:nvSpPr>
        <p:spPr>
          <a:xfrm>
            <a:off x="3129918" y="2205442"/>
            <a:ext cx="5047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for</a:t>
            </a:r>
            <a:r>
              <a:rPr lang="en-US" sz="2800" dirty="0">
                <a:solidFill>
                  <a:srgbClr val="0070C0"/>
                </a:solidFill>
                <a:cs typeface="Franklin Gothic Medium"/>
              </a:rPr>
              <a:t> P(x):= “x&gt;2” 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and</a:t>
            </a:r>
            <a:r>
              <a:rPr lang="en-US" sz="2800" dirty="0">
                <a:solidFill>
                  <a:srgbClr val="0070C0"/>
                </a:solidFill>
                <a:cs typeface="Franklin Gothic Medium"/>
              </a:rPr>
              <a:t>  Q(x):=“x</a:t>
            </a:r>
            <a:r>
              <a:rPr lang="en-US" sz="2800" baseline="30000" dirty="0">
                <a:solidFill>
                  <a:srgbClr val="0070C0"/>
                </a:solidFill>
                <a:cs typeface="Franklin Gothic Medium"/>
              </a:rPr>
              <a:t>2</a:t>
            </a:r>
            <a:r>
              <a:rPr lang="en-US" sz="2800" dirty="0">
                <a:solidFill>
                  <a:srgbClr val="0070C0"/>
                </a:solidFill>
                <a:cs typeface="Franklin Gothic Medium"/>
              </a:rPr>
              <a:t>&gt;3”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1B919F-514A-4619-8DE5-883BCD6D87F9}"/>
                  </a:ext>
                </a:extLst>
              </p:cNvPr>
              <p:cNvSpPr txBox="1"/>
              <p:nvPr/>
            </p:nvSpPr>
            <p:spPr>
              <a:xfrm>
                <a:off x="857822" y="3943059"/>
                <a:ext cx="7319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  <a:cs typeface="Franklin Gothic Medium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&gt;2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cs typeface="Franklin Gothic Medium"/>
                  </a:rPr>
                  <a:t>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&gt;4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cs typeface="Franklin Gothic Medium"/>
                  </a:rPr>
                  <a:t> which implies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𝑥</m:t>
                    </m:r>
                    <m:r>
                      <a:rPr lang="en-US" sz="28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&gt;3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C00000"/>
                  </a:solidFill>
                  <a:cs typeface="Franklin Gothic Medium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1B919F-514A-4619-8DE5-883BCD6D8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22" y="3943059"/>
                <a:ext cx="7319953" cy="523220"/>
              </a:xfrm>
              <a:prstGeom prst="rect">
                <a:avLst/>
              </a:prstGeom>
              <a:blipFill>
                <a:blip r:embed="rId8"/>
                <a:stretch>
                  <a:fillRect l="-175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7C36115-AD6A-4A03-AF07-B2C1CFCC3004}"/>
              </a:ext>
            </a:extLst>
          </p:cNvPr>
          <p:cNvSpPr/>
          <p:nvPr/>
        </p:nvSpPr>
        <p:spPr>
          <a:xfrm>
            <a:off x="7741328" y="5548544"/>
            <a:ext cx="168676" cy="230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5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132"/>
                <a:ext cx="8579224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mr-IN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the </a:t>
                </a:r>
                <a:r>
                  <a:rPr lang="en-US" i="1" dirty="0">
                    <a:solidFill>
                      <a:prstClr val="black"/>
                    </a:solidFill>
                  </a:rPr>
                  <a:t>multiplicative inverse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</a:rPr>
                  <a:t> (modulo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</a:rPr>
                  <a:t>)  </a:t>
                </a:r>
                <a:r>
                  <a:rPr lang="en-US" dirty="0" err="1">
                    <a:solidFill>
                      <a:prstClr val="black"/>
                    </a:solidFill>
                    <a:ea typeface="+mj-ea"/>
                  </a:rPr>
                  <a:t>iff</a:t>
                </a:r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𝑎𝑏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≡1 (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mod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dirty="0"/>
                  <a:t>.  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132"/>
                <a:ext cx="8579224" cy="5140800"/>
              </a:xfrm>
              <a:blipFill>
                <a:blip r:embed="rId6"/>
                <a:stretch>
                  <a:fillRect l="-1777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199" y="274638"/>
                <a:ext cx="8579225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Last class:  Multiplicative inverse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33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7"/>
                </p:custDataLst>
              </p:nvPr>
            </p:nvSpPr>
            <p:spPr>
              <a:xfrm>
                <a:off x="457199" y="274638"/>
                <a:ext cx="8579225" cy="606642"/>
              </a:xfrm>
              <a:blipFill>
                <a:blip r:embed="rId8"/>
                <a:stretch>
                  <a:fillRect l="-1777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28426" y="2695527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28426" y="3068947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36922" y="2695527"/>
            <a:ext cx="8709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3761" y="598777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mod 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572000" y="2210349"/>
          <a:ext cx="4209535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1697920221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40568629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497429211"/>
                    </a:ext>
                  </a:extLst>
                </a:gridCol>
              </a:tblGrid>
              <a:tr h="360223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23776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44372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07472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572000" y="2598853"/>
            <a:ext cx="420953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50941" y="2225433"/>
            <a:ext cx="0" cy="403052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8245" y="6273647"/>
            <a:ext cx="1217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mod 10</a:t>
            </a:r>
          </a:p>
        </p:txBody>
      </p:sp>
    </p:spTree>
    <p:extLst>
      <p:ext uri="{BB962C8B-B14F-4D97-AF65-F5344CB8AC3E}">
        <p14:creationId xmlns:p14="http://schemas.microsoft.com/office/powerpoint/2010/main" val="295212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132"/>
                <a:ext cx="8579224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mr-IN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the </a:t>
                </a:r>
                <a:r>
                  <a:rPr lang="en-US" i="1" dirty="0">
                    <a:solidFill>
                      <a:prstClr val="black"/>
                    </a:solidFill>
                  </a:rPr>
                  <a:t>multiplicative inverse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</a:rPr>
                  <a:t> (modulo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</a:rPr>
                  <a:t>)  </a:t>
                </a:r>
                <a:r>
                  <a:rPr lang="en-US" dirty="0" err="1">
                    <a:solidFill>
                      <a:prstClr val="black"/>
                    </a:solidFill>
                    <a:ea typeface="+mj-ea"/>
                  </a:rPr>
                  <a:t>iff</a:t>
                </a:r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𝑎𝑏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≡1 (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mod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dirty="0"/>
                  <a:t>.  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132"/>
                <a:ext cx="8579224" cy="5140800"/>
              </a:xfrm>
              <a:blipFill>
                <a:blip r:embed="rId5"/>
                <a:stretch>
                  <a:fillRect l="-1777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199" y="274638"/>
                <a:ext cx="8579225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Last class:  Multiplicative inverse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33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6"/>
                </p:custDataLst>
              </p:nvPr>
            </p:nvSpPr>
            <p:spPr>
              <a:xfrm>
                <a:off x="457199" y="274638"/>
                <a:ext cx="8579225" cy="606642"/>
              </a:xfrm>
              <a:blipFill>
                <a:blip r:embed="rId7"/>
                <a:stretch>
                  <a:fillRect l="-1777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572000" y="2210349"/>
          <a:ext cx="4209535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1697920221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40568629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497429211"/>
                    </a:ext>
                  </a:extLst>
                </a:gridCol>
              </a:tblGrid>
              <a:tr h="360223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23776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44372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07472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572000" y="2598853"/>
            <a:ext cx="420953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50941" y="2225433"/>
            <a:ext cx="0" cy="403052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8245" y="6273647"/>
            <a:ext cx="1217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mod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D74FF6-8E60-4572-9632-4BBA23392575}"/>
                  </a:ext>
                </a:extLst>
              </p:cNvPr>
              <p:cNvSpPr txBox="1"/>
              <p:nvPr/>
            </p:nvSpPr>
            <p:spPr>
              <a:xfrm>
                <a:off x="457199" y="2341401"/>
                <a:ext cx="403219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This can’t exist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have</a:t>
                </a:r>
              </a:p>
              <a:p>
                <a:r>
                  <a:rPr lang="en-US" sz="2400" dirty="0">
                    <a:cs typeface="Franklin Gothic Medium"/>
                  </a:rPr>
                  <a:t>a common factor &gt;1.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D74FF6-8E60-4572-9632-4BBA2339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341401"/>
                <a:ext cx="4032194" cy="830997"/>
              </a:xfrm>
              <a:prstGeom prst="rect">
                <a:avLst/>
              </a:prstGeom>
              <a:blipFill>
                <a:blip r:embed="rId8"/>
                <a:stretch>
                  <a:fillRect l="-2269" t="-5882" r="-151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7EC276-5FE8-4E1B-A09F-6218DD54C5A1}"/>
                  </a:ext>
                </a:extLst>
              </p:cNvPr>
              <p:cNvSpPr txBox="1"/>
              <p:nvPr/>
            </p:nvSpPr>
            <p:spPr>
              <a:xfrm>
                <a:off x="457200" y="3685603"/>
                <a:ext cx="38599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Idea:</a:t>
                </a:r>
                <a:r>
                  <a:rPr lang="en-US" sz="2400" dirty="0"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is like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so multiplying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is equivalent to dividing by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7EC276-5FE8-4E1B-A09F-6218DD54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85603"/>
                <a:ext cx="3859911" cy="1200329"/>
              </a:xfrm>
              <a:prstGeom prst="rect">
                <a:avLst/>
              </a:prstGeom>
              <a:blipFill>
                <a:blip r:embed="rId9"/>
                <a:stretch>
                  <a:fillRect l="-2370" t="-459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28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ranklin Gothic Medium" panose="020B0603020102020204" pitchFamily="34" charset="0"/>
                  </a:rPr>
                  <a:t>Finding multiplicative inverse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mod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2048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852" t="-1224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44160"/>
                <a:ext cx="8596489" cy="5263732"/>
              </a:xfrm>
            </p:spPr>
            <p:txBody>
              <a:bodyPr>
                <a:normAutofit/>
              </a:bodyPr>
              <a:lstStyle/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endParaRPr lang="en-US" sz="11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Using Extended Euclidean Algorithm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      find integers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𝑠𝑎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𝑡𝑚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800" b="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0" dirty="0"/>
                  <a:t>Therefore</a:t>
                </a:r>
                <a:r>
                  <a:rPr lang="en-US" sz="28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𝑠𝑎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0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The multiplicative inverse</a:t>
                </a:r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of</a:t>
                </a:r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modulo</a:t>
                </a:r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must also satisfy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so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endParaRPr lang="en-US" sz="16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It works 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600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44160"/>
                <a:ext cx="8596489" cy="5263732"/>
              </a:xfrm>
              <a:blipFill>
                <a:blip r:embed="rId4"/>
                <a:stretch>
                  <a:fillRect l="-1418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65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2"/>
                <a:stretch>
                  <a:fillRect l="-1926" t="-4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56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1926" t="-4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2555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First compute and check that</a:t>
                </a:r>
                <a:r>
                  <a:rPr lang="en-US" sz="2400" dirty="0"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⁡(26, 7) = 1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10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26	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+ 5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5= 26	</m:t>
                      </m:r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–</m:t>
                      </m:r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  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1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+ 2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2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2=</m:t>
                      </m:r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7	</m:t>
                      </m:r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– </m:t>
                      </m:r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  = 2∗2 + 1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 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1= 5	</m:t>
                      </m:r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–  2∗2</m:t>
                      </m:r>
                      <m:r>
                        <a:rPr lang="en-US" sz="22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</m:t>
                      </m:r>
                    </m:oMath>
                  </m:oMathPara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 			   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</m:t>
                    </m:r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= 2∗</m:t>
                    </m:r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1</m:t>
                    </m:r>
                    <m:r>
                      <a:rPr 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+</m:t>
                    </m:r>
                    <m:r>
                      <a:rPr lang="en-US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0</m:t>
                    </m:r>
                    <m:r>
                      <a:rPr 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		</m:t>
                    </m:r>
                  </m:oMath>
                </a14:m>
                <a:endParaRPr lang="en-US" sz="2200" dirty="0">
                  <a:latin typeface="Franklin Gothic Medium"/>
                  <a:cs typeface="Franklin Gothic Medium"/>
                </a:endParaRPr>
              </a:p>
              <a:p>
                <a:endParaRPr lang="en-US" sz="1400" dirty="0">
                  <a:latin typeface="Franklin Gothic Medium"/>
                  <a:cs typeface="Franklin Gothic Medium"/>
                </a:endParaRPr>
              </a:p>
              <a:p>
                <a:endParaRPr lang="en-US" sz="16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2555508"/>
              </a:xfrm>
              <a:prstGeom prst="rect">
                <a:avLst/>
              </a:prstGeom>
              <a:blipFill>
                <a:blip r:embed="rId4"/>
                <a:stretch>
                  <a:fillRect l="-1081" t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94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15039</TotalTime>
  <Words>4266</Words>
  <Application>Microsoft Macintosh PowerPoint</Application>
  <PresentationFormat>On-screen Show (4:3)</PresentationFormat>
  <Paragraphs>978</Paragraphs>
  <Slides>40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ゴシック</vt:lpstr>
      <vt:lpstr>Arial</vt:lpstr>
      <vt:lpstr>Calibri</vt:lpstr>
      <vt:lpstr>Cambria Math</vt:lpstr>
      <vt:lpstr>Consolas</vt:lpstr>
      <vt:lpstr>Franklin Gothic Medium</vt:lpstr>
      <vt:lpstr>Office Theme</vt:lpstr>
      <vt:lpstr>CSE 311: Foundations of Computing</vt:lpstr>
      <vt:lpstr>Last class: Euclid’s Algorithm for GCD</vt:lpstr>
      <vt:lpstr>Last class: Extended Euclidean algorithm</vt:lpstr>
      <vt:lpstr>Last class: Extended Euclidean algorithm</vt:lpstr>
      <vt:lpstr>Last class:  Multiplicative inverse (mod m)</vt:lpstr>
      <vt:lpstr>Last class:  Multiplicative inverse (mod m)</vt:lpstr>
      <vt:lpstr>Finding multiplicative inverse mod m</vt:lpstr>
      <vt:lpstr>Example</vt:lpstr>
      <vt:lpstr>Example</vt:lpstr>
      <vt:lpstr>Example</vt:lpstr>
      <vt:lpstr>Example</vt:lpstr>
      <vt:lpstr>Example</vt:lpstr>
      <vt:lpstr>Example of a more general equation</vt:lpstr>
      <vt:lpstr>Example of a more general equation</vt:lpstr>
      <vt:lpstr>Math mod a prime is especially nice</vt:lpstr>
      <vt:lpstr>Hashing</vt:lpstr>
      <vt:lpstr>Hashing</vt:lpstr>
      <vt:lpstr>Attack on RSA security with GCD</vt:lpstr>
      <vt:lpstr>Attack on RSA security with GCD</vt:lpstr>
      <vt:lpstr>RSA Relies on Modular Exponentiation</vt:lpstr>
      <vt:lpstr>Modular Exponentiation:  (Essential for RSA)</vt:lpstr>
      <vt:lpstr>Small Multiplications</vt:lpstr>
      <vt:lpstr>Repeated Squaring – small and fast</vt:lpstr>
      <vt:lpstr>Fast Modular Exponentiation</vt:lpstr>
      <vt:lpstr>Fast Exponentiation Algorithm </vt:lpstr>
      <vt:lpstr>Fast Exponentiation:  ak mod m for all k</vt:lpstr>
      <vt:lpstr>Recursive Fast Exponentiation</vt:lpstr>
      <vt:lpstr>Using Fast Modular Exponentiation</vt:lpstr>
      <vt:lpstr>Sets</vt:lpstr>
      <vt:lpstr>Sets</vt:lpstr>
      <vt:lpstr>Some Common Sets</vt:lpstr>
      <vt:lpstr>Sets can be elements of other sets</vt:lpstr>
      <vt:lpstr>Definitions</vt:lpstr>
      <vt:lpstr>Definition: Equality</vt:lpstr>
      <vt:lpstr>Definition: Subset</vt:lpstr>
      <vt:lpstr>Definition: Subset</vt:lpstr>
      <vt:lpstr>Sets &amp; Logic</vt:lpstr>
      <vt:lpstr>Building Sets from Predicates</vt:lpstr>
      <vt:lpstr>Proofs About Sets</vt:lpstr>
      <vt:lpstr>Proofs About Sets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James R. Wilcox</cp:lastModifiedBy>
  <cp:revision>511</cp:revision>
  <cp:lastPrinted>2023-04-21T18:50:41Z</cp:lastPrinted>
  <dcterms:created xsi:type="dcterms:W3CDTF">2013-01-07T07:20:47Z</dcterms:created>
  <dcterms:modified xsi:type="dcterms:W3CDTF">2023-04-21T19:16:05Z</dcterms:modified>
</cp:coreProperties>
</file>