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0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1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549" r:id="rId3"/>
    <p:sldId id="550" r:id="rId4"/>
    <p:sldId id="563" r:id="rId5"/>
    <p:sldId id="551" r:id="rId6"/>
    <p:sldId id="552" r:id="rId7"/>
    <p:sldId id="553" r:id="rId8"/>
    <p:sldId id="554" r:id="rId9"/>
    <p:sldId id="555" r:id="rId10"/>
    <p:sldId id="540" r:id="rId11"/>
    <p:sldId id="408" r:id="rId12"/>
    <p:sldId id="433" r:id="rId13"/>
    <p:sldId id="509" r:id="rId14"/>
    <p:sldId id="410" r:id="rId15"/>
    <p:sldId id="557" r:id="rId16"/>
    <p:sldId id="559" r:id="rId17"/>
    <p:sldId id="558" r:id="rId18"/>
    <p:sldId id="560" r:id="rId19"/>
    <p:sldId id="535" r:id="rId20"/>
    <p:sldId id="556" r:id="rId21"/>
    <p:sldId id="506" r:id="rId22"/>
    <p:sldId id="548" r:id="rId23"/>
    <p:sldId id="507" r:id="rId24"/>
    <p:sldId id="536" r:id="rId25"/>
    <p:sldId id="521" r:id="rId26"/>
    <p:sldId id="564" r:id="rId27"/>
    <p:sldId id="561" r:id="rId28"/>
    <p:sldId id="537" r:id="rId29"/>
    <p:sldId id="510" r:id="rId30"/>
    <p:sldId id="525" r:id="rId31"/>
    <p:sldId id="511" r:id="rId32"/>
    <p:sldId id="512" r:id="rId33"/>
    <p:sldId id="513" r:id="rId34"/>
    <p:sldId id="519" r:id="rId35"/>
    <p:sldId id="520" r:id="rId36"/>
    <p:sldId id="514" r:id="rId37"/>
    <p:sldId id="515" r:id="rId38"/>
    <p:sldId id="516" r:id="rId39"/>
    <p:sldId id="517" r:id="rId40"/>
    <p:sldId id="562" r:id="rId41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FFD699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0000" autoAdjust="0"/>
  </p:normalViewPr>
  <p:slideViewPr>
    <p:cSldViewPr snapToGrid="0" snapToObjects="1">
      <p:cViewPr varScale="1">
        <p:scale>
          <a:sx n="118" d="100"/>
          <a:sy n="118" d="100"/>
        </p:scale>
        <p:origin x="12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domain restriction!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9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25813" y="249238"/>
            <a:ext cx="3182937" cy="2386012"/>
          </a:xfrm>
          <a:ln cap="flat"/>
        </p:spPr>
      </p:sp>
    </p:spTree>
    <p:extLst>
      <p:ext uri="{BB962C8B-B14F-4D97-AF65-F5344CB8AC3E}">
        <p14:creationId xmlns:p14="http://schemas.microsoft.com/office/powerpoint/2010/main" val="299991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7.xml"/><Relationship Id="rId7" Type="http://schemas.openxmlformats.org/officeDocument/2006/relationships/image" Target="../media/image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36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3.xml"/><Relationship Id="rId10" Type="http://schemas.openxmlformats.org/officeDocument/2006/relationships/tags" Target="../tags/tag38.xml"/><Relationship Id="rId4" Type="http://schemas.openxmlformats.org/officeDocument/2006/relationships/tags" Target="../tags/tag38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1.xml"/><Relationship Id="rId7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.png"/><Relationship Id="rId5" Type="http://schemas.openxmlformats.org/officeDocument/2006/relationships/tags" Target="../tags/tag40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55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5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7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81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86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image" Target="../media/image160.png"/><Relationship Id="rId2" Type="http://schemas.openxmlformats.org/officeDocument/2006/relationships/tags" Target="../tags/tag90.xml"/><Relationship Id="rId16" Type="http://schemas.openxmlformats.org/officeDocument/2006/relationships/tags" Target="../tags/tag36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05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24.png"/><Relationship Id="rId5" Type="http://schemas.openxmlformats.org/officeDocument/2006/relationships/tags" Target="../tags/tag109.xml"/><Relationship Id="rId4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24.png"/><Relationship Id="rId5" Type="http://schemas.openxmlformats.org/officeDocument/2006/relationships/tags" Target="../tags/tag111.xml"/><Relationship Id="rId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24.png"/><Relationship Id="rId5" Type="http://schemas.openxmlformats.org/officeDocument/2006/relationships/tags" Target="../tags/tag113.xml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20.png"/><Relationship Id="rId5" Type="http://schemas.openxmlformats.org/officeDocument/2006/relationships/image" Target="../media/image25.png"/><Relationship Id="rId4" Type="http://schemas.openxmlformats.org/officeDocument/2006/relationships/tags" Target="../tags/tag1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1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1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19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0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image" Target="../media/image26.png"/><Relationship Id="rId4" Type="http://schemas.openxmlformats.org/officeDocument/2006/relationships/tags" Target="../tags/tag1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26.png"/><Relationship Id="rId5" Type="http://schemas.openxmlformats.org/officeDocument/2006/relationships/tags" Target="../tags/tag12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50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tags" Target="../tags/tag32.xml"/><Relationship Id="rId7" Type="http://schemas.openxmlformats.org/officeDocument/2006/relationships/image" Target="../media/image26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</a:t>
            </a:r>
            <a:r>
              <a:rPr lang="en-US" sz="2800" dirty="0" smtClean="0">
                <a:solidFill>
                  <a:srgbClr val="C00000"/>
                </a:solidFill>
                <a:latin typeface="Franklin Gothic Medium"/>
                <a:cs typeface="Franklin Gothic Medium"/>
              </a:rPr>
              <a:t>13:  </a:t>
            </a:r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Set Theory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83" y="2078733"/>
            <a:ext cx="2834886" cy="39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 on Sets</a:t>
            </a:r>
          </a:p>
        </p:txBody>
      </p:sp>
    </p:spTree>
    <p:extLst>
      <p:ext uri="{BB962C8B-B14F-4D97-AF65-F5344CB8AC3E}">
        <p14:creationId xmlns:p14="http://schemas.microsoft.com/office/powerpoint/2010/main" val="16633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53152" y="1351842"/>
                <a:ext cx="6089744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∨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53152" y="1351842"/>
                <a:ext cx="60897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53152" y="2266242"/>
                <a:ext cx="613103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53152" y="2266242"/>
                <a:ext cx="613103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3152" y="3180642"/>
                <a:ext cx="6057684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∉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53152" y="3180642"/>
                <a:ext cx="605768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52956" y="1393908"/>
            <a:ext cx="10648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Union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85859" y="2308442"/>
            <a:ext cx="20036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Intersection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9522" y="3195200"/>
            <a:ext cx="23817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Set Difference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422280"/>
            <a:ext cx="1571314" cy="1117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5, 6} C = {3, 4}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32271" y="4422281"/>
            <a:ext cx="5278650" cy="1776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200" u="sng" dirty="0">
                <a:solidFill>
                  <a:srgbClr val="002060"/>
                </a:solidFill>
              </a:rPr>
              <a:t>QUESTIONS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Using A, B, C and set operations, make…</a:t>
            </a:r>
          </a:p>
          <a:p>
            <a:r>
              <a:rPr lang="en-US" sz="2200" dirty="0">
                <a:solidFill>
                  <a:srgbClr val="002060"/>
                </a:solidFill>
              </a:rPr>
              <a:t>[6] =</a:t>
            </a:r>
          </a:p>
          <a:p>
            <a:r>
              <a:rPr lang="en-US" sz="2200" dirty="0">
                <a:solidFill>
                  <a:srgbClr val="002060"/>
                </a:solidFill>
              </a:rPr>
              <a:t>{3} =</a:t>
            </a:r>
          </a:p>
          <a:p>
            <a:r>
              <a:rPr lang="en-US" sz="2200" dirty="0">
                <a:solidFill>
                  <a:srgbClr val="002060"/>
                </a:solidFill>
              </a:rPr>
              <a:t>{1,2} =</a:t>
            </a:r>
          </a:p>
        </p:txBody>
      </p:sp>
    </p:spTree>
    <p:extLst>
      <p:ext uri="{BB962C8B-B14F-4D97-AF65-F5344CB8AC3E}">
        <p14:creationId xmlns:p14="http://schemas.microsoft.com/office/powerpoint/2010/main" val="40041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More 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72539" y="1162108"/>
                <a:ext cx="6427593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⊕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72539" y="1162108"/>
                <a:ext cx="64275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72539" y="2076508"/>
                <a:ext cx="5939412" cy="9557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3200" b="0" dirty="0" smtClean="0">
                    <a:ea typeface="ＭＳ Ｐゴシック" pitchFamily="-111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  <a:ea typeface="ＭＳ Ｐゴシック" pitchFamily="-111" charset="-128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𝐶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ＭＳ Ｐゴシック" pitchFamily="-111" charset="-128"/>
                        <a:cs typeface="+mn-cs"/>
                      </a:rPr>
                      <m:t> :=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∉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  <a:ea typeface="ＭＳ Ｐゴシック" pitchFamily="-111" charset="-128"/>
                        <a:cs typeface="+mn-cs"/>
                      </a:rPr>
                      <m:t> </m:t>
                    </m:r>
                  </m:oMath>
                </a14:m>
                <a:endParaRPr lang="en-US" sz="3200" b="0" dirty="0">
                  <a:ea typeface="ＭＳ Ｐゴシック" pitchFamily="-111" charset="-128"/>
                  <a:cs typeface="+mn-cs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itchFamily="34" charset="0"/>
                    <a:ea typeface="ＭＳ Ｐゴシック" pitchFamily="-111" charset="-128"/>
                  </a:rPr>
                  <a:t>           (with respect to universe U)                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72539" y="2076508"/>
                <a:ext cx="5939412" cy="955774"/>
              </a:xfrm>
              <a:prstGeom prst="rect">
                <a:avLst/>
              </a:prstGeom>
              <a:blipFill>
                <a:blip r:embed="rId8"/>
                <a:stretch>
                  <a:fillRect r="-2561" b="-13924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053343" y="1054864"/>
            <a:ext cx="18746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Symmetric</a:t>
            </a:r>
          </a:p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 Difference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1455" y="2401066"/>
            <a:ext cx="217534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Complement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4021" y="3566181"/>
            <a:ext cx="2473466" cy="1454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{1, 2, 4, 6} 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Universe: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 = {1, 2, 3, 4, 5, 6}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50006" y="4050170"/>
                <a:ext cx="2830024" cy="8323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r>
                  <a:rPr lang="en-US" sz="2200" dirty="0">
                    <a:solidFill>
                      <a:srgbClr val="002060"/>
                    </a:solidFill>
                  </a:rPr>
                  <a:t>A</a:t>
                </a:r>
                <a:r>
                  <a:rPr lang="en-US" sz="2400" dirty="0">
                    <a:ea typeface="ＭＳ Ｐゴシック" pitchFamily="-111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ＭＳ Ｐゴシック" pitchFamily="-111" charset="-128"/>
                      </a:rPr>
                      <m:t>⊕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B = {3, 4, 6}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𝖠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= {4,5,6}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006" y="4050170"/>
                <a:ext cx="2830024" cy="832382"/>
              </a:xfrm>
              <a:prstGeom prst="rect">
                <a:avLst/>
              </a:prstGeom>
              <a:blipFill rotWithShape="0">
                <a:blip r:embed="rId9"/>
                <a:stretch>
                  <a:fillRect l="-2350" b="-8511"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42244" y="3288624"/>
                <a:ext cx="5485756" cy="50520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latin typeface="Franklin Gothic Medium" panose="020B0603020102020204" pitchFamily="34" charset="0"/>
                    <a:cs typeface="Franklin Gothic Medium"/>
                  </a:rPr>
                  <a:t>Equivalently</a:t>
                </a:r>
                <a:r>
                  <a:rPr lang="en-US" sz="2400" b="0" dirty="0" smtClean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𝐴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↔¬(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Franklin Gothic Medium"/>
                    <a:cs typeface="Franklin Gothic Medium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244" y="3288624"/>
                <a:ext cx="5485756" cy="505203"/>
              </a:xfrm>
              <a:prstGeom prst="rect">
                <a:avLst/>
              </a:prstGeom>
              <a:blipFill>
                <a:blip r:embed="rId10"/>
                <a:stretch>
                  <a:fillRect l="-1663" t="-1176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15E3-4676-C341-8446-F505269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AEDC2-3B40-014B-8818-5AC8953B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5527"/>
            <a:ext cx="7493000" cy="2159000"/>
          </a:xfrm>
          <a:prstGeom prst="rect">
            <a:avLst/>
          </a:prstGeom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A554C1-B267-F045-A720-8A604935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44" y="3174527"/>
            <a:ext cx="2334077" cy="34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C14CBF-5AD3-6E45-93C4-1BCF12FF9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4" y="3187700"/>
            <a:ext cx="3365500" cy="482600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402E017-0ED8-084C-9C57-913D662B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6" y="3174526"/>
            <a:ext cx="2285012" cy="34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1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18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2001454"/>
            <a:ext cx="283464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800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</a:t>
                </a:r>
                <a:endParaRPr lang="en-US" sz="2800" dirty="0">
                  <a:solidFill>
                    <a:srgbClr val="C00000"/>
                  </a:solidFill>
                  <a:latin typeface="Cambria Math" charset="0"/>
                  <a:ea typeface="Cambria Math" charset="0"/>
                  <a:cs typeface="Cambria Math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be an arbitrary object.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(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⇒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)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m:rPr>
                        <m:nor/>
                      </m:rPr>
                      <a:rPr lang="en-US" sz="2800" dirty="0">
                        <a:solidFill>
                          <a:prstClr val="black"/>
                        </a:solidFill>
                        <a:latin typeface="Calibri" charset="0"/>
                        <a:sym typeface="Symbol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Calibri" charset="0"/>
                    <a:sym typeface="Symbol" charset="0"/>
                  </a:rPr>
                  <a:t>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Calibri" charset="0"/>
                    <a:sym typeface="Symbol" charset="0"/>
                  </a:rPr>
                  <a:t>.</a:t>
                </a:r>
                <a:br>
                  <a:rPr lang="en-US" sz="2800" dirty="0">
                    <a:solidFill>
                      <a:schemeClr val="bg1"/>
                    </a:solidFill>
                    <a:latin typeface="Calibri" charset="0"/>
                    <a:sym typeface="Symbol" charset="0"/>
                  </a:rPr>
                </a:br>
                <a:endParaRPr lang="en-US" sz="2800" dirty="0" smtClean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 smtClean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9"/>
                <a:stretch>
                  <a:fillRect l="-1481" t="-253" r="-741" b="-1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0062" y="5657850"/>
            <a:ext cx="2293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Proof technique:</a:t>
            </a:r>
          </a:p>
          <a:p>
            <a:pPr eaLnBrk="1" hangingPunct="1"/>
            <a:r>
              <a:rPr lang="en-US" dirty="0">
                <a:cs typeface="Arial" charset="0"/>
              </a:rPr>
              <a:t>To show C = D show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and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40375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800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</a:t>
                </a:r>
                <a:endParaRPr lang="en-US" sz="2800" dirty="0">
                  <a:solidFill>
                    <a:srgbClr val="C00000"/>
                  </a:solidFill>
                  <a:latin typeface="Cambria Math" charset="0"/>
                  <a:ea typeface="Cambria Math" charset="0"/>
                  <a:cs typeface="Cambria Math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be an arbitrary object.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(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⇒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)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m:rPr>
                        <m:nor/>
                      </m:rPr>
                      <a:rPr lang="en-US" sz="2800" dirty="0">
                        <a:solidFill>
                          <a:prstClr val="black"/>
                        </a:solidFill>
                        <a:latin typeface="Calibri" charset="0"/>
                        <a:sym typeface="Symbol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Calibri" charset="0"/>
                    <a:sym typeface="Symbol" charset="0"/>
                  </a:rPr>
                  <a:t>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Calibri" charset="0"/>
                    <a:sym typeface="Symbol" charset="0"/>
                  </a:rPr>
                  <a:t>.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/>
                </a:r>
                <a:br>
                  <a:rPr lang="en-US" sz="2800" dirty="0">
                    <a:latin typeface="Calibri" charset="0"/>
                    <a:sym typeface="Symbol" charset="0"/>
                  </a:rPr>
                </a:br>
                <a:endParaRPr lang="en-US" sz="2800" dirty="0" smtClean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 smtClean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481" t="-253" r="-741" b="-1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4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800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</a:t>
                </a:r>
                <a:endParaRPr lang="en-US" sz="2800" dirty="0">
                  <a:solidFill>
                    <a:srgbClr val="C00000"/>
                  </a:solidFill>
                  <a:latin typeface="Cambria Math" charset="0"/>
                  <a:ea typeface="Cambria Math" charset="0"/>
                  <a:cs typeface="Cambria Math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be an arbitrary object.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(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⇒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)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m:rPr>
                        <m:nor/>
                      </m:rPr>
                      <a:rPr lang="en-US" sz="2800" dirty="0">
                        <a:solidFill>
                          <a:prstClr val="black"/>
                        </a:solidFill>
                        <a:latin typeface="Calibri" charset="0"/>
                        <a:sym typeface="Symbol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.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/>
                </a:r>
                <a:br>
                  <a:rPr lang="en-US" sz="2800" dirty="0">
                    <a:latin typeface="Calibri" charset="0"/>
                    <a:sym typeface="Symbol" charset="0"/>
                  </a:rPr>
                </a:br>
                <a:endParaRPr lang="en-US" sz="2800" dirty="0" smtClean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 smtClean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481" t="-253" r="-741" b="-1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800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(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⇒</a:t>
                </a: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) Suppose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.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 smtClean="0">
                    <a:latin typeface="Calibri" charset="0"/>
                    <a:sym typeface="Symbol" charset="0"/>
                  </a:rPr>
                  <a:t>. 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 smtClean="0">
                    <a:latin typeface="Calibri" charset="0"/>
                    <a:sym typeface="Symbol" charset="0"/>
                  </a:rPr>
                  <a:t>Then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481" t="-253" r="-741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2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800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(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⇒</a:t>
                </a: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) Suppose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.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complement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,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and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481" t="-253" r="-741" b="-1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53661"/>
            <a:ext cx="8229600" cy="60664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Franklin Gothic Medium" pitchFamily="34" charset="0"/>
              </a:rPr>
              <a:t>Last class: Some </a:t>
            </a:r>
            <a:r>
              <a:rPr lang="en-US" sz="2600" dirty="0">
                <a:latin typeface="Franklin Gothic Medium" pitchFamily="34" charset="0"/>
              </a:rPr>
              <a:t>Common Sets</a:t>
            </a:r>
          </a:p>
        </p:txBody>
      </p:sp>
      <p:sp>
        <p:nvSpPr>
          <p:cNvPr id="6147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4495800"/>
            <a:ext cx="2403475" cy="17541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Give some examples:</a:t>
            </a:r>
          </a:p>
          <a:p>
            <a:pPr eaLnBrk="1" hangingPunct="1"/>
            <a:r>
              <a:rPr lang="en-US">
                <a:cs typeface="Arial" charset="0"/>
              </a:rPr>
              <a:t>Finite sets, </a:t>
            </a:r>
          </a:p>
          <a:p>
            <a:pPr eaLnBrk="1" hangingPunct="1"/>
            <a:r>
              <a:rPr lang="en-US">
                <a:cs typeface="Arial" charset="0"/>
              </a:rPr>
              <a:t>Multiple domains</a:t>
            </a:r>
          </a:p>
          <a:p>
            <a:pPr eaLnBrk="1" hangingPunct="1"/>
            <a:r>
              <a:rPr lang="en-US">
                <a:cs typeface="Arial" charset="0"/>
              </a:rPr>
              <a:t>N, Z, Q, R</a:t>
            </a:r>
          </a:p>
          <a:p>
            <a:pPr eaLnBrk="1" hangingPunct="1"/>
            <a:r>
              <a:rPr lang="en-US">
                <a:cs typeface="Arial" charset="0"/>
              </a:rPr>
              <a:t>Emptyset</a:t>
            </a:r>
          </a:p>
          <a:p>
            <a:pPr eaLnBrk="1" hangingPunct="1"/>
            <a:r>
              <a:rPr lang="en-US">
                <a:cs typeface="Arial" charset="0"/>
              </a:rPr>
              <a:t>Sets containing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9687" y="1194160"/>
                <a:ext cx="7462056" cy="2379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r>
                  <a:rPr lang="en-US" sz="2400" b="1" dirty="0"/>
                  <a:t>ℕ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Natural Numbers;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ℕ</a:t>
                </a:r>
                <a:r>
                  <a:rPr lang="en-US" sz="2400" dirty="0"/>
                  <a:t> = {0, 1, 2, …}</a:t>
                </a:r>
              </a:p>
              <a:p>
                <a:r>
                  <a:rPr lang="en-US" sz="2400" b="1" dirty="0"/>
                  <a:t>ℤ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Integers</a:t>
                </a:r>
                <a:r>
                  <a:rPr lang="en-US" sz="2400" dirty="0"/>
                  <a:t>;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ℤ</a:t>
                </a:r>
                <a:r>
                  <a:rPr lang="en-US" sz="2400" dirty="0"/>
                  <a:t> = {…, -2, -1, 0, 1, 2, …}</a:t>
                </a:r>
              </a:p>
              <a:p>
                <a:r>
                  <a:rPr lang="en-US" sz="2400" b="1" dirty="0"/>
                  <a:t>ℚ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Rational Numbers</a:t>
                </a:r>
                <a:r>
                  <a:rPr lang="en-US" sz="2400" dirty="0"/>
                  <a:t>; e.g. ½, -17, 32/48</a:t>
                </a:r>
              </a:p>
              <a:p>
                <a:r>
                  <a:rPr lang="en-US" sz="2400" b="1" dirty="0"/>
                  <a:t>ℝ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Real Numbers</a:t>
                </a:r>
                <a:r>
                  <a:rPr lang="en-US" sz="2400" dirty="0"/>
                  <a:t>; e.g. 1, -17, 32/48, π,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b="1" dirty="0"/>
                  <a:t>[n]</a:t>
                </a:r>
                <a:r>
                  <a:rPr lang="en-US" sz="2400" dirty="0"/>
                  <a:t> is the set </a:t>
                </a:r>
                <a:r>
                  <a:rPr lang="en-US" sz="2400" b="1" dirty="0"/>
                  <a:t>{1, 2, …, n}</a:t>
                </a:r>
                <a:r>
                  <a:rPr lang="en-US" sz="2400" dirty="0"/>
                  <a:t> when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a natural number</a:t>
                </a:r>
              </a:p>
              <a:p>
                <a:r>
                  <a:rPr lang="en-US" sz="2400" b="1" dirty="0">
                    <a:sym typeface="Symbol"/>
                  </a:rPr>
                  <a:t></a:t>
                </a:r>
                <a:r>
                  <a:rPr lang="en-US" sz="2400" dirty="0"/>
                  <a:t> = </a:t>
                </a:r>
                <a:r>
                  <a:rPr lang="en-US" sz="2400" b="1" dirty="0"/>
                  <a:t>{}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empty set</a:t>
                </a:r>
                <a:r>
                  <a:rPr lang="en-US" sz="2400" dirty="0"/>
                  <a:t>; the </a:t>
                </a:r>
                <a:r>
                  <a:rPr lang="en-US" sz="2400" i="1" dirty="0"/>
                  <a:t>only</a:t>
                </a:r>
                <a:r>
                  <a:rPr lang="en-US" sz="2400" dirty="0"/>
                  <a:t> set with no elements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87" y="1194160"/>
                <a:ext cx="7462056" cy="2379221"/>
              </a:xfrm>
              <a:prstGeom prst="rect">
                <a:avLst/>
              </a:prstGeom>
              <a:blipFill>
                <a:blip r:embed="rId4"/>
                <a:stretch>
                  <a:fillRect l="-1015" t="-1053" b="-3158"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8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1" name="Text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76171" y="5934670"/>
            <a:ext cx="2294282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cs typeface="Arial" charset="0"/>
              </a:rPr>
              <a:t>To </a:t>
            </a:r>
            <a:r>
              <a:rPr lang="en-US" dirty="0">
                <a:cs typeface="Arial" charset="0"/>
              </a:rPr>
              <a:t>show C = D show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and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4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5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6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800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(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⇒</a:t>
                </a: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) Suppose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or equivalently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)∧¬(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De Morgan’s law. 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complement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, and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9"/>
                <a:stretch>
                  <a:fillRect l="-1481" t="-253" r="-2000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2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800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(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⇒</a:t>
                </a:r>
                <a:r>
                  <a:rPr lang="en-US" sz="2800" dirty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)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.... Then,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(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⇐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 charset="0"/>
                    <a:sym typeface="Symbol" charset="0"/>
                  </a:rPr>
                  <a:t>)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intersection,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That is,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which is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De Morgan’s law. The last is equivalent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by the definition of union, so we have shown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by the definition of complement.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481" t="-253" r="-1481" b="-19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906327" y="6446982"/>
            <a:ext cx="157018" cy="1754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47CD-3059-60F1-48C9-B1219428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About Set Equality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8AE117-06DC-0892-AB8A-BBFB29D8E0CA}"/>
              </a:ext>
            </a:extLst>
          </p:cNvPr>
          <p:cNvSpPr txBox="1">
            <a:spLocks/>
          </p:cNvSpPr>
          <p:nvPr/>
        </p:nvSpPr>
        <p:spPr>
          <a:xfrm>
            <a:off x="457200" y="1162579"/>
            <a:ext cx="8229600" cy="5331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A lot of </a:t>
            </a:r>
            <a:r>
              <a:rPr lang="en-US" sz="2800" i="1" dirty="0">
                <a:latin typeface="Franklin Gothic Medium" panose="020B0603020102020204" pitchFamily="34" charset="0"/>
                <a:sym typeface="Symbol" charset="0"/>
              </a:rPr>
              <a:t>repetitive</a:t>
            </a: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 work to show → and ←.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Do we have a way to prove ↔︎ directly?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We can use an equivalence chain to prove that a biconditional holds.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96D322-272B-E798-3217-594A8916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4" y="3221806"/>
            <a:ext cx="7393259" cy="606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Recall that </a:t>
            </a:r>
            <a:r>
              <a:rPr lang="en-US" sz="2800" dirty="0" smtClean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Q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rgbClr val="C00000"/>
                </a:solidFill>
              </a:rPr>
              <a:t>(P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Q)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T </a:t>
            </a:r>
            <a:r>
              <a:rPr lang="en-US" sz="2800" dirty="0"/>
              <a:t>are the same</a:t>
            </a:r>
          </a:p>
        </p:txBody>
      </p:sp>
    </p:spTree>
    <p:extLst>
      <p:ext uri="{BB962C8B-B14F-4D97-AF65-F5344CB8AC3E}">
        <p14:creationId xmlns:p14="http://schemas.microsoft.com/office/powerpoint/2010/main" val="40444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5344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Franklin Gothic Medium" pitchFamily="34" charset="0"/>
                    <a:sym typeface="Symbol" charset="0"/>
                  </a:rPr>
                  <a:t>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800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The stated biconditional holds since:</a:t>
                </a: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 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    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		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  Def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of Comp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	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  Def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of Union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  De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Morgan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		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  Def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of Comp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ba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		 </a:t>
                </a:r>
                <a:r>
                  <a:rPr lang="en-US" sz="2800" dirty="0" smtClean="0">
                    <a:latin typeface="Calibri" charset="0"/>
                    <a:sym typeface="Symbol" charset="0"/>
                  </a:rPr>
                  <a:t>      Def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of Union</a:t>
                </a:r>
                <a:endParaRPr lang="en-US" sz="2800" dirty="0">
                  <a:latin typeface="Calibri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was arbitrary, we have shown the sets are equal.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534400" cy="4830763"/>
              </a:xfrm>
              <a:prstGeom prst="rect">
                <a:avLst/>
              </a:prstGeom>
              <a:blipFill>
                <a:blip r:embed="rId8"/>
                <a:stretch>
                  <a:fillRect l="-1429" t="-253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152400" y="4776749"/>
            <a:ext cx="2514600" cy="1205442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Chains of equivalences are often easier to read like this rather than as English text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8706376" y="6198325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Distributive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93611" y="1512710"/>
                <a:ext cx="684424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600" b="0" dirty="0">
                  <a:ea typeface="ＭＳ Ｐゴシック" pitchFamily="-111" charset="-128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6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093611" y="1512710"/>
                <a:ext cx="6844246" cy="120032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309515" y="3327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23915" y="3327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1766715" y="42417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76315" y="5460999"/>
            <a:ext cx="481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C</a:t>
            </a:r>
          </a:p>
        </p:txBody>
      </p:sp>
      <p:sp>
        <p:nvSpPr>
          <p:cNvPr id="13320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85715" y="36321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A</a:t>
            </a:r>
          </a:p>
        </p:txBody>
      </p:sp>
      <p:sp>
        <p:nvSpPr>
          <p:cNvPr id="13321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19315" y="36321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B</a:t>
            </a:r>
          </a:p>
        </p:txBody>
      </p:sp>
      <p:sp>
        <p:nvSpPr>
          <p:cNvPr id="10" name="Oval 9"/>
          <p:cNvSpPr/>
          <p:nvPr>
            <p:custDataLst>
              <p:tags r:id="rId9"/>
            </p:custDataLst>
          </p:nvPr>
        </p:nvSpPr>
        <p:spPr>
          <a:xfrm>
            <a:off x="4755445" y="33019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>
            <p:custDataLst>
              <p:tags r:id="rId10"/>
            </p:custDataLst>
          </p:nvPr>
        </p:nvSpPr>
        <p:spPr>
          <a:xfrm>
            <a:off x="5669845" y="33019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>
            <p:custDataLst>
              <p:tags r:id="rId11"/>
            </p:custDataLst>
          </p:nvPr>
        </p:nvSpPr>
        <p:spPr>
          <a:xfrm>
            <a:off x="5212645" y="4216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5" name="TextBox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2245" y="5435599"/>
            <a:ext cx="481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C</a:t>
            </a:r>
          </a:p>
        </p:txBody>
      </p:sp>
      <p:sp>
        <p:nvSpPr>
          <p:cNvPr id="13326" name="TextBox 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31645" y="36067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A</a:t>
            </a:r>
          </a:p>
        </p:txBody>
      </p:sp>
      <p:sp>
        <p:nvSpPr>
          <p:cNvPr id="13327" name="TextBox 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65245" y="36067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2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It’s Propositional Logic Again!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59831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b="1" dirty="0" smtClean="0">
                    <a:ea typeface="Franklin Gothic Medium" charset="0"/>
                    <a:cs typeface="Franklin Gothic Medium" charset="0"/>
                    <a:sym typeface="Symbol" charset="0"/>
                  </a:rPr>
                  <a:t>Meta-Theorem</a:t>
                </a:r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: Translate any Propositional Logic equivalence into “=” relationship between sets by replacing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, and </a:t>
                </a:r>
                <a:r>
                  <a:rPr lang="en-US" sz="2800" dirty="0" smtClean="0">
                    <a:ea typeface="Franklin Gothic Medium" charset="0"/>
                    <a:cs typeface="Franklin Gothic Medium" charset="0"/>
                    <a:sym typeface="Symbol" charset="0"/>
                  </a:rPr>
                  <a:t>complement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“Proof”: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The stated bi-condition holds since:</a:t>
                </a: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left side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replace set ops with propositional logic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ea typeface="Cambria Math" charset="0"/>
                    <a:cs typeface="Cambria Math" charset="0"/>
                  </a:rPr>
                  <a:t> apply Propositional Logic equivalence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replace propositional logic with set ops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right side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was arbitrary, we have shown the sets are equal.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598310" cy="4830763"/>
              </a:xfrm>
              <a:prstGeom prst="rect">
                <a:avLst/>
              </a:prstGeom>
              <a:blipFill>
                <a:blip r:embed="rId8"/>
                <a:stretch>
                  <a:fillRect l="-1418" t="-1263" b="-1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spect="1"/>
          </p:cNvSpPr>
          <p:nvPr/>
        </p:nvSpPr>
        <p:spPr>
          <a:xfrm>
            <a:off x="8737549" y="6021344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It’s Boolean Algebra Again!</a:t>
            </a:r>
            <a:endParaRPr lang="en-US" dirty="0"/>
          </a:p>
        </p:txBody>
      </p:sp>
      <p:sp>
        <p:nvSpPr>
          <p:cNvPr id="34822" name="Rectangle 10"/>
          <p:cNvSpPr>
            <a:spLocks noGrp="1" noChangeArrowheads="1"/>
          </p:cNvSpPr>
          <p:nvPr>
            <p:ph idx="1"/>
          </p:nvPr>
        </p:nvSpPr>
        <p:spPr>
          <a:xfrm>
            <a:off x="405683" y="1291103"/>
            <a:ext cx="8699679" cy="5264971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Usual notation used in circuit design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Boolean algebra 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 set of elements B containing {0, 1}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binary operations { + , •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and a unary operation { ’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such that the following axioms hold:</a:t>
            </a:r>
            <a:br>
              <a:rPr lang="en-US" sz="3400" dirty="0"/>
            </a:br>
            <a:endParaRPr lang="en-US" sz="3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endParaRPr lang="en-US" sz="3400" dirty="0"/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-111" charset="2"/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For any a, b, c in B:</a:t>
            </a:r>
            <a:br>
              <a:rPr lang="en-US" sz="2600" dirty="0"/>
            </a:br>
            <a:r>
              <a:rPr lang="en-US" sz="2600" dirty="0"/>
              <a:t>1. closure:	a + b  is in B	a • b  is in B</a:t>
            </a:r>
            <a:br>
              <a:rPr lang="en-US" sz="2600" dirty="0"/>
            </a:br>
            <a:r>
              <a:rPr lang="en-US" sz="2600" dirty="0"/>
              <a:t>2. commutativity:	a + b = b + a	a • b = b • a</a:t>
            </a:r>
            <a:br>
              <a:rPr lang="en-US" sz="2600" dirty="0"/>
            </a:br>
            <a:r>
              <a:rPr lang="en-US" sz="2600" dirty="0"/>
              <a:t>3. associativity:	a + (b + c) = (a + b) + c	a • (b • c) = (a • b) • c</a:t>
            </a:r>
            <a:br>
              <a:rPr lang="en-US" sz="2600" dirty="0"/>
            </a:br>
            <a:r>
              <a:rPr lang="en-US" sz="2600" dirty="0"/>
              <a:t>4. </a:t>
            </a:r>
            <a:r>
              <a:rPr lang="en-US" sz="2600" dirty="0" err="1"/>
              <a:t>distributivity</a:t>
            </a:r>
            <a:r>
              <a:rPr lang="en-US" sz="2600" dirty="0"/>
              <a:t>:	a + (b • c) = (a + b) • (a + c)	a • (b + c) = (a • b) + (a • c)</a:t>
            </a:r>
            <a:br>
              <a:rPr lang="en-US" sz="2600" dirty="0"/>
            </a:br>
            <a:r>
              <a:rPr lang="en-US" sz="2600" dirty="0"/>
              <a:t>5. identity:	a + 0 = a	a • 1 = a</a:t>
            </a:r>
            <a:br>
              <a:rPr lang="en-US" sz="2600" dirty="0"/>
            </a:br>
            <a:r>
              <a:rPr lang="en-US" sz="2600" dirty="0"/>
              <a:t>6. complementarity:	a + a’ = 1	a • a’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7. null:             	a + 1 = 1	a • 0 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8. </a:t>
            </a:r>
            <a:r>
              <a:rPr lang="en-US" sz="2600" dirty="0" err="1"/>
              <a:t>idempotency</a:t>
            </a:r>
            <a:r>
              <a:rPr lang="en-US" sz="2600" dirty="0"/>
              <a:t>:	a + a = a	a • a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9. involution:    	(a’)’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12528" y="1702965"/>
                <a:ext cx="1846468" cy="2721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+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∪</m:t>
                    </m:r>
                  </m:oMath>
                </a14:m>
                <a:endParaRPr lang="en-US" sz="2400" b="0" dirty="0" smtClean="0">
                  <a:solidFill>
                    <a:srgbClr val="C00000"/>
                  </a:solidFill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•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∩</m:t>
                    </m:r>
                  </m:oMath>
                </a14:m>
                <a:endParaRPr lang="en-US" sz="2400" b="0" dirty="0" smtClean="0">
                  <a:solidFill>
                    <a:srgbClr val="C00000"/>
                  </a:solidFill>
                  <a:latin typeface="Franklin Gothic Medium"/>
                  <a:cs typeface="Franklin Gothic Medium"/>
                </a:endParaRPr>
              </a:p>
              <a:p>
                <a:r>
                  <a:rPr lang="en-US" sz="2400" dirty="0" smtClean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0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∅</m:t>
                    </m:r>
                  </m:oMath>
                </a14:m>
                <a:endParaRPr lang="en-US" sz="2400" b="0" dirty="0" smtClean="0">
                  <a:solidFill>
                    <a:srgbClr val="C00000"/>
                  </a:solidFill>
                  <a:latin typeface="Franklin Gothic Medium"/>
                  <a:cs typeface="Franklin Gothic Medium"/>
                </a:endParaRPr>
              </a:p>
              <a:p>
                <a:r>
                  <a:rPr lang="en-US" sz="2400" dirty="0" smtClean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1 is universe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𝐴</m:t>
                    </m:r>
                  </m:oMath>
                </a14:m>
                <a:r>
                  <a:rPr lang="en-US" sz="2400" b="0" dirty="0" smtClean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’ is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bar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𝐴</m:t>
                        </m:r>
                      </m:e>
                    </m:bar>
                  </m:oMath>
                </a14:m>
                <a:endParaRPr lang="en-US" sz="2400" b="0" dirty="0" smtClean="0">
                  <a:solidFill>
                    <a:srgbClr val="C00000"/>
                  </a:solidFill>
                  <a:latin typeface="Franklin Gothic Medium"/>
                  <a:cs typeface="Franklin Gothic Medium"/>
                </a:endParaRPr>
              </a:p>
              <a:p>
                <a:endParaRPr lang="en-US" sz="2400" b="0" dirty="0" smtClean="0">
                  <a:latin typeface="Franklin Gothic Medium"/>
                  <a:cs typeface="Franklin Gothic Medium"/>
                </a:endParaRPr>
              </a:p>
              <a:p>
                <a:endParaRPr lang="en-US" sz="2400" dirty="0" smtClean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28" y="1702965"/>
                <a:ext cx="1846468" cy="2721194"/>
              </a:xfrm>
              <a:prstGeom prst="rect">
                <a:avLst/>
              </a:prstGeom>
              <a:blipFill>
                <a:blip r:embed="rId3"/>
                <a:stretch>
                  <a:fillRect l="-5281" t="-1566" r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4666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Proofs of Set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Even though it was overly tedious in the De Morgan case…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2800" dirty="0" smtClean="0"/>
                  <a:t>… the best strategy for proving other cases of set equality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800" dirty="0" smtClean="0"/>
                  <a:t> is often: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+mn-lt"/>
                  </a:rPr>
                  <a:t>Let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n-lt"/>
                  </a:rPr>
                  <a:t>be an arbitrary object.</a:t>
                </a:r>
              </a:p>
              <a:p>
                <a:pPr marL="0" indent="0">
                  <a:buNone/>
                </a:pPr>
                <a:r>
                  <a:rPr lang="en-US" sz="2800" b="0" dirty="0" smtClean="0"/>
                  <a:t>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 smtClean="0">
                    <a:latin typeface="+mn-lt"/>
                  </a:rPr>
                  <a:t>  Assume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</a:rPr>
                  <a:t> </a:t>
                </a:r>
                <a:r>
                  <a:rPr lang="en-US" sz="2800" dirty="0" smtClean="0">
                    <a:latin typeface="+mn-lt"/>
                  </a:rPr>
                  <a:t>and show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 Assume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libri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and show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=?</a:t>
                </a: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 rotWithShape="0">
                <a:blip r:embed="rId4"/>
                <a:stretch>
                  <a:fillRect l="-1333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3991990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638522" y="1981949"/>
                <a:ext cx="39919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libri"/>
                            <a:cs typeface="+mn-cs"/>
                            <a:sym typeface="Symbol"/>
                          </a:rPr>
                          <m:t>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=?</a:t>
                </a: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>
                <a:blip r:embed="rId4"/>
                <a:stretch>
                  <a:fillRect l="-1389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3991990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638522" y="1981949"/>
                <a:ext cx="39919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Last class: Definitions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A and B are </a:t>
            </a:r>
            <a:r>
              <a:rPr lang="en-US" sz="2800" i="1" dirty="0">
                <a:latin typeface="Franklin Gothic Medium" pitchFamily="34" charset="0"/>
              </a:rPr>
              <a:t>equal</a:t>
            </a:r>
            <a:r>
              <a:rPr lang="en-US" sz="2800" dirty="0">
                <a:latin typeface="Franklin Gothic Medium" pitchFamily="34" charset="0"/>
              </a:rPr>
              <a:t> if they have the same elements</a:t>
            </a: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3600" dirty="0">
              <a:latin typeface="Franklin Gothic Medium" pitchFamily="34" charset="0"/>
            </a:endParaRPr>
          </a:p>
          <a:p>
            <a:r>
              <a:rPr lang="en-US" sz="2800" dirty="0">
                <a:latin typeface="Franklin Gothic Medium" pitchFamily="34" charset="0"/>
              </a:rPr>
              <a:t>Notes:</a:t>
            </a:r>
            <a:endParaRPr lang="en-US" sz="2800" b="1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92349" y="3706913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pic>
        <p:nvPicPr>
          <p:cNvPr id="8" name="Picture 7" descr="eq.png">
            <a:extLst>
              <a:ext uri="{FF2B5EF4-FFF2-40B4-BE49-F238E27FC236}">
                <a16:creationId xmlns:a16="http://schemas.microsoft.com/office/drawing/2014/main" id="{27744A33-307B-7245-8E6C-ABB19A9AF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63" y="4568104"/>
            <a:ext cx="4962144" cy="877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A8412-7ECC-504B-A4AF-06A8760CB8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57763" y="5339085"/>
            <a:ext cx="3239435" cy="584776"/>
          </a:xfrm>
          <a:prstGeom prst="rect">
            <a:avLst/>
          </a:prstGeom>
          <a:solidFill>
            <a:srgbClr val="FFD699"/>
          </a:solidFill>
          <a:ln>
            <a:solidFill>
              <a:srgbClr val="FF65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⊇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means</a:t>
            </a:r>
            <a:r>
              <a:rPr lang="en-US" sz="3200" dirty="0">
                <a:ea typeface="ＭＳ Ｐゴシック" pitchFamily="-111" charset="-128"/>
              </a:rPr>
              <a:t> B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</a:rPr>
              <a:t> A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A4A0B-E365-AC44-B650-BBE68C1028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957763" y="6039151"/>
            <a:ext cx="4962144" cy="584775"/>
          </a:xfrm>
          <a:prstGeom prst="rect">
            <a:avLst/>
          </a:prstGeom>
          <a:solidFill>
            <a:srgbClr val="FFD699"/>
          </a:solidFill>
          <a:ln>
            <a:solidFill>
              <a:srgbClr val="FF65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⊂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means</a:t>
            </a:r>
            <a:r>
              <a:rPr lang="en-US" sz="3200" dirty="0">
                <a:ea typeface="ＭＳ Ｐゴシック" pitchFamily="-111" charset="-128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</a:rPr>
              <a:t> 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but </a:t>
            </a:r>
            <a:r>
              <a:rPr lang="en-US" sz="3200" dirty="0">
                <a:ea typeface="ＭＳ Ｐゴシック" pitchFamily="-111" charset="-128"/>
              </a:rPr>
              <a:t>A ≠ B</a:t>
            </a:r>
            <a:r>
              <a:rPr lang="en-US" sz="3200" dirty="0">
                <a:latin typeface="Franklin Gothic Medium" panose="020B0603020102020204" pitchFamily="34" charset="0"/>
                <a:ea typeface="ＭＳ Ｐゴシック" pitchFamily="-111" charset="-128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 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C9446-E733-6BEE-BD5E-BE36FDFCD81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892349" y="1967898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= B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:= 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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25398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libri"/>
                            <a:cs typeface="+mn-cs"/>
                            <a:sym typeface="Symbol"/>
                          </a:rPr>
                          <m:t>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latin typeface="+mn-lt"/>
                  </a:rPr>
                  <a:t>}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sz="2800" dirty="0">
                    <a:solidFill>
                      <a:prstClr val="black"/>
                    </a:solidFill>
                    <a:cs typeface="+mn-cs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 rotWithShape="0">
                <a:blip r:embed="rId4"/>
                <a:stretch>
                  <a:fillRect l="-1333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3991990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638522" y="1981949"/>
                <a:ext cx="39919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0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6933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68797" y="1493773"/>
                <a:ext cx="769331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3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7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×∅</m:t>
                    </m:r>
                  </m:oMath>
                </a14:m>
                <a:r>
                  <a:rPr lang="en-US" sz="2400" b="1" dirty="0">
                    <a:latin typeface="Cambria Math"/>
                    <a:cs typeface="Cambria Math"/>
                  </a:rPr>
                  <a:t>?</a:t>
                </a:r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2238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6933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68797" y="1493773"/>
                <a:ext cx="769331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×∅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{(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) :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∧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∈∅}={(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) :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 ∧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𝗙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} = ∅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127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6933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68797" y="1493773"/>
                <a:ext cx="769331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8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201331" y="1487310"/>
                <a:ext cx="4568109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𝑆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 :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={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 :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∉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 }</m:t>
                      </m:r>
                    </m:oMath>
                  </m:oMathPara>
                </a14:m>
                <a:endParaRPr lang="en-US" sz="4800" dirty="0">
                  <a:ea typeface="ＭＳ Ｐゴシック" pitchFamily="-111" charset="-128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201331" y="1487310"/>
                <a:ext cx="456810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173" y="2570096"/>
                <a:ext cx="8036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3" y="2570096"/>
                <a:ext cx="8036627" cy="461665"/>
              </a:xfrm>
              <a:prstGeom prst="rect">
                <a:avLst/>
              </a:prstGeom>
              <a:blipFill>
                <a:blip r:embed="rId7"/>
                <a:stretch>
                  <a:fillRect l="-126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8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173" y="2570096"/>
                <a:ext cx="803662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𝑺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𝑺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by the definition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𝑺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𝑺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∉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𝑺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but that’s a contradiction.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𝑺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∉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𝑺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by the definition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𝑺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but that’s a contradiction too.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This is reminiscent of the truth value of the statement “This statement is false.”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3" y="2570096"/>
                <a:ext cx="8036627" cy="3416320"/>
              </a:xfrm>
              <a:prstGeom prst="rect">
                <a:avLst/>
              </a:prstGeom>
              <a:blipFill>
                <a:blip r:embed="rId4"/>
                <a:stretch>
                  <a:fillRect l="-1214" t="-1250" r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4BD1E-26EA-817C-F571-D4C48F4A545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201331" y="1487310"/>
                <a:ext cx="4568109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𝑆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 :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={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 :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∉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 }</m:t>
                      </m:r>
                    </m:oMath>
                  </m:oMathPara>
                </a14:m>
                <a:endParaRPr lang="en-US" sz="4800" dirty="0">
                  <a:ea typeface="ＭＳ Ｐゴシック" pitchFamily="-111" charset="-128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4BD1E-26EA-817C-F571-D4C48F4A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201331" y="1487310"/>
                <a:ext cx="456810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Representing Sets Using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Suppose that universe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{1,2,…,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800" b="0" dirty="0" smtClean="0">
                  <a:solidFill>
                    <a:srgbClr val="0070C0"/>
                  </a:solidFill>
                </a:endParaRPr>
              </a:p>
              <a:p>
                <a:r>
                  <a:rPr lang="en-US" sz="2800" dirty="0" smtClean="0"/>
                  <a:t>Can represent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smtClean="0"/>
                  <a:t>as a vector of bits: </a:t>
                </a:r>
              </a:p>
              <a:p>
                <a:pPr>
                  <a:buFont typeface="Arial" charset="0"/>
                  <a:buNone/>
                </a:pPr>
                <a:r>
                  <a:rPr lang="en-US" sz="2800" dirty="0" smtClean="0">
                    <a:solidFill>
                      <a:srgbClr val="C0000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smtClean="0"/>
                  <a:t>where</a:t>
                </a: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800" dirty="0" smtClean="0">
                  <a:solidFill>
                    <a:srgbClr val="C00000"/>
                  </a:solidFill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800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=0 </m:t>
                    </m:r>
                  </m:oMath>
                </a14:m>
                <a:r>
                  <a:rPr lang="en-US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800" baseline="-25000" dirty="0" smtClean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Called the </a:t>
                </a:r>
                <a:r>
                  <a:rPr lang="en-US" i="1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characteristic vector</a:t>
                </a:r>
                <a:r>
                  <a:rPr lang="en-US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of set B</a:t>
                </a:r>
              </a:p>
              <a:p>
                <a:pPr lvl="4"/>
                <a:endParaRPr lang="en-US" sz="2800" dirty="0" smtClean="0"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r>
                  <a:rPr lang="en-US" sz="2800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Given characteristic vectors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endParaRPr lang="en-US" sz="2800" dirty="0" smtClean="0">
                  <a:solidFill>
                    <a:srgbClr val="C00000"/>
                  </a:solidFill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What is characteristic vector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?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∩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?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dirty="0" smtClean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?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5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77" y="1411113"/>
            <a:ext cx="8573911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     	01101101                Java: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x|y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u="sng" dirty="0">
                <a:sym typeface="Symbol"/>
              </a:rPr>
              <a:t></a:t>
            </a:r>
            <a:r>
              <a:rPr lang="en-US" u="sng" dirty="0">
                <a:sym typeface="Symbol"/>
              </a:rPr>
              <a:t>	</a:t>
            </a:r>
            <a:r>
              <a:rPr lang="en-US" u="sng" dirty="0"/>
              <a:t>00110111</a:t>
            </a:r>
            <a:r>
              <a:rPr lang="en-US" dirty="0"/>
              <a:t>           </a:t>
            </a:r>
            <a:r>
              <a:rPr lang="en-US" dirty="0">
                <a:sym typeface="Symbol"/>
              </a:rPr>
              <a:t>  </a:t>
            </a:r>
            <a:r>
              <a:rPr lang="en-US" dirty="0"/>
              <a:t>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	</a:t>
            </a:r>
            <a:r>
              <a:rPr lang="en-US" dirty="0">
                <a:solidFill>
                  <a:srgbClr val="C00000"/>
                </a:solidFill>
              </a:rPr>
              <a:t>01111111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1400" dirty="0"/>
              <a:t>		</a:t>
            </a:r>
          </a:p>
          <a:p>
            <a:pPr marL="0" indent="0">
              <a:buNone/>
              <a:defRPr/>
            </a:pPr>
            <a:r>
              <a:rPr lang="en-US" dirty="0"/>
              <a:t>      	00101010                Java: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x&amp;y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  </a:t>
            </a:r>
            <a:r>
              <a:rPr lang="en-US" b="1" u="sng" dirty="0">
                <a:sym typeface="Symbol"/>
              </a:rPr>
              <a:t></a:t>
            </a:r>
            <a:r>
              <a:rPr lang="en-US" u="sng" dirty="0"/>
              <a:t> 	00001111</a:t>
            </a:r>
            <a:r>
              <a:rPr lang="en-US" dirty="0"/>
              <a:t> 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	</a:t>
            </a:r>
            <a:r>
              <a:rPr lang="en-US" dirty="0">
                <a:solidFill>
                  <a:srgbClr val="C00000"/>
                </a:solidFill>
              </a:rPr>
              <a:t>00001010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1600" dirty="0"/>
              <a:t>	  </a:t>
            </a:r>
            <a:r>
              <a:rPr lang="en-US" dirty="0"/>
              <a:t>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01101101                Java: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x^y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    </a:t>
            </a:r>
            <a:r>
              <a:rPr lang="en-US" b="1" u="sng" dirty="0">
                <a:latin typeface="Cambria Math" panose="02040503050406030204" pitchFamily="18" charset="0"/>
                <a:sym typeface="Symbol"/>
              </a:rPr>
              <a:t>	</a:t>
            </a:r>
            <a:r>
              <a:rPr lang="en-US" u="sng" dirty="0"/>
              <a:t>00110111</a:t>
            </a:r>
            <a:r>
              <a:rPr lang="en-US" dirty="0"/>
              <a:t>           </a:t>
            </a:r>
            <a:r>
              <a:rPr lang="en-US" dirty="0">
                <a:sym typeface="Symbol"/>
              </a:rPr>
              <a:t>          </a:t>
            </a:r>
            <a:r>
              <a:rPr lang="en-US" dirty="0"/>
              <a:t>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 	</a:t>
            </a:r>
            <a:r>
              <a:rPr lang="en-US" dirty="0">
                <a:solidFill>
                  <a:srgbClr val="C00000"/>
                </a:solidFill>
              </a:rPr>
              <a:t>01011010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Identity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and y are bits:  (x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 </a:t>
            </a:r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y)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 </a:t>
            </a:r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y = ?</a:t>
            </a:r>
          </a:p>
          <a:p>
            <a:endParaRPr lang="en-US" dirty="0">
              <a:ea typeface="Cambria Math" pitchFamily="18" charset="0"/>
              <a:cs typeface="Cambria Math" pitchFamily="18" charset="0"/>
              <a:sym typeface="Symbol" pitchFamily="18" charset="2"/>
            </a:endParaRPr>
          </a:p>
          <a:p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What if x and y are bit-vectors?</a:t>
            </a:r>
          </a:p>
        </p:txBody>
      </p:sp>
    </p:spTree>
    <p:extLst>
      <p:ext uri="{BB962C8B-B14F-4D97-AF65-F5344CB8AC3E}">
        <p14:creationId xmlns:p14="http://schemas.microsoft.com/office/powerpoint/2010/main" val="17095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 Cryptography</a:t>
            </a:r>
          </a:p>
        </p:txBody>
      </p:sp>
      <p:pic>
        <p:nvPicPr>
          <p:cNvPr id="1026" name="Picture 2" descr="http://www.powayusd.com/pusdtbes/cs/e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56" y="3825933"/>
            <a:ext cx="6530622" cy="262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/>
              <a:t>Alice</a:t>
            </a:r>
            <a:r>
              <a:rPr lang="en-US" sz="2800" dirty="0" smtClean="0"/>
              <a:t> wants to communicate message secretly to </a:t>
            </a:r>
            <a:r>
              <a:rPr lang="en-US" sz="2800" b="1" dirty="0" smtClean="0"/>
              <a:t>Bob</a:t>
            </a:r>
            <a:r>
              <a:rPr lang="en-US" sz="2800" dirty="0" smtClean="0"/>
              <a:t> so that eavesdropper </a:t>
            </a:r>
            <a:r>
              <a:rPr lang="en-US" sz="2800" b="1" dirty="0" smtClean="0"/>
              <a:t>Eve</a:t>
            </a:r>
            <a:r>
              <a:rPr lang="en-US" sz="2800" dirty="0" smtClean="0"/>
              <a:t> who hears their conversation cannot tell what </a:t>
            </a:r>
            <a:r>
              <a:rPr lang="en-US" sz="2800" b="1" dirty="0" smtClean="0"/>
              <a:t>Alice</a:t>
            </a:r>
            <a:r>
              <a:rPr lang="en-US" sz="2800" dirty="0" smtClean="0"/>
              <a:t>’s message is.</a:t>
            </a:r>
          </a:p>
          <a:p>
            <a:pPr>
              <a:defRPr/>
            </a:pPr>
            <a:r>
              <a:rPr lang="en-US" sz="2800" b="1" dirty="0" smtClean="0"/>
              <a:t>Alice</a:t>
            </a:r>
            <a:r>
              <a:rPr lang="en-US" sz="2800" dirty="0" smtClean="0"/>
              <a:t> and </a:t>
            </a:r>
            <a:r>
              <a:rPr lang="en-US" sz="2800" b="1" dirty="0" smtClean="0"/>
              <a:t>Bob</a:t>
            </a:r>
            <a:r>
              <a:rPr lang="en-US" sz="2800" dirty="0" smtClean="0"/>
              <a:t> can get together and privately share a secret key </a:t>
            </a:r>
            <a:r>
              <a:rPr lang="en-US" sz="2800" dirty="0" smtClean="0">
                <a:solidFill>
                  <a:srgbClr val="C00000"/>
                </a:solidFill>
              </a:rPr>
              <a:t>K</a:t>
            </a:r>
            <a:r>
              <a:rPr lang="en-US" sz="2800" dirty="0" smtClean="0"/>
              <a:t> ahead of time.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9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Subset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3742" y="2858304"/>
            <a:ext cx="1571314" cy="1117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4, 5}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{3, 4}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2013" y="4456259"/>
            <a:ext cx="5853319" cy="1590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200" u="sng" dirty="0">
                <a:solidFill>
                  <a:srgbClr val="002060"/>
                </a:solidFill>
              </a:rPr>
              <a:t>QUESTIONS</a:t>
            </a:r>
          </a:p>
          <a:p>
            <a:r>
              <a:rPr lang="en-US" sz="2200" dirty="0">
                <a:solidFill>
                  <a:srgbClr val="002060"/>
                </a:solidFill>
                <a:sym typeface="Symbol"/>
              </a:rPr>
              <a:t> </a:t>
            </a:r>
            <a:r>
              <a:rPr lang="en-US" sz="2400" dirty="0">
                <a:solidFill>
                  <a:srgbClr val="002060"/>
                </a:solidFill>
                <a:sym typeface="Symbol"/>
              </a:rPr>
              <a:t> </a:t>
            </a:r>
            <a:r>
              <a:rPr lang="en-US" sz="2200" dirty="0">
                <a:solidFill>
                  <a:srgbClr val="002060"/>
                </a:solidFill>
                <a:sym typeface="Symbol"/>
              </a:rPr>
              <a:t>A?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  <a:sym typeface="Symbol"/>
              </a:rPr>
              <a:t></a:t>
            </a:r>
            <a:r>
              <a:rPr lang="en-US" sz="2200" dirty="0">
                <a:solidFill>
                  <a:srgbClr val="002060"/>
                </a:solidFill>
              </a:rPr>
              <a:t> B?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</a:t>
            </a:r>
            <a:r>
              <a:rPr lang="en-US" sz="2000" dirty="0">
                <a:solidFill>
                  <a:srgbClr val="002060"/>
                </a:solidFill>
                <a:sym typeface="Symbol"/>
              </a:rPr>
              <a:t></a:t>
            </a:r>
            <a:r>
              <a:rPr lang="en-US" sz="2200" dirty="0">
                <a:solidFill>
                  <a:srgbClr val="002060"/>
                </a:solidFill>
              </a:rPr>
              <a:t> 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7AB49-0770-1623-E9B5-E4EC547C73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36030" y="1910649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3884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One-Time Pad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354291" cy="514080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Alice and Bob privately share random n-bit vector K </a:t>
            </a:r>
          </a:p>
          <a:p>
            <a:pPr lvl="1"/>
            <a:r>
              <a:rPr lang="en-US" sz="2400" dirty="0" smtClean="0"/>
              <a:t>Eve does not know K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Later, Alice has n-bit message m to send to Bob</a:t>
            </a:r>
          </a:p>
          <a:p>
            <a:pPr lvl="1"/>
            <a:r>
              <a:rPr lang="en-US" sz="2400" dirty="0" smtClean="0"/>
              <a:t>Alice computes  C = m </a:t>
            </a:r>
            <a:r>
              <a:rPr lang="en-US" sz="2400" dirty="0" smtClean="0">
                <a:sym typeface="Symbol" pitchFamily="18" charset="2"/>
              </a:rPr>
              <a:t> K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Alice sends C to Bob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Bob computes m = C  K which is (m  K)  K</a:t>
            </a:r>
          </a:p>
          <a:p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Eve cannot figure out m from C unless she can guess K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 descr="http://www.ranum.com/security/computer_security/papers/otp-faq/o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5797">
            <a:off x="6648375" y="4606233"/>
            <a:ext cx="1459397" cy="20858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Subset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4160"/>
            <a:ext cx="8229600" cy="60664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303F6-2010-6D44-99F5-66DE933843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8534" y="4658769"/>
            <a:ext cx="5766931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3200" dirty="0" err="1">
                <a:ea typeface="ＭＳ Ｐゴシック" pitchFamily="-111" charset="-128"/>
              </a:rPr>
              <a:t>x</a:t>
            </a:r>
            <a:r>
              <a:rPr lang="en-US" sz="3200" dirty="0" err="1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3200" dirty="0" err="1">
                <a:ea typeface="ＭＳ Ｐゴシック" pitchFamily="-111" charset="-128"/>
              </a:rPr>
              <a:t>A</a:t>
            </a:r>
            <a:r>
              <a:rPr lang="en-US" sz="3200" dirty="0">
                <a:ea typeface="ＭＳ Ｐゴシック" pitchFamily="-111" charset="-128"/>
              </a:rPr>
              <a:t>, P(x)  </a:t>
            </a:r>
            <a:r>
              <a:rPr lang="en-US" sz="3200" dirty="0">
                <a:ea typeface="ＭＳ Ｐゴシック" pitchFamily="-111" charset="-128"/>
                <a:sym typeface="Symbol"/>
              </a:rPr>
              <a:t>:=</a:t>
            </a:r>
            <a:r>
              <a:rPr lang="en-US" sz="3200" dirty="0">
                <a:ea typeface="ＭＳ Ｐゴシック" pitchFamily="-111" charset="-128"/>
                <a:cs typeface="+mn-cs"/>
              </a:rPr>
              <a:t>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</a:rPr>
              <a:t>x (x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</a:rPr>
              <a:t> P(x))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2C20B1-BC2E-DD43-92D5-A07F2B3AF5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57200" y="2974773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latin typeface="Franklin Gothic Medium" pitchFamily="34" charset="0"/>
              </a:rPr>
              <a:t>Another way to write </a:t>
            </a:r>
            <a:r>
              <a:rPr lang="en-US" sz="2800" dirty="0">
                <a:latin typeface="Franklin Gothic Medium" pitchFamily="34" charset="0"/>
              </a:rPr>
              <a:t>domain restriction.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953BE8-F0A0-2646-B2B4-DEC041A5D64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7200" y="3816771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We will use a shorthand </a:t>
            </a:r>
            <a:r>
              <a:rPr lang="en-US" sz="2800" dirty="0" smtClean="0">
                <a:latin typeface="Franklin Gothic Medium" pitchFamily="34" charset="0"/>
              </a:rPr>
              <a:t>for restriction </a:t>
            </a:r>
            <a:r>
              <a:rPr lang="en-US" sz="2800" dirty="0">
                <a:latin typeface="Franklin Gothic Medium" pitchFamily="34" charset="0"/>
              </a:rPr>
              <a:t>to 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73B0A-0327-AF25-2E96-A2A1D5E879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936030" y="1910649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E433-3268-AF79-6139-6DEE7A0AEE7A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00881" y="5636142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Restricting all quantified variables improves </a:t>
            </a:r>
            <a:r>
              <a:rPr lang="en-US" sz="2800" i="1" dirty="0">
                <a:latin typeface="Franklin Gothic Medium" pitchFamily="34" charset="0"/>
              </a:rPr>
              <a:t>clarity</a:t>
            </a:r>
          </a:p>
        </p:txBody>
      </p:sp>
    </p:spTree>
    <p:extLst>
      <p:ext uri="{BB962C8B-B14F-4D97-AF65-F5344CB8AC3E}">
        <p14:creationId xmlns:p14="http://schemas.microsoft.com/office/powerpoint/2010/main" val="144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 &amp; Logic</a:t>
            </a:r>
          </a:p>
        </p:txBody>
      </p:sp>
    </p:spTree>
    <p:extLst>
      <p:ext uri="{BB962C8B-B14F-4D97-AF65-F5344CB8AC3E}">
        <p14:creationId xmlns:p14="http://schemas.microsoft.com/office/powerpoint/2010/main" val="11013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set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/>
              <a:t>defines a predicate “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/>
              <a:t> ∈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/>
              <a:t>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667F004B-257E-C0DE-0227-817056F6D1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468687"/>
                <a:ext cx="8229600" cy="231427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We can also define a set from a predicate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P</a:t>
                </a:r>
                <a:r>
                  <a:rPr lang="en-US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dirty="0"/>
                  <a:t> = the set of all 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dirty="0"/>
                  <a:t> (in some universe U) for   	  	  which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P(x)</a:t>
                </a:r>
                <a:r>
                  <a:rPr lang="en-US" dirty="0"/>
                  <a:t> is true</a:t>
                </a:r>
              </a:p>
              <a:p>
                <a:pPr marL="0" indent="0">
                  <a:buFont typeface="Arial"/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other words...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667F004B-257E-C0DE-0227-817056F6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68687"/>
                <a:ext cx="8229600" cy="2314274"/>
              </a:xfrm>
              <a:prstGeom prst="rect">
                <a:avLst/>
              </a:prstGeom>
              <a:blipFill>
                <a:blip r:embed="rId5"/>
                <a:stretch>
                  <a:fillRect l="-1852" t="-3684" b="-6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Building Sets from Predicates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66145" y="3229785"/>
            <a:ext cx="261171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 :=  {x : P(x)}</a:t>
            </a:r>
          </a:p>
        </p:txBody>
      </p:sp>
    </p:spTree>
    <p:extLst>
      <p:ext uri="{BB962C8B-B14F-4D97-AF65-F5344CB8AC3E}">
        <p14:creationId xmlns:p14="http://schemas.microsoft.com/office/powerpoint/2010/main" val="9484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A22A1A6-35EB-996F-A21A-A248FECCDADD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696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This is a predicate: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236883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want to prove </a:t>
            </a:r>
            <a:r>
              <a:rPr lang="en-US" sz="3200" b="1" dirty="0">
                <a:ea typeface="ＭＳ Ｐゴシック" pitchFamily="-111" charset="-128"/>
                <a:cs typeface="+mn-cs"/>
              </a:rPr>
              <a:t>A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  <a:cs typeface="+mn-cs"/>
              </a:rPr>
              <a:t> B</a:t>
            </a:r>
            <a:r>
              <a:rPr lang="en-US" dirty="0"/>
              <a:t>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25E32-BD84-C471-9FCF-9810BDF867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36372" y="4273307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  <a:cs typeface="+mn-cs"/>
              </a:rPr>
              <a:t> B  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734AF-C206-57B6-6CB9-9316FC2D87B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:=  {x : P(x)}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69C7-3C74-BDDF-3512-FD4EEDDBE2A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1DBCB8-115F-CA55-BE93-1C4879D552A6}"/>
              </a:ext>
            </a:extLst>
          </p:cNvPr>
          <p:cNvSpPr txBox="1">
            <a:spLocks/>
          </p:cNvSpPr>
          <p:nvPr/>
        </p:nvSpPr>
        <p:spPr>
          <a:xfrm>
            <a:off x="457199" y="5306008"/>
            <a:ext cx="8438225" cy="5847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Typically: use direct proof of the implication</a:t>
            </a:r>
          </a:p>
        </p:txBody>
      </p:sp>
    </p:spTree>
    <p:extLst>
      <p:ext uri="{BB962C8B-B14F-4D97-AF65-F5344CB8AC3E}">
        <p14:creationId xmlns:p14="http://schemas.microsoft.com/office/powerpoint/2010/main" val="22911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C8C8593-4708-F256-6443-13B5BABCB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62579"/>
                <a:ext cx="8229600" cy="53317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itchFamily="-111" charset="-128"/>
                      </a:rPr>
                      <m:t>𝐴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⊆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itchFamily="-111" charset="-128"/>
                      </a:rPr>
                      <m:t>𝐵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  <a:ea typeface="Cambria Math" charset="0"/>
                  <a:cs typeface="Cambria Math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be an arbitrary object (in the universe).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∈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By definition, this means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𝑄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By definition, this means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∈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was arbitrary, we have shown, by definition,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𝐴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⊆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C8C8593-4708-F256-6443-13B5BABCB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5331739"/>
              </a:xfrm>
              <a:prstGeom prst="rect">
                <a:avLst/>
              </a:prstGeom>
              <a:blipFill>
                <a:blip r:embed="rId7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:=  {x : P(x)}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4F9-469A-C8C7-41C4-05CE6E44CD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9FE11-1EF9-4299-A85F-8FC581FFD3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480929" y="102072"/>
            <a:ext cx="439340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ＭＳ Ｐゴシック" pitchFamily="-111" charset="-128"/>
              </a:rPr>
              <a:t>A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2800" dirty="0">
                <a:ea typeface="ＭＳ Ｐゴシック" pitchFamily="-111" charset="-128"/>
              </a:rPr>
              <a:t> B  := 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2800" i="1" dirty="0">
                <a:ea typeface="ＭＳ Ｐゴシック" pitchFamily="-111" charset="-128"/>
              </a:rPr>
              <a:t>x</a:t>
            </a:r>
            <a:r>
              <a:rPr lang="en-US" sz="2800" dirty="0">
                <a:ea typeface="ＭＳ Ｐゴシック" pitchFamily="-111" charset="-128"/>
              </a:rPr>
              <a:t> (</a:t>
            </a:r>
            <a:r>
              <a:rPr lang="en-US" sz="2800" i="1" dirty="0">
                <a:ea typeface="ＭＳ Ｐゴシック" pitchFamily="-111" charset="-128"/>
              </a:rPr>
              <a:t>x</a:t>
            </a:r>
            <a:r>
              <a:rPr lang="en-US" sz="2800" dirty="0">
                <a:ea typeface="ＭＳ Ｐゴシック" pitchFamily="-111" charset="-128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2800" dirty="0">
                <a:ea typeface="ＭＳ Ｐゴシック" pitchFamily="-111" charset="-128"/>
              </a:rPr>
              <a:t> A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</a:t>
            </a:r>
            <a:r>
              <a:rPr lang="en-US" sz="2800" dirty="0">
                <a:ea typeface="ＭＳ Ｐゴシック" pitchFamily="-111" charset="-128"/>
              </a:rPr>
              <a:t> </a:t>
            </a:r>
            <a:r>
              <a:rPr lang="en-US" sz="2800" i="1" dirty="0">
                <a:ea typeface="ＭＳ Ｐゴシック" pitchFamily="-111" charset="-128"/>
              </a:rPr>
              <a:t>x</a:t>
            </a:r>
            <a:r>
              <a:rPr lang="en-US" sz="2800" dirty="0">
                <a:ea typeface="ＭＳ Ｐゴシック" pitchFamily="-111" charset="-128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2800" dirty="0">
                <a:ea typeface="ＭＳ Ｐゴシック" pitchFamily="-111" charset="-128"/>
              </a:rPr>
              <a:t> 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0139E-84CB-4B32-8123-09A95F976DB5}"/>
              </a:ext>
            </a:extLst>
          </p:cNvPr>
          <p:cNvSpPr txBox="1"/>
          <p:nvPr/>
        </p:nvSpPr>
        <p:spPr>
          <a:xfrm>
            <a:off x="3129918" y="2205442"/>
            <a:ext cx="504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for</a:t>
            </a:r>
            <a:r>
              <a:rPr lang="en-US" sz="2800" dirty="0">
                <a:solidFill>
                  <a:srgbClr val="0070C0"/>
                </a:solidFill>
                <a:cs typeface="Franklin Gothic Medium"/>
              </a:rPr>
              <a:t> P(x):= “x&gt;2” 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and</a:t>
            </a:r>
            <a:r>
              <a:rPr lang="en-US" sz="2800" dirty="0">
                <a:solidFill>
                  <a:srgbClr val="0070C0"/>
                </a:solidFill>
                <a:cs typeface="Franklin Gothic Medium"/>
              </a:rPr>
              <a:t>  Q(x):=“x</a:t>
            </a:r>
            <a:r>
              <a:rPr lang="en-US" sz="2800" baseline="30000" dirty="0">
                <a:solidFill>
                  <a:srgbClr val="0070C0"/>
                </a:solidFill>
                <a:cs typeface="Franklin Gothic Medium"/>
              </a:rPr>
              <a:t>2</a:t>
            </a:r>
            <a:r>
              <a:rPr lang="en-US" sz="2800" dirty="0">
                <a:solidFill>
                  <a:srgbClr val="0070C0"/>
                </a:solidFill>
                <a:cs typeface="Franklin Gothic Medium"/>
              </a:rPr>
              <a:t>&gt;3”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1B919F-514A-4619-8DE5-883BCD6D87F9}"/>
                  </a:ext>
                </a:extLst>
              </p:cNvPr>
              <p:cNvSpPr txBox="1"/>
              <p:nvPr/>
            </p:nvSpPr>
            <p:spPr>
              <a:xfrm>
                <a:off x="857822" y="3943059"/>
                <a:ext cx="7319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cs typeface="Franklin Gothic Medium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&gt;2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cs typeface="Franklin Gothic Medium"/>
                  </a:rPr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&gt;4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cs typeface="Franklin Gothic Medium"/>
                  </a:rPr>
                  <a:t> which implies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8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&gt;3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C00000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1B919F-514A-4619-8DE5-883BCD6D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2" y="3943059"/>
                <a:ext cx="7319953" cy="523220"/>
              </a:xfrm>
              <a:prstGeom prst="rect">
                <a:avLst/>
              </a:prstGeom>
              <a:blipFill>
                <a:blip r:embed="rId8"/>
                <a:stretch>
                  <a:fillRect l="-175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7C36115-AD6A-4A03-AF07-B2C1CFCC3004}"/>
              </a:ext>
            </a:extLst>
          </p:cNvPr>
          <p:cNvSpPr/>
          <p:nvPr/>
        </p:nvSpPr>
        <p:spPr>
          <a:xfrm>
            <a:off x="7741328" y="5548544"/>
            <a:ext cx="168676" cy="230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13701</TotalTime>
  <Words>3968</Words>
  <Application>Microsoft Office PowerPoint</Application>
  <PresentationFormat>On-screen Show (4:3)</PresentationFormat>
  <Paragraphs>395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 New</vt:lpstr>
      <vt:lpstr>Franklin Gothic Medium</vt:lpstr>
      <vt:lpstr>Symbol</vt:lpstr>
      <vt:lpstr>Wingdings</vt:lpstr>
      <vt:lpstr>Office Theme</vt:lpstr>
      <vt:lpstr>CSE 311: Foundations of Computing</vt:lpstr>
      <vt:lpstr>Last class: Some Common Sets</vt:lpstr>
      <vt:lpstr>Last class: Definitions</vt:lpstr>
      <vt:lpstr>Definition: Subset</vt:lpstr>
      <vt:lpstr>Definition: Subset</vt:lpstr>
      <vt:lpstr>Sets &amp; Logic</vt:lpstr>
      <vt:lpstr>Building Sets from Predicates</vt:lpstr>
      <vt:lpstr>Proofs About Sets</vt:lpstr>
      <vt:lpstr>Proofs About Sets</vt:lpstr>
      <vt:lpstr>Operations on Sets</vt:lpstr>
      <vt:lpstr>Set Operations</vt:lpstr>
      <vt:lpstr>More Set Operations</vt:lpstr>
      <vt:lpstr>Set Complement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Proofs About Set Equality</vt:lpstr>
      <vt:lpstr>De Morgan’s Laws</vt:lpstr>
      <vt:lpstr>Distributive Laws</vt:lpstr>
      <vt:lpstr>It’s Propositional Logic Again!</vt:lpstr>
      <vt:lpstr>It’s Boolean Algebra Again!</vt:lpstr>
      <vt:lpstr>Note on Proofs of Set Equality</vt:lpstr>
      <vt:lpstr>Power Set</vt:lpstr>
      <vt:lpstr>Power Set</vt:lpstr>
      <vt:lpstr>Power Set</vt:lpstr>
      <vt:lpstr>Cartesian Product</vt:lpstr>
      <vt:lpstr>Cartesian Product</vt:lpstr>
      <vt:lpstr>Cartesian Product</vt:lpstr>
      <vt:lpstr>Russell’s Paradox</vt:lpstr>
      <vt:lpstr>Russell’s Paradox</vt:lpstr>
      <vt:lpstr>Representing Sets Using Bits</vt:lpstr>
      <vt:lpstr>Bitwise Operations</vt:lpstr>
      <vt:lpstr>A Useful Identity</vt:lpstr>
      <vt:lpstr>Private Key Cryptography</vt:lpstr>
      <vt:lpstr>One-Time Pad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486</cp:revision>
  <cp:lastPrinted>2023-04-24T17:20:29Z</cp:lastPrinted>
  <dcterms:created xsi:type="dcterms:W3CDTF">2013-01-07T07:20:47Z</dcterms:created>
  <dcterms:modified xsi:type="dcterms:W3CDTF">2023-05-22T20:19:48Z</dcterms:modified>
</cp:coreProperties>
</file>