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20.xml" ContentType="application/vnd.openxmlformats-officedocument.presentationml.tags+xml"/>
  <Override PartName="/ppt/tags/tag340.xml" ContentType="application/vnd.openxmlformats-officedocument.presentationml.tags+xml"/>
  <Override PartName="/ppt/tags/tag360.xml" ContentType="application/vnd.openxmlformats-officedocument.presentationml.tags+xml"/>
  <Override PartName="/ppt/tags/tag3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473" r:id="rId3"/>
    <p:sldId id="496" r:id="rId4"/>
    <p:sldId id="476" r:id="rId5"/>
    <p:sldId id="502" r:id="rId6"/>
    <p:sldId id="504" r:id="rId7"/>
    <p:sldId id="494" r:id="rId8"/>
    <p:sldId id="558" r:id="rId9"/>
    <p:sldId id="559" r:id="rId10"/>
    <p:sldId id="560" r:id="rId11"/>
    <p:sldId id="574" r:id="rId12"/>
    <p:sldId id="508" r:id="rId13"/>
    <p:sldId id="562" r:id="rId14"/>
    <p:sldId id="563" r:id="rId15"/>
    <p:sldId id="493" r:id="rId16"/>
    <p:sldId id="564" r:id="rId17"/>
    <p:sldId id="565" r:id="rId18"/>
    <p:sldId id="530" r:id="rId19"/>
    <p:sldId id="531" r:id="rId20"/>
    <p:sldId id="532" r:id="rId21"/>
    <p:sldId id="546" r:id="rId22"/>
    <p:sldId id="533" r:id="rId23"/>
    <p:sldId id="566" r:id="rId24"/>
    <p:sldId id="534" r:id="rId25"/>
    <p:sldId id="572" r:id="rId26"/>
    <p:sldId id="573" r:id="rId27"/>
    <p:sldId id="569" r:id="rId28"/>
    <p:sldId id="536" r:id="rId29"/>
    <p:sldId id="571" r:id="rId30"/>
    <p:sldId id="528" r:id="rId31"/>
    <p:sldId id="575" r:id="rId32"/>
    <p:sldId id="526" r:id="rId33"/>
    <p:sldId id="550" r:id="rId34"/>
    <p:sldId id="551" r:id="rId35"/>
    <p:sldId id="556" r:id="rId36"/>
    <p:sldId id="555" r:id="rId37"/>
    <p:sldId id="552" r:id="rId38"/>
    <p:sldId id="553" r:id="rId39"/>
    <p:sldId id="557" r:id="rId40"/>
    <p:sldId id="576" r:id="rId41"/>
    <p:sldId id="561" r:id="rId42"/>
    <p:sldId id="577" r:id="rId43"/>
    <p:sldId id="567" r:id="rId44"/>
    <p:sldId id="578" r:id="rId45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FFD699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89929" autoAdjust="0"/>
  </p:normalViewPr>
  <p:slideViewPr>
    <p:cSldViewPr snapToGrid="0" snapToObjects="1">
      <p:cViewPr varScale="1">
        <p:scale>
          <a:sx n="227" d="100"/>
          <a:sy n="227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P(0)		Given</a:t>
            </a:r>
          </a:p>
          <a:p>
            <a:r>
              <a:rPr lang="en-US" dirty="0"/>
              <a:t>P(0</a:t>
            </a:r>
            <a:r>
              <a:rPr lang="en-US" baseline="0" dirty="0"/>
              <a:t>) -&gt; P(1) 	</a:t>
            </a:r>
            <a:r>
              <a:rPr lang="en-US" baseline="0" dirty="0" err="1"/>
              <a:t>Elim</a:t>
            </a:r>
            <a:r>
              <a:rPr lang="en-US" baseline="0" dirty="0"/>
              <a:t> </a:t>
            </a:r>
            <a:r>
              <a:rPr lang="en-US" baseline="0" dirty="0" err="1"/>
              <a:t>forall</a:t>
            </a:r>
            <a:endParaRPr lang="en-US" baseline="0" dirty="0"/>
          </a:p>
          <a:p>
            <a:r>
              <a:rPr lang="en-US" baseline="0" dirty="0"/>
              <a:t>P(1)		MP</a:t>
            </a:r>
          </a:p>
          <a:p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2.png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2.png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1.PNG"/><Relationship Id="rId5" Type="http://schemas.openxmlformats.org/officeDocument/2006/relationships/image" Target="../media/image61.png"/><Relationship Id="rId4" Type="http://schemas.openxmlformats.org/officeDocument/2006/relationships/tags" Target="../tags/tag30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1.PNG"/><Relationship Id="rId5" Type="http://schemas.openxmlformats.org/officeDocument/2006/relationships/image" Target="../media/image7.png"/><Relationship Id="rId4" Type="http://schemas.openxmlformats.org/officeDocument/2006/relationships/tags" Target="../tags/tag3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1.PNG"/><Relationship Id="rId5" Type="http://schemas.openxmlformats.org/officeDocument/2006/relationships/image" Target="../media/image81.png"/><Relationship Id="rId4" Type="http://schemas.openxmlformats.org/officeDocument/2006/relationships/tags" Target="../tags/tag3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1.PNG"/><Relationship Id="rId5" Type="http://schemas.openxmlformats.org/officeDocument/2006/relationships/image" Target="../media/image90.png"/><Relationship Id="rId4" Type="http://schemas.openxmlformats.org/officeDocument/2006/relationships/tags" Target="../tags/tag3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51.PNG"/><Relationship Id="rId5" Type="http://schemas.openxmlformats.org/officeDocument/2006/relationships/image" Target="../media/image100.png"/><Relationship Id="rId4" Type="http://schemas.openxmlformats.org/officeDocument/2006/relationships/tags" Target="../tags/tag38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1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51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4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0.png"/><Relationship Id="rId11" Type="http://schemas.openxmlformats.org/officeDocument/2006/relationships/image" Target="../media/image1210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14: Induction</a:t>
            </a:r>
          </a:p>
        </p:txBody>
      </p:sp>
      <p:pic>
        <p:nvPicPr>
          <p:cNvPr id="3" name="Picture 2" descr="http://www.parabola.unsw.edu.au/vol44_no1/img36.png">
            <a:extLst>
              <a:ext uri="{FF2B5EF4-FFF2-40B4-BE49-F238E27FC236}">
                <a16:creationId xmlns:a16="http://schemas.microsoft.com/office/drawing/2014/main" id="{D1D2D2B9-789B-6C2A-9CE3-B4D75C43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18" y="2194371"/>
            <a:ext cx="3855861" cy="4237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/>
              <a:t>           3.1. P(k)						Assumption</a:t>
            </a:r>
          </a:p>
          <a:p>
            <a:pPr>
              <a:defRPr/>
            </a:pPr>
            <a:r>
              <a:rPr lang="en-US" sz="2400" dirty="0"/>
              <a:t>           3.2.  ...</a:t>
            </a:r>
          </a:p>
          <a:p>
            <a:pPr>
              <a:defRPr/>
            </a:pPr>
            <a:r>
              <a:rPr lang="en-US" sz="2400" dirty="0"/>
              <a:t>           3.3.  P(k+1)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17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to an English Proof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5085" y="3135489"/>
            <a:ext cx="72390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Prove P(0)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/>
              <a:t>           3.1. Suppose that P(k) is true</a:t>
            </a:r>
          </a:p>
          <a:p>
            <a:pPr>
              <a:defRPr/>
            </a:pPr>
            <a:r>
              <a:rPr lang="en-US" sz="2400" dirty="0"/>
              <a:t>           3.2.  ...</a:t>
            </a:r>
          </a:p>
          <a:p>
            <a:pPr>
              <a:defRPr/>
            </a:pPr>
            <a:r>
              <a:rPr lang="en-US" sz="2400" dirty="0"/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0731" y="3169356"/>
            <a:ext cx="2667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9" name="TextBox 3"/>
          <p:cNvSpPr txBox="1">
            <a:spLocks noChangeArrowheads="1"/>
          </p:cNvSpPr>
          <p:nvPr/>
        </p:nvSpPr>
        <p:spPr bwMode="auto">
          <a:xfrm>
            <a:off x="4047063" y="3059289"/>
            <a:ext cx="1563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Base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085" y="3581930"/>
            <a:ext cx="4724400" cy="7191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1" name="TextBox 4"/>
          <p:cNvSpPr txBox="1">
            <a:spLocks noChangeArrowheads="1"/>
          </p:cNvSpPr>
          <p:nvPr/>
        </p:nvSpPr>
        <p:spPr bwMode="auto">
          <a:xfrm>
            <a:off x="5963349" y="3437466"/>
            <a:ext cx="162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Inductive </a:t>
            </a:r>
          </a:p>
          <a:p>
            <a:pPr eaLnBrk="1" hangingPunct="1"/>
            <a:r>
              <a:rPr lang="en-US" sz="2400" b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Hypothesis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7085" y="4332111"/>
            <a:ext cx="40386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6141150" y="4267200"/>
            <a:ext cx="1457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B050"/>
                </a:solidFill>
                <a:latin typeface="Franklin Gothic Medium" panose="020B0603020102020204" pitchFamily="34" charset="0"/>
              </a:rPr>
              <a:t>Inductive </a:t>
            </a:r>
          </a:p>
          <a:p>
            <a:pPr eaLnBrk="1" hangingPunct="1"/>
            <a:r>
              <a:rPr lang="en-US" sz="2400" b="1" dirty="0">
                <a:solidFill>
                  <a:srgbClr val="00B050"/>
                </a:solidFill>
                <a:latin typeface="Franklin Gothic Medium" panose="020B0603020102020204" pitchFamily="34" charset="0"/>
              </a:rPr>
              <a:t>Step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93796" y="5063949"/>
            <a:ext cx="7162800" cy="1066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C000"/>
              </a:solidFill>
            </a:endParaRPr>
          </a:p>
        </p:txBody>
      </p:sp>
      <p:sp>
        <p:nvSpPr>
          <p:cNvPr id="8205" name="TextBox 12"/>
          <p:cNvSpPr txBox="1">
            <a:spLocks noChangeArrowheads="1"/>
          </p:cNvSpPr>
          <p:nvPr/>
        </p:nvSpPr>
        <p:spPr bwMode="auto">
          <a:xfrm>
            <a:off x="6736644" y="6171903"/>
            <a:ext cx="1624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C000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19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to an English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3999" y="3715287"/>
                <a:ext cx="6417733" cy="258532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[…Define P(n)…]</a:t>
                </a:r>
                <a:endParaRPr lang="en-US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We will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is true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ℕ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by Induction.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Base Case: 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(0)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here…]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Induction Hypothesis: 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is true for an arbitrary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ℕ</m:t>
                    </m:r>
                  </m:oMath>
                </a14:m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Induction Step: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[…proof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+1)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here…]</a:t>
                </a:r>
              </a:p>
              <a:p>
                <a:pPr>
                  <a:defRPr/>
                </a:pP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	The 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+1)</m:t>
                    </m:r>
                  </m:oMath>
                </a14:m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b="1" i="1" dirty="0">
                    <a:latin typeface="Calibri" charset="0"/>
                    <a:ea typeface="Calibri" charset="0"/>
                    <a:cs typeface="Calibri" charset="0"/>
                  </a:rPr>
                  <a:t>must</a:t>
                </a:r>
                <a:r>
                  <a:rPr lang="en-US" i="1" dirty="0">
                    <a:latin typeface="Calibri" charset="0"/>
                    <a:ea typeface="Calibri" charset="0"/>
                    <a:cs typeface="Calibri" charset="0"/>
                  </a:rPr>
                  <a:t> invoke the IH somewhere.</a:t>
                </a:r>
              </a:p>
              <a:p>
                <a:pPr>
                  <a:defRPr/>
                </a:pPr>
                <a:r>
                  <a:rPr lang="en-US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So, the claim is true by induction.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3715287"/>
                <a:ext cx="6417733" cy="2585323"/>
              </a:xfrm>
              <a:prstGeom prst="rect">
                <a:avLst/>
              </a:prstGeom>
              <a:blipFill>
                <a:blip r:embed="rId2"/>
                <a:stretch>
                  <a:fillRect l="-472" t="-464" b="-16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42720" y="3293837"/>
            <a:ext cx="452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Induction English Proof Template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44" y="1124930"/>
            <a:ext cx="4765056" cy="22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b="1" dirty="0">
                    <a:solidFill>
                      <a:srgbClr val="C00000"/>
                    </a:solidFill>
                  </a:rPr>
                  <a:t>Proof: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every 		  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Suppose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true.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Result follows by induction”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813" t="-1423" r="-976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7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latin typeface="Franklin Gothic Medium"/>
                    <a:cs typeface="Franklin Gothic Medium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1 + 2 + 4 + … + 2</m:t>
                    </m:r>
                    <m:r>
                      <a:rPr lang="en-US" sz="3000" i="1" baseline="30000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3000" dirty="0">
                    <a:latin typeface="Franklin Gothic Medium"/>
                    <a:cs typeface="Franklin Gothic Medium"/>
                  </a:rPr>
                  <a:t>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980" y="1244159"/>
                <a:ext cx="8229600" cy="52546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+ 2 + 4 + 8 + 16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            =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+ 4 + 8 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3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+ 8 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7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+ 8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+ 16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= 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 + 2 + 4 + 8 + 16              =  31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en-US" sz="1400" dirty="0"/>
                  <a:t>			</a:t>
                </a:r>
              </a:p>
              <a:p>
                <a:pPr marL="0" indent="0">
                  <a:buNone/>
                </a:pPr>
                <a:r>
                  <a:rPr lang="en-US" sz="2800" dirty="0"/>
                  <a:t>It sure looks like this sum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How can we prove it?</a:t>
                </a:r>
              </a:p>
              <a:p>
                <a:pPr marL="0" indent="0">
                  <a:buNone/>
                </a:pPr>
                <a:r>
                  <a:rPr lang="en-US" sz="2800" dirty="0"/>
                  <a:t>	We could prove it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=3,…</m:t>
                    </m:r>
                  </m:oMath>
                </a14:m>
                <a:r>
                  <a:rPr lang="en-US" sz="2800" dirty="0"/>
                  <a:t> but 	that would literally take forever.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Good that we have induction!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80" y="1244159"/>
                <a:ext cx="8229600" cy="5254612"/>
              </a:xfrm>
              <a:blipFill rotWithShape="0">
                <a:blip r:embed="rId4"/>
                <a:stretch>
                  <a:fillRect l="-1481" b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>
                    <a:latin typeface="Franklin Gothic Medium"/>
                    <a:cs typeface="Franklin Gothic Medium"/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1 + 2 + 4 + … + 2</m:t>
                    </m:r>
                    <m:r>
                      <a:rPr lang="en-US" sz="3000" i="1" baseline="30000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 =</m:t>
                    </m:r>
                    <m:sSup>
                      <m:sSupPr>
                        <m:ctrlP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0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p>
                    </m:sSup>
                    <m:r>
                      <a:rPr lang="en-US" sz="3000" i="1" dirty="0" smtClean="0">
                        <a:latin typeface="Cambria Math" panose="02040503050406030204" pitchFamily="18" charset="0"/>
                        <a:cs typeface="Franklin Gothic Medium"/>
                      </a:rPr>
                      <m:t>– 1</m:t>
                    </m:r>
                  </m:oMath>
                </a14:m>
                <a:endParaRPr lang="en-US" sz="30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6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Base Case (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n=0):  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mbria Math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mbria Math"/>
              </a:rPr>
              <a:t>0+1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– 1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ℕ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68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1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/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P(k+1I.e.,),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ℕ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982029" y="2454362"/>
            <a:ext cx="3225800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+ … + 2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– 1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Note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)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+ 2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 – 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5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6866" y="3235516"/>
            <a:ext cx="7973848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26" y="1017387"/>
            <a:ext cx="849345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Method for proving statements about all natural numbers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A new logical inference rule!</a:t>
            </a:r>
          </a:p>
          <a:p>
            <a:pPr marL="1200150" lvl="2" indent="-285750">
              <a:buFont typeface="Arial"/>
              <a:buChar char="•"/>
            </a:pPr>
            <a:r>
              <a:rPr lang="en-US" sz="2500" dirty="0"/>
              <a:t>It only applies over the natural numbers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500" dirty="0"/>
              <a:t>The idea is to </a:t>
            </a:r>
            <a:r>
              <a:rPr lang="en-US" sz="2500" b="1" dirty="0"/>
              <a:t>use</a:t>
            </a:r>
            <a:r>
              <a:rPr lang="en-US" sz="2500" dirty="0"/>
              <a:t> the special structure of the naturals to prove things more easily</a:t>
            </a:r>
          </a:p>
          <a:p>
            <a:pPr marL="1200150" lvl="2" indent="-285750">
              <a:buFont typeface="Arial"/>
              <a:buChar char="•"/>
            </a:pPr>
            <a:endParaRPr lang="en-US" sz="2500" dirty="0"/>
          </a:p>
          <a:p>
            <a:pPr lvl="1"/>
            <a:r>
              <a:rPr lang="en-US" sz="2400" dirty="0"/>
              <a:t>Particularly useful for reasoning about programs!</a:t>
            </a:r>
          </a:p>
          <a:p>
            <a:pPr lvl="2"/>
            <a:r>
              <a:rPr lang="en-US" sz="2200" b="1" dirty="0">
                <a:solidFill>
                  <a:srgbClr val="C00000"/>
                </a:solidFill>
                <a:latin typeface="Consolas"/>
                <a:cs typeface="Consolas"/>
              </a:rPr>
              <a:t>  for (int i=0; i &lt; n; n++) { … }</a:t>
            </a:r>
            <a:endParaRPr lang="en-US" sz="22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57350" lvl="3" indent="-285750">
              <a:buFont typeface="Arial"/>
              <a:buChar char="•"/>
            </a:pPr>
            <a:r>
              <a:rPr lang="en-US" sz="2100" dirty="0"/>
              <a:t>Show P(i) holds after i times through the loop</a:t>
            </a:r>
          </a:p>
        </p:txBody>
      </p:sp>
    </p:spTree>
    <p:extLst>
      <p:ext uri="{BB962C8B-B14F-4D97-AF65-F5344CB8AC3E}">
        <p14:creationId xmlns:p14="http://schemas.microsoft.com/office/powerpoint/2010/main" val="38593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cs typeface="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</a:t>
            </a:r>
            <a:r>
              <a:rPr lang="en-US" sz="2400" dirty="0"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Adding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</a:t>
            </a:r>
            <a:r>
              <a:rPr lang="en-US" sz="2400" dirty="0">
                <a:cs typeface=""/>
              </a:rPr>
              <a:t>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Note that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2(2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) = 2</a:t>
            </a:r>
            <a:r>
              <a:rPr lang="en-US" sz="2400" baseline="30000" dirty="0">
                <a:latin typeface="+mn-lt"/>
                <a:cs typeface="Calibri"/>
              </a:rPr>
              <a:t>k+2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So, we have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= 2</a:t>
            </a:r>
            <a:r>
              <a:rPr lang="en-US" sz="2400" baseline="30000" dirty="0"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</a:t>
            </a:r>
            <a:r>
              <a:rPr lang="en-US" sz="2400" dirty="0"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 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mbria Math"/>
              </a:rPr>
              <a:t> P(0)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endParaRPr lang="en-US" sz="2400" dirty="0">
              <a:latin typeface="+mn-lt"/>
              <a:cs typeface="Cambria Math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       We can calculate</a:t>
            </a:r>
          </a:p>
          <a:p>
            <a:pPr marL="0" indent="0">
              <a:buNone/>
            </a:pPr>
            <a:r>
              <a:rPr lang="en-US" sz="2400" dirty="0"/>
              <a:t>	        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+mn-lt"/>
                <a:cs typeface="Calibri"/>
              </a:rPr>
              <a:t>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 = (2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+2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)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                                                         = 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1) +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 the IH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	          </a:t>
            </a:r>
            <a:r>
              <a:rPr lang="en-US" sz="2400" dirty="0">
                <a:latin typeface="+mn-lt"/>
                <a:cs typeface="Calibri"/>
              </a:rPr>
              <a:t>= 2(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)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         </a:t>
            </a:r>
            <a:r>
              <a:rPr lang="en-US" sz="2400" dirty="0">
                <a:latin typeface="+mn-lt"/>
                <a:cs typeface="Calibri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1,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     which is 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 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39403" y="5849325"/>
            <a:ext cx="591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Alternative way of writing the inductive step</a:t>
            </a:r>
          </a:p>
        </p:txBody>
      </p:sp>
    </p:spTree>
    <p:extLst>
      <p:ext uri="{BB962C8B-B14F-4D97-AF65-F5344CB8AC3E}">
        <p14:creationId xmlns:p14="http://schemas.microsoft.com/office/powerpoint/2010/main" val="187324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n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n+1</a:t>
            </a:r>
            <a:r>
              <a:rPr lang="en-US" sz="2400" dirty="0">
                <a:latin typeface="+mn-lt"/>
                <a:cs typeface=""/>
              </a:rPr>
              <a:t> – 1”.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</a:t>
            </a:r>
            <a:r>
              <a:rPr lang="en-US" sz="2400" dirty="0">
                <a:latin typeface="+mn-lt"/>
                <a:cs typeface="Cambria Math"/>
              </a:rPr>
              <a:t>2</a:t>
            </a:r>
            <a:r>
              <a:rPr lang="en-US" sz="2400" baseline="30000" dirty="0">
                <a:latin typeface="+mn-lt"/>
                <a:cs typeface="Cambria Math"/>
              </a:rPr>
              <a:t>0</a:t>
            </a:r>
            <a:r>
              <a:rPr lang="en-US" sz="2400" dirty="0">
                <a:latin typeface="+mn-lt"/>
                <a:cs typeface="Cambria Math"/>
              </a:rPr>
              <a:t> = 1 = 2 – 1 = 2</a:t>
            </a:r>
            <a:r>
              <a:rPr lang="en-US" sz="2400" baseline="30000" dirty="0">
                <a:latin typeface="+mn-lt"/>
                <a:cs typeface="Cambria Math"/>
              </a:rPr>
              <a:t>0+1</a:t>
            </a:r>
            <a:r>
              <a:rPr lang="en-US" sz="2400" dirty="0">
                <a:latin typeface="+mn-lt"/>
                <a:cs typeface="Cambria Math"/>
              </a:rPr>
              <a:t> – 1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, i.</a:t>
            </a:r>
            <a:r>
              <a:rPr lang="en-US" sz="2400" dirty="0"/>
              <a:t>e., that </a:t>
            </a:r>
            <a:r>
              <a:rPr lang="en-US" sz="2400" dirty="0">
                <a:latin typeface="+mn-lt"/>
                <a:cs typeface=""/>
              </a:rPr>
              <a:t>2</a:t>
            </a:r>
            <a:r>
              <a:rPr lang="en-US" sz="2400" baseline="30000" dirty="0">
                <a:latin typeface="+mn-lt"/>
                <a:cs typeface=""/>
              </a:rPr>
              <a:t>0</a:t>
            </a:r>
            <a:r>
              <a:rPr lang="en-US" sz="2400" dirty="0">
                <a:latin typeface="+mn-lt"/>
                <a:cs typeface=""/>
              </a:rPr>
              <a:t> + 2</a:t>
            </a:r>
            <a:r>
              <a:rPr lang="en-US" sz="2400" baseline="30000" dirty="0">
                <a:latin typeface="+mn-lt"/>
                <a:cs typeface=""/>
              </a:rPr>
              <a:t>1</a:t>
            </a:r>
            <a:r>
              <a:rPr lang="en-US" sz="2400" dirty="0">
                <a:latin typeface="+mn-lt"/>
                <a:cs typeface=""/>
              </a:rPr>
              <a:t> + … + 2</a:t>
            </a:r>
            <a:r>
              <a:rPr lang="en-US" sz="2400" baseline="30000" dirty="0">
                <a:latin typeface="+mn-lt"/>
                <a:cs typeface=""/>
              </a:rPr>
              <a:t>k</a:t>
            </a:r>
            <a:r>
              <a:rPr lang="en-US" sz="2400" dirty="0">
                <a:latin typeface="+mn-lt"/>
                <a:cs typeface=""/>
              </a:rPr>
              <a:t> = 2</a:t>
            </a:r>
            <a:r>
              <a:rPr lang="en-US" sz="2400" baseline="30000" dirty="0">
                <a:latin typeface="+mn-lt"/>
                <a:cs typeface=""/>
              </a:rPr>
              <a:t>k+1</a:t>
            </a:r>
            <a:r>
              <a:rPr lang="en-US" sz="2400" dirty="0">
                <a:latin typeface="+mn-lt"/>
                <a:cs typeface=""/>
              </a:rPr>
              <a:t> – 1</a:t>
            </a:r>
            <a:r>
              <a:rPr lang="en-US" sz="2400" dirty="0">
                <a:cs typeface="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0" indent="0">
              <a:buNone/>
            </a:pPr>
            <a:r>
              <a:rPr lang="en-US" sz="2400" dirty="0"/>
              <a:t>       We can calculate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        </a:t>
            </a:r>
            <a:r>
              <a:rPr lang="en-US" sz="2400" dirty="0">
                <a:latin typeface="+mn-lt"/>
                <a:cs typeface="Calibri"/>
              </a:rPr>
              <a:t>  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 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 = (2</a:t>
            </a:r>
            <a:r>
              <a:rPr lang="en-US" sz="2400" baseline="30000" dirty="0">
                <a:latin typeface="+mn-lt"/>
                <a:cs typeface="Calibri"/>
              </a:rPr>
              <a:t>0</a:t>
            </a:r>
            <a:r>
              <a:rPr lang="en-US" sz="2400" dirty="0">
                <a:latin typeface="+mn-lt"/>
                <a:cs typeface="Calibri"/>
              </a:rPr>
              <a:t>+2</a:t>
            </a:r>
            <a:r>
              <a:rPr lang="en-US" sz="2400" baseline="30000" dirty="0">
                <a:latin typeface="+mn-lt"/>
                <a:cs typeface="Calibri"/>
              </a:rPr>
              <a:t>1</a:t>
            </a:r>
            <a:r>
              <a:rPr lang="en-US" sz="2400" dirty="0">
                <a:latin typeface="+mn-lt"/>
                <a:cs typeface="Calibri"/>
              </a:rPr>
              <a:t>+ … + 2</a:t>
            </a:r>
            <a:r>
              <a:rPr lang="en-US" sz="2400" baseline="30000" dirty="0">
                <a:latin typeface="+mn-lt"/>
                <a:cs typeface="Calibri"/>
              </a:rPr>
              <a:t>k</a:t>
            </a:r>
            <a:r>
              <a:rPr lang="en-US" sz="2400" dirty="0">
                <a:latin typeface="+mn-lt"/>
                <a:cs typeface="Calibri"/>
              </a:rPr>
              <a:t>) + 2</a:t>
            </a:r>
            <a:r>
              <a:rPr lang="en-US" sz="2400" baseline="30000" dirty="0"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                                                         = 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latin typeface="+mn-lt"/>
                <a:cs typeface="Calibri"/>
              </a:rPr>
              <a:t> – 1) +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  		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by the IH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	          </a:t>
            </a:r>
            <a:r>
              <a:rPr lang="en-US" sz="2400" dirty="0">
                <a:latin typeface="+mn-lt"/>
                <a:cs typeface="Calibri"/>
              </a:rPr>
              <a:t>= 2(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)</a:t>
            </a:r>
            <a:r>
              <a:rPr lang="en-US" sz="2400" dirty="0">
                <a:latin typeface="+mn-lt"/>
                <a:cs typeface="Calibri"/>
              </a:rPr>
              <a:t> – 1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						          </a:t>
            </a:r>
            <a:r>
              <a:rPr lang="en-US" sz="2400" dirty="0">
                <a:latin typeface="+mn-lt"/>
                <a:cs typeface="Calibri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k+2</a:t>
            </a:r>
            <a:r>
              <a:rPr lang="en-US" sz="2400" dirty="0">
                <a:latin typeface="+mn-lt"/>
                <a:cs typeface="Calibri"/>
              </a:rPr>
              <a:t> – 1,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     which is exactly P(k+1).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cs typeface="Calibri"/>
              </a:rPr>
              <a:t> ∈</a:t>
            </a:r>
            <a:r>
              <a:rPr lang="en-US" sz="2400" dirty="0" err="1">
                <a:cs typeface="Calibri"/>
              </a:rPr>
              <a:t>ℕ</a:t>
            </a:r>
            <a:r>
              <a:rPr lang="en-US" sz="2400" dirty="0"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+ 4 + … + 2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7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705D082E-E7F8-41CA-AF63-7856764DDF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606425"/>
              </a:xfrm>
            </p:spPr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2">
                <a:extLst>
                  <a:ext uri="{FF2B5EF4-FFF2-40B4-BE49-F238E27FC236}">
                    <a16:creationId xmlns:a16="http://schemas.microsoft.com/office/drawing/2014/main" id="{705D082E-E7F8-41CA-AF63-7856764DD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606425"/>
              </a:xfrm>
              <a:blipFill>
                <a:blip r:embed="rId3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9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Base Case (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n=0):    0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0(0+1)/2.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P(0)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(n+1) = (n+1)(n+2)/2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BC64B2E-EBA3-0549-9A59-F4650E2EE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944" y="5283127"/>
                <a:ext cx="7928112" cy="116322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>
                <a:normAutofit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Franklin Gothic Medium"/>
                    <a:ea typeface="+mj-ea"/>
                    <a:cs typeface="Franklin Gothic Medium"/>
                  </a:defRPr>
                </a:lvl1pPr>
              </a:lstStyle>
              <a:p>
                <a:pPr marL="0" lvl="1" algn="ctr" defTabSz="914400"/>
                <a:r>
                  <a:rPr lang="en-US" sz="3000" kern="0" dirty="0">
                    <a:solidFill>
                      <a:sysClr val="windowText" lastClr="000000"/>
                    </a:solidFill>
                    <a:latin typeface="Franklin Gothic Medium"/>
                    <a:cs typeface="Franklin Gothic Medium"/>
                  </a:rPr>
                  <a:t>Summation Notation</a:t>
                </a:r>
              </a:p>
              <a:p>
                <a:pPr marL="0" lvl="1" algn="ctr" defTabSz="914400"/>
                <a:endParaRPr lang="en-US" sz="11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algn="ctr" defTabSz="914400"/>
                <a:r>
                  <a:rPr lang="en-US" sz="3000" kern="0" dirty="0">
                    <a:solidFill>
                      <a:sysClr val="windowText" lastClr="000000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0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 + 2 + 3 + … + </m:t>
                    </m:r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defTabSz="914400"/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defTabSz="914400"/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BC64B2E-EBA3-0549-9A59-F4650E2E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" y="5283127"/>
                <a:ext cx="7928112" cy="1163223"/>
              </a:xfrm>
              <a:prstGeom prst="rect">
                <a:avLst/>
              </a:prstGeom>
              <a:blipFill>
                <a:blip r:embed="rId5"/>
                <a:stretch>
                  <a:fillRect t="-18280" b="-870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35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Hypothesis: 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Suppose that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is true for some   	  	                                     arbitrary integer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 ≥ 0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P(k+1),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(n+1) = (n+1)(n+2)/2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39FBCC6-B4E3-F241-A047-B4E91D9DF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944" y="5283127"/>
                <a:ext cx="7928112" cy="116322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>
                <a:normAutofit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Franklin Gothic Medium"/>
                    <a:ea typeface="+mj-ea"/>
                    <a:cs typeface="Franklin Gothic Medium"/>
                  </a:defRPr>
                </a:lvl1pPr>
              </a:lstStyle>
              <a:p>
                <a:pPr marL="0" lvl="1" algn="ctr" defTabSz="914400"/>
                <a:r>
                  <a:rPr lang="en-US" sz="3000" kern="0" dirty="0">
                    <a:solidFill>
                      <a:sysClr val="windowText" lastClr="000000"/>
                    </a:solidFill>
                    <a:latin typeface="Franklin Gothic Medium"/>
                    <a:cs typeface="Franklin Gothic Medium"/>
                  </a:rPr>
                  <a:t>Summation Notation</a:t>
                </a:r>
              </a:p>
              <a:p>
                <a:pPr marL="0" lvl="1" algn="ctr" defTabSz="914400"/>
                <a:endParaRPr lang="en-US" sz="11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algn="ctr" defTabSz="914400"/>
                <a:r>
                  <a:rPr lang="en-US" sz="3000" kern="0" dirty="0">
                    <a:solidFill>
                      <a:sysClr val="windowText" lastClr="000000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0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 + 2 + 3 + … + </m:t>
                    </m:r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defTabSz="914400"/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  <a:p>
                <a:pPr marL="0" lvl="1" defTabSz="914400"/>
                <a:endParaRPr lang="en-US" sz="3000" kern="0" dirty="0">
                  <a:solidFill>
                    <a:sysClr val="windowText" lastClr="000000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39FBCC6-B4E3-F241-A047-B4E91D9D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" y="5283127"/>
                <a:ext cx="7928112" cy="1163223"/>
              </a:xfrm>
              <a:prstGeom prst="rect">
                <a:avLst/>
              </a:prstGeom>
              <a:blipFill>
                <a:blip r:embed="rId5"/>
                <a:stretch>
                  <a:fillRect t="-18280" b="-8709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6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						</a:t>
            </a:r>
            <a:endParaRPr lang="en-US" sz="2400" dirty="0">
              <a:solidFill>
                <a:prstClr val="black"/>
              </a:solidFill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68482E-C141-3044-A530-1C1D939EB4E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699034" y="2489812"/>
            <a:ext cx="0" cy="939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AF7A25-33F9-7C4E-B3BF-2450238E2BC4}"/>
              </a:ext>
            </a:extLst>
          </p:cNvPr>
          <p:cNvSpPr txBox="1"/>
          <p:nvPr/>
        </p:nvSpPr>
        <p:spPr>
          <a:xfrm>
            <a:off x="6632075" y="3429000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Medium"/>
                <a:cs typeface="Franklin Gothic Medium"/>
              </a:rPr>
              <a:t>“some” or “an”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Medium"/>
                <a:cs typeface="Franklin Gothic Medium"/>
              </a:rPr>
              <a:t>not </a:t>
            </a:r>
            <a:r>
              <a:rPr lang="en-US" sz="2400" u="sng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any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Franklin Gothic Medium"/>
                <a:cs typeface="Franklin Gothic Medium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604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0. </a:t>
            </a:r>
            <a:r>
              <a:rPr lang="en-US" sz="2400" dirty="0">
                <a:cs typeface="Calibri"/>
              </a:rPr>
              <a:t>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				</a:t>
            </a:r>
            <a:endParaRPr lang="en-US" sz="2400" dirty="0">
              <a:solidFill>
                <a:prstClr val="black"/>
              </a:solidFill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2918" y="2450649"/>
            <a:ext cx="4701482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8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k+ (k+1) = (k+1)(k+2)/2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= n(n+1)/2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  by IH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Adding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n+1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to both sides, we get: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n(n+1)/2 + (n+1)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Now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n(n+1)/2 + (n+1) =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(n+1)(n/2 + 1) = 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So, we have 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1 + 2 + … + n + (n+1) =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(n+1)(n+2)/2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, which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	exactly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P(k+1)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Thus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P(k)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is true for all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6865" y="3205536"/>
            <a:ext cx="8055491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619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rmAutofit lnSpcReduction="1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“0 + 1 + 2 + … + n = n(n+1)/2”.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natural numbers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n=0):    0 = </a:t>
            </a:r>
            <a:r>
              <a:rPr lang="en-US" sz="2400" dirty="0">
                <a:latin typeface="+mn-lt"/>
                <a:cs typeface="Cambria Math"/>
              </a:rPr>
              <a:t>0(0+1)/2.  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Therefore</a:t>
            </a:r>
            <a:r>
              <a:rPr lang="en-US" sz="2400" dirty="0">
                <a:latin typeface="+mn-lt"/>
                <a:cs typeface="Cambria Math"/>
              </a:rPr>
              <a:t> P(0)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  <a:r>
              <a:rPr lang="en-US" sz="2400" dirty="0">
                <a:latin typeface="+mn-lt"/>
                <a:cs typeface="Cambria Math"/>
              </a:rPr>
              <a:t>  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arbitrary integer </a:t>
            </a:r>
            <a:r>
              <a:rPr lang="en-US" sz="2400" dirty="0">
                <a:latin typeface="+mn-lt"/>
                <a:cs typeface="Calibri"/>
              </a:rPr>
              <a:t>k ≥ 0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1 + 2 + …+ k  = k(k+1)/2</a:t>
            </a:r>
            <a:endParaRPr lang="en-US" sz="2400" dirty="0">
              <a:latin typeface="+mn-lt"/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Induction Step:  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+mn-lt"/>
                <a:cs typeface="Calibri"/>
              </a:rPr>
              <a:t>1 + 2 + … + k + (k+1) = 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1 + 2 + … + k) + (k+1)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                                                  = </a:t>
            </a:r>
            <a:r>
              <a:rPr lang="en-US" sz="2400" dirty="0">
                <a:latin typeface="+mn-lt"/>
                <a:cs typeface="Calibri"/>
              </a:rPr>
              <a:t>k(k+1)/2 + (k+1)  </a:t>
            </a:r>
            <a:r>
              <a:rPr lang="en-US" sz="2400" dirty="0">
                <a:cs typeface="Calibri"/>
              </a:rPr>
              <a:t>by IH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						</a:t>
            </a:r>
            <a:r>
              <a:rPr lang="en-US" sz="2400" dirty="0">
                <a:latin typeface="+mn-lt"/>
                <a:cs typeface="Calibri"/>
              </a:rPr>
              <a:t>     = (k+1)(k/2 + 1)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alibri"/>
              </a:rPr>
              <a:t>							     = (k+1)(k+2)/2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	 So, we have shown </a:t>
            </a:r>
            <a:r>
              <a:rPr lang="en-US" sz="2400" dirty="0">
                <a:latin typeface="+mn-lt"/>
                <a:cs typeface="Calibri"/>
              </a:rPr>
              <a:t>1 + 2 + … + k + (k+1) =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(k+1)(k+2)/2</a:t>
            </a:r>
            <a:r>
              <a:rPr lang="en-US" sz="2400" dirty="0">
                <a:cs typeface="Calibri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	 which is exactly </a:t>
            </a:r>
            <a:r>
              <a:rPr lang="en-US" sz="2400" dirty="0">
                <a:latin typeface="+mn-lt"/>
                <a:cs typeface="Calibri"/>
              </a:rPr>
              <a:t>P(k+1)</a:t>
            </a:r>
            <a:r>
              <a:rPr lang="en-US" sz="24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cs typeface="Calibri"/>
              </a:rPr>
              <a:t> ∈ℕ,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>
                <a:cs typeface="Arial" charset="0"/>
              </a:rPr>
              <a:t>P(0)</a:t>
            </a:r>
          </a:p>
          <a:p>
            <a:pPr eaLnBrk="1" hangingPunct="1"/>
            <a:r>
              <a:rPr lang="en-US">
                <a:cs typeface="Arial" charset="0"/>
              </a:rPr>
              <a:t>P(k)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3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 + 2 + 3 + … +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2979" y="1244160"/>
                <a:ext cx="8613321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i="1" dirty="0">
                    <a:latin typeface="Cambria Math" charset="0"/>
                  </a:rPr>
                  <a:t> </a:t>
                </a: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be arbitrary.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</a:rPr>
                      <m:t>≡</m:t>
                    </m:r>
                    <m:r>
                      <a:rPr lang="en-US" sz="28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.</a:t>
                </a:r>
                <a:endParaRPr lang="en-US" sz="10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We know that by multiplying congruences we get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mod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∧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mod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≡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repeating this many times,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∧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mod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∧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mod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			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∧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mod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mod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cs typeface="Calibri"/>
                  </a:rPr>
                  <a:t>The “…” is a problem!  We don’t have a proof rule that allows us to say “do this over and over”.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79" y="1244160"/>
                <a:ext cx="8613321" cy="5140800"/>
              </a:xfrm>
              <a:blipFill>
                <a:blip r:embed="rId2"/>
                <a:stretch>
                  <a:fillRect l="-1473" t="-1478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60664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∀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∀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≡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))→(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≡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606642"/>
              </a:xfrm>
              <a:blipFill>
                <a:blip r:embed="rId3"/>
                <a:stretch>
                  <a:fillRect l="-1400" t="-10000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Induction: Changing the start 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What if we want to 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?</a:t>
                </a:r>
              </a:p>
              <a:p>
                <a:pPr lvl="2"/>
                <a:endParaRPr lang="en-US" sz="1800" dirty="0">
                  <a:solidFill>
                    <a:prstClr val="black"/>
                  </a:solidFill>
                  <a:latin typeface="Franklin Gothic Medium" panose="020B06030201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Define predicate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Franklin Gothic Medium" panose="020B0603020102020204" pitchFamily="34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Ordinary induction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:  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Prove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  <a:latin typeface="Franklin Gothic Medium" panose="020B0603020102020204" pitchFamily="34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Prove                                                        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92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/>
                  <a:t>Inductive Proofs starting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in 5 Easy Steps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3"/>
                <a:stretch>
                  <a:fillRect l="-1255" t="-9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685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3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8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</a:rPr>
                  <a:t>Base Case (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n=2):  </a:t>
                </a:r>
                <a:r>
                  <a:rPr lang="en-US" sz="2400" dirty="0">
                    <a:latin typeface="+mn-lt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</a:rPr>
                  <a:t>Hypothesis: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Suppose that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 for some   	  	                                     arbitrary integer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</a:rPr>
                  <a:t>Induction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       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P(k+1),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+3=k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	      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schemeClr val="bg1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schemeClr val="bg1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+1 = 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k ≥ 1.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∈ℕ,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 rotWithShape="0">
                <a:blip r:embed="rId5"/>
                <a:stretch>
                  <a:fillRect l="-347" t="-988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</a:rPr>
                  <a:t>Inductive Hypothesis: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Suppose that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 for some   	  	                                     arbitrary integer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>
                    <a:solidFill>
                      <a:schemeClr val="bg1"/>
                    </a:solidFill>
                  </a:rPr>
                  <a:t>Inductive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       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P(k+1),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+3=k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	      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schemeClr val="bg1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schemeClr val="bg1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+1 = 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k ≥ 1.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∈ℕ,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 rotWithShape="0">
                <a:blip r:embed="rId5"/>
                <a:stretch>
                  <a:fillRect l="-347" t="-988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0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Hypothesis:  </a:t>
                </a:r>
                <a:r>
                  <a:rPr lang="en-US" sz="2400" dirty="0">
                    <a:cs typeface="Calibri"/>
                  </a:rPr>
                  <a:t>Suppose that </a:t>
                </a:r>
                <a:r>
                  <a:rPr lang="en-US" sz="2400" dirty="0"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cs typeface="Calibri"/>
                  </a:rPr>
                  <a:t> is true for some   		arbitrary integer </a:t>
                </a:r>
                <a:r>
                  <a:rPr lang="en-US" sz="2400" dirty="0">
                    <a:latin typeface="+mn-lt"/>
                    <a:cs typeface="Calibri"/>
                  </a:rPr>
                  <a:t>k ≥ 2.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I.e., suppose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≥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.</a:t>
                </a:r>
                <a:endParaRPr lang="en-US" sz="2400" dirty="0"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							  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=k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prstClr val="black"/>
                    </a:solidFill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schemeClr val="bg1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schemeClr val="bg1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+1 = 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k ≥ 1.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∈ℕ,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 rotWithShape="0">
                <a:blip r:embed="rId5"/>
                <a:stretch>
                  <a:fillRect l="-34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3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Hypothesis:  </a:t>
                </a:r>
                <a:r>
                  <a:rPr lang="en-US" sz="2400" dirty="0">
                    <a:cs typeface="Calibri"/>
                  </a:rPr>
                  <a:t>Suppose that </a:t>
                </a:r>
                <a:r>
                  <a:rPr lang="en-US" sz="2400" dirty="0"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cs typeface="Calibri"/>
                  </a:rPr>
                  <a:t> is true for some   	  	arbitrary integer </a:t>
                </a:r>
                <a:r>
                  <a:rPr lang="en-US" sz="2400" dirty="0"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cs typeface="Calibri"/>
                  </a:rPr>
                  <a:t>.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I.e., suppose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≥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.</a:t>
                </a:r>
                <a:endParaRPr lang="en-US" sz="2400" dirty="0">
                  <a:cs typeface="Calibri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latin typeface="+mn-lt"/>
                  </a:rPr>
                  <a:t>         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latin typeface="+mn-lt"/>
                  </a:rPr>
                  <a:t> P(k+1),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=k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solidFill>
                    <a:schemeClr val="bg1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prstClr val="black"/>
                    </a:solidFill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schemeClr val="bg1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schemeClr val="bg1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+1 = 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k ≥ 1.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∈ℕ,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 rotWithShape="0">
                <a:blip r:embed="rId5"/>
                <a:stretch>
                  <a:fillRect l="-347" t="-988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590" y="3496423"/>
            <a:ext cx="6795439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3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Hypothesis:  </a:t>
                </a:r>
                <a:r>
                  <a:rPr lang="en-US" sz="2400" dirty="0">
                    <a:cs typeface="Calibri"/>
                  </a:rPr>
                  <a:t>Suppose that </a:t>
                </a:r>
                <a:r>
                  <a:rPr lang="en-US" sz="2400" dirty="0"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cs typeface="Calibri"/>
                  </a:rPr>
                  <a:t> is true for some   	  	arbitrary integer </a:t>
                </a:r>
                <a:r>
                  <a:rPr lang="en-US" sz="2400" dirty="0"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cs typeface="Calibri"/>
                  </a:rPr>
                  <a:t>.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I.e., suppose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≥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.</a:t>
                </a:r>
                <a:endParaRPr lang="en-US" sz="2400" dirty="0">
                  <a:cs typeface="Calibri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latin typeface="+mn-lt"/>
                  </a:rPr>
                  <a:t>         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latin typeface="+mn-lt"/>
                  </a:rPr>
                  <a:t> P(k+1),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+3=k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prstClr val="black"/>
                    </a:solidFill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schemeClr val="bg1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schemeClr val="bg1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+1 = (k+1)</a:t>
                </a:r>
                <a:r>
                  <a:rPr lang="en-US" sz="2400" baseline="30000" dirty="0">
                    <a:solidFill>
                      <a:schemeClr val="bg1"/>
                    </a:solidFill>
                    <a:latin typeface="Calibri"/>
                    <a:cs typeface="Calibri"/>
                  </a:rPr>
                  <a:t>2 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 k ≥ 1.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∈ℕ,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 rotWithShape="0">
                <a:blip r:embed="rId5"/>
                <a:stretch>
                  <a:fillRect l="-347" t="-988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590" y="3496423"/>
            <a:ext cx="6795439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3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Hypothesis:  </a:t>
                </a:r>
                <a:r>
                  <a:rPr lang="en-US" sz="2400" dirty="0">
                    <a:cs typeface="Calibri"/>
                  </a:rPr>
                  <a:t>Suppose that </a:t>
                </a:r>
                <a:r>
                  <a:rPr lang="en-US" sz="2400" dirty="0"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cs typeface="Calibri"/>
                  </a:rPr>
                  <a:t> is true for some   	  	arbitrary integer </a:t>
                </a:r>
                <a:r>
                  <a:rPr lang="en-US" sz="2400" dirty="0"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cs typeface="Calibri"/>
                  </a:rPr>
                  <a:t>.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I.e., suppose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≥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.</a:t>
                </a:r>
                <a:endParaRPr lang="en-US" sz="2400" dirty="0">
                  <a:cs typeface="Calibri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latin typeface="+mn-lt"/>
                  </a:rPr>
                  <a:t>         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latin typeface="+mn-lt"/>
                  </a:rPr>
                  <a:t> P(k+1),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+3=k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prstClr val="black"/>
                    </a:solidFill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prstClr val="black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			 		= 3k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+9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prstClr val="black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+4 = 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+3 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k ≥ 2.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4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n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4"/>
                <a:stretch>
                  <a:fillRect l="-289" t="-913" b="-10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590" y="3496423"/>
            <a:ext cx="6795439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400" dirty="0">
                    <a:latin typeface="+mn-lt"/>
                    <a:cs typeface=""/>
                  </a:rPr>
                  <a:t> P(n)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400" dirty="0">
                    <a:latin typeface="+mn-lt"/>
                    <a:cs typeface=""/>
                  </a:rPr>
                  <a:t> “3</a:t>
                </a:r>
                <a:r>
                  <a:rPr lang="en-US" sz="2400" baseline="30000" dirty="0">
                    <a:latin typeface="+mn-lt"/>
                    <a:cs typeface=""/>
                  </a:rPr>
                  <a:t>n</a:t>
                </a:r>
                <a:r>
                  <a:rPr lang="en-US" sz="2400" dirty="0">
                    <a:latin typeface="+mn-lt"/>
                    <a:cs typeface="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 </a:t>
                </a:r>
                <a:r>
                  <a:rPr lang="en-US" sz="2400" dirty="0">
                    <a:latin typeface="+mn-lt"/>
                    <a:cs typeface=""/>
                  </a:rPr>
                  <a:t>n</a:t>
                </a:r>
                <a:r>
                  <a:rPr lang="en-US" sz="2400" baseline="300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+mn-lt"/>
                    <a:cs typeface=""/>
                  </a:rPr>
                  <a:t>+3”.  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We will show</a:t>
                </a:r>
                <a:r>
                  <a:rPr lang="en-US" sz="2400" dirty="0">
                    <a:latin typeface="+mn-lt"/>
                    <a:cs typeface=""/>
                  </a:rPr>
                  <a:t> P(n) i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s true for all      integers </a:t>
                </a:r>
                <a:r>
                  <a:rPr lang="en-US" sz="2400" dirty="0">
                    <a:latin typeface="+mn-lt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latin typeface="+mn-lt"/>
                    <a:cs typeface=""/>
                  </a:rPr>
                  <a:t>2</a:t>
                </a:r>
                <a:r>
                  <a:rPr lang="en-US" sz="2400" dirty="0">
                    <a:latin typeface="Franklin Gothic Medium" panose="020B0603020102020204" pitchFamily="34" charset="0"/>
                    <a:cs typeface=""/>
                  </a:rPr>
                  <a:t> by induction.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Base Case (</a:t>
                </a:r>
                <a:r>
                  <a:rPr lang="en-US" sz="2400" dirty="0">
                    <a:latin typeface="+mn-lt"/>
                  </a:rPr>
                  <a:t>n=2):    </a:t>
                </a:r>
                <a:r>
                  <a:rPr lang="en-US" sz="2400" dirty="0">
                    <a:latin typeface="+mn-lt"/>
                    <a:cs typeface="Cambria Math"/>
                  </a:rPr>
                  <a:t>3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 = 9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7 = 4+3</a:t>
                </a:r>
                <a:r>
                  <a:rPr lang="en-US" sz="2400" dirty="0">
                    <a:latin typeface="+mn-lt"/>
                    <a:cs typeface="Cambria Math"/>
                  </a:rPr>
                  <a:t> = 2</a:t>
                </a:r>
                <a:r>
                  <a:rPr lang="en-US" sz="2400" baseline="30000" dirty="0">
                    <a:latin typeface="+mn-lt"/>
                    <a:cs typeface="Cambria Math"/>
                  </a:rPr>
                  <a:t>2</a:t>
                </a:r>
                <a:r>
                  <a:rPr lang="en-US" sz="2400" dirty="0">
                    <a:latin typeface="+mn-lt"/>
                    <a:cs typeface="Cambria Math"/>
                  </a:rPr>
                  <a:t>+3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so</a:t>
                </a:r>
                <a:r>
                  <a:rPr lang="en-US" sz="2400" dirty="0">
                    <a:latin typeface="+mn-lt"/>
                    <a:cs typeface="Cambria Math"/>
                  </a:rPr>
                  <a:t> P(2) </a:t>
                </a:r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Hypothesis:  </a:t>
                </a:r>
                <a:r>
                  <a:rPr lang="en-US" sz="2400" dirty="0">
                    <a:cs typeface="Calibri"/>
                  </a:rPr>
                  <a:t>Suppose that </a:t>
                </a:r>
                <a:r>
                  <a:rPr lang="en-US" sz="2400" dirty="0">
                    <a:latin typeface="+mn-lt"/>
                    <a:cs typeface="Calibri"/>
                  </a:rPr>
                  <a:t>P(k)</a:t>
                </a:r>
                <a:r>
                  <a:rPr lang="en-US" sz="2400" dirty="0">
                    <a:cs typeface="Calibri"/>
                  </a:rPr>
                  <a:t> is true for some   	  	arbitrary integer </a:t>
                </a:r>
                <a:r>
                  <a:rPr lang="en-US" sz="2400" dirty="0">
                    <a:latin typeface="+mn-lt"/>
                    <a:cs typeface="Calibri"/>
                  </a:rPr>
                  <a:t>k ≥ 2</a:t>
                </a:r>
                <a:r>
                  <a:rPr lang="en-US" sz="2400" dirty="0">
                    <a:cs typeface="Calibri"/>
                  </a:rPr>
                  <a:t>.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I.e., suppose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≥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.</a:t>
                </a:r>
                <a:endParaRPr lang="en-US" sz="2400" dirty="0">
                  <a:cs typeface="Calibri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400" dirty="0"/>
                  <a:t>Inductive Step:  </a:t>
                </a:r>
              </a:p>
              <a:p>
                <a:pPr marL="57150" indent="0">
                  <a:buNone/>
                </a:pPr>
                <a:r>
                  <a:rPr lang="en-US" sz="2400" dirty="0">
                    <a:latin typeface="+mn-lt"/>
                  </a:rPr>
                  <a:t>         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400" dirty="0">
                    <a:latin typeface="+mn-lt"/>
                  </a:rPr>
                  <a:t> P(k+1),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i.e. show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+3=k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Calibri"/>
                  </a:rPr>
                  <a:t>+2k+4</a:t>
                </a:r>
                <a:endParaRPr lang="en-US" sz="24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prstClr val="black"/>
                    </a:solidFill>
                  </a:rPr>
                  <a:t>       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       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k+1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= 3(3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k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                             	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 3(k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n-lt"/>
                    <a:cs typeface="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+mn-lt"/>
                    <a:cs typeface=""/>
                  </a:rPr>
                  <a:t>+3)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the IH</a:t>
                </a:r>
                <a:endParaRPr lang="en-US" sz="2400" dirty="0">
                  <a:solidFill>
                    <a:prstClr val="black"/>
                  </a:solidFill>
                  <a:latin typeface="+mn-lt"/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                         		=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+2k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+9</a:t>
                </a:r>
                <a:endParaRPr lang="en-US" sz="2400" dirty="0">
                  <a:solidFill>
                    <a:prstClr val="black"/>
                  </a:solidFill>
                  <a:cs typeface="Calibri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			      	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 k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+2k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+4 = (k+1)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+3 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 k ≥ 2.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Therefore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P(k+1)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Calibri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Thus </a:t>
                </a:r>
                <a:r>
                  <a:rPr lang="en-US" sz="2400" dirty="0">
                    <a:latin typeface="+mn-lt"/>
                    <a:cs typeface="Calibri"/>
                  </a:rPr>
                  <a:t>P(n) </a:t>
                </a:r>
                <a:r>
                  <a:rPr lang="en-US" sz="2400" dirty="0">
                    <a:cs typeface="Calibri"/>
                  </a:rPr>
                  <a:t>is true for all integers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n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Calibri"/>
                  </a:rPr>
                  <a:t>≥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400" dirty="0">
                    <a:cs typeface="Calibri"/>
                  </a:rPr>
                  <a:t>, by induction.</a:t>
                </a:r>
              </a:p>
            </p:txBody>
          </p:sp>
        </mc:Choice>
        <mc:Fallback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4"/>
                <a:stretch>
                  <a:fillRect l="-289" t="-913" b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590" y="3496423"/>
            <a:ext cx="6795439" cy="431514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 kern="0" baseline="3000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4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there such a property of the natural numbers!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89536" y="2451732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617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Prove that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2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sz="2800" b="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Symbol" charset="0"/>
                      </a:rPr>
                      <m:t>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Symbol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2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Arial" charset="0"/>
                  </a:rPr>
                  <a:t>checkerboard with one square removed can be tiled with: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333" t="-106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063151" y="1773180"/>
            <a:ext cx="533400" cy="53340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2786" y="2807518"/>
            <a:ext cx="2743200" cy="2743200"/>
            <a:chOff x="914400" y="3429000"/>
            <a:chExt cx="2743200" cy="2743200"/>
          </a:xfrm>
        </p:grpSpPr>
        <p:sp>
          <p:nvSpPr>
            <p:cNvPr id="10" name="Rectangle 9"/>
            <p:cNvSpPr/>
            <p:nvPr>
              <p:custDataLst>
                <p:tags r:id="rId3"/>
              </p:custDataLst>
            </p:nvPr>
          </p:nvSpPr>
          <p:spPr>
            <a:xfrm>
              <a:off x="914400" y="3429000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>
              <p:custDataLst>
                <p:tags r:id="rId4"/>
              </p:custDataLst>
            </p:nvPr>
          </p:nvSpPr>
          <p:spPr>
            <a:xfrm>
              <a:off x="3048000" y="548640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  <a:endCxn id="10" idx="3"/>
            </p:cNvCxnSpPr>
            <p:nvPr/>
          </p:nvCxnSpPr>
          <p:spPr>
            <a:xfrm>
              <a:off x="914400" y="4800600"/>
              <a:ext cx="27432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2"/>
              <a:endCxn id="10" idx="0"/>
            </p:cNvCxnSpPr>
            <p:nvPr/>
          </p:nvCxnSpPr>
          <p:spPr>
            <a:xfrm flipV="1">
              <a:off x="2286000" y="3429000"/>
              <a:ext cx="0" cy="274320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56223" y="2807518"/>
            <a:ext cx="2750128" cy="2743200"/>
            <a:chOff x="5405070" y="2705705"/>
            <a:chExt cx="2750128" cy="2743200"/>
          </a:xfrm>
        </p:grpSpPr>
        <p:sp>
          <p:nvSpPr>
            <p:cNvPr id="15" name="Rectangle 14"/>
            <p:cNvSpPr/>
            <p:nvPr>
              <p:custDataLst>
                <p:tags r:id="rId2"/>
              </p:custDataLst>
            </p:nvPr>
          </p:nvSpPr>
          <p:spPr>
            <a:xfrm>
              <a:off x="5405070" y="2705705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>
              <a:stCxn id="15" idx="0"/>
              <a:endCxn id="15" idx="2"/>
            </p:cNvCxnSpPr>
            <p:nvPr/>
          </p:nvCxnSpPr>
          <p:spPr>
            <a:xfrm>
              <a:off x="6776670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1"/>
              <a:endCxn id="15" idx="3"/>
            </p:cNvCxnSpPr>
            <p:nvPr/>
          </p:nvCxnSpPr>
          <p:spPr>
            <a:xfrm>
              <a:off x="5405070" y="4077305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05070" y="3391505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11998" y="4776960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41688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77015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90870" y="3398432"/>
              <a:ext cx="665018" cy="66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75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rial" charset="0"/>
              </a:rPr>
              <a:t>Let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be any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b="0" i="0" baseline="30000" dirty="0">
                <a:latin typeface="+mj-lt"/>
                <a:cs typeface="Arial" charset="0"/>
              </a:rPr>
              <a:t> </a:t>
            </a:r>
            <a:r>
              <a:rPr lang="en-US" sz="240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</a:t>
            </a:r>
            <a:r>
              <a:rPr lang="en-US" sz="2400" b="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i="0" dirty="0">
                <a:latin typeface="+mj-lt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checkerboard with one square removed can be tiled with         .                                                We prove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for all </a:t>
            </a:r>
            <a:r>
              <a:rPr lang="en-US" sz="2400" dirty="0">
                <a:latin typeface="+mn-lt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by induction on </a:t>
            </a:r>
            <a:r>
              <a:rPr lang="en-US" sz="2400" dirty="0">
                <a:latin typeface="+mn-lt"/>
                <a:cs typeface="Arial" charset="0"/>
              </a:rPr>
              <a:t>n.</a:t>
            </a: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4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160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rial" charset="0"/>
              </a:rPr>
              <a:t>Let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be any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b="0" i="0" baseline="30000" dirty="0">
                <a:latin typeface="+mj-lt"/>
                <a:cs typeface="Arial" charset="0"/>
              </a:rPr>
              <a:t> </a:t>
            </a:r>
            <a:r>
              <a:rPr lang="en-US" sz="240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</a:t>
            </a:r>
            <a:r>
              <a:rPr lang="en-US" sz="2400" b="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i="0" dirty="0">
                <a:latin typeface="+mj-lt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checkerboard with one square removed can be tiled with         .                                                We prove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for all </a:t>
            </a:r>
            <a:r>
              <a:rPr lang="en-US" sz="2400" dirty="0">
                <a:latin typeface="+mn-lt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by induction on </a:t>
            </a:r>
            <a:r>
              <a:rPr lang="en-US" sz="2400" dirty="0">
                <a:latin typeface="+mn-lt"/>
                <a:cs typeface="Arial" charset="0"/>
              </a:rPr>
              <a:t>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Base Case: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18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9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0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17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3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4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5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29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rial" charset="0"/>
              </a:rPr>
              <a:t>Let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be any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b="0" i="0" baseline="30000" dirty="0">
                <a:latin typeface="+mj-lt"/>
                <a:cs typeface="Arial" charset="0"/>
              </a:rPr>
              <a:t> </a:t>
            </a:r>
            <a:r>
              <a:rPr lang="en-US" sz="240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</a:t>
            </a:r>
            <a:r>
              <a:rPr lang="en-US" sz="2400" b="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i="0" dirty="0">
                <a:latin typeface="+mj-lt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checkerboard with one square removed can be tiled with         .                                                We prove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for all </a:t>
            </a:r>
            <a:r>
              <a:rPr lang="en-US" sz="2400" dirty="0">
                <a:latin typeface="+mn-lt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by induction on </a:t>
            </a:r>
            <a:r>
              <a:rPr lang="en-US" sz="2400" dirty="0">
                <a:latin typeface="+mn-lt"/>
                <a:cs typeface="Arial" charset="0"/>
              </a:rPr>
              <a:t>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Base Case: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Inductive Hypothesis:  Assume </a:t>
            </a:r>
            <a:r>
              <a:rPr lang="en-US" sz="2400" dirty="0">
                <a:latin typeface="+mn-lt"/>
                <a:cs typeface="Arial" charset="0"/>
              </a:rPr>
              <a:t>P(k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) for some  								         arbitrary integer</a:t>
            </a:r>
            <a:r>
              <a:rPr lang="en-US" sz="2400" dirty="0">
                <a:latin typeface="+mn-lt"/>
                <a:cs typeface="Arial" charset="0"/>
              </a:rPr>
              <a:t> 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18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9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0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17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3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4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5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073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rial" charset="0"/>
              </a:rPr>
              <a:t>Let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be any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b="0" i="0" baseline="30000" dirty="0">
                <a:latin typeface="+mj-lt"/>
                <a:cs typeface="Arial" charset="0"/>
              </a:rPr>
              <a:t> </a:t>
            </a:r>
            <a:r>
              <a:rPr lang="en-US" sz="240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</a:t>
            </a:r>
            <a:r>
              <a:rPr lang="en-US" sz="2400" b="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i="0" dirty="0">
                <a:latin typeface="+mj-lt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checkerboard with one square removed can be tiled with         .                                                We prove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for all </a:t>
            </a:r>
            <a:r>
              <a:rPr lang="en-US" sz="2400" dirty="0">
                <a:latin typeface="+mn-lt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by induction on </a:t>
            </a:r>
            <a:r>
              <a:rPr lang="en-US" sz="2400" dirty="0">
                <a:latin typeface="+mn-lt"/>
                <a:cs typeface="Arial" charset="0"/>
              </a:rPr>
              <a:t>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Base Case: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Inductive Hypothesis:  Assume </a:t>
            </a:r>
            <a:r>
              <a:rPr lang="en-US" sz="2400" dirty="0">
                <a:latin typeface="+mn-lt"/>
                <a:cs typeface="Arial" charset="0"/>
              </a:rPr>
              <a:t>P(k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) for some  								         arbitrary integer</a:t>
            </a:r>
            <a:r>
              <a:rPr lang="en-US" sz="2400" dirty="0">
                <a:latin typeface="+mn-lt"/>
                <a:cs typeface="Arial" charset="0"/>
              </a:rPr>
              <a:t> 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Inductive Step: Prove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 P(k+1)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25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26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7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22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23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24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8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9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20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16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10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12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1002786" y="4190400"/>
            <a:ext cx="2194560" cy="2194560"/>
            <a:chOff x="914400" y="3429000"/>
            <a:chExt cx="2743200" cy="2743200"/>
          </a:xfrm>
        </p:grpSpPr>
        <p:sp>
          <p:nvSpPr>
            <p:cNvPr id="55" name="Rectangle 54"/>
            <p:cNvSpPr/>
            <p:nvPr>
              <p:custDataLst>
                <p:tags r:id="rId7"/>
              </p:custDataLst>
            </p:nvPr>
          </p:nvSpPr>
          <p:spPr>
            <a:xfrm>
              <a:off x="914400" y="3429000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>
              <p:custDataLst>
                <p:tags r:id="rId8"/>
              </p:custDataLst>
            </p:nvPr>
          </p:nvSpPr>
          <p:spPr>
            <a:xfrm>
              <a:off x="3048000" y="548640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Connector 56"/>
            <p:cNvCxnSpPr>
              <a:stCxn id="55" idx="1"/>
              <a:endCxn id="55" idx="3"/>
            </p:cNvCxnSpPr>
            <p:nvPr/>
          </p:nvCxnSpPr>
          <p:spPr>
            <a:xfrm>
              <a:off x="914400" y="4800600"/>
              <a:ext cx="27432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2"/>
              <a:endCxn id="55" idx="0"/>
            </p:cNvCxnSpPr>
            <p:nvPr/>
          </p:nvCxnSpPr>
          <p:spPr>
            <a:xfrm flipV="1">
              <a:off x="2286000" y="3429000"/>
              <a:ext cx="0" cy="274320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108128" y="4185919"/>
            <a:ext cx="2194560" cy="2194560"/>
            <a:chOff x="3625290" y="4190400"/>
            <a:chExt cx="2194560" cy="2194560"/>
          </a:xfrm>
        </p:grpSpPr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625290" y="4190400"/>
              <a:ext cx="2194560" cy="2194560"/>
              <a:chOff x="914400" y="3429000"/>
              <a:chExt cx="2743200" cy="2743200"/>
            </a:xfrm>
          </p:grpSpPr>
          <p:sp>
            <p:nvSpPr>
              <p:cNvPr id="60" name="Rectangle 59"/>
              <p:cNvSpPr/>
              <p:nvPr>
                <p:custDataLst>
                  <p:tags r:id="rId5"/>
                </p:custDataLst>
              </p:nvPr>
            </p:nvSpPr>
            <p:spPr>
              <a:xfrm>
                <a:off x="914400" y="3429000"/>
                <a:ext cx="2743200" cy="2743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>
                <p:custDataLst>
                  <p:tags r:id="rId6"/>
                </p:custDataLst>
              </p:nvPr>
            </p:nvSpPr>
            <p:spPr>
              <a:xfrm>
                <a:off x="3048000" y="5486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>
                <a:stCxn id="60" idx="1"/>
                <a:endCxn id="60" idx="3"/>
              </p:cNvCxnSpPr>
              <p:nvPr/>
            </p:nvCxnSpPr>
            <p:spPr>
              <a:xfrm>
                <a:off x="914400" y="4800600"/>
                <a:ext cx="2743200" cy="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2"/>
                <a:endCxn id="60" idx="0"/>
              </p:cNvCxnSpPr>
              <p:nvPr/>
            </p:nvCxnSpPr>
            <p:spPr>
              <a:xfrm flipV="1">
                <a:off x="2286000" y="3429000"/>
                <a:ext cx="0" cy="274320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>
              <p:custDataLst>
                <p:tags r:id="rId2"/>
              </p:custDataLst>
            </p:nvPr>
          </p:nvSpPr>
          <p:spPr>
            <a:xfrm>
              <a:off x="4724404" y="51048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>
              <p:custDataLst>
                <p:tags r:id="rId3"/>
              </p:custDataLst>
            </p:nvPr>
          </p:nvSpPr>
          <p:spPr>
            <a:xfrm>
              <a:off x="4541524" y="51048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>
              <p:custDataLst>
                <p:tags r:id="rId4"/>
              </p:custDataLst>
            </p:nvPr>
          </p:nvSpPr>
          <p:spPr>
            <a:xfrm>
              <a:off x="4541524" y="528319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590995" y="4272077"/>
            <a:ext cx="2276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Apply IH to each quadrant then fill with extra tile.</a:t>
            </a:r>
          </a:p>
        </p:txBody>
      </p:sp>
    </p:spTree>
    <p:extLst>
      <p:ext uri="{BB962C8B-B14F-4D97-AF65-F5344CB8AC3E}">
        <p14:creationId xmlns:p14="http://schemas.microsoft.com/office/powerpoint/2010/main" val="32310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Induction Is A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P(5)?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39813" y="1047134"/>
            <a:ext cx="3181961" cy="1269578"/>
            <a:chOff x="4682613" y="1789937"/>
            <a:chExt cx="3181961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682613" y="1789937"/>
                  <a:ext cx="3181961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81961" cy="1324510"/>
                </a:xfrm>
                <a:prstGeom prst="rect">
                  <a:avLst/>
                </a:prstGeom>
                <a:blipFill>
                  <a:blip r:embed="rId4"/>
                  <a:stretch>
                    <a:fillRect l="-192" r="-1916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1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Induction Is A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Formal steps</a:t>
            </a:r>
          </a:p>
          <a:p>
            <a:pPr eaLnBrk="1" hangingPunct="1"/>
            <a:r>
              <a:rPr lang="en-US">
                <a:cs typeface="Arial" charset="0"/>
              </a:rPr>
              <a:t>Show P(0)</a:t>
            </a:r>
          </a:p>
          <a:p>
            <a:pPr eaLnBrk="1" hangingPunct="1"/>
            <a:r>
              <a:rPr lang="en-US">
                <a:cs typeface="Arial" charset="0"/>
              </a:rPr>
              <a:t>Assume P(k),  Prove P(k+1),  Conclude 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k (P(k)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</a:t>
            </a:r>
            <a:r>
              <a:rPr lang="en-US">
                <a:cs typeface="Arial" charset="0"/>
              </a:rPr>
              <a:t> P(k+1))</a:t>
            </a:r>
          </a:p>
          <a:p>
            <a:pPr eaLnBrk="1" hangingPunct="1"/>
            <a:r>
              <a:rPr lang="en-US">
                <a:cs typeface="Arial" charset="0"/>
              </a:rPr>
              <a:t>Conclude </a:t>
            </a:r>
            <a:r>
              <a:rPr lang="en-US">
                <a:latin typeface="Symbol" pitchFamily="18" charset="2"/>
                <a:cs typeface="Arial" charset="0"/>
                <a:sym typeface="Symbol" pitchFamily="18" charset="2"/>
              </a:rPr>
              <a:t></a:t>
            </a:r>
            <a:r>
              <a:rPr lang="en-US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P(5)?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481" y="4952146"/>
            <a:ext cx="7774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First, we have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Since P(n) → P(n+1) for all n, we have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	Since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 </a:t>
            </a:r>
            <a:r>
              <a:rPr lang="en-US" sz="2000" dirty="0">
                <a:latin typeface="Franklin Gothic Medium"/>
                <a:cs typeface="Franklin Gothic Medium"/>
              </a:rPr>
              <a:t>is true and </a:t>
            </a:r>
            <a:r>
              <a:rPr lang="en-US" sz="2000" dirty="0">
                <a:solidFill>
                  <a:srgbClr val="008000"/>
                </a:solidFill>
                <a:latin typeface="Franklin Gothic Medium"/>
                <a:cs typeface="Franklin Gothic Medium"/>
              </a:rPr>
              <a:t>P(0)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, by Modus Ponens,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is true.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Since P(n) → P(n+1) for all n, we have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→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	Since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</a:t>
            </a:r>
            <a:r>
              <a:rPr lang="en-US" sz="2000" dirty="0">
                <a:latin typeface="Franklin Gothic Medium"/>
                <a:cs typeface="Franklin Gothic Medium"/>
              </a:rPr>
              <a:t> is true and </a:t>
            </a:r>
            <a:r>
              <a:rPr lang="en-US" sz="200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P(1) </a:t>
            </a:r>
            <a:r>
              <a:rPr lang="en-US" sz="2000" dirty="0">
                <a:latin typeface="Franklin Gothic Medium"/>
                <a:cs typeface="Franklin Gothic Medium"/>
              </a:rPr>
              <a:t>→ </a:t>
            </a:r>
            <a:r>
              <a:rPr lang="en-US" sz="2000" dirty="0">
                <a:solidFill>
                  <a:srgbClr val="BF4D00"/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, by Modus Ponens, </a:t>
            </a:r>
            <a:r>
              <a:rPr lang="en-US" sz="2000" dirty="0">
                <a:solidFill>
                  <a:srgbClr val="BF4D00"/>
                </a:solidFill>
                <a:latin typeface="Franklin Gothic Medium"/>
                <a:cs typeface="Franklin Gothic Medium"/>
              </a:rPr>
              <a:t>P(2)</a:t>
            </a:r>
            <a:r>
              <a:rPr lang="en-US" sz="2000" dirty="0">
                <a:latin typeface="Franklin Gothic Medium"/>
                <a:cs typeface="Franklin Gothic Medium"/>
              </a:rPr>
              <a:t> is true.</a:t>
            </a:r>
          </a:p>
          <a:p>
            <a:r>
              <a:rPr lang="en-US" sz="2000" dirty="0">
                <a:latin typeface="Franklin Gothic Medium"/>
                <a:cs typeface="Franklin Gothic Medium"/>
              </a:rPr>
              <a:t>…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7391" y="3598141"/>
            <a:ext cx="7216784" cy="867485"/>
            <a:chOff x="796985" y="3709151"/>
            <a:chExt cx="7216784" cy="867485"/>
          </a:xfrm>
        </p:grpSpPr>
        <p:grpSp>
          <p:nvGrpSpPr>
            <p:cNvPr id="22" name="Group 21"/>
            <p:cNvGrpSpPr/>
            <p:nvPr/>
          </p:nvGrpSpPr>
          <p:grpSpPr>
            <a:xfrm>
              <a:off x="1545787" y="4007664"/>
              <a:ext cx="6467982" cy="568972"/>
              <a:chOff x="1516933" y="4157066"/>
              <a:chExt cx="6467982" cy="568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(0)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(1)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(2)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(3)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(4)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(5)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>
              <a:xfrm>
                <a:off x="2152009" y="4182051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345568" y="4157066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18297" y="4161129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491026" y="4165192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563755" y="4169255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96985" y="3709151"/>
              <a:ext cx="7120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Franklin Gothic Medium"/>
                </a:rPr>
                <a:t>                                       P(0)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P(1)    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P(1)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P(2)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    P(2)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P(3)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P(3)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P(4 )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P(4)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P(5)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endParaRPr lang="en-US" sz="1400" dirty="0">
                <a:cs typeface="Franklin Gothic Medium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5471" y="34422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1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3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2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								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>
                <a:solidFill>
                  <a:schemeClr val="bg1"/>
                </a:solidFill>
              </a:rPr>
              <a:t>Let k be an arbitrary integer ≥ 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3.1.  Assume that P(k) is true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3.2.  ...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olidFill>
                  <a:schemeClr val="bg1"/>
                </a:solidFill>
              </a:rPr>
              <a:t>P(k)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</a:t>
            </a:r>
            <a:r>
              <a:rPr lang="en-US" sz="2400" dirty="0">
                <a:solidFill>
                  <a:schemeClr val="bg1"/>
                </a:solidFill>
              </a:rPr>
              <a:t>  P(k+1)                         	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</a:t>
            </a:r>
            <a:r>
              <a:rPr lang="en-US" sz="2400" dirty="0">
                <a:solidFill>
                  <a:schemeClr val="bg1"/>
                </a:solidFill>
              </a:rPr>
              <a:t>Intro 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solidFill>
                <a:schemeClr val="bg1"/>
              </a:solidFill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51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Induction Rule In A Formal Proof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282" y="3259668"/>
            <a:ext cx="7239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1. P(0)								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en-US" sz="2400" dirty="0"/>
              <a:t>Let k be an arbitrary integer ≥ 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3.1.  Assume that P(k) is true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3.2.  ...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           3.3.  Prove P(k+1) is true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/>
              <a:t>P(k)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 P(k+1)                         	</a:t>
            </a:r>
            <a:r>
              <a:rPr lang="en-US" sz="2400" dirty="0">
                <a:solidFill>
                  <a:schemeClr val="bg1"/>
                </a:solidFill>
              </a:rPr>
              <a:t>Direct Proof Rule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k (P(k)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400" dirty="0"/>
              <a:t> P(k+1))                	Intro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: 2, 3</a:t>
            </a:r>
            <a:endParaRPr lang="en-US" sz="2400" dirty="0">
              <a:latin typeface="Symbol" pitchFamily="18" charset="2"/>
              <a:sym typeface="Symbol" pitchFamily="18" charset="2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</a:t>
            </a:r>
            <a:r>
              <a:rPr lang="en-US" sz="2400" dirty="0"/>
              <a:t>n P(n)                                   	Induction: 1, 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4263" y="990005"/>
            <a:ext cx="4786118" cy="1877437"/>
            <a:chOff x="3767613" y="1847048"/>
            <a:chExt cx="4786118" cy="1877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36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40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613" y="1847048"/>
                  <a:ext cx="4786118" cy="18774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>
              <a:off x="3841355" y="3083371"/>
              <a:ext cx="462421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31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14019</TotalTime>
  <Words>7475</Words>
  <Application>Microsoft Macintosh PowerPoint</Application>
  <PresentationFormat>On-screen Show (4:3)</PresentationFormat>
  <Paragraphs>532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Consolas</vt:lpstr>
      <vt:lpstr>Franklin Gothic Medium</vt:lpstr>
      <vt:lpstr>Symbol</vt:lpstr>
      <vt:lpstr>Office Theme</vt:lpstr>
      <vt:lpstr>CSE 311: Foundations of Computing</vt:lpstr>
      <vt:lpstr>Mathematical Induction</vt:lpstr>
      <vt:lpstr>Prove ∀a,b, m&gt;0 ∀ k∈N ((a≡b (mod m))→(a^k≡b^k  (mod m)) </vt:lpstr>
      <vt:lpstr>But there such a property of the natural numbers!</vt:lpstr>
      <vt:lpstr>Induction Is A Rule of Inference</vt:lpstr>
      <vt:lpstr>Induction Is A Rule of Inference</vt:lpstr>
      <vt:lpstr>Using The Induction Rule In A Formal Proof</vt:lpstr>
      <vt:lpstr>Using The Induction Rule In A Formal Proof</vt:lpstr>
      <vt:lpstr>Using The Induction Rule In A Formal Proof</vt:lpstr>
      <vt:lpstr>Using The Induction Rule In A Formal Proof</vt:lpstr>
      <vt:lpstr>Translating to an English Proof</vt:lpstr>
      <vt:lpstr>Translating to an English Proof</vt:lpstr>
      <vt:lpstr>Inductive Proofs In 5 Easy Steps</vt:lpstr>
      <vt:lpstr>What is 1 + 2 + 4 + … + 2n ?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1 + 2 + 4 + … + 2n =2^(n+1)– 1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Prove  1 + 2 + 3 + … + n = n(n+1)/2</vt:lpstr>
      <vt:lpstr>Induction: Changing the start line </vt:lpstr>
      <vt:lpstr>Inductive Proofs starting at b in 5 Easy Steps</vt:lpstr>
      <vt:lpstr>Prove 3n≥n^2+3 for all n≥2</vt:lpstr>
      <vt:lpstr>Prove 3n≥n^2+3 for all n≥2</vt:lpstr>
      <vt:lpstr>Prove 3n≥n^2+3 for all n≥2</vt:lpstr>
      <vt:lpstr>Prove 3n≥n^2+3 for all n≥2</vt:lpstr>
      <vt:lpstr>Prove 3n≥n^2+3 for all n≥2</vt:lpstr>
      <vt:lpstr>Prove 3n≥n^2+3 for all n≥2</vt:lpstr>
      <vt:lpstr>Prove 3n≥n^2+3 for all n≥2</vt:lpstr>
      <vt:lpstr>Prove 3n≥n^2+3 for all n≥2</vt:lpstr>
      <vt:lpstr>Checkerboard Tiling</vt:lpstr>
      <vt:lpstr>Checkerboard Tiling</vt:lpstr>
      <vt:lpstr>Checkerboard Tiling</vt:lpstr>
      <vt:lpstr>Checkerboard Tiling</vt:lpstr>
      <vt:lpstr>Checkerboard Tiling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484</cp:revision>
  <cp:lastPrinted>2023-04-23T16:33:44Z</cp:lastPrinted>
  <dcterms:created xsi:type="dcterms:W3CDTF">2013-01-07T07:20:47Z</dcterms:created>
  <dcterms:modified xsi:type="dcterms:W3CDTF">2023-04-26T19:08:31Z</dcterms:modified>
</cp:coreProperties>
</file>