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600" r:id="rId3"/>
    <p:sldId id="595" r:id="rId4"/>
    <p:sldId id="596" r:id="rId5"/>
    <p:sldId id="597" r:id="rId6"/>
    <p:sldId id="598" r:id="rId7"/>
    <p:sldId id="599" r:id="rId8"/>
    <p:sldId id="586" r:id="rId9"/>
    <p:sldId id="535" r:id="rId10"/>
    <p:sldId id="489" r:id="rId11"/>
    <p:sldId id="554" r:id="rId12"/>
    <p:sldId id="587" r:id="rId13"/>
    <p:sldId id="588" r:id="rId14"/>
    <p:sldId id="548" r:id="rId15"/>
    <p:sldId id="537" r:id="rId16"/>
    <p:sldId id="538" r:id="rId17"/>
    <p:sldId id="589" r:id="rId18"/>
    <p:sldId id="539" r:id="rId19"/>
    <p:sldId id="590" r:id="rId20"/>
    <p:sldId id="591" r:id="rId21"/>
    <p:sldId id="592" r:id="rId22"/>
    <p:sldId id="593" r:id="rId23"/>
    <p:sldId id="594" r:id="rId24"/>
    <p:sldId id="574" r:id="rId25"/>
    <p:sldId id="575" r:id="rId26"/>
    <p:sldId id="576" r:id="rId27"/>
    <p:sldId id="571" r:id="rId28"/>
    <p:sldId id="573" r:id="rId29"/>
    <p:sldId id="580" r:id="rId30"/>
    <p:sldId id="553" r:id="rId31"/>
    <p:sldId id="521" r:id="rId32"/>
    <p:sldId id="581" r:id="rId33"/>
    <p:sldId id="557" r:id="rId34"/>
    <p:sldId id="541" r:id="rId35"/>
    <p:sldId id="540" r:id="rId36"/>
    <p:sldId id="563" r:id="rId37"/>
    <p:sldId id="542" r:id="rId38"/>
    <p:sldId id="543" r:id="rId39"/>
    <p:sldId id="565" r:id="rId40"/>
    <p:sldId id="564" r:id="rId41"/>
    <p:sldId id="530" r:id="rId42"/>
    <p:sldId id="583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14" r:id="rId5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476" autoAdjust="0"/>
  </p:normalViewPr>
  <p:slideViewPr>
    <p:cSldViewPr snapToGrid="0" snapToObjects="1">
      <p:cViewPr varScale="1">
        <p:scale>
          <a:sx n="119" d="100"/>
          <a:sy n="119" d="100"/>
        </p:scale>
        <p:origin x="2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5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3" Type="http://schemas.openxmlformats.org/officeDocument/2006/relationships/tags" Target="../tags/tag34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" Type="http://schemas.openxmlformats.org/officeDocument/2006/relationships/tags" Target="../tags/tag54.xml"/><Relationship Id="rId21" Type="http://schemas.openxmlformats.org/officeDocument/2006/relationships/tags" Target="../tags/tag72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image" Target="NUL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80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15: 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Recursion &amp; Strong Induction 				    				 Applications: Fibonacci &amp; Euclid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46" y="3291357"/>
            <a:ext cx="3084843" cy="1896020"/>
          </a:xfrm>
          <a:prstGeom prst="rect">
            <a:avLst/>
          </a:prstGeom>
        </p:spPr>
      </p:pic>
      <p:pic>
        <p:nvPicPr>
          <p:cNvPr id="5" name="Picture 4" descr="Alexander. | Far side comics, The far side, Far side cartoons">
            <a:extLst>
              <a:ext uri="{FF2B5EF4-FFF2-40B4-BE49-F238E27FC236}">
                <a16:creationId xmlns:a16="http://schemas.microsoft.com/office/drawing/2014/main" id="{2DF5690F-8D4A-B6E1-9BAB-F9080F2E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09" y="2083505"/>
            <a:ext cx="3402445" cy="44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6946" y="5777481"/>
            <a:ext cx="390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See </a:t>
            </a:r>
            <a:r>
              <a:rPr lang="en-US" dirty="0" err="1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Edstem</a:t>
            </a:r>
            <a:r>
              <a:rPr lang="en-US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 post about 1-1 meetings with TAs not about current HW</a:t>
            </a:r>
          </a:p>
        </p:txBody>
      </p: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Strong Induction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60555" y="2064534"/>
            <a:ext cx="7826245" cy="1364466"/>
            <a:chOff x="863191" y="4675511"/>
            <a:chExt cx="7826245" cy="136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Franklin Gothic Medium"/>
                            </a:rPr>
                            <m:t>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/>
                                  <a:cs typeface="Franklin Gothic Medium"/>
                                </a:rPr>
                                <m:t>→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blipFill>
                  <a:blip r:embed="rId3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∴∀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275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863191" y="5412700"/>
              <a:ext cx="762243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1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7077" y="3556000"/>
                <a:ext cx="8038739" cy="2848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Franklin Gothic Medium"/>
                    <a:cs typeface="Franklin Gothic Medium"/>
                  </a:rPr>
                  <a:t>Strong induction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follows from ordinary induction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:= </m:t>
                      </m:r>
                      <m:r>
                        <a:rPr lang="en-US" sz="2400" i="1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Franklin Gothic Medium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ranklin Gothic Medium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400" i="1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8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+1)≡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 ∧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Franklin Gothic Medium"/>
                      </a:rPr>
                      <m:t>∀</m:t>
                    </m:r>
                    <m:r>
                      <a:rPr lang="en-US" sz="2400" i="1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2400" i="1">
                        <a:latin typeface="Cambria Math"/>
                        <a:cs typeface="Franklin Gothic Medium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Franklin Gothic Medium"/>
                          </a:rPr>
                          <m:t>𝑛</m:t>
                        </m:r>
                      </m:e>
                    </m:d>
                    <m:r>
                      <a:rPr lang="en-US" sz="2400" dirty="0">
                        <a:latin typeface="Cambria Math"/>
                        <a:ea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7" y="3556000"/>
                <a:ext cx="8038739" cy="2848729"/>
              </a:xfrm>
              <a:prstGeom prst="rect">
                <a:avLst/>
              </a:prstGeom>
              <a:blipFill>
                <a:blip r:embed="rId3"/>
                <a:stretch>
                  <a:fillRect l="-1214" t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B6865-FA44-EC9A-E5E4-B44F8D0E8058}"/>
              </a:ext>
            </a:extLst>
          </p:cNvPr>
          <p:cNvGrpSpPr/>
          <p:nvPr/>
        </p:nvGrpSpPr>
        <p:grpSpPr>
          <a:xfrm>
            <a:off x="860555" y="1536407"/>
            <a:ext cx="7826245" cy="1364466"/>
            <a:chOff x="863191" y="4675511"/>
            <a:chExt cx="7826245" cy="1364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4871AA-D02C-AFDA-0E92-6EDD14BEA8EC}"/>
                    </a:ext>
                  </a:extLst>
                </p:cNvPr>
                <p:cNvSpPr txBox="1"/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Franklin Gothic Medium"/>
                        </a:rPr>
                        <m:t>       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cs typeface="Franklin Gothic Medium"/>
                            </a:rPr>
                            <m:t>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Franklin Gothic Medium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/>
                                  <a:cs typeface="Franklin Gothic Medium"/>
                                </a:rPr>
                                <m:t>→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Franklin Gothic Medium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→</m:t>
                          </m:r>
                          <m:r>
                            <a:rPr lang="en-US" sz="2800" b="0" i="1" smtClean="0">
                              <a:latin typeface="Cambria Math"/>
                              <a:cs typeface="Franklin Gothic Medium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Franklin Gothic Medium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  <a:cs typeface="Franklin Gothic Medium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E4871AA-D02C-AFDA-0E92-6EDD14BEA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91" y="4675511"/>
                  <a:ext cx="7826245" cy="7371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287F17C-ADEB-7414-60D3-C977BBCDEF52}"/>
                    </a:ext>
                  </a:extLst>
                </p:cNvPr>
                <p:cNvSpPr txBox="1"/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>
                      <a:cs typeface="Franklin Gothic Medium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∴∀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a14:m>
                  <a:endParaRPr lang="en-US" sz="28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287F17C-ADEB-7414-60D3-C977BBCDE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840" y="5516757"/>
                  <a:ext cx="1831592" cy="523220"/>
                </a:xfrm>
                <a:prstGeom prst="rect">
                  <a:avLst/>
                </a:prstGeom>
                <a:blipFill>
                  <a:blip r:embed="rId5"/>
                  <a:stretch>
                    <a:fillRect r="-275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64DBAE-2C99-838F-884C-FAAA61FF40DC}"/>
                </a:ext>
              </a:extLst>
            </p:cNvPr>
            <p:cNvCxnSpPr>
              <a:cxnSpLocks/>
            </p:cNvCxnSpPr>
            <p:nvPr/>
          </p:nvCxnSpPr>
          <p:spPr>
            <a:xfrm>
              <a:off x="863191" y="5412700"/>
              <a:ext cx="762243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17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Last class: Inductive </a:t>
            </a:r>
            <a:r>
              <a:rPr lang="en-US" dirty="0"/>
              <a:t>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for some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true</m:t>
                    </m:r>
                  </m:oMath>
                </a14:m>
                <a:r>
                  <a:rPr lang="en-US" sz="2600" dirty="0"/>
                  <a:t>”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2"/>
                <a:stretch>
                  <a:fillRect l="-1255" t="-949" r="-976" b="-10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i="1" dirty="0">
                <a:solidFill>
                  <a:srgbClr val="7030A0"/>
                </a:solidFill>
              </a:rPr>
              <a:t>Strong</a:t>
            </a:r>
            <a:r>
              <a:rPr lang="en-US" dirty="0"/>
              <a:t> Inductive 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2"/>
                <a:stretch>
                  <a:fillRect l="-1255" t="-949" b="-9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7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Recall: Fundamental Theorem of Arithmetic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550" y="1317972"/>
            <a:ext cx="7391400" cy="954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 sz="2800" dirty="0">
                <a:latin typeface="Arial" pitchFamily="34" charset="0"/>
                <a:ea typeface="MS PGothic" pitchFamily="34" charset="-128"/>
                <a:cs typeface="+mn-cs"/>
              </a:rPr>
              <a:t>Every integer &gt; 1 has a unique prime factorization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1916286" y="2819394"/>
            <a:ext cx="563808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48 =  2 • 2 • 2 • 2 • 3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591 = 3 • 197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45,523 = 45,523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321,950 = 2 • 5 • 5 • 47 • 137</a:t>
            </a:r>
          </a:p>
          <a:p>
            <a:pPr eaLnBrk="1" hangingPunct="1"/>
            <a:r>
              <a:rPr lang="en-US" sz="2200" dirty="0">
                <a:solidFill>
                  <a:srgbClr val="C00000"/>
                </a:solidFill>
              </a:rPr>
              <a:t>1,234,567,890 = 2 • 3 • 3 • 5 • 3,607 • 3,803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550" y="5326813"/>
            <a:ext cx="7641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We use strong induction to prove that a factorization into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primes exists, but not that it is unique.</a:t>
            </a:r>
          </a:p>
        </p:txBody>
      </p:sp>
    </p:spTree>
    <p:extLst>
      <p:ext uri="{BB962C8B-B14F-4D97-AF65-F5344CB8AC3E}">
        <p14:creationId xmlns:p14="http://schemas.microsoft.com/office/powerpoint/2010/main" val="4515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</p:spTree>
    <p:extLst>
      <p:ext uri="{BB962C8B-B14F-4D97-AF65-F5344CB8AC3E}">
        <p14:creationId xmlns:p14="http://schemas.microsoft.com/office/powerpoint/2010/main" val="19498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Base Case 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</a:rPr>
                  <a:t>n=2):   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is prime, so it is a product of primes. 						Therefore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: 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Suppose that for some arbitrary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		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every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between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2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: 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Suppose that for some arbitrary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		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every integer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between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>
                    <a:solidFill>
                      <a:schemeClr val="bg1"/>
                    </a:solidFill>
                  </a:rPr>
                  <a:t>Inductive Step: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3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Last class: Inductive </a:t>
            </a:r>
            <a:r>
              <a:rPr lang="en-US" dirty="0"/>
              <a:t>Proofs In 5 Easy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for some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is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prstClr val="black"/>
                        </a:solidFill>
                      </a:rPr>
                      <m:t>true</m:t>
                    </m:r>
                  </m:oMath>
                </a14:m>
                <a:r>
                  <a:rPr lang="en-US" sz="2600" dirty="0"/>
                  <a:t>”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</a:p>
              <a:p>
                <a:pPr marL="0" indent="0">
                  <a:buFont typeface="Arial" charset="0"/>
                  <a:buNone/>
                  <a:defRPr/>
                </a:pPr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 rotWithShape="0">
                <a:blip r:embed="rId2"/>
                <a:stretch>
                  <a:fillRect l="-1255" t="-949" r="-976" b="-10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7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schemeClr val="bg1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		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867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6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				         	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,..., 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m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n</a:t>
                </a:r>
                <a:r>
                  <a:rPr lang="en-US" sz="2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Since </a:t>
                </a:r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Calibri"/>
                  </a:rPr>
                  <a:t>k ≥ 1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is true: </a:t>
                </a:r>
                <a:endParaRPr lang="en-US" sz="2200" u="sng" dirty="0">
                  <a:solidFill>
                    <a:schemeClr val="bg1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1590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9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				         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 </a:t>
                </a:r>
                <a:r>
                  <a:rPr lang="en-US" sz="2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	  Since </a:t>
                </a:r>
                <a:r>
                  <a:rPr lang="en-US" sz="2200" dirty="0">
                    <a:latin typeface="Calibri"/>
                    <a:cs typeface="Calibri"/>
                  </a:rPr>
                  <a:t>k ≥ 2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 is true. </a:t>
                </a:r>
                <a:endParaRPr lang="en-US" sz="2200" u="sng" dirty="0"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Thus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is true for all integers </a:t>
                </a:r>
                <a:r>
                  <a:rPr lang="en-US" sz="2200" dirty="0">
                    <a:solidFill>
                      <a:schemeClr val="bg1"/>
                    </a:solidFill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schemeClr val="bg1"/>
                    </a:solidFill>
                    <a:cs typeface="Calibri"/>
                  </a:rPr>
                  <a:t>, by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289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93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378007" y="993261"/>
                <a:ext cx="8769770" cy="5551179"/>
              </a:xfrm>
            </p:spPr>
            <p:txBody>
              <a:bodyPr>
                <a:noAutofit/>
              </a:bodyPr>
              <a:lstStyle/>
              <a:p>
                <a:pPr marL="514350" indent="-457200">
                  <a:buFont typeface="+mj-lt"/>
                  <a:buAutoNum type="arabicPeriod"/>
                </a:pP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Let</a:t>
                </a:r>
                <a:r>
                  <a:rPr lang="en-US" sz="2200" dirty="0">
                    <a:latin typeface="+mn-lt"/>
                    <a:cs typeface=""/>
                  </a:rPr>
                  <a:t> P(n)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be</a:t>
                </a:r>
                <a:r>
                  <a:rPr lang="en-US" sz="2200" dirty="0">
                    <a:latin typeface="+mn-lt"/>
                    <a:cs typeface=""/>
                  </a:rPr>
                  <a:t> “n is a product of some list of primes”.  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We will show that</a:t>
                </a:r>
                <a:r>
                  <a:rPr lang="en-US" sz="2200" dirty="0">
                    <a:latin typeface="+mn-lt"/>
                    <a:cs typeface=""/>
                  </a:rPr>
                  <a:t> P(n) i</a:t>
                </a:r>
                <a:r>
                  <a:rPr lang="en-US" sz="2200" dirty="0">
                    <a:latin typeface="Franklin Gothic Medium" panose="020B0603020102020204" pitchFamily="34" charset="0"/>
                    <a:cs typeface=""/>
                  </a:rPr>
                  <a:t>s true for all integers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mbria Math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"/>
                  </a:rPr>
                  <a:t> by strong induction.</a:t>
                </a:r>
                <a:endParaRPr lang="en-US" sz="2200" dirty="0">
                  <a:latin typeface="Franklin Gothic Medium" panose="020B0603020102020204" pitchFamily="34" charset="0"/>
                  <a:cs typeface=""/>
                </a:endParaRP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Base Case (</a:t>
                </a:r>
                <a:r>
                  <a:rPr lang="en-US" sz="2200" dirty="0">
                    <a:latin typeface="+mn-lt"/>
                  </a:rPr>
                  <a:t>n=2):    </a:t>
                </a:r>
                <a:r>
                  <a:rPr lang="en-US" sz="2200" dirty="0">
                    <a:latin typeface="+mn-lt"/>
                    <a:cs typeface="Cambria Math"/>
                  </a:rPr>
                  <a:t>2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prime, so it is a product of (one) prime. 						Therefore </a:t>
                </a:r>
                <a:r>
                  <a:rPr lang="en-US" sz="2200" dirty="0">
                    <a:latin typeface="+mn-lt"/>
                    <a:cs typeface="Cambria Math"/>
                  </a:rPr>
                  <a:t>P(2) </a:t>
                </a:r>
                <a:r>
                  <a:rPr lang="en-US" sz="2200" dirty="0">
                    <a:latin typeface="Franklin Gothic Medium" panose="020B0603020102020204" pitchFamily="34" charset="0"/>
                    <a:cs typeface="Cambria Math"/>
                  </a:rPr>
                  <a:t>is true.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</a:t>
                </a:r>
                <a:r>
                  <a:rPr lang="en-US" sz="2200" dirty="0" err="1"/>
                  <a:t>Hyp</a:t>
                </a:r>
                <a:r>
                  <a:rPr lang="en-US" sz="2200" dirty="0"/>
                  <a:t>:  </a:t>
                </a:r>
                <a:r>
                  <a:rPr lang="en-US" sz="2200" dirty="0">
                    <a:cs typeface="Calibri"/>
                  </a:rPr>
                  <a:t>Suppose that for some arbitrary integer </a:t>
                </a:r>
                <a:r>
                  <a:rPr lang="en-US" sz="2200" dirty="0">
                    <a:latin typeface="+mn-lt"/>
                    <a:cs typeface="Calibri"/>
                  </a:rPr>
                  <a:t>k ≥ 2</a:t>
                </a:r>
                <a:r>
                  <a:rPr lang="en-US" sz="2200" dirty="0">
                    <a:cs typeface="Calibri"/>
                  </a:rPr>
                  <a:t>, 		</a:t>
                </a:r>
                <a:r>
                  <a:rPr lang="en-US" sz="2200" dirty="0">
                    <a:latin typeface="+mn-lt"/>
                    <a:cs typeface="Calibri"/>
                  </a:rPr>
                  <a:t>P(j) </a:t>
                </a:r>
                <a:r>
                  <a:rPr lang="en-US" sz="2200" dirty="0">
                    <a:cs typeface="Calibri"/>
                  </a:rPr>
                  <a:t>is true for every integer </a:t>
                </a:r>
                <a:r>
                  <a:rPr lang="en-US" sz="2200" dirty="0">
                    <a:latin typeface="+mn-lt"/>
                    <a:cs typeface="Calibri"/>
                  </a:rPr>
                  <a:t>j</a:t>
                </a:r>
                <a:r>
                  <a:rPr lang="en-US" sz="2200" dirty="0">
                    <a:cs typeface="Calibri"/>
                  </a:rPr>
                  <a:t> between </a:t>
                </a:r>
                <a:r>
                  <a:rPr lang="en-US" sz="2200" dirty="0"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cs typeface="Calibri"/>
                  </a:rPr>
                  <a:t>and </a:t>
                </a:r>
                <a:r>
                  <a:rPr lang="en-US" sz="2200" dirty="0">
                    <a:latin typeface="+mn-lt"/>
                    <a:cs typeface="Calibri"/>
                  </a:rPr>
                  <a:t>k</a:t>
                </a:r>
              </a:p>
              <a:p>
                <a:pPr marL="514350" indent="-457200">
                  <a:buFont typeface="Arial" charset="0"/>
                  <a:buAutoNum type="arabicPeriod"/>
                </a:pPr>
                <a:r>
                  <a:rPr lang="en-US" sz="2200" dirty="0"/>
                  <a:t>Inductive Step:</a:t>
                </a:r>
                <a:endParaRPr lang="en-US" sz="2200" dirty="0">
                  <a:latin typeface="Franklin Gothic Medium" panose="020B0603020102020204" pitchFamily="34" charset="0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     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Goal:  Show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 P(k+1);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i.e.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is a product of primes</a:t>
                </a:r>
                <a:endParaRPr lang="en-US" sz="22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prime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:  Then by definition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a product of primes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	   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Case: </a:t>
                </a:r>
                <a:r>
                  <a:rPr lang="en-US" sz="2200" u="sng" dirty="0">
                    <a:solidFill>
                      <a:prstClr val="black"/>
                    </a:solidFill>
                    <a:latin typeface="+mn-lt"/>
                    <a:cs typeface="Calibri"/>
                  </a:rPr>
                  <a:t>k+1</a:t>
                </a:r>
                <a:r>
                  <a:rPr lang="en-US" sz="2200" u="sng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composite: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Then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k+1=ab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integers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 a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 	     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where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2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ea typeface="Cambria Math" panose="02040503050406030204" pitchFamily="18" charset="0"/>
                    <a:cs typeface="Calibri"/>
                  </a:rPr>
                  <a:t>≤ a, b ≤ k.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By our IH,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a)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and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b)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are true so we have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	             a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and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b =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                                                                				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for some primes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 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,..., </a:t>
                </a:r>
                <a:r>
                  <a:rPr lang="en-US" sz="2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.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	       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Thus,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k+1 = ab = 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</m:t>
                    </m:r>
                  </m:oMath>
                </a14:m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p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r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1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/>
                      </a:rPr>
                      <m:t>⋯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q</a:t>
                </a:r>
                <a:r>
                  <a:rPr lang="en-US" sz="2200" baseline="-250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s</a:t>
                </a:r>
                <a:r>
                  <a:rPr lang="en-US" sz="22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which is a product of primes. 	  Since </a:t>
                </a:r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Calibri"/>
                  </a:rPr>
                  <a:t>k ≥ 2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, one of these cases must happen and so </a:t>
                </a:r>
                <a:r>
                  <a:rPr lang="en-US" sz="2200" dirty="0">
                    <a:solidFill>
                      <a:prstClr val="black"/>
                    </a:solidFill>
                    <a:latin typeface="+mn-lt"/>
                    <a:cs typeface="Calibri"/>
                  </a:rPr>
                  <a:t>P(k+1)</a:t>
                </a:r>
                <a:r>
                  <a:rPr lang="en-US" sz="22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 is true. </a:t>
                </a:r>
                <a:endParaRPr lang="en-US" sz="2200" u="sng" dirty="0">
                  <a:solidFill>
                    <a:prstClr val="black"/>
                  </a:solidFill>
                  <a:latin typeface="Franklin Gothic Medium" panose="020B0603020102020204" pitchFamily="34" charset="0"/>
                  <a:cs typeface="Calibri"/>
                </a:endParaRPr>
              </a:p>
              <a:p>
                <a:pPr marL="57150" indent="0">
                  <a:buNone/>
                </a:pP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5.</a:t>
                </a:r>
                <a:r>
                  <a:rPr lang="en-US" sz="2200" dirty="0">
                    <a:cs typeface="Calibri"/>
                  </a:rPr>
                  <a:t> </a:t>
                </a:r>
                <a:r>
                  <a:rPr lang="en-US" sz="2200" dirty="0">
                    <a:latin typeface="Franklin Gothic Medium" panose="020B0603020102020204" pitchFamily="34" charset="0"/>
                    <a:cs typeface="Calibri"/>
                  </a:rPr>
                  <a:t> </a:t>
                </a:r>
                <a:r>
                  <a:rPr lang="en-US" sz="2200" dirty="0">
                    <a:cs typeface="Calibri"/>
                  </a:rPr>
                  <a:t>Thus </a:t>
                </a:r>
                <a:r>
                  <a:rPr lang="en-US" sz="2200" dirty="0">
                    <a:latin typeface="+mn-lt"/>
                    <a:cs typeface="Calibri"/>
                  </a:rPr>
                  <a:t>P(n) </a:t>
                </a:r>
                <a:r>
                  <a:rPr lang="en-US" sz="2200" dirty="0">
                    <a:cs typeface="Calibri"/>
                  </a:rPr>
                  <a:t>is true for all integers </a:t>
                </a:r>
                <a:r>
                  <a:rPr lang="en-US" sz="2200" dirty="0">
                    <a:latin typeface="+mn-lt"/>
                    <a:cs typeface="Calibri"/>
                  </a:rPr>
                  <a:t>n</a:t>
                </a:r>
                <a:r>
                  <a:rPr lang="en-US" sz="2200" kern="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alibri"/>
                    <a:cs typeface=""/>
                  </a:rPr>
                  <a:t>2</a:t>
                </a:r>
                <a:r>
                  <a:rPr lang="en-US" sz="2200" dirty="0">
                    <a:cs typeface="Calibri"/>
                  </a:rPr>
                  <a:t>, by strong induction.</a:t>
                </a: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378007" y="993261"/>
                <a:ext cx="8769770" cy="5551179"/>
              </a:xfrm>
              <a:blipFill>
                <a:blip r:embed="rId5"/>
                <a:stretch>
                  <a:fillRect l="-145" t="-913" r="-289" b="-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3110" y="3620994"/>
            <a:ext cx="616403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Every integer </a:t>
                </a:r>
                <a14:m>
                  <m:oMath xmlns:m="http://schemas.openxmlformats.org/officeDocument/2006/math"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3000" kern="0" dirty="0">
                    <a:solidFill>
                      <a:sysClr val="windowText" lastClr="000000"/>
                    </a:solidFill>
                  </a:rPr>
                  <a:t> is a product of (one or more) primes.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543" t="-10417" r="-30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10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 is particularly useful when...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...we need to analyze methods that on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make a recursive call for an input different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2"/>
                <a:endParaRPr lang="en-US" sz="800" dirty="0"/>
              </a:p>
              <a:p>
                <a:pPr marL="0" indent="0">
                  <a:buNone/>
                </a:pPr>
                <a:r>
                  <a:rPr lang="en-US" sz="2800" dirty="0"/>
                  <a:t>e.g.:  Recursive Modular Exponentiation:</a:t>
                </a:r>
              </a:p>
              <a:p>
                <a:pPr lvl="1"/>
                <a:r>
                  <a:rPr lang="en-US" sz="2400" dirty="0"/>
                  <a:t>For exponent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it made a recursive call with exponent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even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odd.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232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Fast Exponentiation</a:t>
            </a:r>
          </a:p>
        </p:txBody>
      </p:sp>
      <p:sp>
        <p:nvSpPr>
          <p:cNvPr id="19459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50417"/>
            <a:ext cx="8229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latin typeface="Consolas"/>
                <a:cs typeface="Consolas"/>
              </a:rPr>
              <a:t>public static int </a:t>
            </a:r>
            <a:r>
              <a:rPr lang="en-US" dirty="0" err="1">
                <a:latin typeface="Consolas"/>
                <a:cs typeface="Consolas"/>
              </a:rPr>
              <a:t>FastModExp</a:t>
            </a:r>
            <a:r>
              <a:rPr lang="en-US" dirty="0">
                <a:latin typeface="Consolas"/>
                <a:cs typeface="Consolas"/>
              </a:rPr>
              <a:t>(int a, int k, int modulus)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     	if (k == 0)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return 1;</a:t>
            </a:r>
          </a:p>
          <a:p>
            <a:pPr eaLnBrk="1" hangingPunct="1"/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        } else if ((k % 2) == 0) {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long temp = </a:t>
            </a:r>
            <a:r>
              <a:rPr lang="en-US" dirty="0" err="1">
                <a:latin typeface="Consolas"/>
                <a:cs typeface="Consolas"/>
              </a:rPr>
              <a:t>FastModExp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a,k</a:t>
            </a:r>
            <a:r>
              <a:rPr lang="en-US" dirty="0">
                <a:latin typeface="Consolas"/>
                <a:cs typeface="Consolas"/>
              </a:rPr>
              <a:t>/2,modulus);</a:t>
            </a: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solidFill>
                  <a:srgbClr val="9999FF">
                    <a:lumMod val="50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(temp * temp) % modulus;</a:t>
            </a:r>
          </a:p>
          <a:p>
            <a:pPr eaLnBrk="1" hangingPunct="1"/>
            <a:endParaRPr lang="en-US" b="1" dirty="0">
              <a:solidFill>
                <a:schemeClr val="accent4">
                  <a:lumMod val="50000"/>
                </a:schemeClr>
              </a:solidFill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} else {</a:t>
            </a:r>
          </a:p>
          <a:p>
            <a:pPr lvl="0" eaLnBrk="1" hangingPunct="1"/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long temp = </a:t>
            </a:r>
            <a:r>
              <a:rPr lang="en-US" dirty="0" err="1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FastModExp</a:t>
            </a:r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(a,k-1,modulus);</a:t>
            </a:r>
          </a:p>
          <a:p>
            <a:pPr lvl="0" eaLnBrk="1" hangingPunct="1"/>
            <a:r>
              <a:rPr lang="en-US" dirty="0">
                <a:solidFill>
                  <a:prstClr val="black"/>
                </a:solidFill>
                <a:latin typeface="Consolas"/>
                <a:ea typeface="+mn-ea"/>
                <a:cs typeface="Consolas"/>
              </a:rPr>
              <a:t>			</a:t>
            </a:r>
            <a:r>
              <a:rPr lang="en-US" dirty="0">
                <a:solidFill>
                  <a:prstClr val="black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solidFill>
                  <a:srgbClr val="9999FF">
                    <a:lumMod val="50000"/>
                  </a:srgbClr>
                </a:solidFill>
                <a:latin typeface="Consolas"/>
                <a:ea typeface="+mn-ea"/>
                <a:cs typeface="Consolas"/>
              </a:rPr>
              <a:t> (a * temp) % modulus;</a:t>
            </a:r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		}</a:t>
            </a:r>
          </a:p>
          <a:p>
            <a:pPr eaLnBrk="1" hangingPunct="1"/>
            <a:endParaRPr lang="en-US" dirty="0">
              <a:latin typeface="Consolas"/>
              <a:cs typeface="Consolas"/>
            </a:endParaRPr>
          </a:p>
          <a:p>
            <a:pPr eaLnBrk="1" hangingPunct="1"/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6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</m:oMath>
                  </m:oMathPara>
                </a14:m>
                <a:endParaRPr lang="da-DK" sz="2600" dirty="0">
                  <a:solidFill>
                    <a:srgbClr val="C00000"/>
                  </a:solidFill>
                  <a:cs typeface="Calibri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p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d>
                        <m:dPr>
                          <m:ctrlP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da-DK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6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mod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𝑚</m:t>
                          </m:r>
                          <m:r>
                            <a:rPr lang="en-US" sz="2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)∙</m:t>
                          </m:r>
                          <m:d>
                            <m:dPr>
                              <m:ctrlP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da-DK" sz="2600" i="1" baseline="300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a-DK" sz="26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mod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da-DK" sz="2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mod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𝑚</m:t>
                      </m:r>
                      <m:r>
                        <a:rPr lang="da-DK" sz="2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C0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2" y="5389872"/>
                <a:ext cx="7621572" cy="10746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8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 is particularly useful when...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...we need to analyze methods that on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make a recursive call for an input different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2"/>
                <a:endParaRPr lang="en-US" sz="800" dirty="0"/>
              </a:p>
              <a:p>
                <a:pPr marL="0" indent="0">
                  <a:buNone/>
                </a:pPr>
                <a:r>
                  <a:rPr lang="en-US" sz="2800" dirty="0"/>
                  <a:t>e.g.:  Recursive Modular Exponentiation:</a:t>
                </a:r>
              </a:p>
              <a:p>
                <a:pPr lvl="1"/>
                <a:r>
                  <a:rPr lang="en-US" sz="2400" dirty="0"/>
                  <a:t>For exponent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it made a recursive call with exponent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even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was odd.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We won’t analyze this particular method by strong induction, but we could.   </a:t>
                </a:r>
              </a:p>
              <a:p>
                <a:pPr marL="0" indent="0">
                  <a:buNone/>
                </a:pPr>
                <a:r>
                  <a:rPr lang="en-US" sz="2800" dirty="0"/>
                  <a:t>However, we will use strong induction to analyze other functions with recursive definitions.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068" r="-593" b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6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of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0!=1; 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+1)!=(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+1)∙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(0)=0;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+1)=2∙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prstClr val="black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(0)=1;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“n!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+mn-lt"/>
                <a:cs typeface=""/>
              </a:rPr>
              <a:t>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 that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                integers </a:t>
            </a:r>
            <a:r>
              <a:rPr lang="en-US" sz="2400" dirty="0">
                <a:latin typeface="+mn-lt"/>
                <a:cs typeface="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≥ </a:t>
            </a:r>
            <a:r>
              <a:rPr lang="en-US" sz="2400" dirty="0">
                <a:latin typeface="+mn-lt"/>
                <a:cs typeface="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n=1):    </a:t>
            </a:r>
            <a:r>
              <a:rPr lang="en-US" sz="2400" dirty="0">
                <a:latin typeface="+mn-lt"/>
                <a:cs typeface="Cambria Math"/>
              </a:rPr>
              <a:t>1!=1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∙0!=1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1=1=1</a:t>
            </a:r>
            <a:r>
              <a:rPr lang="en-US" sz="2400" baseline="30000" dirty="0">
                <a:latin typeface="+mn-lt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+mn-lt"/>
                <a:cs typeface="Cambria Math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P(1)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	arbitrary integer </a:t>
            </a:r>
            <a:r>
              <a:rPr lang="en-US" sz="2400" dirty="0">
                <a:latin typeface="+mn-lt"/>
                <a:cs typeface="Calibri"/>
              </a:rPr>
              <a:t>k ≥ 1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k! ≤ k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cs typeface="Calibri"/>
            </a:endParaRP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1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78007" y="993261"/>
            <a:ext cx="8769770" cy="5551179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cs typeface=""/>
              </a:rPr>
              <a:t>Let</a:t>
            </a:r>
            <a:r>
              <a:rPr lang="en-US" sz="2400" dirty="0">
                <a:latin typeface="+mn-lt"/>
                <a:cs typeface=""/>
              </a:rPr>
              <a:t> P(n)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be</a:t>
            </a:r>
            <a:r>
              <a:rPr lang="en-US" sz="2400" dirty="0">
                <a:latin typeface="+mn-lt"/>
                <a:cs typeface=""/>
              </a:rPr>
              <a:t> “n!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+mn-lt"/>
                <a:cs typeface=""/>
              </a:rPr>
              <a:t>”.  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We will show that</a:t>
            </a:r>
            <a:r>
              <a:rPr lang="en-US" sz="2400" dirty="0">
                <a:latin typeface="+mn-lt"/>
                <a:cs typeface=""/>
              </a:rPr>
              <a:t> P(n) i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s true for all                 integers </a:t>
            </a:r>
            <a:r>
              <a:rPr lang="en-US" sz="2400" dirty="0">
                <a:latin typeface="+mn-lt"/>
                <a:cs typeface="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≥ </a:t>
            </a:r>
            <a:r>
              <a:rPr lang="en-US" sz="2400" dirty="0">
                <a:latin typeface="+mn-lt"/>
                <a:cs typeface=""/>
              </a:rPr>
              <a:t>1</a:t>
            </a:r>
            <a:r>
              <a:rPr lang="en-US" sz="2400" dirty="0">
                <a:latin typeface="Franklin Gothic Medium" panose="020B0603020102020204" pitchFamily="34" charset="0"/>
                <a:cs typeface=""/>
              </a:rPr>
              <a:t> by induction.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Base Case (</a:t>
            </a:r>
            <a:r>
              <a:rPr lang="en-US" sz="2400" dirty="0">
                <a:latin typeface="+mn-lt"/>
              </a:rPr>
              <a:t>n=1):    </a:t>
            </a:r>
            <a:r>
              <a:rPr lang="en-US" sz="2400" dirty="0">
                <a:latin typeface="+mn-lt"/>
                <a:cs typeface="Cambria Math"/>
              </a:rPr>
              <a:t>1!=1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∙0!=1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1=1=1</a:t>
            </a:r>
            <a:r>
              <a:rPr lang="en-US" sz="2400" baseline="30000" dirty="0">
                <a:latin typeface="+mn-lt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+mn-lt"/>
                <a:cs typeface="Cambria Math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so</a:t>
            </a:r>
            <a:r>
              <a:rPr lang="en-US" sz="2400" dirty="0">
                <a:latin typeface="+mn-lt"/>
                <a:cs typeface="Cambria Math"/>
              </a:rPr>
              <a:t> P(1) </a:t>
            </a:r>
            <a:r>
              <a:rPr lang="en-US" sz="2400" dirty="0">
                <a:latin typeface="Franklin Gothic Medium" panose="020B0603020102020204" pitchFamily="34" charset="0"/>
                <a:cs typeface="Cambria Math"/>
              </a:rPr>
              <a:t>is true.</a:t>
            </a: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Hypothesis:  </a:t>
            </a:r>
            <a:r>
              <a:rPr lang="en-US" sz="2400" dirty="0">
                <a:cs typeface="Calibri"/>
              </a:rPr>
              <a:t>Suppose that </a:t>
            </a:r>
            <a:r>
              <a:rPr lang="en-US" sz="2400" dirty="0">
                <a:latin typeface="+mn-lt"/>
                <a:cs typeface="Calibri"/>
              </a:rPr>
              <a:t>P(k)</a:t>
            </a:r>
            <a:r>
              <a:rPr lang="en-US" sz="2400" dirty="0">
                <a:cs typeface="Calibri"/>
              </a:rPr>
              <a:t> is true for some   	 	arbitrary integer </a:t>
            </a:r>
            <a:r>
              <a:rPr lang="en-US" sz="2400" dirty="0">
                <a:latin typeface="+mn-lt"/>
                <a:cs typeface="Calibri"/>
              </a:rPr>
              <a:t>k ≥ 1</a:t>
            </a:r>
            <a:r>
              <a:rPr lang="en-US" sz="2400" dirty="0">
                <a:cs typeface="Calibri"/>
              </a:rPr>
              <a:t>. I.e., suppose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k! ≤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aseline="30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cs typeface="Calibri"/>
            </a:endParaRPr>
          </a:p>
          <a:p>
            <a:pPr marL="514350" indent="-457200">
              <a:buFont typeface="Arial" charset="0"/>
              <a:buAutoNum type="arabicPeriod"/>
            </a:pPr>
            <a:r>
              <a:rPr lang="en-US" sz="2400" dirty="0"/>
              <a:t>Inductive Step:  </a:t>
            </a:r>
          </a:p>
          <a:p>
            <a:pPr marL="57150" indent="0">
              <a:buNone/>
            </a:pPr>
            <a:r>
              <a:rPr lang="en-US" sz="2400" dirty="0">
                <a:latin typeface="+mn-lt"/>
              </a:rPr>
              <a:t>          </a:t>
            </a:r>
            <a:r>
              <a:rPr lang="en-US" sz="2400" dirty="0">
                <a:latin typeface="Franklin Gothic Medium" panose="020B0603020102020204" pitchFamily="34" charset="0"/>
              </a:rPr>
              <a:t>Goal:  Show</a:t>
            </a:r>
            <a:r>
              <a:rPr lang="en-US" sz="2400" dirty="0">
                <a:latin typeface="+mn-lt"/>
              </a:rPr>
              <a:t> P(k+1), </a:t>
            </a:r>
            <a:r>
              <a:rPr lang="en-US" sz="2400" dirty="0">
                <a:latin typeface="Franklin Gothic Medium" panose="020B0603020102020204" pitchFamily="34" charset="0"/>
              </a:rPr>
              <a:t>i.e. show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(k+1)!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≤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(k+1)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Calibri"/>
              </a:rPr>
              <a:t>k+1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prstClr val="black"/>
                </a:solidFill>
              </a:rPr>
              <a:t>       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        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Calibri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k+1)! = 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∙k!     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definition of !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+mn-lt"/>
                <a:cs typeface=""/>
              </a:rPr>
              <a:t>                             	   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k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+mn-lt"/>
                <a:cs typeface=""/>
              </a:rPr>
              <a:t>       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 the IH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   		                       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≤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(k+1)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(k+1)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k ≥ 0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cs typeface="Calibri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	                	    = (k+1)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Calibri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	  Therefore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P(k+1)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is true.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5.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 </a:t>
            </a:r>
            <a:r>
              <a:rPr lang="en-US" sz="2400" dirty="0">
                <a:cs typeface="Calibri"/>
              </a:rPr>
              <a:t>Thus </a:t>
            </a:r>
            <a:r>
              <a:rPr lang="en-US" sz="2400" dirty="0">
                <a:latin typeface="+mn-lt"/>
                <a:cs typeface="Calibri"/>
              </a:rPr>
              <a:t>P(n) </a:t>
            </a:r>
            <a:r>
              <a:rPr lang="en-US" sz="2400" dirty="0">
                <a:cs typeface="Calibri"/>
              </a:rPr>
              <a:t>is true for all </a:t>
            </a:r>
            <a:r>
              <a:rPr lang="en-US" sz="2400" dirty="0">
                <a:latin typeface="+mn-lt"/>
                <a:cs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 ≥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"/>
              </a:rPr>
              <a:t>1</a:t>
            </a:r>
            <a:r>
              <a:rPr lang="en-US" sz="2400" dirty="0">
                <a:cs typeface="Calibri"/>
              </a:rPr>
              <a:t>, by induction.</a:t>
            </a:r>
          </a:p>
        </p:txBody>
      </p:sp>
      <p:sp>
        <p:nvSpPr>
          <p:cNvPr id="10244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5934075"/>
            <a:ext cx="27971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Examples to show its true</a:t>
            </a:r>
          </a:p>
          <a:p>
            <a:pPr eaLnBrk="1" hangingPunct="1"/>
            <a:r>
              <a:rPr lang="en-US" dirty="0">
                <a:cs typeface="Arial" charset="0"/>
              </a:rPr>
              <a:t>P(0)</a:t>
            </a:r>
          </a:p>
          <a:p>
            <a:pPr eaLnBrk="1" hangingPunct="1"/>
            <a:r>
              <a:rPr lang="en-US" dirty="0">
                <a:cs typeface="Arial" charset="0"/>
              </a:rPr>
              <a:t>P(k)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9331" y="3483122"/>
            <a:ext cx="5900120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000" kern="0" dirty="0">
                    <a:solidFill>
                      <a:sysClr val="windowText" lastClr="00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3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!≤</m:t>
                    </m:r>
                    <m:r>
                      <a:rPr lang="en-US" sz="3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kern="0" baseline="30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704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3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cs typeface="Arial" charset="0"/>
                  </a:rPr>
                  <a:t>Prove that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2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sz="2800" b="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Symbol" charset="0"/>
                      </a:rPr>
                      <m:t>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Symbol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2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Arial" charset="0"/>
                  </a:rPr>
                  <a:t>checkerboard with one square removed can be tiled with: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333" t="-106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063151" y="1773180"/>
            <a:ext cx="533400" cy="53340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5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6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7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02786" y="2807518"/>
            <a:ext cx="2743200" cy="2743200"/>
            <a:chOff x="914400" y="3429000"/>
            <a:chExt cx="2743200" cy="2743200"/>
          </a:xfrm>
        </p:grpSpPr>
        <p:sp>
          <p:nvSpPr>
            <p:cNvPr id="10" name="Rectangle 9"/>
            <p:cNvSpPr/>
            <p:nvPr>
              <p:custDataLst>
                <p:tags r:id="rId3"/>
              </p:custDataLst>
            </p:nvPr>
          </p:nvSpPr>
          <p:spPr>
            <a:xfrm>
              <a:off x="914400" y="3429000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>
              <p:custDataLst>
                <p:tags r:id="rId4"/>
              </p:custDataLst>
            </p:nvPr>
          </p:nvSpPr>
          <p:spPr>
            <a:xfrm>
              <a:off x="3048000" y="548640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  <a:endCxn id="10" idx="3"/>
            </p:cNvCxnSpPr>
            <p:nvPr/>
          </p:nvCxnSpPr>
          <p:spPr>
            <a:xfrm>
              <a:off x="914400" y="4800600"/>
              <a:ext cx="27432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2"/>
              <a:endCxn id="10" idx="0"/>
            </p:cNvCxnSpPr>
            <p:nvPr/>
          </p:nvCxnSpPr>
          <p:spPr>
            <a:xfrm flipV="1">
              <a:off x="2286000" y="3429000"/>
              <a:ext cx="0" cy="274320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56223" y="2807518"/>
            <a:ext cx="2750128" cy="2743200"/>
            <a:chOff x="5405070" y="2705705"/>
            <a:chExt cx="2750128" cy="2743200"/>
          </a:xfrm>
        </p:grpSpPr>
        <p:sp>
          <p:nvSpPr>
            <p:cNvPr id="15" name="Rectangle 14"/>
            <p:cNvSpPr/>
            <p:nvPr>
              <p:custDataLst>
                <p:tags r:id="rId2"/>
              </p:custDataLst>
            </p:nvPr>
          </p:nvSpPr>
          <p:spPr>
            <a:xfrm>
              <a:off x="5405070" y="2705705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>
              <a:stCxn id="15" idx="0"/>
              <a:endCxn id="15" idx="2"/>
            </p:cNvCxnSpPr>
            <p:nvPr/>
          </p:nvCxnSpPr>
          <p:spPr>
            <a:xfrm>
              <a:off x="6776670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1"/>
              <a:endCxn id="15" idx="3"/>
            </p:cNvCxnSpPr>
            <p:nvPr/>
          </p:nvCxnSpPr>
          <p:spPr>
            <a:xfrm>
              <a:off x="5405070" y="4077305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05070" y="3391505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11998" y="4776960"/>
              <a:ext cx="2743200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41688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77015" y="2705705"/>
              <a:ext cx="0" cy="27432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090870" y="3398432"/>
              <a:ext cx="665018" cy="66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9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Recursive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 </a:t>
                </a:r>
              </a:p>
              <a:p>
                <a:endParaRPr lang="en-US" sz="1100" dirty="0"/>
              </a:p>
              <a:p>
                <a:pPr marL="0" indent="0">
                  <a:buNone/>
                </a:pPr>
                <a:r>
                  <a:rPr lang="en-US" dirty="0"/>
                  <a:t>Then we have familiar summation notation: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There is also product notation: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nary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+1)∙</m:t>
                        </m:r>
                        <m:nary>
                          <m:naryPr>
                            <m:chr m:val="∏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6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3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5" y="3446462"/>
            <a:ext cx="1838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08" y="3740942"/>
            <a:ext cx="308272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3" y="372348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256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Fibonacci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32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cs typeface="Franklin Gothic Medium"/>
                      </a:rPr>
                      <m:t>≥2</m:t>
                    </m:r>
                  </m:oMath>
                </a14:m>
                <a:endParaRPr lang="en-US" sz="32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12" y="1196057"/>
                <a:ext cx="6401363" cy="1569660"/>
              </a:xfrm>
              <a:prstGeom prst="rect">
                <a:avLst/>
              </a:prstGeom>
              <a:blipFill rotWithShape="1">
                <a:blip r:embed="rId4"/>
                <a:stretch>
                  <a:fillRect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data:image/jpeg;base64,/9j/4AAQSkZJRgABAQAAAQABAAD/2wCEAAkGBhQSERUTExQWFBUUGRoYGBcWFxgXGhobGBodFxgYFRoXGyYfHBojGxoYIC8gJicpLC0sFx8xNTAqNSYrLCkBCQoKBQUFDQUFDSkYEhgpKSkpKSkpKSkpKSkpKSkpKSkpKSkpKSkpKSkpKSkpKSkpKSkpKSkpKSkpKSkpKSkpKf/AABEIAQUAwQMBIgACEQEDEQH/xAAcAAAABwEBAAAAAAAAAAAAAAAAAgMEBQYHAQj/xABEEAABAgQEAwUFBwIEBQQDAAABAhEAAyExBBJBUQVhcQYigZHwEzKhsdEHFEJSweHxI2IVM5LSJFNygpNDo7LTFmOi/8QAFAEBAAAAAAAAAAAAAAAAAAAAAP/EABQRAQAAAAAAAAAAAAAAAAAAAAD/2gAMAwEAAhEDEQA/ANCXOO5gGarc+ZgGXBFJpSA6JqnudfXraOmeRqfP4QRIFtYOpFGgOicT+I+cJrmnc+ZhQS4KZcB1CjufOFBNO9+cERKaOLmAByQGu8Aomadz8YHti9z5xVOM/aDhpD5ViYoaIqOjil4pGL+2mYokSpITcA+/XSjVpAbEqcaVjuc7nzjBj9rmNJYZQW1SPpvAH2k8RU+VTtUsgMztYBwX/WA3hM59Y77U7mMYwfa3ipUC7prUygByfbQN+piyYPtpi0n+pKQ29Q5o/wA/0gNB9sa1MdTPO584reC7XoV7yCk6kOpvFom8HjkTQ6FA2fQ8nEAuZx3Pn84MmaWufOCLlwdMsMIAvt1Pc+cG9srcx0S4CpcAb2pu5gpnK3Pn629VgJEcUgGAVTOOpMAzjuYSyQbIYA/tjv8AGBCeQ84EBwl7QRoUyNHMkAmhDB4Nzg6U+uscmlKUlSiEgVJJYACA6DCU+aEhyWADvtFJ7RfafKlKCcOBNJZ1P3Q5bS+vyigcV7czcSMq1KUFUyJYJ95qp/EfgfCAvnan7VZGH7kn+svce6PHU9IzrjHajH4vNVeQE0SkoFNv+0g13g3A8JMmkp9kn/0/wl0h1EVNXYeOtouHDuyE4p7xy2uRWlQKWqW86wGZy+CTwopZbh6MfwtZ6/LSDS+GqQO8lQdwXCrA5SEt/p8WjVMRgsJKGVeIQk/iGZIPMHUD1cvCEziOBSDlK1qfQM5609NAVDhcmRJTmmgKJYJlg17tamxqSa8toUm9sXWZctCZb2UlIT5kfNt4smLEmffDLVmrUDo5y+nHKK/j+zRcKkyyiodKi+9QemmrDYQFp7NcAUpGecpSnrlc2NQ/wpE5P4PLIAyJpTem1eXzMUTD47FyA2VZTuivmG8jSFcd2oxiUh5ahzWGPLMwpa0BdTwqXQhIpSzeXrSO/dglQykg/wBpZ+rRSeCcdxi1AuCkKAIUObuK0pSnS8X5GKlmjseenWAkcFxTKAmYSed6c4l0TQRodYq8wUOWri939foYPw7iJlgBViWIOnP19ICylcAEax0DMHHwg5QIAhXBRBxLLwYprAANAmWbfm2kGCI4lEAh9zR+UeRgQ4b1WBAIlUcBaD+v1giUGjwEJ2k7VowYGcEqUDlApa9bRlfaHt9iMVnDZUCyAWDoLmtzT62Ea12j7Ly8YjKsd5NQfAhlD8tT5xmfFuwM6Ue+MyACnOmrgmha7ig+UBSE4dcxYSLVoe6MiWmpGYkObsGB86XvgPY5K+8XCNzRw4VbTWt9NYkOznY9N1srMyjqHZia6mnjyaLqQiWioASBXQUr03gK9MxsjCIBQkAAF1KqafO/yjLe1vbSfiVlImFKASwQW/1Nc/SHHb3tf94mZJX+Wlw7UVQCnSIzhKQGUsAVNANMqUFn13/eAe8MwiyATVlIzE0LUJ8z9TFvwHB3sRVT+6KNfQbDpU6ww4fie6GSB7oYhie9U1uRTrFr4RNYHuFVySlrqL+m2gHmBwJADACg5aB6XH6RM4fCBnID+cMpHEFODkURfTw8Iey8Wp2yHd9IBZKAQzD1+sKKwqTdIV61gsvEA3BHhDuXLaw/SAh8Z2dlLBATl5p7vN6RF4hIw6XMpS2YFebT83z6PFsND1htjMPmSQdoCDxnD2l+0kElJqQ5IrVw/k2kRqcQFFld1QNUvVtX9comOyU1kTJJtLVQciAfm94fYzhcucFJWkPoQGI2IIqCPhAJ9m+Lu8smtWc12I8PrtE8F1jNsVh5mFnJBVm1Sqtvd7x30PWkaThF50hW4eAPmgAwJlYMEwAzQH2joRBzLeAKw3+McjvsOnkIEAgpRjhXHSmOHaAHtGjM/tf7ZeyljCylDPM98hnSnY7E/pFh7dduJeAl1LzlA5EXrXvK/tcNGAYievEzVTF+8tTlRJAGpfk3ygNO+y/tP7RCsNMUMyA6XoSNQzVZnfmBpEf9ovbXMPu8ovXvKFQSHDCKpgeOysKhYkpzTlgj2rkBI1EsGo6mrUg/CMEVZVLS4BJdhuLG7uPpANuC8EM4g2B1LC718KHwMXDAcFQEA1mlJ/8ATDjf8NrP49IdcH4IqeRn/wAsUADDq5Fz840PhvCZcpIShIAApT5mz/OAqPC8HPNEYZSSRdbs/NxtUta1YseD4RjGNZSLWBNvCj/ow1iySEgWhdM4OYCvDs9i8o/rpej9wEE+m/iOf4RjkGk2WoXqGNNHaLQmcIOVQFEm4niEqqpKZgD1Sas9Ket6wpwrtvLmHJMSZKqPntZ9bRdFy/4ircY7MS5r/wBz7OH1Sd4CYlTQtLO/PeEcfNyoNDSM8mYzE8MmBbmZIdlSyXIepym4pXzi2I40jF4dUyQoLDGhcEEaEXgIHstjv+Pnods9QzVt659BF1mJ745giMl4CpUniScxDkkEBqua0FTpz0Ea9P8AwnmPjSAbYmWnMkkA5gzHlWnr5xI4BQCQkBgmkRXHZ2RCFXZQ+MPsMqo2NPXrSAkAqFECExLbxhQFoAzwAuBljoRAczcvhAg2X08CAZpV6+kN584hKiGcA/CFlQmoCA8zdqeKzcVi5kyY5UVFKQ1gDRIHq8Rs+WtIZTgXbStbCkbV2k+yVE2Yubh5ns1LL5FB05uWoFvLnFF4/wBjp+FLTUgDRSQ6TUKva5Zr11EBTsDJzzEp3OkXzhEnNNMqmVIFAwYmgZtGHxMVRGDInpB7qXIBAcsxVW13Nfo0THA+J/8AEzVI77mgYuQ7u9xUfF4DWuD4DKkJAt08OUT8nDNS/WMtxfbrF4eqpKCGuDUad4dDEn2Y+1VM6b7KYjITQEPX6dIDRVU3hsJtbwYYwGgYv4/KIjjGIyIUoXZx69eUBPysSKBw7emh1KnvyjBOMdr8VmUErybENrT6l/oI7wnjWIzgTcaUkiwysAB89d4Df/aCGeJQ4rFT4NxGeivtRPSz94BJ8Cnr8NzFnTjQsMzH1rAVntVKSZZSplKIJBIt4iwfr5RlGE4tN4biUrSUlKz3wCWUnYl73Y83jVe1spMuQogVLAXuTfzjLu0+E/ohYIJICXHIOXJuC+l26QFqn4vDz8Th8RIWGUoKKXYpLHMFAWYH08aTjZjS09U+jHnPshPy4uUHoVcrtHoTGr/4dwW7r9WD9RAF49WTRnoa9RC0nEZZaT0P8etIbqPtpFNQPCx0+XhCWAJMtlUYtp6MBZkrcBusHCoQwinQk8h9IWBgFDHUmCPB0nSA65gR3JAgI9ZLwVPWOqPoQTN8YDrn19YJjuHonIKJiQpJ3+YOkKZoMFwGL/aR2OGGBIP9I1QW90i6SBU015jaKj2Nxfs5q7e58iKNc3ty5R6B7TcFTisNMlKLOHCjoQXB+Hk8ebZH9LEACuVTHmLEeNYC7e1w6xmxWIKMzMkVIFXctq9PjpDPEdnMOpHtsFiCspLlLsqjlqMbbjeJvF8PlY3DIly1ypawXZTh3oX1el/pDvg3AUSJfsZqpSif8tKamrF3o9R6EBdOzElS5CVHuki21LRE9sfaGWpCUlVCHB2vasW3h8gSpIG1OXhB04VKgedfpAeb0YFUyccxCUu5ULtbfnFgl4ThSMomqmpVfMyx4vlsf3jQOL8Ew0hSVrSEsTpQq5tEJx7stKx8xK5U2UWABCiQ7MA2UV2IgGvCwJBC8LP9rKN0qJcPqHqPL5xeuGY/MkKJoWPhfw/SG3DezMsISJrTZgrmrSjBjdqCJnD8AQhPdDaM/wBYCD7ZIUrDKKdGJsbHQHk/yjG8Txdpfs1WTZPzBfR6/CN14zg/6K0ijgt+kYH2hwSkrJI6Fg1L8zAF7MJBxkrYr6lvWsegCvNIKeXk49V5R577MLAxckm2YAu+tNI9AyUU5ftpAc7OTEmSA75GTQvYUbwPp4eYuYkJDAd4xU+yPER7SdJU5yLIAarZnTQaO58CdIl5clpzGwc3LXcD11MBZuFqPsg9w/zMOwYZ8NAyUGp9eUOlKDVYev4gFRAgmaDJTvAH9WgRz2XTzMCAYmExvCqz9IKoQCWYnw+sGzQAqsdSn4wAmozII/MOt4wbtL2fEviLJDJUXAAawHTU/wAxviFNzaM/+07hoT7LEgMQrKTs7q/R+ogI2X2LlkZkqKVai4rox9ecM+AHPxRMolxISXZyHfLtSmnQbxL4DjCVSFLeoSd7sdNPRiO+yfCBc6fPNSpZD/E/PygNUmOwEdQkg9I4pdYNNW1fh9YAuMwyZqcqgDyIiLwnZqVKUSlIHQfJomUTQdPCDBQPhANZOEYj4/KHWZo6Fs8N50/9v3gGXEqg9DGK/aQMswBmpSr8yetR842bELctvT+fXKKh2z7KfeEgpDrsHqNHbnQV6QGP8FU2IlF7LHLXfSPQ0lLpFdLeHP15xjaOxxkD2kxeVSFBg22p2L26PGuYLEZpSd2FfXrzgKTwLGplcVmIeqgxDMHe92tsOUXvEqKZudiQ2nxLa/rGPcUxrcUzB/eqSWofXPzjYE4r2klKkhswHxuC3rSAl+CzsyCRSsSaEPrEP2fW2cdPk1InXgCgR0Qe3hBYAP6pAgzCBAMmZz+8EJ03hSaWtCSl7wCRe8GEwwVR0gIFLs0AokxCdscB7bCTBUlIzBrumJlRttrHGBBSa6EeEB5tlY9aM0t6HmTeoD2d/VImeyXG5uFWpUp1IU5Kbl2qRTYP/ENu1fCThMapBND7pDF9rnz0hz2MOacXCRWj1JrUDlAWfC9rsTjZokyVezJJGYCw1UbsR8ItfC+zuKlzQqbi1TUVdJSA+3SD8Ew8mipeQEfiAApt0/mJ0l7F/GAE5TWFIEqf4wjMxwSwJCQfTQsEjSx28oBUzCW5witZvC5SGhESrknf1WAR9nWGfEsd7NBUHpQsLPR/OJJSKU9fT0YRRhsySSKH9PpAY79oXGSv2ctGYJUHU4qVAlv0MaLwKWPu6WJIKU1O7avr84pv2s8OCDLIACDSwDF+WjaRZeyeMCsOO8LUYBqU23GsBnPFcAVzZs0ksiZlcWAs+lPRvGocBxebDoSCDlYUfa28VTBSETFYmWfeU7pO7uSDrf4RLdhJycqpaXOXw6Dlu3jAXTs2TmW4+lInSYheDK75GwidSIDjwUVoDBwXjiaQAyGBCrwIBhPUws8NVTYUxKqNp9doZrpTxvAK+1flCSsckKSknvKfKN2vDKbMbWkHSQC+2rfOAkUv+0KIS1YaJxB5mHXtYDOftb7O5hLxIY5DlWPEZSTyc+cU+Rw6R7MqIV7YBgQSHPum3J/gI3TE4RE2UqWsZkrDEdaeHXxjJ+0HZVeFmgGsuuQuwZjRWx9awCXZLsvOWCqTOyaZVjNT6PFpk9jsUhQIxlSXOVPXwP7RVJfZzFTyF4eYZVGYEgH1+0XzszgMVJBTOPtH/ES5B8Rr+1oDk3sUZoCp+ImzGagISN9BExgcGZSQgEkWBPypD1ClHQx1KXOjCAUSiE1yzCyzvCE3E3gCTkaPW38Q7kSaVENMKkqLmnweJLMwgM9+1ThJmYUqSP8ALIWX2DvTyMVLsDxdlJlk0JIckFxS3R7NGqdppyfu80zGbKRWz2HxjzxhsUcPPKgHAU38G9PpygNmXwIJxCpopmTUizmhO7tT4RXuzHcxc0WdZAsz1brb00Wns/xpGKkZkd5mBJo9B3mFn20iBxEsy8YTQOQqv+k+FPjzgLxwD3lnoC3jE2msQnZ2YTmaxY/P9onXgOlHwjhgKW14SVN2EAt7T08CG/tTsfKBANZ45+PWI+eonQ2+MS85IqXa7wzxKwNHgIv2atfXlBQosQCX9NDmarvVb+dBBJSkk3259HfzgO4YskaAXH05Q5kzXoLW/mESXv8AtCktmYCn0gJFCtvXSG3GuFpxMlUtdjZmcHQh47LJBqfX8w6CqbwFD7OcQVJnrw01kFCqM7NQ0fl+sXiXOCqhqxHca4BJxDKWllBmUmigxcV61iC45MXgJJmIUVpcAhVCH2+PxMBcxNH1hrM4ihIJjKsX9qS2ZMtTm5JoPEafpEdgpuP4hMUEqMtD1KSoAg022p8IDReIdt5SCEJOdZslNXe3rkYkuESVzAmZNGXUI2POGPZrsZJwneZ1kByqpdq15n6RZMNKCQACS2+vXeAXly45NULkgNv8/jBZ+LShJUogAb0EZx227cgpVLlqYMXNibAsdDtyMBEfaL2yCyZcpXdSasD3lPU2tp1aM1mupWYkVfUluVB6aH2OUqcoKpewoerCHQ4OpCQ5KaG779LgkF/1gHnYXtGrDTkoBdEz3hcs9AKCv1eLz2lP9cEMe6bg1L76a9HjMPYBRbMEszljqSDdqgsP2DxOcP7VEpSJ686kvlUToK15/SsBsnZNJZblz3fkYsSQYq/YucDLUoa5bE7fCJ9c54AyntzgJ8dn/WEZlb29CsIKnF+hgHmRW48v3gQn949PAgOTZw3oIjcdjgAQ4HS9bRH8VehBdn1ZLg3LcucRmKBUHJIa5e7XgOzOJssgEmhLMWLML6dOcJHFlQZ2PKu8NlJJLDR36M7nSHEiQLm9dOUBJYPEEjKVAt+lYfyZ7UBpENIUR1fbzeHOGm0B1Oh9coCaTN5/CHUqZY8ukQ0ucKft6r+kNuM9rZGGH9SYkEMcupezDz8oCwBW5pFK7b9qcNMlqw2YLWTYVAKa94imltfCKB2j+0rE4nMJf9KV7vdd6g+8oaliwiq4aaQoHqSSbixgL1wXhcuYoJNjzYi9U7+jpGs8Iw0uWgBIAGlGtGHcM7RrlqSsAsN6vZz0If8AiLKj7TlEJTLlhqh1Gj6EbVffeA1adiUi5ZvD+LRC8U7bSpaVCUoTJgFhbap+nSMn4z2znzCQpZv7ocDKBtrq214r8/ja3LGjAVraAuPH+3i51TMDKB7odgRYfU+Fop+Ixi56+8//AE1pT3vOsN5WFYqJsHFXFWeJbgOC7xWr3aAuNK7A+hASXDcGZfddR1BI1ZqNSoBvYiHeLlEu5CrOGAcNY2uHD6EbmGyh3iQbXBqQHqXDAnMx5vDxMwqS5chiFM4vUkVuCc4PVUBXpmCUFE3Bq5BFOjuHACW8Lx2Zw8rDAEsqhI312qK+G0T82QkJepS9SPJSQSncpW2gfVVGy5AylVmJ1FGNRU6FufepQQDXgXa6fgJjILo/GhTMQNn7wP7RqvZft3IxiWzBEwM6FUNn7r3HOMRxsl1mmo71Gs1tfP8ACd4TEsoUColKksbMQxs+9D5QHpdMx+j0/f6whiEuNfl69bxmHY37TS4lYguCAEzCbf8AWSa9dNYvv3/OErCgxFwdxccm+fOAkMvTyH1gQzzq2+EdgBNwrvtr5N84jsbITlykOGdqtQ8qxOYlAY0FIi1yQSXt0r4QEOo7Anr+ohSWgBiKbno31js5ATWpqSRatIIVtqW1AgHCJQd3HnVvD1XeHGImBAJJAar09bRWeO8fRJdL5lB2SkZjQuSW0YH5xnXGu0U3FEuohJLhLsKUAA3qesBau0f2hXRId697Tw1LXenlFBxeMXMOZZKjqTrAGGLOS3gfjyO8AYc2dy9h0qXtAINC8uVR6A826mnr4w/+4ulKUg5jX/aeVz1cQtLwRmzQgsALqFXbx1YnSlYBmtBABoc1n9UGloby0AqoSwuTT5P6ESvaCWMzJsmoUzUrfUWt03iPk5ikADKKuoXPJz8vKAK4UQliRWov4ObU+Jg33bvAZbivI7Cpe3zh1gMD3lKqGoAWcv05Q9wkoLmEgNVnIGp5s9td4BT7qQlyxUpL0pS1QwrT9TWJPCyMiUKDOWIdgzg6ENUUvRoXlkEEKL1u9wlgPzUHrSEMSopYioJIFR1ahcMaiA4g0FCRoLUsCKHXunQsBSsOcjh9qgEE/DIx7wysaPegeBgnVcEjqEu6bAqDh015Fzcw/RISQTQA1oE9CQ39pBbk2sASVKIGgoDRnAbuuCKvUPe6i7QnNUljQu1KvQVYuthQ5WFuphebLoctlO7sHOpUAoUfKdn5Awn7QukXItWznfPRlA3u7nSAhMdJBBYit7XfUvvXxaIDESwSQzNtcAUFG5Ra8ZJUARWooxct/qtlOvN6xEnhZZ2BOooXYO7lVCe98N4CAXIbpvtb3miy9kO2qpBTLmOqU97lNKX0e/iYg8Vh1kUF6lg1aigt4CGZcBhTlqesBtf/AOXy/wDmyP8AyK+sCMYbmfI/SBAelp6jXc/PnEcsXdjoSPCHs6ZUg/W+0ReMmgPY7Va1zUXFYAs8Ir03+MUvtL2tEsGXKvUKXpsw57wt2q7RKlAy0DvKBA5aPTWwblGfzSVVOp8XfaAC8QoqqXUSS5L/AMuOt4YSxci4qBvqfq8LjDuPdsWqRqwD+MPsHITQGzaB9bgNuGcbdYBLDYcqSWN6+8wLOQ+h6bQ84fhxUzF5QTQZgAALAbH9G3h5ISDMJSQHoSa//wBHQfqYV4msBkoLhVE0NAA+ailMHJLgtcwDZEuq1qN6IG1htYM1OQiS4Rwv2afaKq1VFt7AOmmzmh6PDOanOqVLSBzNnAL10tRxyiUx08y5Su6SzDKQxrQUKQR4U0gK5PHePeDXNrE92z+h4QsjCCoDWv4PVvpvHJBQJjrc3uKnQEAHfwozw9nTGlks2YgXBt/1CjkPfzgGszKiVmUUhRc/h3ZI3oPLxeBweZmckO1VCtcvRV+mlrw54klKZRexSgag0L6GtdPFoaYDHJZQJfumr0ooFg9WfYc4CVly7AFq03zH8zgXNNo5iFZiAGBe9y+ump/eFsNMLO29NGLVHMbU03jgI9olTvlNSCAdgCN7V1rtALSpJAUSGe5NbHVtleZ5CHBD6BhUu7UGh8FBxuTtCeJxPeoTlIDPUgVYak6jej7QfCzVvmIV3bUN0h39ylUqOvkIBVlWJsNjaiSHvbLY6ACpMGqVZio5lMS6mqW//YA+ZI8eQEJqmH3mOVTaO21fZ7Eeb3IEPETipzVRP/WNHaiGuGgGc2eOqmd3pWn/ADXPdURztvDBPvUJBoCXGhZ/8xjUBXUk2ESxnDPkuXFSVJADdNUltw3OG09aQo96gcEBy+bureu4BpdmgIGZLq4uli9GFNw5s+tACdYhMdKB5Xrbem4NgxOoF3iz4mfSv4gyXrV7uU/nCqUcnYRCYyWcozJpQg1rq7EWII1s51gIr7urdP8ArRAh99z/ALf/AG1wIDb8XiFA00/WIjHYwS3UugGvnSnh5xLcQlElT2Y184ova7iABEpJcXPN7D4QFd4zjjNmqWLPQNoDR94jZcjbrXl6+EOZqtOenwHreF5A7lhbz61FmaAY+xV3mSfWnNhrzh9LwZRKSS1ahwQa2IcClBUHUc4PhFZlMOQzbbF7iuvI3h7ipTH2YL5qhgC70D5RUXNHgE+EyGQtanDMEqFGJJd1Del6FmeCYabnzTFOb5daO5OUl61qNRyh3xSWBLSgAg+6AxBGlbEGwZmhBUjIkIy2uC4rq6SXFGFOkA64ZLTlClNszgUAd3KkpVU2NdYQ4riPaEI90CpoTeqTlDWAB8y9YdzUhDjMwYAkFDqF1ZFAgLJVQAv1pEJxXEJcgEnJQA8y9uTk03eAOMKn2cshQdnJezk071jTQt4w7w+HcJ0Adw5HeUWG42223MQcniRSmWkFq6GjWBryvyMWTh8wZKJql1KUUnQOPcLMzVIpygEe0mFHsizXp7p82ANxqL7xAcKwi3AZnZnLOOTlmJ1id4/PCmBdQGiqsd9Df5CGvDAVLBAzVzFspJ3I/ur5wEnh5GVNVA6sx0vUlwobVvyhWTIAc3er5VhgGzAlLO4IroB/dB0YoCprtoDoDcOCQx8TCExaUqNnPJmF0uwbN7wudXgOzUUL94vqCPFVD+VQ/iD4aaAA6SWeoYivWXWoNDeg0MNlBSSWuKVTrSnukWAt+Yc4JhzcliHo4AdnAukOO6AerXJgJBcw2ygA0sLXDnJWhBfVn0EOuHDKapBUS9qcwf6dCCfJXOG3sUKLkAECnuh2vobjZ3UNkwpPWlIJor/Sa2NpdiWar66wHZYQtSmSMoJcMz0qR3Rly1tYDmIbYjDAOSAQLaAkUIp7rprUUZhUmO4FBMsrFHIYAGhT/wBpDkOb7mD4okJFzShGYNkq4dH5T4CpvANpuBJVkyuSXUcuYioDgNVzlLCtcu8NF4NSgWQ71sCxFXDos+fX/wCIh3MlFzRVCxGVQJbuao2I8DuYUl4VxqGd3ajgOkjIKljQnYaFwi/8OXun/UuBE395P/MP/mR/vgQF449iciVKJonN4+njKMbPK1FWpJ/WLv2yxlTLGoKj8KfERRTd/Xq8AnLlvRnLfKJH/D2lksGX8g1zvXUQOHYYKqQS3llFTzfR33iZx2JUsJSp2sKu7EuxNCwIAG45QDDhfDsozN096lmLi1HrUdYWk4bNPCwAWS4Hde7AWIJ8HiVlS1J7ige6GLvSwq5dJqb0oKQrjJgRLmLJNQCahztmAZKtKXpaArWOUDPcUSgaDkbhQ/SGmDSVTGKe7Ui7Fi7UIIqdLQ77ypSphFJimDNVr1fnqNIdcMSoJzBAKrAAO4AYOARmrV0kmjwDRc4KmZD+FXvUq27BiHrVjRoh+JjvEhj3q9133FCzONIl5MkhClkuSHDEXOqqEaW7pitDN7UAt7xJ2DdCYCUwGBSVGYsMAokCiue5+I+ETUpiXQGSByJ8cpzDW/WsQhnFyLhRqS2raEBzf1WHWGmqMtnDA6tS47rsdbA1Z2YPAI8blgkPp/cXc96oNfn5wvweQVJUaJVRTuHAy1903F2Z4Z8Ux1gU2OahIZq3J26xIcDmqVu3utQgtYa6OLbbwEkUOHybg1q7AqZIApq9no9DCSVnM9K1BEsH4ZQ/eApq+wh0lCglnOUAApKgAWBKSAW0cW13UI4uQCaOkKYF0k6MQcsutGtsd4BgtJqEgFrnLmazfge7N15wbh+HJdwANasHO1QyQKk6VO0HnSWDgHK+wfcDNkD1I1qz7QrITl3S4JUCQBWrDvBgwIrqA8AouWTatAwJcUBb8RIocvJwPxGGuMEzKHTQi5SC/Q5elQXpSkOhM5s/Ou9Kmh96/wCY7Qjj1FUxCU0BoxADV5ClNtIBSSj+mAwqA5ZJ50zJuai9W2EAIDscobR01aj8yRXmzkMIUxs1hlBZv7gl2r+YVYEdCAKmImZjCpQS5UkN3eZo5DkOQwoeXOAXkYSYolTpqWBLAbPZrgOf2g83EZEkqUwYWLP0AUDTM1qW3js/FZAkJJvoSz3c1p3q6Vc7RX+KY0zlhCXbMTexpepBaAlP8Tl/3f6RAhf/AAAfnR/4v3gQDjjc0zFrmPSw+QiGTLJUANf10ie48qgA1qfAQ04HIdbt6t+vwgJbheDSgVS57po5q7B6uCTVxtBMRhhMmJYczTZyHs+Zr3rE7KSAk5bXfrQVuGAJ8Yb4bC+8o2WQ6WZmYVYbapc0NoBIDKgVqNjZ6nKSzVJdNBzMRfGlEoCCGc94MRVO4aigGt1L3ieW4U+hFX71OY/HrWpGpEV7GT884FLkJrWwY6HW2o1NDeAj8YhkgECpvQltWsFV5n3dLxI4WYBLCVBnAzULOdFJVYcxTYGsITJJVNJZko3Bazlkl1ULvl6hoY4vFlRZL76n8VCNQLX/AFgHWP4gFIUJYclN3L9EqHvhgGcB9ogMOg5yQASBUE12Zrv8osWMkKRJCfxmpIDeBAosa5kvtRjFbwEw51ZnBtqPxPsRoL/pANps5WYkPfnQ9TyH66xMykdxKVOalSmtVjpR25C0dw+CCQC1i+xNL5k9NRz5wvLlOc1gWclwba5Dyu3xrARHG5QaibaDUvc7mJzs7/lpQxSTzaj6Ozspj5myWiF45LKlJU5Yu1XLhk7eh5xYuCVluVUuzHa7Zku4BDDZtYBZaWPeptdN61omrgKHJoTVg3VQjmKN1CgDR9dinUw7LOlwCBTRzdnMtJdwTVw7bAQkqQoNUgnUFL3FazHJYg1HygCYj/LAahqGZ+ZNKi4LNVIToYGHlso97S2dTXLH3+h8ToA5sVh2SQVAPVsyWavu9+lfgSfxV7hsIQpyQKVran5RMBtXwSm8AqMFnYBiBo5NHcN3jzT5c4jV4hp+andVStmrT5v4xLSwokgEAVBLpfTQzN28SWsYrmGdWKc1BLvz3oDQUgJXjE/KlRqwDghRqq9s5F8w/wC52cxA8JwzJC2JNns2v5SQW8m6xZuL4Zc1spfMbVLgXZy4JOjVqdIY4nD5QGpWhYV5tXmOT84CD4ti11SQe9ehBqWamhY+TQfgvDlBPtWNT+UqZqvRJF/lUQ3VhzOnUBsBVrJvUtp6cxZMPKT3UtQBNQUsGr+FJJ2rXQvWAaffOvw/2wImvvA/LM85f/1wIBbtBwtl0U1CLfvDns/wtOQvVmNt2ofMwIEBKzZPcS1AaUvU5aHpBcLIGRN2c/F/r0O0CBAHWnIFF3ylttaENY+mityFVLUKzlJS496pzMahwKR2BAITrOAkfmABALbB6UpTeF5GFCBnDuWqKEWN9R1fzrAgQC3HsKJSFoFa10BPuuE/hpz3iD4PhQ61En8IYEi79QzgaaaQIEA64jhwlOa7K2D6C4aFuGYQKcmpu5FfBQY6vAgQFf4jLGdPMqNWN71LnpteLFhMOAkZe6WJBDBmL0yswzBwNIECA7iJJcZlZnJvmPusz5lEFgctrUg8sM4BUCl2L6Byn3WqzgnV3gQIByvCFaC6jfdZerar6H/tEGkYRSsylLJOUF+89s7E59x5knZuQIA5lFKaKLWurYN+LYgdAd3iGwGABmkX1LhwSwuNb/COQICSmy8oGzhNtC4poGbbUxCcZc66bPYkHXW/WBAgG+HkgIpqSkcgUv6tFg4VgmlODd1VzaBhZQs9D1u8CBASf+Cc5f8A4z/vgQI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91878-C62D-8E45-B0F2-D0D1E5CC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257" y="3080494"/>
            <a:ext cx="5483612" cy="1489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D2FD-092D-8A44-9F4D-CA23AE838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12" y="4726200"/>
            <a:ext cx="3960851" cy="185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BA62B-4596-AE4D-8581-D80E329A9833}"/>
                  </a:ext>
                </a:extLst>
              </p:cNvPr>
              <p:cNvSpPr txBox="1"/>
              <p:nvPr/>
            </p:nvSpPr>
            <p:spPr>
              <a:xfrm>
                <a:off x="5450459" y="5369555"/>
                <a:ext cx="32006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  <a:cs typeface="Franklin Gothic Medium"/>
                  </a:rPr>
                  <a:t>mi  ≈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  <a:cs typeface="Franklin Gothic Medium"/>
                  </a:rPr>
                  <a:t> km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BA62B-4596-AE4D-8581-D80E329A9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9" y="5369555"/>
                <a:ext cx="3200682" cy="584775"/>
              </a:xfrm>
              <a:prstGeom prst="rect">
                <a:avLst/>
              </a:prstGeom>
              <a:blipFill>
                <a:blip r:embed="rId7"/>
                <a:stretch>
                  <a:fillRect l="-2767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992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=0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1=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P(0)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31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Inductive Hypothesis:  Assume that for some arbitrary integer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schemeClr val="bg1"/>
                </a:solidFill>
              </a:rPr>
              <a:t> is true for every integer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j</a:t>
            </a:r>
            <a:r>
              <a:rPr lang="en-US" sz="2400" dirty="0">
                <a:solidFill>
                  <a:schemeClr val="bg1"/>
                </a:solidFill>
              </a:rPr>
              <a:t> from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95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schemeClr val="bg1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		Case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k+1 ≥ 2: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 smtClean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= 1 ≤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								     ≤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5.    Therefore by strong induction,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≤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for all integers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k-1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  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</a:rPr>
              <a:t>k+1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P(k+1)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        </a:t>
            </a:r>
            <a:r>
              <a:rPr lang="en-US" sz="2400" dirty="0" err="1">
                <a:solidFill>
                  <a:schemeClr val="bg1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schemeClr val="bg1"/>
                </a:solidFill>
                <a:latin typeface="Calibri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								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								   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These are the only cases so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cs typeface="Arial" charset="0"/>
              </a:rPr>
              <a:t>Let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be </a:t>
            </a:r>
            <a:r>
              <a:rPr lang="en-US" sz="2400" dirty="0" smtClean="0">
                <a:cs typeface="Arial" charset="0"/>
              </a:rPr>
              <a:t>“Any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b="0" i="0" baseline="30000" dirty="0">
                <a:latin typeface="+mj-lt"/>
                <a:cs typeface="Arial" charset="0"/>
              </a:rPr>
              <a:t> </a:t>
            </a:r>
            <a:r>
              <a:rPr lang="en-US" sz="240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</a:t>
            </a:r>
            <a:r>
              <a:rPr lang="en-US" sz="2400" b="0" i="0" dirty="0">
                <a:latin typeface="+mj-lt"/>
                <a:ea typeface="Cambria Math" panose="02040503050406030204" pitchFamily="18" charset="0"/>
                <a:cs typeface="Arial" charset="0"/>
                <a:sym typeface="Symbol" charset="0"/>
              </a:rPr>
              <a:t> </a:t>
            </a:r>
            <a:r>
              <a:rPr lang="en-US" sz="2400" i="0" dirty="0">
                <a:latin typeface="+mj-lt"/>
                <a:cs typeface="Arial" charset="0"/>
              </a:rPr>
              <a:t>2</a:t>
            </a:r>
            <a:r>
              <a:rPr lang="en-US" sz="2400" i="0" baseline="30000" dirty="0">
                <a:latin typeface="+mj-lt"/>
                <a:cs typeface="Arial" charset="0"/>
              </a:rPr>
              <a:t>n</a:t>
            </a:r>
            <a:r>
              <a:rPr lang="en-US" sz="2400" i="0" dirty="0">
                <a:latin typeface="+mj-lt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checkerboard with one square removed can be tiled with        </a:t>
            </a:r>
            <a:r>
              <a:rPr lang="en-US" sz="2400" dirty="0" smtClean="0">
                <a:cs typeface="Arial" charset="0"/>
              </a:rPr>
              <a:t>” </a:t>
            </a:r>
            <a:r>
              <a:rPr lang="en-US" sz="2400" dirty="0">
                <a:cs typeface="Arial" charset="0"/>
              </a:rPr>
              <a:t>.                                                We prove </a:t>
            </a:r>
            <a:r>
              <a:rPr lang="en-US" sz="2400" dirty="0">
                <a:latin typeface="+mn-lt"/>
                <a:cs typeface="Arial" charset="0"/>
              </a:rPr>
              <a:t>P(n)</a:t>
            </a:r>
            <a:r>
              <a:rPr lang="en-US" sz="2400" dirty="0">
                <a:cs typeface="Arial" charset="0"/>
              </a:rPr>
              <a:t> for all </a:t>
            </a:r>
            <a:r>
              <a:rPr lang="en-US" sz="2400" dirty="0">
                <a:latin typeface="+mn-lt"/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by induction on </a:t>
            </a:r>
            <a:r>
              <a:rPr lang="en-US" sz="2400" dirty="0">
                <a:latin typeface="+mn-lt"/>
                <a:cs typeface="Arial" charset="0"/>
              </a:rPr>
              <a:t>n.</a:t>
            </a: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4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629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an arbitrary integer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Make sure you are using I.H. and point out where you are 	using it.  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ABB216-ECCC-BF4C-8B2B-40139D483000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36ECD-D745-8543-92DE-754630505B0A}"/>
              </a:ext>
            </a:extLst>
          </p:cNvPr>
          <p:cNvSpPr/>
          <p:nvPr/>
        </p:nvSpPr>
        <p:spPr>
          <a:xfrm>
            <a:off x="6980662" y="3090502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Inductive Proofs With Multiple Base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</p:spPr>
            <p:txBody>
              <a:bodyPr>
                <a:noAutofit/>
              </a:bodyPr>
              <a:lstStyle/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1. “Let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be... . We will show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is true for all 		     integers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by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strong</a:t>
                </a:r>
                <a:r>
                  <a:rPr lang="en-US" sz="2600" dirty="0"/>
                  <a:t> induction.”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2. “Base Cases:” Prove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…,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3. “Inductive Hypothesis: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Assume that </a:t>
                </a:r>
                <a:r>
                  <a:rPr lang="en-US" sz="2600" dirty="0">
                    <a:solidFill>
                      <a:prstClr val="black"/>
                    </a:solidFill>
                  </a:rPr>
                  <a:t>for some arbitrary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is true for every integer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from</a:t>
                </a:r>
                <a:r>
                  <a:rPr lang="en-US" sz="2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”   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4. “Inductive Step:” Prove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/>
                  <a:t> is true:</a:t>
                </a: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     	</a:t>
                </a:r>
                <a:r>
                  <a:rPr lang="en-US" sz="2600" i="1" dirty="0"/>
                  <a:t>Use the goal to figure out what you need. </a:t>
                </a:r>
                <a:endParaRPr lang="en-US" sz="2600" dirty="0"/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i="1" dirty="0">
                    <a:solidFill>
                      <a:srgbClr val="0070C0"/>
                    </a:solidFill>
                  </a:rPr>
                  <a:t>	Make sure you are using I.H. </a:t>
                </a:r>
                <a:r>
                  <a:rPr lang="en-US" sz="2600" i="1" dirty="0">
                    <a:solidFill>
                      <a:srgbClr val="7030A0"/>
                    </a:solidFill>
                  </a:rPr>
                  <a:t>(that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),…,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i="1" dirty="0">
                    <a:solidFill>
                      <a:srgbClr val="7030A0"/>
                    </a:solidFill>
                  </a:rPr>
                  <a:t> are true)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 	and point out where you are using it.                           	(Don’t assume</a:t>
                </a:r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600" dirty="0">
                    <a:solidFill>
                      <a:srgbClr val="0070C0"/>
                    </a:solidFill>
                  </a:rPr>
                  <a:t>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!!)</a:t>
                </a:r>
                <a:endParaRPr lang="en-US" sz="2600" i="1" dirty="0">
                  <a:solidFill>
                    <a:schemeClr val="accent2"/>
                  </a:solidFill>
                </a:endParaRPr>
              </a:p>
              <a:p>
                <a:pPr marL="0" indent="0">
                  <a:buFont typeface="Arial" charset="0"/>
                  <a:buNone/>
                  <a:defRPr/>
                </a:pPr>
                <a:r>
                  <a:rPr lang="en-US" sz="2600" dirty="0"/>
                  <a:t>5. “Conclusion: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is true for all integers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1" y="1244160"/>
                <a:ext cx="8746066" cy="5140800"/>
              </a:xfrm>
              <a:blipFill>
                <a:blip r:embed="rId2"/>
                <a:stretch>
                  <a:fillRect l="-1306" t="-985" b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B5E468-F0CB-784C-8ACD-93BF2BE849DE}"/>
              </a:ext>
            </a:extLst>
          </p:cNvPr>
          <p:cNvSpPr/>
          <p:nvPr/>
        </p:nvSpPr>
        <p:spPr>
          <a:xfrm>
            <a:off x="3564183" y="2124063"/>
            <a:ext cx="3416480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0EDA8-5E8C-D448-89E7-F8791C3A928E}"/>
              </a:ext>
            </a:extLst>
          </p:cNvPr>
          <p:cNvSpPr/>
          <p:nvPr/>
        </p:nvSpPr>
        <p:spPr>
          <a:xfrm>
            <a:off x="6322740" y="3068200"/>
            <a:ext cx="858645" cy="474171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22960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Case: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=0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0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=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:  Then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here.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</a:rPr>
              <a:t>Case </a:t>
            </a:r>
            <a:r>
              <a:rPr lang="en-US" sz="2400" u="sng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k+1 ≥ 2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: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Then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by definition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				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			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 in this case.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These are the only cases so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follows.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 by strong induction, 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𝟎</m:t>
                    </m:r>
                    <m:r>
                      <a:rPr kumimoji="0" lang="en-US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𝟏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−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Franklin Gothic Medium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𝒏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−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ranklin Gothic Medium"/>
                    <a:ea typeface="+mn-ea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𝒏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≥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Franklin Gothic Medium"/>
                      </a:rPr>
                      <m:t>𝟐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Medium"/>
                  <a:ea typeface="+mn-ea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083068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04752" cy="400110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Original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10" y="4315397"/>
            <a:ext cx="1713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First case in inductive step didn’t need IH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68C21C-4B62-4A86-9C1F-19B99EB55B91}"/>
              </a:ext>
            </a:extLst>
          </p:cNvPr>
          <p:cNvCxnSpPr/>
          <p:nvPr/>
        </p:nvCxnSpPr>
        <p:spPr>
          <a:xfrm flipV="1">
            <a:off x="952376" y="3884103"/>
            <a:ext cx="532475" cy="4312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36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ln>
                <a:solidFill>
                  <a:srgbClr val="FFC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Bounding Fibonacci 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5" t="-10784" b="-2745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5"/>
            <a:ext cx="8341112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0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0 </a:t>
            </a:r>
            <a:r>
              <a:rPr lang="en-US" sz="2400" dirty="0">
                <a:latin typeface="+mn-lt"/>
              </a:rPr>
              <a:t>= 0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&lt;</a:t>
            </a:r>
            <a:r>
              <a:rPr lang="en-US" sz="2400" dirty="0">
                <a:latin typeface="+mn-lt"/>
              </a:rPr>
              <a:t> 1 = 2</a:t>
            </a:r>
            <a:r>
              <a:rPr lang="en-US" sz="2400" baseline="30000" dirty="0">
                <a:latin typeface="+mn-lt"/>
              </a:rPr>
              <a:t>0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P(0)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= 1 &lt; 2 =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+mn-lt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we have 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j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j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 		by definition 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                          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k-1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k-1 ≥ 0                        				              &lt;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∙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                                  		so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Therefore, by strong induction,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&lt;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n ≥ 0.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1227" y="3428751"/>
            <a:ext cx="4855644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55094" cy="400110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Multiple Base Case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3089" y="1743517"/>
            <a:ext cx="1888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Two base cases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28832" y="2320182"/>
            <a:ext cx="2103461" cy="1070592"/>
            <a:chOff x="7028832" y="2320182"/>
            <a:chExt cx="2103461" cy="1070592"/>
          </a:xfrm>
        </p:grpSpPr>
        <p:sp>
          <p:nvSpPr>
            <p:cNvPr id="10" name="Oval 9"/>
            <p:cNvSpPr/>
            <p:nvPr/>
          </p:nvSpPr>
          <p:spPr>
            <a:xfrm>
              <a:off x="7597951" y="3010023"/>
              <a:ext cx="289409" cy="380751"/>
            </a:xfrm>
            <a:prstGeom prst="ellipse">
              <a:avLst/>
            </a:prstGeom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8832" y="2320182"/>
              <a:ext cx="2103461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Smallest base case</a:t>
              </a:r>
            </a:p>
          </p:txBody>
        </p:sp>
        <p:cxnSp>
          <p:nvCxnSpPr>
            <p:cNvPr id="13" name="Straight Arrow Connector 12"/>
            <p:cNvCxnSpPr>
              <a:stCxn id="11" idx="2"/>
              <a:endCxn id="10" idx="7"/>
            </p:cNvCxnSpPr>
            <p:nvPr/>
          </p:nvCxnSpPr>
          <p:spPr>
            <a:xfrm flipH="1">
              <a:off x="7844977" y="2689514"/>
              <a:ext cx="235586" cy="37626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91181" y="2335482"/>
            <a:ext cx="1972015" cy="1093268"/>
            <a:chOff x="791181" y="2335482"/>
            <a:chExt cx="1972015" cy="1093268"/>
          </a:xfrm>
        </p:grpSpPr>
        <p:sp>
          <p:nvSpPr>
            <p:cNvPr id="8" name="Oval 7"/>
            <p:cNvSpPr/>
            <p:nvPr/>
          </p:nvSpPr>
          <p:spPr>
            <a:xfrm>
              <a:off x="2413685" y="3047999"/>
              <a:ext cx="289409" cy="380751"/>
            </a:xfrm>
            <a:prstGeom prst="ellipse">
              <a:avLst/>
            </a:prstGeom>
            <a:ln w="2857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181" y="2335482"/>
              <a:ext cx="1972015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Largest base case</a:t>
              </a:r>
            </a:p>
          </p:txBody>
        </p:sp>
        <p:cxnSp>
          <p:nvCxnSpPr>
            <p:cNvPr id="18" name="Straight Arrow Connector 17"/>
            <p:cNvCxnSpPr>
              <a:stCxn id="15" idx="2"/>
              <a:endCxn id="8" idx="1"/>
            </p:cNvCxnSpPr>
            <p:nvPr/>
          </p:nvCxnSpPr>
          <p:spPr>
            <a:xfrm>
              <a:off x="1777189" y="2704814"/>
              <a:ext cx="678879" cy="39894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58695E-9F32-4AC8-A326-7D3AE8604735}"/>
              </a:ext>
            </a:extLst>
          </p:cNvPr>
          <p:cNvGrpSpPr/>
          <p:nvPr/>
        </p:nvGrpSpPr>
        <p:grpSpPr>
          <a:xfrm>
            <a:off x="2147582" y="6147884"/>
            <a:ext cx="3292102" cy="707886"/>
            <a:chOff x="2147582" y="6147884"/>
            <a:chExt cx="3292102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6023CE-225F-4FB6-B352-3B4C7E2340F1}"/>
                </a:ext>
              </a:extLst>
            </p:cNvPr>
            <p:cNvSpPr txBox="1"/>
            <p:nvPr/>
          </p:nvSpPr>
          <p:spPr>
            <a:xfrm>
              <a:off x="2147582" y="6147884"/>
              <a:ext cx="2905271" cy="70788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Two base cases, and two previous values used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BBA56-89CB-48B0-B724-01AA628BA203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5052853" y="6501827"/>
              <a:ext cx="38683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2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70259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strong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induction.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1CEF4BE-5A8C-4AC9-80A2-4F5AF9101766}"/>
              </a:ext>
            </a:extLst>
          </p:cNvPr>
          <p:cNvGrpSpPr/>
          <p:nvPr/>
        </p:nvGrpSpPr>
        <p:grpSpPr>
          <a:xfrm>
            <a:off x="2147582" y="6147884"/>
            <a:ext cx="3292102" cy="707886"/>
            <a:chOff x="2147582" y="6147884"/>
            <a:chExt cx="3292102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C6789-454F-404C-8AC1-4CE8A8840D47}"/>
                </a:ext>
              </a:extLst>
            </p:cNvPr>
            <p:cNvSpPr txBox="1"/>
            <p:nvPr/>
          </p:nvSpPr>
          <p:spPr>
            <a:xfrm>
              <a:off x="2147582" y="6147884"/>
              <a:ext cx="2905271" cy="70788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ranklin Gothic Medium"/>
                  <a:cs typeface="Franklin Gothic Medium"/>
                </a:rPr>
                <a:t>Two base cases, and two previous values used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967D11-29C1-4E2E-9FE0-3E6BD84FC37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052853" y="6501827"/>
              <a:ext cx="38683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816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40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Bounding Fibonacci II: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6000" b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7835"/>
            <a:ext cx="8586440" cy="53271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Let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be “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 </a:t>
            </a:r>
            <a:r>
              <a:rPr lang="en-US" sz="2400" dirty="0"/>
              <a:t>”.   We prove that </a:t>
            </a:r>
            <a:r>
              <a:rPr lang="en-US" sz="2400" dirty="0">
                <a:latin typeface="+mn-lt"/>
              </a:rPr>
              <a:t>P(n)</a:t>
            </a:r>
            <a:r>
              <a:rPr lang="en-US" sz="2400" dirty="0"/>
              <a:t> is true for all integers </a:t>
            </a:r>
            <a:r>
              <a:rPr lang="en-US" sz="2400" dirty="0">
                <a:latin typeface="+mn-lt"/>
              </a:rPr>
              <a:t>n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by strong induction.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Base Cases: 	</a:t>
            </a:r>
            <a:r>
              <a:rPr lang="en-US" sz="2400" dirty="0">
                <a:latin typeface="+mn-lt"/>
              </a:rPr>
              <a:t>f</a:t>
            </a:r>
            <a:r>
              <a:rPr lang="en-US" sz="2400" baseline="-25000" dirty="0">
                <a:latin typeface="+mn-lt"/>
              </a:rPr>
              <a:t>2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+mn-lt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and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2/2 – 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0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1</a:t>
            </a:r>
            <a:r>
              <a:rPr lang="en-US" sz="2400" dirty="0">
                <a:latin typeface="Franklin Gothic Medium" panose="020B0603020102020204" pitchFamily="34" charset="0"/>
              </a:rPr>
              <a:t>  so </a:t>
            </a:r>
            <a:r>
              <a:rPr lang="en-US" sz="2400" dirty="0">
                <a:latin typeface="+mn-lt"/>
              </a:rPr>
              <a:t>P(2)</a:t>
            </a:r>
            <a:r>
              <a:rPr lang="en-US" sz="2400" dirty="0">
                <a:latin typeface="Franklin Gothic Medium" panose="020B0603020102020204" pitchFamily="34" charset="0"/>
              </a:rPr>
              <a:t> holds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				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=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+ 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+mn-lt"/>
                <a:ea typeface="Cambria Math" panose="02040503050406030204" pitchFamily="18" charset="0"/>
              </a:rPr>
              <a:t> = 2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1/2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=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3/2-1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</a:rPr>
              <a:t>so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P(3) </a:t>
            </a:r>
            <a:r>
              <a:rPr lang="en-US" sz="2400" dirty="0">
                <a:latin typeface="Franklin Gothic Medium" panose="020B0603020102020204" pitchFamily="34" charset="0"/>
              </a:rPr>
              <a:t>holds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sz="2400" dirty="0"/>
              <a:t>Inductive Hypothesis:  Assume that </a:t>
            </a:r>
            <a:r>
              <a:rPr lang="en-US" sz="2400" dirty="0">
                <a:solidFill>
                  <a:prstClr val="black"/>
                </a:solidFill>
              </a:rPr>
              <a:t>for some arbitrary integer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3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 P(j)</a:t>
            </a:r>
            <a:r>
              <a:rPr lang="en-US" sz="2400" dirty="0">
                <a:solidFill>
                  <a:prstClr val="black"/>
                </a:solidFill>
              </a:rPr>
              <a:t> is true for every integer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j</a:t>
            </a:r>
            <a:r>
              <a:rPr lang="en-US" sz="2400" dirty="0">
                <a:solidFill>
                  <a:prstClr val="black"/>
                </a:solidFill>
              </a:rPr>
              <a:t> from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to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Inductive Step:  Goal: Show 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P(k+1)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; that is,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k+1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(k+1)/2 -1</a:t>
            </a:r>
            <a:endParaRPr lang="en-US" sz="2400" dirty="0">
              <a:solidFill>
                <a:prstClr val="black"/>
              </a:solidFill>
              <a:latin typeface="Calibri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		We have	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k+1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= </a:t>
            </a:r>
            <a:r>
              <a:rPr lang="en-US" sz="2400" dirty="0" err="1">
                <a:latin typeface="Calibri"/>
                <a:ea typeface="Cambria Math" panose="02040503050406030204" pitchFamily="18" charset="0"/>
              </a:rPr>
              <a:t>f</a:t>
            </a:r>
            <a:r>
              <a:rPr lang="en-US" sz="2400" baseline="-25000" dirty="0" err="1">
                <a:latin typeface="Calibri"/>
                <a:ea typeface="Cambria Math" panose="02040503050406030204" pitchFamily="18" charset="0"/>
              </a:rPr>
              <a:t>k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  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+  f</a:t>
            </a:r>
            <a:r>
              <a:rPr lang="en-US" sz="2400" baseline="-25000" dirty="0">
                <a:latin typeface="Calibri"/>
                <a:ea typeface="Cambria Math" panose="02040503050406030204" pitchFamily="18" charset="0"/>
              </a:rPr>
              <a:t>k-1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 			by definition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k+1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</a:rPr>
              <a:t>≥ 2</a:t>
            </a:r>
            <a:endParaRPr lang="en-US" sz="2400" dirty="0">
              <a:latin typeface="Franklin Gothic Medium" panose="020B0603020102020204" pitchFamily="34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Cambria Math" panose="02040503050406030204" pitchFamily="18" charset="0"/>
              </a:rPr>
              <a:t>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k/2-1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 	</a:t>
            </a:r>
            <a:r>
              <a:rPr lang="en-US" sz="2400" dirty="0">
                <a:latin typeface="Franklin Gothic Medium" panose="020B0603020102020204" pitchFamily="34" charset="0"/>
              </a:rPr>
              <a:t>by the IH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since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k-1 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≥ 2</a:t>
            </a:r>
            <a:br>
              <a:rPr lang="en-US" sz="2400" dirty="0">
                <a:latin typeface="Calibri"/>
                <a:ea typeface="Cambria Math" panose="02040503050406030204" pitchFamily="18" charset="0"/>
              </a:rPr>
            </a:br>
            <a:r>
              <a:rPr lang="en-US" sz="2400" dirty="0">
                <a:latin typeface="Calibri"/>
                <a:ea typeface="Cambria Math" panose="02040503050406030204" pitchFamily="18" charset="0"/>
              </a:rPr>
              <a:t>  						≥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 </a:t>
            </a:r>
            <a:r>
              <a:rPr lang="en-US" sz="2400" dirty="0">
                <a:latin typeface="Calibri"/>
              </a:rPr>
              <a:t>+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libri"/>
              </a:rPr>
              <a:t>2</a:t>
            </a:r>
            <a:r>
              <a:rPr lang="en-US" sz="2400" baseline="30000" dirty="0">
                <a:latin typeface="Calibri"/>
              </a:rPr>
              <a:t>(k-1)/2 </a:t>
            </a:r>
            <a:r>
              <a:rPr lang="en-US" sz="2400" dirty="0">
                <a:latin typeface="Calibri"/>
              </a:rPr>
              <a:t>= 2</a:t>
            </a:r>
            <a:r>
              <a:rPr lang="en-US" sz="2400" baseline="30000" dirty="0">
                <a:latin typeface="Calibri"/>
              </a:rPr>
              <a:t>(k+1)/2 -1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		so</a:t>
            </a:r>
            <a:r>
              <a:rPr lang="en-US" sz="2400" dirty="0">
                <a:latin typeface="Calibri"/>
              </a:rPr>
              <a:t> P(k+1)</a:t>
            </a:r>
            <a:r>
              <a:rPr lang="en-US" sz="2400" dirty="0">
                <a:latin typeface="Franklin Gothic Medium" panose="020B0603020102020204" pitchFamily="34" charset="0"/>
              </a:rPr>
              <a:t> is true.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latin typeface="Franklin Gothic Medium" panose="020B0603020102020204" pitchFamily="34" charset="0"/>
              </a:rPr>
              <a:t>Therefore by strong induction, </a:t>
            </a:r>
            <a:r>
              <a:rPr lang="en-US" sz="2400" dirty="0" err="1">
                <a:latin typeface="+mn-lt"/>
              </a:rPr>
              <a:t>f</a:t>
            </a:r>
            <a:r>
              <a:rPr lang="en-US" sz="2400" baseline="-25000" dirty="0" err="1">
                <a:latin typeface="+mn-lt"/>
              </a:rPr>
              <a:t>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≥ 2</a:t>
            </a:r>
            <a:r>
              <a:rPr lang="en-US" sz="2400" baseline="30000" dirty="0">
                <a:latin typeface="+mn-lt"/>
                <a:ea typeface="Cambria Math" panose="02040503050406030204" pitchFamily="18" charset="0"/>
              </a:rPr>
              <a:t>n/2 -1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</a:rPr>
              <a:t>for all integers</a:t>
            </a:r>
            <a:r>
              <a:rPr lang="en-US" sz="2400" dirty="0">
                <a:latin typeface="Calibri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+mn-lt"/>
                <a:ea typeface="Cambria Math" panose="02040503050406030204" pitchFamily="18" charset="0"/>
              </a:rPr>
              <a:t>n ≥ 2.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𝟎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    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cs typeface="Franklin Gothic Medium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𝒇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  <a:cs typeface="Franklin Gothic Medium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  <a:cs typeface="Franklin Gothic Medium"/>
                      </a:rPr>
                      <m:t>𝟐</m:t>
                    </m:r>
                  </m:oMath>
                </a14:m>
                <a:endParaRPr lang="en-US" sz="20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684" y="6147884"/>
                <a:ext cx="3704316" cy="707886"/>
              </a:xfrm>
              <a:prstGeom prst="rect">
                <a:avLst/>
              </a:prstGeom>
              <a:blipFill>
                <a:blip r:embed="rId3"/>
                <a:stretch>
                  <a:fillRect l="-49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4004" y="3423425"/>
            <a:ext cx="5393526" cy="431514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Let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be “Any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  <a:sym typeface="Symbol" charset="0"/>
              </a:rPr>
              <a:t>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checkerboard with one square removed can be tiled with        ” .                                       We prove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for all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by induction on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 smtClean="0">
                <a:latin typeface="+mn-lt"/>
                <a:cs typeface="Arial" charset="0"/>
              </a:rPr>
              <a:t>.</a:t>
            </a:r>
            <a:endParaRPr lang="en-US" sz="2400" dirty="0">
              <a:latin typeface="+mn-lt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Case: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18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9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0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17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3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4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5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71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89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Why does this help us bound the running time of Euclid’s Algorithm?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already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− 1</m:t>
                        </m:r>
                      </m:sup>
                    </m:sSup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Therefore: if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Euclid’s Algorithm takes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steps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             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1)/2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≤1+2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		i.e., # of steps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≤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cs typeface="Franklin Gothic Medium"/>
                  </a:rPr>
                  <a:t>1 +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twice the # of bits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" y="2249870"/>
                <a:ext cx="7801738" cy="4201022"/>
              </a:xfrm>
              <a:prstGeom prst="rect">
                <a:avLst/>
              </a:prstGeom>
              <a:blipFill>
                <a:blip r:embed="rId3"/>
                <a:stretch>
                  <a:fillRect l="-1138" t="-904" b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9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6503"/>
                <a:ext cx="7689312" cy="830997"/>
              </a:xfrm>
              <a:prstGeom prst="rect">
                <a:avLst/>
              </a:prstGeom>
              <a:blipFill>
                <a:blip r:embed="rId2"/>
                <a:stretch>
                  <a:fillRect l="-1190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1317" y="1684664"/>
            <a:ext cx="79792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Calibri"/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 informal way to get the idea:</a:t>
            </a:r>
            <a:r>
              <a:rPr lang="en-US" sz="2400" dirty="0">
                <a:latin typeface="Calibri"/>
                <a:cs typeface="Calibri"/>
              </a:rPr>
              <a:t>  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Consider an</a:t>
            </a:r>
            <a:r>
              <a:rPr lang="en-US" sz="2400" dirty="0">
                <a:latin typeface="Calibri"/>
                <a:cs typeface="Calibri"/>
              </a:rPr>
              <a:t> n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step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gcd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calculation starting with </a:t>
            </a:r>
            <a:r>
              <a:rPr lang="en-US" sz="2400" dirty="0">
                <a:latin typeface="Calibri"/>
                <a:cs typeface="Calibri"/>
              </a:rPr>
              <a:t>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=a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=b:</a:t>
            </a:r>
          </a:p>
          <a:p>
            <a:r>
              <a:rPr lang="en-US" sz="2400" dirty="0">
                <a:latin typeface="Calibri"/>
                <a:cs typeface="Calibri"/>
              </a:rPr>
              <a:t>	r</a:t>
            </a:r>
            <a:r>
              <a:rPr lang="en-US" sz="2400" baseline="-25000" dirty="0">
                <a:latin typeface="Calibri"/>
                <a:cs typeface="Calibri"/>
              </a:rPr>
              <a:t>n+1</a:t>
            </a:r>
            <a:r>
              <a:rPr lang="en-US" sz="2400" dirty="0">
                <a:latin typeface="Calibri"/>
                <a:cs typeface="Calibri"/>
              </a:rPr>
              <a:t> =   </a:t>
            </a:r>
            <a:r>
              <a:rPr lang="en-US" sz="2400" dirty="0" err="1">
                <a:latin typeface="Calibri"/>
                <a:cs typeface="Calibri"/>
              </a:rPr>
              <a:t>q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US" sz="2400" baseline="-25000" dirty="0" err="1"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  +  r</a:t>
            </a:r>
            <a:r>
              <a:rPr lang="en-US" sz="2400" baseline="-25000" dirty="0">
                <a:latin typeface="Calibri"/>
                <a:cs typeface="Calibri"/>
              </a:rPr>
              <a:t>n-1</a:t>
            </a:r>
          </a:p>
          <a:p>
            <a:r>
              <a:rPr lang="en-US" sz="2400" baseline="-25000" dirty="0">
                <a:latin typeface="Calibri"/>
                <a:cs typeface="Calibri"/>
              </a:rPr>
              <a:t>	</a:t>
            </a:r>
            <a:r>
              <a:rPr lang="en-US" sz="2400" dirty="0" err="1">
                <a:cs typeface="Calibri"/>
              </a:rPr>
              <a:t>r</a:t>
            </a:r>
            <a:r>
              <a:rPr lang="en-US" sz="2400" baseline="-25000" dirty="0" err="1">
                <a:cs typeface="Calibri"/>
              </a:rPr>
              <a:t>n</a:t>
            </a:r>
            <a:r>
              <a:rPr lang="en-US" sz="2400" dirty="0">
                <a:cs typeface="Calibri"/>
              </a:rPr>
              <a:t>    = q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n-1</a:t>
            </a:r>
            <a:r>
              <a:rPr lang="en-US" sz="2400" dirty="0">
                <a:cs typeface="Calibri"/>
              </a:rPr>
              <a:t> + r</a:t>
            </a:r>
            <a:r>
              <a:rPr lang="en-US" sz="2400" baseline="-25000" dirty="0">
                <a:cs typeface="Calibri"/>
              </a:rPr>
              <a:t>n-2</a:t>
            </a:r>
          </a:p>
          <a:p>
            <a:r>
              <a:rPr lang="en-US" sz="2400" dirty="0">
                <a:cs typeface="Calibri"/>
              </a:rPr>
              <a:t>		 …</a:t>
            </a: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3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+ r</a:t>
            </a:r>
            <a:r>
              <a:rPr lang="en-US" sz="2400" baseline="-25000" dirty="0">
                <a:cs typeface="Calibri"/>
              </a:rPr>
              <a:t>1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	r</a:t>
            </a:r>
            <a:r>
              <a:rPr lang="en-US" sz="2400" baseline="-25000" dirty="0">
                <a:cs typeface="Calibri"/>
              </a:rPr>
              <a:t>2</a:t>
            </a:r>
            <a:r>
              <a:rPr lang="en-US" sz="2400" dirty="0">
                <a:cs typeface="Calibri"/>
              </a:rPr>
              <a:t>    =   q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r</a:t>
            </a:r>
            <a:r>
              <a:rPr lang="en-US" sz="2400" baseline="-25000" dirty="0">
                <a:cs typeface="Calibri"/>
              </a:rPr>
              <a:t>1</a:t>
            </a:r>
            <a:r>
              <a:rPr lang="en-US" sz="2400" dirty="0">
                <a:cs typeface="Calibri"/>
              </a:rPr>
              <a:t>    + 0</a:t>
            </a:r>
            <a:endParaRPr lang="en-US" sz="2400" baseline="-25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Now</a:t>
            </a:r>
            <a:r>
              <a:rPr lang="en-US" sz="2400" dirty="0">
                <a:cs typeface="Calibri"/>
              </a:rPr>
              <a:t> r</a:t>
            </a:r>
            <a:r>
              <a:rPr lang="en-US" sz="2400" baseline="-25000" dirty="0">
                <a:cs typeface="Calibri"/>
              </a:rPr>
              <a:t>1 </a:t>
            </a:r>
            <a:r>
              <a:rPr lang="en-US" sz="2400" dirty="0">
                <a:cs typeface="Calibri"/>
              </a:rPr>
              <a:t>≥ 1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 each </a:t>
            </a:r>
            <a:r>
              <a:rPr lang="en-US" sz="2400" dirty="0" err="1">
                <a:cs typeface="Calibri"/>
              </a:rPr>
              <a:t>q</a:t>
            </a:r>
            <a:r>
              <a:rPr lang="en-US" sz="2400" baseline="-25000" dirty="0" err="1">
                <a:cs typeface="Calibri"/>
              </a:rPr>
              <a:t>k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must be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≥ 1.   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If we replace all the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q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replace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cs typeface="Calibri"/>
              </a:rPr>
              <a:t>1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by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1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we can only reduce the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’s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.  After that reduction, 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=</a:t>
            </a:r>
            <a:r>
              <a:rPr lang="en-US" sz="2400" dirty="0" err="1">
                <a:solidFill>
                  <a:prstClr val="black"/>
                </a:solidFill>
                <a:cs typeface="Calibri"/>
              </a:rPr>
              <a:t>f</a:t>
            </a:r>
            <a:r>
              <a:rPr lang="en-US" sz="2400" baseline="-25000" dirty="0" err="1">
                <a:solidFill>
                  <a:prstClr val="black"/>
                </a:solidFill>
                <a:cs typeface="Calibri"/>
              </a:rPr>
              <a:t>k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for every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k.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6495" y="3261694"/>
            <a:ext cx="371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For all </a:t>
            </a:r>
            <a:r>
              <a:rPr lang="en-US" sz="2400" dirty="0">
                <a:cs typeface="Franklin Gothic Medium"/>
              </a:rPr>
              <a:t>k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≥ 2</a:t>
            </a:r>
            <a:r>
              <a:rPr lang="en-US" sz="2400" dirty="0">
                <a:latin typeface="Franklin Gothic Medium"/>
                <a:cs typeface="Franklin Gothic Medium"/>
              </a:rPr>
              <a:t>, </a:t>
            </a:r>
            <a:r>
              <a:rPr lang="en-US" sz="2400" dirty="0">
                <a:latin typeface="+mj-lt"/>
                <a:cs typeface="Franklin Gothic Medium"/>
              </a:rPr>
              <a:t>r</a:t>
            </a:r>
            <a:r>
              <a:rPr lang="en-US" sz="2400" baseline="-25000" dirty="0">
                <a:latin typeface="+mj-lt"/>
                <a:cs typeface="Franklin Gothic Medium"/>
              </a:rPr>
              <a:t>k-1</a:t>
            </a:r>
            <a:r>
              <a:rPr lang="en-US" sz="2400" dirty="0">
                <a:latin typeface="+mj-lt"/>
                <a:cs typeface="Franklin Gothic Medium"/>
              </a:rPr>
              <a:t>= r</a:t>
            </a:r>
            <a:r>
              <a:rPr lang="en-US" sz="2400" baseline="-25000" dirty="0">
                <a:latin typeface="+mj-lt"/>
                <a:cs typeface="Franklin Gothic Medium"/>
              </a:rPr>
              <a:t>k+1</a:t>
            </a:r>
            <a:r>
              <a:rPr lang="en-US" sz="2400" dirty="0">
                <a:latin typeface="+mj-lt"/>
                <a:cs typeface="Franklin Gothic Medium"/>
              </a:rPr>
              <a:t> mod </a:t>
            </a:r>
            <a:r>
              <a:rPr lang="en-US" sz="2400" dirty="0" err="1">
                <a:latin typeface="+mj-lt"/>
                <a:cs typeface="Franklin Gothic Medium"/>
              </a:rPr>
              <a:t>r</a:t>
            </a:r>
            <a:r>
              <a:rPr lang="en-US" sz="2400" baseline="-25000" dirty="0" err="1">
                <a:latin typeface="+mj-lt"/>
                <a:cs typeface="Franklin Gothic Medium"/>
              </a:rPr>
              <a:t>k</a:t>
            </a:r>
            <a:endParaRPr lang="en-US" sz="2400" baseline="-25000" dirty="0">
              <a:latin typeface="+mj-lt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7078" y="3835740"/>
            <a:ext cx="4547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“Euclid’s algorithm is slowest on           	Fibonacci numbers and it takes 	only </a:t>
            </a:r>
            <a:r>
              <a:rPr lang="en-US" sz="2000" dirty="0">
                <a:solidFill>
                  <a:srgbClr val="7030A0"/>
                </a:solidFill>
                <a:cs typeface="Calibri Light" panose="020F0302020204030204" pitchFamily="34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steps for </a:t>
            </a:r>
            <a:r>
              <a:rPr lang="en-US" sz="2000" dirty="0" err="1">
                <a:solidFill>
                  <a:srgbClr val="7030A0"/>
                </a:solidFill>
                <a:cs typeface="Franklin Gothic Medium"/>
              </a:rPr>
              <a:t>gcd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(f</a:t>
            </a:r>
            <a:r>
              <a:rPr lang="en-US" sz="2000" baseline="-25000" dirty="0">
                <a:solidFill>
                  <a:srgbClr val="7030A0"/>
                </a:solidFill>
                <a:cs typeface="Franklin Gothic Medium"/>
              </a:rPr>
              <a:t>n+1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,f</a:t>
            </a:r>
            <a:r>
              <a:rPr lang="en-US" sz="2000" baseline="-25000" dirty="0">
                <a:solidFill>
                  <a:srgbClr val="7030A0"/>
                </a:solidFill>
                <a:cs typeface="Franklin Gothic Medium"/>
              </a:rPr>
              <a:t>n</a:t>
            </a:r>
            <a:r>
              <a:rPr lang="en-US" sz="2000" dirty="0">
                <a:solidFill>
                  <a:srgbClr val="7030A0"/>
                </a:solidFill>
                <a:cs typeface="Franklin Gothic Medium"/>
              </a:rPr>
              <a:t>)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20108" y="4290649"/>
            <a:ext cx="563594" cy="681331"/>
            <a:chOff x="2620108" y="4290649"/>
            <a:chExt cx="563594" cy="681331"/>
          </a:xfrm>
        </p:grpSpPr>
        <p:sp>
          <p:nvSpPr>
            <p:cNvPr id="5" name="TextBox 4"/>
            <p:cNvSpPr txBox="1"/>
            <p:nvPr/>
          </p:nvSpPr>
          <p:spPr>
            <a:xfrm>
              <a:off x="2800264" y="4510315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cs typeface="Franklin Gothic Medium"/>
                </a:rPr>
                <a:t>f</a:t>
              </a:r>
              <a:r>
                <a:rPr lang="en-US" sz="2400" baseline="-25000" dirty="0">
                  <a:solidFill>
                    <a:srgbClr val="C00000"/>
                  </a:solidFill>
                  <a:cs typeface="Franklin Gothic Medium"/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20108" y="4290649"/>
              <a:ext cx="342900" cy="342900"/>
            </a:xfrm>
            <a:prstGeom prst="ellips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2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349" y="973645"/>
                <a:ext cx="8362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Theorem: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Suppose that Euclid’s Algorithm takes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steps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		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gcd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Franklin Gothic Medium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49" y="973645"/>
                <a:ext cx="8362760" cy="830997"/>
              </a:xfrm>
              <a:prstGeom prst="rect">
                <a:avLst/>
              </a:prstGeom>
              <a:blipFill>
                <a:blip r:embed="rId2"/>
                <a:stretch>
                  <a:fillRect l="-116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349" y="1804642"/>
            <a:ext cx="8590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/>
                <a:cs typeface="Franklin Gothic Medium"/>
              </a:rPr>
              <a:t>We go by strong induction on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  <a:p>
            <a:r>
              <a:rPr lang="en-US" sz="2200" dirty="0">
                <a:latin typeface="Franklin Gothic Medium"/>
                <a:cs typeface="Franklin Gothic Medium"/>
              </a:rPr>
              <a:t>Let </a:t>
            </a:r>
            <a:r>
              <a:rPr lang="en-US" sz="2200" dirty="0">
                <a:cs typeface="Franklin Gothic Medium"/>
              </a:rPr>
              <a:t>P(n)</a:t>
            </a:r>
            <a:r>
              <a:rPr lang="en-US" sz="2200" dirty="0">
                <a:latin typeface="Franklin Gothic Medium"/>
                <a:cs typeface="Franklin Gothic Medium"/>
              </a:rPr>
              <a:t> be “</a:t>
            </a:r>
            <a:r>
              <a:rPr lang="en-US" sz="2200" dirty="0">
                <a:cs typeface="Franklin Gothic Medium"/>
              </a:rPr>
              <a:t>gcd(a,b)</a:t>
            </a:r>
            <a:r>
              <a:rPr lang="en-US" sz="2200" dirty="0">
                <a:latin typeface="Franklin Gothic Medium"/>
                <a:cs typeface="Franklin Gothic Medium"/>
              </a:rPr>
              <a:t> with</a:t>
            </a:r>
            <a:r>
              <a:rPr lang="en-US" sz="2200" dirty="0">
                <a:cs typeface="Franklin Gothic Medium"/>
              </a:rPr>
              <a:t> 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cs typeface="Franklin Gothic Medium"/>
              </a:rPr>
              <a:t>b&gt;0 </a:t>
            </a:r>
            <a:r>
              <a:rPr lang="en-US" sz="2200" dirty="0">
                <a:latin typeface="Franklin Gothic Medium"/>
                <a:cs typeface="Franklin Gothic Medium"/>
              </a:rPr>
              <a:t>takes </a:t>
            </a:r>
            <a:r>
              <a:rPr lang="en-US" sz="2200" dirty="0">
                <a:cs typeface="Franklin Gothic Medium"/>
              </a:rPr>
              <a:t>n</a:t>
            </a:r>
            <a:r>
              <a:rPr lang="en-US" sz="2200" dirty="0">
                <a:latin typeface="Franklin Gothic Medium"/>
                <a:cs typeface="Franklin Gothic Medium"/>
              </a:rPr>
              <a:t> steps → </a:t>
            </a:r>
            <a:r>
              <a:rPr lang="en-US" sz="2200" dirty="0">
                <a:cs typeface="Franklin Gothic Medium"/>
              </a:rPr>
              <a:t>a ≥ f</a:t>
            </a:r>
            <a:r>
              <a:rPr lang="en-US" sz="2200" baseline="-25000" dirty="0">
                <a:cs typeface="Franklin Gothic Medium"/>
              </a:rPr>
              <a:t>n+1</a:t>
            </a:r>
            <a:r>
              <a:rPr lang="en-US" sz="2200" dirty="0">
                <a:latin typeface="Franklin Gothic Medium"/>
                <a:cs typeface="Franklin Gothic Medium"/>
              </a:rPr>
              <a:t>” for all </a:t>
            </a:r>
            <a:r>
              <a:rPr lang="en-US" sz="2200" dirty="0">
                <a:cs typeface="Franklin Gothic Medium"/>
              </a:rPr>
              <a:t>n ≥ 1</a:t>
            </a:r>
            <a:r>
              <a:rPr lang="en-US" sz="2200" dirty="0">
                <a:latin typeface="Franklin Gothic Medium"/>
                <a:cs typeface="Franklin Gothic Medium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349" y="2604861"/>
            <a:ext cx="88264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/>
                <a:cs typeface="Franklin Gothic Medium"/>
              </a:rPr>
              <a:t>Base Case</a:t>
            </a:r>
            <a:r>
              <a:rPr lang="en-US" sz="2200" dirty="0">
                <a:latin typeface="Franklin Gothic Medium"/>
                <a:cs typeface="Franklin Gothic Medium"/>
              </a:rPr>
              <a:t>: </a:t>
            </a:r>
            <a:r>
              <a:rPr lang="en-US" sz="2200" dirty="0">
                <a:cs typeface="Franklin Gothic Medium"/>
              </a:rPr>
              <a:t>n=1 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latin typeface="Calibri"/>
                <a:cs typeface="Calibri"/>
              </a:rPr>
              <a:t> b &gt; 0 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1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step. 				  By assumption, </a:t>
            </a:r>
            <a:r>
              <a:rPr lang="en-US" sz="2200" dirty="0">
                <a:ea typeface="Cambria Math" panose="02040503050406030204" pitchFamily="18" charset="0"/>
                <a:cs typeface="Calibri"/>
              </a:rPr>
              <a:t>a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 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1 = f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2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so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P(1)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</a:p>
          <a:p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			</a:t>
            </a:r>
            <a:r>
              <a:rPr lang="en-US" sz="2200" dirty="0">
                <a:solidFill>
                  <a:prstClr val="black"/>
                </a:solidFill>
                <a:cs typeface="Franklin Gothic Medium"/>
              </a:rPr>
              <a:t>n=2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Suppose Euclid’s Algorithm 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b &gt; 0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steps.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cs typeface="Calibri"/>
              </a:rPr>
              <a:t>	                      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Then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   a = q b  + r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</a:p>
          <a:p>
            <a:pPr lvl="0"/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	                                                         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= q’ r + 0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 </a:t>
            </a:r>
            <a:r>
              <a:rPr lang="en-US" sz="2200" b="1" dirty="0">
                <a:solidFill>
                  <a:prstClr val="black"/>
                </a:solidFill>
                <a:cs typeface="Calibri"/>
              </a:rPr>
              <a:t> for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 </a:t>
            </a:r>
            <a:r>
              <a:rPr lang="en-US" sz="2400" dirty="0">
                <a:solidFill>
                  <a:prstClr val="black"/>
                </a:solidFill>
                <a:ea typeface="Cambria Math" panose="02040503050406030204" pitchFamily="18" charset="0"/>
              </a:rPr>
              <a:t>≥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1. 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                            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&gt; 0,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 ≥ 1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≥1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dirty="0">
              <a:cs typeface="Calibri"/>
            </a:endParaRP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                              a =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qb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+ r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1+1 = 2 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P(2)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holds</a:t>
            </a:r>
            <a:endParaRPr lang="en-US" sz="2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endParaRPr lang="en-US" sz="8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P(j)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cs typeface="Calibri"/>
              </a:rPr>
              <a:t> j </a:t>
            </a:r>
            <a:r>
              <a:rPr lang="en-US" sz="2200" dirty="0" err="1"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cs typeface="Calibri"/>
              </a:rPr>
              <a:t> 1 ≤ j ≤ k</a:t>
            </a:r>
          </a:p>
        </p:txBody>
      </p:sp>
    </p:spTree>
    <p:extLst>
      <p:ext uri="{BB962C8B-B14F-4D97-AF65-F5344CB8AC3E}">
        <p14:creationId xmlns:p14="http://schemas.microsoft.com/office/powerpoint/2010/main" val="325934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endParaRPr lang="en-US" sz="12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 ≥ 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if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gcd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a,b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 first </a:t>
            </a:r>
            <a:r>
              <a:rPr lang="en-US" sz="2200" dirty="0">
                <a:cs typeface="Calibri"/>
              </a:rPr>
              <a:t>3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give us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 + r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q’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 + r’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r  = q”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r’ + r”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r’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lvl="0"/>
            <a:endParaRPr lang="en-US" sz="2200" dirty="0">
              <a:solidFill>
                <a:prstClr val="black"/>
              </a:solidFill>
              <a:cs typeface="Calibri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solidFill>
                  <a:prstClr val="black"/>
                </a:solidFill>
                <a:cs typeface="Calibri" panose="020F0502020204030204" pitchFamily="34" charset="0"/>
              </a:rPr>
              <a:t>k,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929489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Running time of Euclid’s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511" y="1033829"/>
            <a:ext cx="8826489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Induction Hypothesis</a:t>
            </a:r>
            <a:r>
              <a:rPr lang="en-US" sz="2200" b="1" dirty="0">
                <a:cs typeface="Calibri"/>
              </a:rPr>
              <a:t>: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Suppose that for some integer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k ≥ 2,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P(j)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is true 					      for all integers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j </a:t>
            </a:r>
            <a:r>
              <a:rPr lang="en-US" sz="2200" dirty="0" err="1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s.t.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1 ≤ j ≤ k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					</a:t>
            </a:r>
            <a:endParaRPr lang="en-US" sz="2200" b="1" dirty="0">
              <a:cs typeface="Calibri"/>
            </a:endParaRPr>
          </a:p>
          <a:p>
            <a:endParaRPr lang="en-US" sz="1200" u="sng" dirty="0">
              <a:latin typeface="Franklin Gothic Medium" panose="020B0603020102020204" pitchFamily="34" charset="0"/>
              <a:cs typeface="Calibri"/>
            </a:endParaRPr>
          </a:p>
          <a:p>
            <a:r>
              <a:rPr lang="en-US" sz="2200" u="sng" dirty="0">
                <a:latin typeface="Franklin Gothic Medium" panose="020B0603020102020204" pitchFamily="34" charset="0"/>
                <a:cs typeface="Calibri"/>
              </a:rPr>
              <a:t>Inductive Step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: 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Goal: if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gcd</a:t>
            </a:r>
            <a:r>
              <a:rPr lang="en-US" sz="2200" dirty="0">
                <a:cs typeface="Calibri"/>
              </a:rPr>
              <a:t>(</a:t>
            </a:r>
            <a:r>
              <a:rPr lang="en-US" sz="2200" dirty="0" err="1">
                <a:cs typeface="Calibri"/>
              </a:rPr>
              <a:t>a,b</a:t>
            </a:r>
            <a:r>
              <a:rPr lang="en-US" sz="2200" dirty="0">
                <a:cs typeface="Calibri"/>
              </a:rPr>
              <a:t>)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cs typeface="Calibri"/>
              </a:rPr>
              <a:t>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cs typeface="Calibri"/>
              </a:rPr>
              <a:t>k+1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then</a:t>
            </a:r>
            <a:r>
              <a:rPr lang="en-US" sz="2200" dirty="0">
                <a:cs typeface="Calibri"/>
              </a:rPr>
              <a:t> a ≥ f</a:t>
            </a:r>
            <a:r>
              <a:rPr lang="en-US" sz="2200" baseline="-25000" dirty="0">
                <a:cs typeface="Calibri"/>
              </a:rPr>
              <a:t>k+2.</a:t>
            </a:r>
          </a:p>
          <a:p>
            <a:endParaRPr lang="en-US" sz="2200" baseline="-25000" dirty="0"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147" y="2561061"/>
            <a:ext cx="818769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 ≥ 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, if 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gcd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(</a:t>
            </a:r>
            <a:r>
              <a:rPr lang="en-US" sz="2200" dirty="0" err="1">
                <a:solidFill>
                  <a:prstClr val="black"/>
                </a:solidFill>
                <a:cs typeface="Calibri"/>
              </a:rPr>
              <a:t>a,b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with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b&gt;0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k+1 ≥ 3 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steps, the first </a:t>
            </a:r>
            <a:r>
              <a:rPr lang="en-US" sz="2200" dirty="0">
                <a:cs typeface="Calibri"/>
              </a:rPr>
              <a:t>3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steps of Euclid’s algorithm on </a:t>
            </a:r>
            <a:r>
              <a:rPr lang="en-US" sz="2200" dirty="0">
                <a:cs typeface="Calibri"/>
              </a:rPr>
              <a:t>a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and </a:t>
            </a:r>
            <a:r>
              <a:rPr lang="en-US" sz="2200" dirty="0">
                <a:cs typeface="Calibri"/>
              </a:rPr>
              <a:t>b</a:t>
            </a:r>
            <a:r>
              <a:rPr lang="en-US" sz="2200" dirty="0">
                <a:latin typeface="Franklin Gothic Medium" panose="020B0603020102020204" pitchFamily="34" charset="0"/>
                <a:cs typeface="Calibri"/>
              </a:rPr>
              <a:t> give us</a:t>
            </a:r>
          </a:p>
          <a:p>
            <a:r>
              <a:rPr lang="en-US" sz="2200" dirty="0">
                <a:latin typeface="Calibri"/>
                <a:cs typeface="Calibri"/>
              </a:rPr>
              <a:t>	a = q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 + r</a:t>
            </a:r>
            <a:r>
              <a:rPr lang="en-US" sz="2200" baseline="-25000" dirty="0">
                <a:latin typeface="Calibri"/>
                <a:cs typeface="Calibri"/>
              </a:rPr>
              <a:t> </a:t>
            </a:r>
          </a:p>
          <a:p>
            <a:r>
              <a:rPr lang="en-US" sz="2200" baseline="-25000" dirty="0">
                <a:latin typeface="Calibri"/>
                <a:cs typeface="Calibri"/>
              </a:rPr>
              <a:t>	</a:t>
            </a:r>
            <a:r>
              <a:rPr lang="en-US" sz="2200" dirty="0">
                <a:cs typeface="Calibri"/>
              </a:rPr>
              <a:t>b  = q’</a:t>
            </a:r>
            <a:r>
              <a:rPr lang="en-US" sz="2200" baseline="-2500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 + r’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</a:t>
            </a:r>
          </a:p>
          <a:p>
            <a:r>
              <a:rPr lang="en-US" sz="2200" dirty="0">
                <a:solidFill>
                  <a:prstClr val="black"/>
                </a:solidFill>
                <a:cs typeface="Calibri"/>
              </a:rPr>
              <a:t>       r  = q”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r’ + r”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and there are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k-2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more steps after this. Note that this means that the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 and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 r’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takes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 steps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.</a:t>
            </a:r>
          </a:p>
          <a:p>
            <a:pPr lvl="0"/>
            <a:endParaRPr lang="en-US" sz="2200" dirty="0">
              <a:solidFill>
                <a:prstClr val="black"/>
              </a:solidFill>
              <a:cs typeface="Calibri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 since </a:t>
            </a:r>
            <a:r>
              <a:rPr lang="en-US" sz="2200" dirty="0">
                <a:solidFill>
                  <a:prstClr val="black"/>
                </a:solidFill>
                <a:cs typeface="Calibri" panose="020F0502020204030204" pitchFamily="34" charset="0"/>
              </a:rPr>
              <a:t>k,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k-1 ≥ 1,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by the IH we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≥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endParaRPr 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Also, since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b,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we must have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 ≥ 1. </a:t>
            </a:r>
          </a:p>
          <a:p>
            <a:pPr lvl="0"/>
            <a:endParaRPr lang="en-US" sz="11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So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a = q</a:t>
            </a:r>
            <a:r>
              <a:rPr lang="en-US" sz="2200" baseline="-25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b + r 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b + </a:t>
            </a:r>
            <a:r>
              <a:rPr lang="en-US" sz="22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200" baseline="-25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</a:t>
            </a:r>
            <a:r>
              <a:rPr lang="en-US" sz="2200" baseline="-25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k+2</a:t>
            </a:r>
            <a:r>
              <a:rPr lang="en-US" sz="2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as required.</a:t>
            </a:r>
            <a:endParaRPr lang="en-US" sz="2200" dirty="0">
              <a:solidFill>
                <a:prstClr val="black"/>
              </a:solidFill>
              <a:latin typeface="Franklin Gothic Medium" panose="020B0603020102020204" pitchFamily="34" charset="0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0581" y="1929489"/>
            <a:ext cx="6871854" cy="417629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8406" y="6420696"/>
            <a:ext cx="160317" cy="1768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Let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be “Any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  <a:sym typeface="Symbol" charset="0"/>
              </a:rPr>
              <a:t>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checkerboard with one square removed can be tiled with        ” .                                       We prove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for all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by induction on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 smtClean="0">
                <a:latin typeface="+mn-lt"/>
                <a:cs typeface="Arial" charset="0"/>
              </a:rPr>
              <a:t>.</a:t>
            </a:r>
            <a:endParaRPr lang="en-US" sz="2400" dirty="0">
              <a:latin typeface="+mn-lt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Case: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Inductive Hypothesis: 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Assume </a:t>
            </a:r>
            <a:r>
              <a:rPr lang="en-US" sz="2400" dirty="0">
                <a:latin typeface="+mn-lt"/>
                <a:cs typeface="Arial" charset="0"/>
              </a:rPr>
              <a:t>P(k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) for some  								         arbitrary integer</a:t>
            </a:r>
            <a:r>
              <a:rPr lang="en-US" sz="2400" dirty="0">
                <a:latin typeface="+mn-lt"/>
                <a:cs typeface="Arial" charset="0"/>
              </a:rPr>
              <a:t> 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18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19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0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17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13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3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4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5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22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Checkerboard Tiling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Let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be “Any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  <a:sym typeface="Symbol" charset="0"/>
              </a:rPr>
              <a:t>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checkerboard with one square removed can be tiled with        ” .                                       We prove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P(n)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for all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Cambria Math" panose="02040503050406030204" pitchFamily="18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by induction on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n</a:t>
            </a:r>
            <a:r>
              <a:rPr lang="en-US" sz="2400" dirty="0" smtClean="0">
                <a:latin typeface="+mn-lt"/>
                <a:cs typeface="Arial" charset="0"/>
              </a:rPr>
              <a:t>.</a:t>
            </a:r>
            <a:endParaRPr lang="en-US" sz="2400" dirty="0">
              <a:latin typeface="+mn-lt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Case: </a:t>
            </a:r>
            <a:r>
              <a:rPr lang="en-US" sz="2400" dirty="0">
                <a:latin typeface="+mn-lt"/>
                <a:cs typeface="Arial" charset="0"/>
              </a:rPr>
              <a:t>n=1</a:t>
            </a:r>
            <a:endParaRPr lang="en-US" sz="2400" dirty="0"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Inductive Hypothesis: 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Assume </a:t>
            </a:r>
            <a:r>
              <a:rPr lang="en-US" sz="2400" dirty="0">
                <a:latin typeface="+mn-lt"/>
                <a:cs typeface="Arial" charset="0"/>
              </a:rPr>
              <a:t>P(k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) for some  								         arbitrary integer</a:t>
            </a:r>
            <a:r>
              <a:rPr lang="en-US" sz="2400" dirty="0">
                <a:latin typeface="+mn-lt"/>
                <a:cs typeface="Arial" charset="0"/>
              </a:rPr>
              <a:t> 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≥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Inductive Step: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Prove</a:t>
            </a:r>
            <a:r>
              <a:rPr lang="en-US" sz="2400" dirty="0">
                <a:latin typeface="+mn-lt"/>
                <a:ea typeface="Cambria Math" panose="02040503050406030204" pitchFamily="18" charset="0"/>
                <a:cs typeface="Arial" charset="0"/>
              </a:rPr>
              <a:t> P(k+1)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5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572000" y="1614650"/>
            <a:ext cx="365760" cy="365760"/>
            <a:chOff x="3657600" y="3429000"/>
            <a:chExt cx="1828800" cy="1828800"/>
          </a:xfrm>
        </p:grpSpPr>
        <p:sp>
          <p:nvSpPr>
            <p:cNvPr id="6" name="Rectangle 5"/>
            <p:cNvSpPr/>
            <p:nvPr>
              <p:custDataLst>
                <p:tags r:id="rId25"/>
              </p:custDataLst>
            </p:nvPr>
          </p:nvSpPr>
          <p:spPr>
            <a:xfrm>
              <a:off x="3657600" y="34290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>
              <p:custDataLst>
                <p:tags r:id="rId26"/>
              </p:custDataLst>
            </p:nvPr>
          </p:nvSpPr>
          <p:spPr>
            <a:xfrm>
              <a:off x="36576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>
              <p:custDataLst>
                <p:tags r:id="rId27"/>
              </p:custDataLst>
            </p:nvPr>
          </p:nvSpPr>
          <p:spPr>
            <a:xfrm>
              <a:off x="4572000" y="4343400"/>
              <a:ext cx="9144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467308" y="2471739"/>
            <a:ext cx="365760" cy="365760"/>
            <a:chOff x="3650188" y="2669859"/>
            <a:chExt cx="533400" cy="533400"/>
          </a:xfrm>
        </p:grpSpPr>
        <p:grpSp>
          <p:nvGrpSpPr>
            <p:cNvPr id="23" name="Group 6"/>
            <p:cNvGrpSpPr>
              <a:grpSpLocks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24" name="Rectangle 23"/>
              <p:cNvSpPr/>
              <p:nvPr>
                <p:custDataLst>
                  <p:tags r:id="rId22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>
                <p:custDataLst>
                  <p:tags r:id="rId23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>
                <p:custDataLst>
                  <p:tags r:id="rId24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162057" y="2471739"/>
            <a:ext cx="365760" cy="365760"/>
            <a:chOff x="3650188" y="2669859"/>
            <a:chExt cx="533400" cy="533400"/>
          </a:xfrm>
        </p:grpSpPr>
        <p:grpSp>
          <p:nvGrpSpPr>
            <p:cNvPr id="37" name="Group 6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39" name="Rectangle 38"/>
              <p:cNvSpPr/>
              <p:nvPr>
                <p:custDataLst>
                  <p:tags r:id="rId18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>
                <p:custDataLst>
                  <p:tags r:id="rId19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>
                <p:custDataLst>
                  <p:tags r:id="rId20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 rot="10800000">
            <a:off x="4931088" y="2471740"/>
            <a:ext cx="365760" cy="365760"/>
            <a:chOff x="3650188" y="2669859"/>
            <a:chExt cx="533400" cy="533400"/>
          </a:xfrm>
        </p:grpSpPr>
        <p:grpSp>
          <p:nvGrpSpPr>
            <p:cNvPr id="43" name="Group 6"/>
            <p:cNvGrpSpPr>
              <a:grpSpLocks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45" name="Rectangle 4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Rectangle 45"/>
              <p:cNvSpPr/>
              <p:nvPr>
                <p:custDataLst>
                  <p:tags r:id="rId15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Rectangle 46"/>
              <p:cNvSpPr/>
              <p:nvPr>
                <p:custDataLst>
                  <p:tags r:id="rId16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5674153" y="2471739"/>
            <a:ext cx="365760" cy="365760"/>
            <a:chOff x="3650188" y="2669859"/>
            <a:chExt cx="533400" cy="533400"/>
          </a:xfrm>
        </p:grpSpPr>
        <p:grpSp>
          <p:nvGrpSpPr>
            <p:cNvPr id="49" name="Group 6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3650188" y="2669859"/>
              <a:ext cx="533400" cy="533400"/>
              <a:chOff x="3657600" y="3429000"/>
              <a:chExt cx="1828800" cy="1828800"/>
            </a:xfrm>
          </p:grpSpPr>
          <p:sp>
            <p:nvSpPr>
              <p:cNvPr id="51" name="Rectangle 50"/>
              <p:cNvSpPr/>
              <p:nvPr>
                <p:custDataLst>
                  <p:tags r:id="rId10"/>
                </p:custDataLst>
              </p:nvPr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Rectangle 51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576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Rectangle 52"/>
              <p:cNvSpPr/>
              <p:nvPr>
                <p:custDataLst>
                  <p:tags r:id="rId12"/>
                </p:custDataLst>
              </p:nvPr>
            </p:nvSpPr>
            <p:spPr>
              <a:xfrm>
                <a:off x="4572000" y="43434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650188" y="2669859"/>
              <a:ext cx="533400" cy="533400"/>
            </a:xfrm>
            <a:prstGeom prst="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1002786" y="4190400"/>
            <a:ext cx="2194560" cy="2194560"/>
            <a:chOff x="914400" y="3429000"/>
            <a:chExt cx="2743200" cy="2743200"/>
          </a:xfrm>
        </p:grpSpPr>
        <p:sp>
          <p:nvSpPr>
            <p:cNvPr id="55" name="Rectangle 54"/>
            <p:cNvSpPr/>
            <p:nvPr>
              <p:custDataLst>
                <p:tags r:id="rId7"/>
              </p:custDataLst>
            </p:nvPr>
          </p:nvSpPr>
          <p:spPr>
            <a:xfrm>
              <a:off x="914400" y="3429000"/>
              <a:ext cx="2743200" cy="2743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>
              <p:custDataLst>
                <p:tags r:id="rId8"/>
              </p:custDataLst>
            </p:nvPr>
          </p:nvSpPr>
          <p:spPr>
            <a:xfrm>
              <a:off x="3048000" y="5486400"/>
              <a:ext cx="228600" cy="228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7" name="Straight Connector 56"/>
            <p:cNvCxnSpPr>
              <a:stCxn id="55" idx="1"/>
              <a:endCxn id="55" idx="3"/>
            </p:cNvCxnSpPr>
            <p:nvPr/>
          </p:nvCxnSpPr>
          <p:spPr>
            <a:xfrm>
              <a:off x="914400" y="4800600"/>
              <a:ext cx="27432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2"/>
              <a:endCxn id="55" idx="0"/>
            </p:cNvCxnSpPr>
            <p:nvPr/>
          </p:nvCxnSpPr>
          <p:spPr>
            <a:xfrm flipV="1">
              <a:off x="2286000" y="3429000"/>
              <a:ext cx="0" cy="274320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108128" y="4185919"/>
            <a:ext cx="2194560" cy="2194560"/>
            <a:chOff x="3625290" y="4190400"/>
            <a:chExt cx="2194560" cy="2194560"/>
          </a:xfrm>
        </p:grpSpPr>
        <p:grpSp>
          <p:nvGrpSpPr>
            <p:cNvPr id="59" name="Group 58"/>
            <p:cNvGrpSpPr>
              <a:grpSpLocks noChangeAspect="1"/>
            </p:cNvGrpSpPr>
            <p:nvPr/>
          </p:nvGrpSpPr>
          <p:grpSpPr>
            <a:xfrm>
              <a:off x="3625290" y="4190400"/>
              <a:ext cx="2194560" cy="2194560"/>
              <a:chOff x="914400" y="3429000"/>
              <a:chExt cx="2743200" cy="2743200"/>
            </a:xfrm>
          </p:grpSpPr>
          <p:sp>
            <p:nvSpPr>
              <p:cNvPr id="60" name="Rectangle 59"/>
              <p:cNvSpPr/>
              <p:nvPr>
                <p:custDataLst>
                  <p:tags r:id="rId5"/>
                </p:custDataLst>
              </p:nvPr>
            </p:nvSpPr>
            <p:spPr>
              <a:xfrm>
                <a:off x="914400" y="3429000"/>
                <a:ext cx="2743200" cy="2743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>
                <p:custDataLst>
                  <p:tags r:id="rId6"/>
                </p:custDataLst>
              </p:nvPr>
            </p:nvSpPr>
            <p:spPr>
              <a:xfrm>
                <a:off x="3048000" y="54864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>
                <a:stCxn id="60" idx="1"/>
                <a:endCxn id="60" idx="3"/>
              </p:cNvCxnSpPr>
              <p:nvPr/>
            </p:nvCxnSpPr>
            <p:spPr>
              <a:xfrm>
                <a:off x="914400" y="4800600"/>
                <a:ext cx="2743200" cy="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2"/>
                <a:endCxn id="60" idx="0"/>
              </p:cNvCxnSpPr>
              <p:nvPr/>
            </p:nvCxnSpPr>
            <p:spPr>
              <a:xfrm flipV="1">
                <a:off x="2286000" y="3429000"/>
                <a:ext cx="0" cy="2743200"/>
              </a:xfrm>
              <a:prstGeom prst="line">
                <a:avLst/>
              </a:prstGeom>
              <a:ln w="28575">
                <a:solidFill>
                  <a:schemeClr val="accent3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>
              <p:custDataLst>
                <p:tags r:id="rId2"/>
              </p:custDataLst>
            </p:nvPr>
          </p:nvSpPr>
          <p:spPr>
            <a:xfrm>
              <a:off x="4724404" y="51048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>
              <p:custDataLst>
                <p:tags r:id="rId3"/>
              </p:custDataLst>
            </p:nvPr>
          </p:nvSpPr>
          <p:spPr>
            <a:xfrm>
              <a:off x="4541524" y="51048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>
              <p:custDataLst>
                <p:tags r:id="rId4"/>
              </p:custDataLst>
            </p:nvPr>
          </p:nvSpPr>
          <p:spPr>
            <a:xfrm>
              <a:off x="4541524" y="528319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590995" y="4272077"/>
            <a:ext cx="2276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Apply IH to each quadrant then fill with extra tile.</a:t>
            </a:r>
          </a:p>
        </p:txBody>
      </p:sp>
    </p:spTree>
    <p:extLst>
      <p:ext uri="{BB962C8B-B14F-4D97-AF65-F5344CB8AC3E}">
        <p14:creationId xmlns:p14="http://schemas.microsoft.com/office/powerpoint/2010/main" val="12993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Induction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Formal steps</a:t>
            </a:r>
          </a:p>
          <a:p>
            <a:pPr eaLnBrk="1" hangingPunct="1"/>
            <a:r>
              <a:rPr lang="en-US" dirty="0">
                <a:cs typeface="Arial" charset="0"/>
              </a:rPr>
              <a:t>Show P(0)</a:t>
            </a:r>
          </a:p>
          <a:p>
            <a:pPr eaLnBrk="1" hangingPunct="1"/>
            <a:r>
              <a:rPr lang="en-US" dirty="0">
                <a:cs typeface="Arial" charset="0"/>
              </a:rPr>
              <a:t>Assume P(k),  Prove P(k+1),  Conclude 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k (P(k)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029" y="2837530"/>
            <a:ext cx="5638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anklin Gothic Medium"/>
                <a:cs typeface="Franklin Gothic Medium"/>
              </a:rPr>
              <a:t>How do the givens prove P(5)?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67391" y="3598141"/>
            <a:ext cx="7216784" cy="867485"/>
            <a:chOff x="796985" y="3709151"/>
            <a:chExt cx="7216784" cy="867485"/>
          </a:xfrm>
        </p:grpSpPr>
        <p:grpSp>
          <p:nvGrpSpPr>
            <p:cNvPr id="22" name="Group 21"/>
            <p:cNvGrpSpPr/>
            <p:nvPr/>
          </p:nvGrpSpPr>
          <p:grpSpPr>
            <a:xfrm>
              <a:off x="1545787" y="4007664"/>
              <a:ext cx="6467982" cy="568972"/>
              <a:chOff x="1516933" y="4157066"/>
              <a:chExt cx="6467982" cy="568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(0)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933" y="4317966"/>
                    <a:ext cx="76161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(1)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857" y="4317966"/>
                    <a:ext cx="76161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(2)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0131" y="4325928"/>
                    <a:ext cx="76161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(3)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406" y="4325928"/>
                    <a:ext cx="76161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(4)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81" y="4317966"/>
                    <a:ext cx="76161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𝑃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(5)</m:t>
                          </m:r>
                        </m:oMath>
                      </m:oMathPara>
                    </a14:m>
                    <a:endParaRPr lang="en-US" sz="2000" dirty="0">
                      <a:cs typeface="Franklin Gothic Medium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3296" y="4317966"/>
                    <a:ext cx="76161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>
              <a:xfrm>
                <a:off x="2152009" y="4182051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345568" y="4157066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18297" y="4161129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491026" y="4165192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6563755" y="4169255"/>
                <a:ext cx="848563" cy="161428"/>
              </a:xfrm>
              <a:custGeom>
                <a:avLst/>
                <a:gdLst>
                  <a:gd name="connsiteX0" fmla="*/ 0 w 848563"/>
                  <a:gd name="connsiteY0" fmla="*/ 154113 h 161428"/>
                  <a:gd name="connsiteX1" fmla="*/ 248717 w 848563"/>
                  <a:gd name="connsiteY1" fmla="*/ 29755 h 161428"/>
                  <a:gd name="connsiteX2" fmla="*/ 468173 w 848563"/>
                  <a:gd name="connsiteY2" fmla="*/ 494 h 161428"/>
                  <a:gd name="connsiteX3" fmla="*/ 665683 w 848563"/>
                  <a:gd name="connsiteY3" fmla="*/ 44385 h 161428"/>
                  <a:gd name="connsiteX4" fmla="*/ 848563 w 848563"/>
                  <a:gd name="connsiteY4" fmla="*/ 161428 h 16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563" h="161428">
                    <a:moveTo>
                      <a:pt x="0" y="154113"/>
                    </a:moveTo>
                    <a:cubicBezTo>
                      <a:pt x="85344" y="104735"/>
                      <a:pt x="170688" y="55358"/>
                      <a:pt x="248717" y="29755"/>
                    </a:cubicBezTo>
                    <a:cubicBezTo>
                      <a:pt x="326746" y="4152"/>
                      <a:pt x="398679" y="-1944"/>
                      <a:pt x="468173" y="494"/>
                    </a:cubicBezTo>
                    <a:cubicBezTo>
                      <a:pt x="537667" y="2932"/>
                      <a:pt x="602285" y="17563"/>
                      <a:pt x="665683" y="44385"/>
                    </a:cubicBezTo>
                    <a:cubicBezTo>
                      <a:pt x="729081" y="71207"/>
                      <a:pt x="788822" y="116317"/>
                      <a:pt x="848563" y="16142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96985" y="3709151"/>
              <a:ext cx="7120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Franklin Gothic Medium"/>
                </a:rPr>
                <a:t>                                       P(0)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P(1)    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P(1)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P(2)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    P(2)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P(3)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     P(3)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P(4 )              </a:t>
              </a:r>
              <a:r>
                <a:rPr lang="en-US" sz="1200" dirty="0">
                  <a:solidFill>
                    <a:prstClr val="black"/>
                  </a:solidFill>
                  <a:cs typeface="Franklin Gothic Medium"/>
                </a:rPr>
                <a:t>P(4)</a:t>
              </a:r>
              <a:r>
                <a:rPr lang="en-US" sz="12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rPr>
                <a:t>→</a:t>
              </a:r>
              <a:r>
                <a:rPr lang="en-US" sz="1200" dirty="0">
                  <a:solidFill>
                    <a:prstClr val="black"/>
                  </a:solidFill>
                  <a:ea typeface="Cambria Math" panose="02040503050406030204" pitchFamily="18" charset="0"/>
                  <a:cs typeface="Franklin Gothic Medium"/>
                </a:rPr>
                <a:t>P(5)</a:t>
              </a:r>
              <a:r>
                <a:rPr lang="en-US" sz="1200" dirty="0">
                  <a:ea typeface="Cambria Math" panose="02040503050406030204" pitchFamily="18" charset="0"/>
                  <a:cs typeface="Franklin Gothic Medium"/>
                </a:rPr>
                <a:t>     </a:t>
              </a:r>
              <a:endParaRPr lang="en-US" sz="1400" dirty="0">
                <a:cs typeface="Franklin Gothic Medium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5471" y="34422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0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3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Recall: Induction Rule of Inference</a:t>
            </a:r>
          </a:p>
        </p:txBody>
      </p:sp>
      <p:sp>
        <p:nvSpPr>
          <p:cNvPr id="6149" name="TextBox 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5105400"/>
            <a:ext cx="5638800" cy="14747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Formal steps</a:t>
            </a:r>
          </a:p>
          <a:p>
            <a:pPr eaLnBrk="1" hangingPunct="1"/>
            <a:r>
              <a:rPr lang="en-US" dirty="0">
                <a:cs typeface="Arial" charset="0"/>
              </a:rPr>
              <a:t>Show P(0)</a:t>
            </a:r>
          </a:p>
          <a:p>
            <a:pPr eaLnBrk="1" hangingPunct="1"/>
            <a:r>
              <a:rPr lang="en-US" dirty="0">
                <a:cs typeface="Arial" charset="0"/>
              </a:rPr>
              <a:t>Assume P(k),  Prove P(k+1),  Conclude 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k (P(k)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</a:t>
            </a:r>
            <a:r>
              <a:rPr lang="en-US" dirty="0">
                <a:cs typeface="Arial" charset="0"/>
              </a:rPr>
              <a:t> P(k+1))</a:t>
            </a:r>
          </a:p>
          <a:p>
            <a:pPr eaLnBrk="1" hangingPunct="1"/>
            <a:r>
              <a:rPr lang="en-US" dirty="0">
                <a:cs typeface="Arial" charset="0"/>
              </a:rPr>
              <a:t>Conclude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pitchFamily="18" charset="2"/>
              </a:rPr>
              <a:t></a:t>
            </a:r>
            <a:r>
              <a:rPr lang="en-US" dirty="0">
                <a:cs typeface="Arial" charset="0"/>
              </a:rPr>
              <a:t> n P(n)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016" y="951383"/>
            <a:ext cx="401576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Domain: Natural Numbers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2320" y="2591723"/>
            <a:ext cx="7818704" cy="1536909"/>
            <a:chOff x="265471" y="2928717"/>
            <a:chExt cx="7818704" cy="1536909"/>
          </a:xfrm>
        </p:grpSpPr>
        <p:sp>
          <p:nvSpPr>
            <p:cNvPr id="4" name="TextBox 3"/>
            <p:cNvSpPr txBox="1"/>
            <p:nvPr/>
          </p:nvSpPr>
          <p:spPr>
            <a:xfrm>
              <a:off x="1064923" y="2928717"/>
              <a:ext cx="5638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Franklin Gothic Medium"/>
                  <a:cs typeface="Franklin Gothic Medium"/>
                </a:rPr>
                <a:t>How do the givens prove P(5)?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67391" y="3598141"/>
              <a:ext cx="7216784" cy="867485"/>
              <a:chOff x="796985" y="3709151"/>
              <a:chExt cx="7216784" cy="86748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545787" y="4007664"/>
                <a:ext cx="6467982" cy="568972"/>
                <a:chOff x="1516933" y="4157066"/>
                <a:chExt cx="6467982" cy="5689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1516933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(0)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6933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06857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(1)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6857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910131" y="4325928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(2)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0131" y="4325928"/>
                      <a:ext cx="761619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013406" y="4325928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(3)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406" y="4325928"/>
                      <a:ext cx="76161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116681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(4)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6681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223296" y="4317966"/>
                      <a:ext cx="7616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𝑃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(5)</m:t>
                            </m:r>
                          </m:oMath>
                        </m:oMathPara>
                      </a14:m>
                      <a:endParaRPr lang="en-US" sz="2000" dirty="0">
                        <a:cs typeface="Franklin Gothic Medium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3296" y="4317966"/>
                      <a:ext cx="761619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Freeform 6"/>
                <p:cNvSpPr/>
                <p:nvPr/>
              </p:nvSpPr>
              <p:spPr>
                <a:xfrm>
                  <a:off x="2152009" y="4182051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345568" y="4157066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4418297" y="4161129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5491026" y="4165192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6563755" y="4169255"/>
                  <a:ext cx="848563" cy="161428"/>
                </a:xfrm>
                <a:custGeom>
                  <a:avLst/>
                  <a:gdLst>
                    <a:gd name="connsiteX0" fmla="*/ 0 w 848563"/>
                    <a:gd name="connsiteY0" fmla="*/ 154113 h 161428"/>
                    <a:gd name="connsiteX1" fmla="*/ 248717 w 848563"/>
                    <a:gd name="connsiteY1" fmla="*/ 29755 h 161428"/>
                    <a:gd name="connsiteX2" fmla="*/ 468173 w 848563"/>
                    <a:gd name="connsiteY2" fmla="*/ 494 h 161428"/>
                    <a:gd name="connsiteX3" fmla="*/ 665683 w 848563"/>
                    <a:gd name="connsiteY3" fmla="*/ 44385 h 161428"/>
                    <a:gd name="connsiteX4" fmla="*/ 848563 w 848563"/>
                    <a:gd name="connsiteY4" fmla="*/ 161428 h 16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8563" h="161428">
                      <a:moveTo>
                        <a:pt x="0" y="154113"/>
                      </a:moveTo>
                      <a:cubicBezTo>
                        <a:pt x="85344" y="104735"/>
                        <a:pt x="170688" y="55358"/>
                        <a:pt x="248717" y="29755"/>
                      </a:cubicBezTo>
                      <a:cubicBezTo>
                        <a:pt x="326746" y="4152"/>
                        <a:pt x="398679" y="-1944"/>
                        <a:pt x="468173" y="494"/>
                      </a:cubicBezTo>
                      <a:cubicBezTo>
                        <a:pt x="537667" y="2932"/>
                        <a:pt x="602285" y="17563"/>
                        <a:pt x="665683" y="44385"/>
                      </a:cubicBezTo>
                      <a:cubicBezTo>
                        <a:pt x="729081" y="71207"/>
                        <a:pt x="788822" y="116317"/>
                        <a:pt x="848563" y="16142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 w="lg" len="med"/>
                  <a:tailEnd type="stealth" w="lg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96985" y="3709151"/>
                <a:ext cx="712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Franklin Gothic Medium"/>
                  </a:rPr>
                  <a:t>                                       P(0)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P(1)             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P(1)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P(2)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         P(2)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P(3)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     P(3)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P(4 )              </a:t>
                </a:r>
                <a:r>
                  <a:rPr lang="en-US" sz="1200" dirty="0">
                    <a:solidFill>
                      <a:prstClr val="black"/>
                    </a:solidFill>
                    <a:cs typeface="Franklin Gothic Medium"/>
                  </a:rPr>
                  <a:t>P(4)</a:t>
                </a:r>
                <a:r>
                  <a:rPr lang="en-US" sz="12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→</a:t>
                </a:r>
                <a:r>
                  <a:rPr lang="en-US" sz="1200" dirty="0">
                    <a:solidFill>
                      <a:prstClr val="black"/>
                    </a:solidFill>
                    <a:ea typeface="Cambria Math" panose="02040503050406030204" pitchFamily="18" charset="0"/>
                    <a:cs typeface="Franklin Gothic Medium"/>
                  </a:rPr>
                  <a:t>P(5)</a:t>
                </a:r>
                <a:r>
                  <a:rPr lang="en-US" sz="1200" dirty="0">
                    <a:ea typeface="Cambria Math" panose="02040503050406030204" pitchFamily="18" charset="0"/>
                    <a:cs typeface="Franklin Gothic Medium"/>
                  </a:rPr>
                  <a:t>     </a:t>
                </a:r>
                <a:endParaRPr lang="en-US" sz="1400" dirty="0">
                  <a:cs typeface="Franklin Gothic Medium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65471" y="3442275"/>
              <a:ext cx="4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39813" y="1047134"/>
            <a:ext cx="3149067" cy="1269578"/>
            <a:chOff x="4682613" y="1789937"/>
            <a:chExt cx="3149067" cy="1324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Franklin Gothic Medium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400" b="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latin typeface="Franklin Gothic Medium"/>
                    <a:ea typeface="Cambria Math" panose="02040503050406030204" pitchFamily="18" charset="0"/>
                    <a:cs typeface="Franklin Gothic Medium"/>
                  </a:endParaRPr>
                </a:p>
                <a:p>
                  <a:endParaRPr lang="en-US" sz="1050" dirty="0">
                    <a:latin typeface="Franklin Gothic Medium"/>
                    <a:cs typeface="Franklin Gothic Medium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∴∀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ranklin Gothic Medium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13" y="1789937"/>
                  <a:ext cx="3149067" cy="1324510"/>
                </a:xfrm>
                <a:prstGeom prst="rect">
                  <a:avLst/>
                </a:prstGeom>
                <a:blipFill>
                  <a:blip r:embed="rId10"/>
                  <a:stretch>
                    <a:fillRect l="-774" r="-2321" b="-100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756355" y="2610464"/>
              <a:ext cx="292018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1772" y="4286098"/>
                <a:ext cx="809548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We made it harder than we needed to ...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When we proved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(2)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we knew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When we proved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(3)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we knew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     When we proved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(4)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we knew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(0)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(3)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etc.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That’s the essence of the idea of Strong Induction.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72" y="4286098"/>
                <a:ext cx="8095486" cy="2308324"/>
              </a:xfrm>
              <a:prstGeom prst="rect">
                <a:avLst/>
              </a:prstGeom>
              <a:blipFill rotWithShape="0">
                <a:blip r:embed="rId11"/>
                <a:stretch>
                  <a:fillRect l="-1205" t="-1847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122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9258</Words>
  <Application>Microsoft Office PowerPoint</Application>
  <PresentationFormat>On-screen Show (4:3)</PresentationFormat>
  <Paragraphs>553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MS PGothic</vt:lpstr>
      <vt:lpstr>Arial</vt:lpstr>
      <vt:lpstr>Calibri</vt:lpstr>
      <vt:lpstr>Calibri Light</vt:lpstr>
      <vt:lpstr>Cambria Math</vt:lpstr>
      <vt:lpstr>Consolas</vt:lpstr>
      <vt:lpstr>Franklin Gothic Medium</vt:lpstr>
      <vt:lpstr>Symbol</vt:lpstr>
      <vt:lpstr>Office Theme</vt:lpstr>
      <vt:lpstr>CSE 311: Foundations of Computing</vt:lpstr>
      <vt:lpstr>Last class: Inductive Proofs In 5 Easy Steps</vt:lpstr>
      <vt:lpstr>Checkerboard Tiling</vt:lpstr>
      <vt:lpstr>Checkerboard Tiling</vt:lpstr>
      <vt:lpstr>Checkerboard Tiling</vt:lpstr>
      <vt:lpstr>Checkerboard Tiling</vt:lpstr>
      <vt:lpstr>Checkerboard Tiling</vt:lpstr>
      <vt:lpstr>Recall: Induction Rule of Inference</vt:lpstr>
      <vt:lpstr>Recall: Induction Rule of Inference</vt:lpstr>
      <vt:lpstr>Strong Induction</vt:lpstr>
      <vt:lpstr>Strong Induction</vt:lpstr>
      <vt:lpstr>Last class: Inductive Proofs In 5 Easy Steps</vt:lpstr>
      <vt:lpstr>Strong Inductive Proofs In 5 Easy Steps</vt:lpstr>
      <vt:lpstr>Recall: Fundamental Theorem of Arithmetic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Every integer ≥2 is a product of (one or more) primes.</vt:lpstr>
      <vt:lpstr>Strong Induction is particularly useful when...</vt:lpstr>
      <vt:lpstr>Fast Exponentiation</vt:lpstr>
      <vt:lpstr>Strong Induction is particularly useful when...</vt:lpstr>
      <vt:lpstr>Recursive definitions of functions </vt:lpstr>
      <vt:lpstr>Prove n!≤nn for all n≥1</vt:lpstr>
      <vt:lpstr>Prove n!≤nn for all n≥1</vt:lpstr>
      <vt:lpstr>More Recursive Definitions</vt:lpstr>
      <vt:lpstr>Fibonacci Numbers</vt:lpstr>
      <vt:lpstr>Fibonacci Numbers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Bounding Fibonacci I:  f_n&lt;2^n for all n≥0</vt:lpstr>
      <vt:lpstr>Inductive Proofs with Multiple Base Cases</vt:lpstr>
      <vt:lpstr>Inductive Proofs With Multiple Base Cases</vt:lpstr>
      <vt:lpstr>Bounding Fibonacci I:  f_n&lt;2^n for all n≥0</vt:lpstr>
      <vt:lpstr>Bounding Fibonacci I:  f_n&lt;2^n for all n≥0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Bounding Fibonacci II:  f_n≥2^(n∕2  - 1) for all n≥2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  <vt:lpstr>Running time of Euclid’s algorithm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546</cp:revision>
  <cp:lastPrinted>2023-04-28T02:57:20Z</cp:lastPrinted>
  <dcterms:created xsi:type="dcterms:W3CDTF">2013-01-07T07:20:47Z</dcterms:created>
  <dcterms:modified xsi:type="dcterms:W3CDTF">2023-05-01T22:14:21Z</dcterms:modified>
</cp:coreProperties>
</file>