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8" r:id="rId2"/>
    <p:sldId id="521" r:id="rId3"/>
    <p:sldId id="564" r:id="rId4"/>
    <p:sldId id="530" r:id="rId5"/>
    <p:sldId id="587" r:id="rId6"/>
    <p:sldId id="603" r:id="rId7"/>
    <p:sldId id="604" r:id="rId8"/>
    <p:sldId id="605" r:id="rId9"/>
    <p:sldId id="611" r:id="rId10"/>
    <p:sldId id="626" r:id="rId11"/>
    <p:sldId id="627" r:id="rId12"/>
    <p:sldId id="625" r:id="rId13"/>
    <p:sldId id="612" r:id="rId14"/>
    <p:sldId id="613" r:id="rId15"/>
    <p:sldId id="614" r:id="rId16"/>
    <p:sldId id="615" r:id="rId17"/>
    <p:sldId id="618" r:id="rId18"/>
    <p:sldId id="624" r:id="rId19"/>
    <p:sldId id="595" r:id="rId20"/>
    <p:sldId id="584" r:id="rId21"/>
    <p:sldId id="567" r:id="rId22"/>
    <p:sldId id="523" r:id="rId23"/>
    <p:sldId id="568" r:id="rId24"/>
    <p:sldId id="628" r:id="rId25"/>
    <p:sldId id="585" r:id="rId26"/>
    <p:sldId id="538" r:id="rId27"/>
    <p:sldId id="542" r:id="rId28"/>
    <p:sldId id="540" r:id="rId29"/>
    <p:sldId id="543" r:id="rId30"/>
    <p:sldId id="544" r:id="rId31"/>
    <p:sldId id="570" r:id="rId32"/>
    <p:sldId id="560" r:id="rId33"/>
    <p:sldId id="561" r:id="rId34"/>
    <p:sldId id="596" r:id="rId35"/>
    <p:sldId id="602" r:id="rId36"/>
    <p:sldId id="631" r:id="rId37"/>
    <p:sldId id="630" r:id="rId38"/>
    <p:sldId id="632" r:id="rId39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6"/>
    <p:restoredTop sz="90496" autoAdjust="0"/>
  </p:normalViewPr>
  <p:slideViewPr>
    <p:cSldViewPr snapToGrid="0" snapToObjects="1">
      <p:cViewPr varScale="1">
        <p:scale>
          <a:sx n="119" d="100"/>
          <a:sy n="119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16: Recursively Defined Sets &amp; Structural    	  			     Induction</a:t>
            </a:r>
          </a:p>
        </p:txBody>
      </p:sp>
      <p:pic>
        <p:nvPicPr>
          <p:cNvPr id="1026" name="Picture 2" descr="Image result for xkcd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3309887"/>
            <a:ext cx="7048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4004" y="3423425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		We have	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			by definition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endParaRPr lang="en-US" sz="2400" dirty="0"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Cambria Math" panose="02040503050406030204" pitchFamily="18" charset="0"/>
              </a:rPr>
              <a:t> 						≥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k/2-1 </a:t>
            </a:r>
            <a:r>
              <a:rPr lang="en-US" sz="2400" dirty="0">
                <a:latin typeface="Calibri"/>
              </a:rPr>
              <a:t>+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  	</a:t>
            </a:r>
            <a:r>
              <a:rPr lang="en-US" sz="2400" dirty="0"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k-1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≥ 2</a:t>
            </a:r>
            <a:br>
              <a:rPr lang="en-US" sz="2400" dirty="0">
                <a:latin typeface="Calibri"/>
                <a:ea typeface="Cambria Math" panose="02040503050406030204" pitchFamily="18" charset="0"/>
              </a:rPr>
            </a:br>
            <a:r>
              <a:rPr lang="en-US" sz="2400" dirty="0">
                <a:latin typeface="Calibri"/>
                <a:ea typeface="Cambria Math" panose="02040503050406030204" pitchFamily="18" charset="0"/>
              </a:rPr>
              <a:t>  						≥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 </a:t>
            </a:r>
            <a:r>
              <a:rPr lang="en-US" sz="2400" dirty="0">
                <a:latin typeface="Calibri"/>
              </a:rPr>
              <a:t>+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 </a:t>
            </a:r>
            <a:r>
              <a:rPr lang="en-US" sz="2400" dirty="0">
                <a:latin typeface="Calibri"/>
              </a:rPr>
              <a:t>= 2</a:t>
            </a:r>
            <a:r>
              <a:rPr lang="en-US" sz="2400" baseline="30000" dirty="0">
                <a:latin typeface="Calibri"/>
              </a:rPr>
              <a:t>(k+1)/2 -1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		so</a:t>
            </a:r>
            <a:r>
              <a:rPr lang="en-US" sz="2400" dirty="0">
                <a:latin typeface="Calibri"/>
              </a:rPr>
              <a:t> P(k+1)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n ≥ 2.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4004" y="3423425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2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20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297" y="2249870"/>
                <a:ext cx="7801738" cy="420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Why does this help us bound the running time of Euclid’s Algorithm?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We already proved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Therefore: if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Euclid’s Algorithm takes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steps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                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	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1)/2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≤1+2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		i.e., # of steps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≤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cs typeface="Franklin Gothic Medium"/>
                  </a:rPr>
                  <a:t>1 +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twice the # of bits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7" y="2249870"/>
                <a:ext cx="7801738" cy="4201022"/>
              </a:xfrm>
              <a:prstGeom prst="rect">
                <a:avLst/>
              </a:prstGeom>
              <a:blipFill>
                <a:blip r:embed="rId3"/>
                <a:stretch>
                  <a:fillRect l="-1138" t="-904" b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81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1317" y="1684664"/>
            <a:ext cx="79792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"/>
              <a:cs typeface="Calibri"/>
            </a:endParaRP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 informal way to get the idea:</a:t>
            </a:r>
            <a:r>
              <a:rPr lang="en-US" sz="2400" dirty="0">
                <a:latin typeface="Calibri"/>
                <a:cs typeface="Calibri"/>
              </a:rPr>
              <a:t> 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Consider an</a:t>
            </a:r>
            <a:r>
              <a:rPr lang="en-US" sz="2400" dirty="0">
                <a:latin typeface="Calibri"/>
                <a:cs typeface="Calibri"/>
              </a:rPr>
              <a:t> n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step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gcd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calculation starting with </a:t>
            </a:r>
            <a:r>
              <a:rPr lang="en-US" sz="2400" dirty="0">
                <a:latin typeface="Calibri"/>
                <a:cs typeface="Calibri"/>
              </a:rPr>
              <a:t>r</a:t>
            </a:r>
            <a:r>
              <a:rPr lang="en-US" sz="2400" baseline="-25000" dirty="0">
                <a:latin typeface="Calibri"/>
                <a:cs typeface="Calibri"/>
              </a:rPr>
              <a:t>n+1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=a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=b:</a:t>
            </a:r>
          </a:p>
          <a:p>
            <a:r>
              <a:rPr lang="en-US" sz="2400" dirty="0">
                <a:latin typeface="Calibri"/>
                <a:cs typeface="Calibri"/>
              </a:rPr>
              <a:t>	r</a:t>
            </a:r>
            <a:r>
              <a:rPr lang="en-US" sz="2400" baseline="-25000" dirty="0">
                <a:latin typeface="Calibri"/>
                <a:cs typeface="Calibri"/>
              </a:rPr>
              <a:t>n+1</a:t>
            </a:r>
            <a:r>
              <a:rPr lang="en-US" sz="2400" dirty="0">
                <a:latin typeface="Calibri"/>
                <a:cs typeface="Calibri"/>
              </a:rPr>
              <a:t> =   </a:t>
            </a:r>
            <a:r>
              <a:rPr lang="en-US" sz="2400" dirty="0" err="1">
                <a:latin typeface="Calibri"/>
                <a:cs typeface="Calibri"/>
              </a:rPr>
              <a:t>q</a:t>
            </a:r>
            <a:r>
              <a:rPr lang="en-US" sz="2400" baseline="-25000" dirty="0" err="1">
                <a:latin typeface="Calibri"/>
                <a:cs typeface="Calibri"/>
              </a:rPr>
              <a:t>n</a:t>
            </a:r>
            <a:r>
              <a:rPr lang="en-US" sz="2400" dirty="0" err="1">
                <a:latin typeface="Calibri"/>
                <a:cs typeface="Calibri"/>
              </a:rPr>
              <a:t>r</a:t>
            </a:r>
            <a:r>
              <a:rPr lang="en-US" sz="2400" baseline="-25000" dirty="0" err="1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  +  r</a:t>
            </a:r>
            <a:r>
              <a:rPr lang="en-US" sz="2400" baseline="-25000" dirty="0">
                <a:latin typeface="Calibri"/>
                <a:cs typeface="Calibri"/>
              </a:rPr>
              <a:t>n-1</a:t>
            </a:r>
          </a:p>
          <a:p>
            <a:r>
              <a:rPr lang="en-US" sz="2400" baseline="-25000" dirty="0">
                <a:latin typeface="Calibri"/>
                <a:cs typeface="Calibri"/>
              </a:rPr>
              <a:t>	</a:t>
            </a:r>
            <a:r>
              <a:rPr lang="en-US" sz="2400" dirty="0" err="1">
                <a:cs typeface="Calibri"/>
              </a:rPr>
              <a:t>r</a:t>
            </a:r>
            <a:r>
              <a:rPr lang="en-US" sz="2400" baseline="-25000" dirty="0" err="1">
                <a:cs typeface="Calibri"/>
              </a:rPr>
              <a:t>n</a:t>
            </a:r>
            <a:r>
              <a:rPr lang="en-US" sz="2400" dirty="0">
                <a:cs typeface="Calibri"/>
              </a:rPr>
              <a:t>    = q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 + r</a:t>
            </a:r>
            <a:r>
              <a:rPr lang="en-US" sz="2400" baseline="-25000" dirty="0">
                <a:cs typeface="Calibri"/>
              </a:rPr>
              <a:t>n-2</a:t>
            </a:r>
          </a:p>
          <a:p>
            <a:r>
              <a:rPr lang="en-US" sz="2400" dirty="0">
                <a:cs typeface="Calibri"/>
              </a:rPr>
              <a:t>		 …</a:t>
            </a:r>
          </a:p>
          <a:p>
            <a:r>
              <a:rPr lang="en-US" sz="2400" dirty="0">
                <a:cs typeface="Calibri"/>
              </a:rPr>
              <a:t>	r</a:t>
            </a:r>
            <a:r>
              <a:rPr lang="en-US" sz="2400" baseline="-25000" dirty="0">
                <a:cs typeface="Calibri"/>
              </a:rPr>
              <a:t>3</a:t>
            </a:r>
            <a:r>
              <a:rPr lang="en-US" sz="2400" dirty="0">
                <a:cs typeface="Calibri"/>
              </a:rPr>
              <a:t>    =   q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    + r</a:t>
            </a:r>
            <a:r>
              <a:rPr lang="en-US" sz="2400" baseline="-25000" dirty="0">
                <a:cs typeface="Calibri"/>
              </a:rPr>
              <a:t>1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	r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    =   q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    + 0</a:t>
            </a:r>
            <a:endParaRPr lang="en-US" sz="2400" baseline="-25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Now</a:t>
            </a:r>
            <a:r>
              <a:rPr lang="en-US" sz="2400" dirty="0">
                <a:cs typeface="Calibri"/>
              </a:rPr>
              <a:t> r</a:t>
            </a:r>
            <a:r>
              <a:rPr lang="en-US" sz="2400" baseline="-25000" dirty="0">
                <a:cs typeface="Calibri"/>
              </a:rPr>
              <a:t>1 </a:t>
            </a:r>
            <a:r>
              <a:rPr lang="en-US" sz="2400" dirty="0">
                <a:cs typeface="Calibri"/>
              </a:rPr>
              <a:t>≥ 1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 each </a:t>
            </a:r>
            <a:r>
              <a:rPr lang="en-US" sz="2400" dirty="0" err="1">
                <a:cs typeface="Calibri"/>
              </a:rPr>
              <a:t>q</a:t>
            </a:r>
            <a:r>
              <a:rPr lang="en-US" sz="2400" baseline="-25000" dirty="0" err="1">
                <a:cs typeface="Calibri"/>
              </a:rPr>
              <a:t>k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must be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≥ 1.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If we replace all the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q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’s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replace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400" baseline="-25000" dirty="0">
                <a:solidFill>
                  <a:prstClr val="black"/>
                </a:solidFill>
                <a:cs typeface="Calibri"/>
              </a:rPr>
              <a:t>1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, we can only reduce the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’s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.  After that reduction,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=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for every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k.</a:t>
            </a:r>
            <a:endParaRPr lang="en-US" sz="2400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6495" y="3261694"/>
            <a:ext cx="371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 all </a:t>
            </a:r>
            <a:r>
              <a:rPr lang="en-US" sz="2400" dirty="0">
                <a:cs typeface="Franklin Gothic Medium"/>
              </a:rPr>
              <a:t>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≥ 2</a:t>
            </a:r>
            <a:r>
              <a:rPr lang="en-US" sz="2400" dirty="0">
                <a:latin typeface="Franklin Gothic Medium"/>
                <a:cs typeface="Franklin Gothic Medium"/>
              </a:rPr>
              <a:t>, </a:t>
            </a:r>
            <a:r>
              <a:rPr lang="en-US" sz="2400" dirty="0">
                <a:latin typeface="+mj-lt"/>
                <a:cs typeface="Franklin Gothic Medium"/>
              </a:rPr>
              <a:t>r</a:t>
            </a:r>
            <a:r>
              <a:rPr lang="en-US" sz="2400" baseline="-25000" dirty="0">
                <a:latin typeface="+mj-lt"/>
                <a:cs typeface="Franklin Gothic Medium"/>
              </a:rPr>
              <a:t>k-1</a:t>
            </a:r>
            <a:r>
              <a:rPr lang="en-US" sz="2400" dirty="0">
                <a:latin typeface="+mj-lt"/>
                <a:cs typeface="Franklin Gothic Medium"/>
              </a:rPr>
              <a:t>= r</a:t>
            </a:r>
            <a:r>
              <a:rPr lang="en-US" sz="2400" baseline="-25000" dirty="0">
                <a:latin typeface="+mj-lt"/>
                <a:cs typeface="Franklin Gothic Medium"/>
              </a:rPr>
              <a:t>k+1</a:t>
            </a:r>
            <a:r>
              <a:rPr lang="en-US" sz="2400" dirty="0">
                <a:latin typeface="+mj-lt"/>
                <a:cs typeface="Franklin Gothic Medium"/>
              </a:rPr>
              <a:t> mod </a:t>
            </a:r>
            <a:r>
              <a:rPr lang="en-US" sz="2400" dirty="0" err="1">
                <a:latin typeface="+mj-lt"/>
                <a:cs typeface="Franklin Gothic Medium"/>
              </a:rPr>
              <a:t>r</a:t>
            </a:r>
            <a:r>
              <a:rPr lang="en-US" sz="2400" baseline="-25000" dirty="0" err="1">
                <a:latin typeface="+mj-lt"/>
                <a:cs typeface="Franklin Gothic Medium"/>
              </a:rPr>
              <a:t>k</a:t>
            </a:r>
            <a:endParaRPr lang="en-US" sz="2400" baseline="-25000" dirty="0">
              <a:latin typeface="+mj-lt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7078" y="3835740"/>
            <a:ext cx="4547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“Euclid’s algorithm is slowest on           	Fibonacci numbers and it takes 	only </a:t>
            </a:r>
            <a:r>
              <a:rPr lang="en-US" sz="2000" dirty="0">
                <a:solidFill>
                  <a:srgbClr val="7030A0"/>
                </a:solidFill>
                <a:cs typeface="Calibri Light" panose="020F0302020204030204" pitchFamily="34" charset="0"/>
              </a:rPr>
              <a:t>n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steps for </a:t>
            </a:r>
            <a:r>
              <a:rPr lang="en-US" sz="2000" dirty="0" err="1">
                <a:solidFill>
                  <a:srgbClr val="7030A0"/>
                </a:solidFill>
                <a:cs typeface="Franklin Gothic Medium"/>
              </a:rPr>
              <a:t>gcd</a:t>
            </a:r>
            <a:r>
              <a:rPr lang="en-US" sz="2000" dirty="0">
                <a:solidFill>
                  <a:srgbClr val="7030A0"/>
                </a:solidFill>
                <a:cs typeface="Franklin Gothic Medium"/>
              </a:rPr>
              <a:t>(f</a:t>
            </a:r>
            <a:r>
              <a:rPr lang="en-US" sz="2000" baseline="-25000" dirty="0">
                <a:solidFill>
                  <a:srgbClr val="7030A0"/>
                </a:solidFill>
                <a:cs typeface="Franklin Gothic Medium"/>
              </a:rPr>
              <a:t>n+1</a:t>
            </a:r>
            <a:r>
              <a:rPr lang="en-US" sz="2000" dirty="0">
                <a:solidFill>
                  <a:srgbClr val="7030A0"/>
                </a:solidFill>
                <a:cs typeface="Franklin Gothic Medium"/>
              </a:rPr>
              <a:t>,f</a:t>
            </a:r>
            <a:r>
              <a:rPr lang="en-US" sz="2000" baseline="-25000" dirty="0">
                <a:solidFill>
                  <a:srgbClr val="7030A0"/>
                </a:solidFill>
                <a:cs typeface="Franklin Gothic Medium"/>
              </a:rPr>
              <a:t>n</a:t>
            </a:r>
            <a:r>
              <a:rPr lang="en-US" sz="2000" dirty="0">
                <a:solidFill>
                  <a:srgbClr val="7030A0"/>
                </a:solidFill>
                <a:cs typeface="Franklin Gothic Medium"/>
              </a:rPr>
              <a:t>)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20108" y="4290649"/>
            <a:ext cx="563594" cy="681331"/>
            <a:chOff x="2620108" y="4290649"/>
            <a:chExt cx="563594" cy="681331"/>
          </a:xfrm>
        </p:grpSpPr>
        <p:sp>
          <p:nvSpPr>
            <p:cNvPr id="5" name="TextBox 4"/>
            <p:cNvSpPr txBox="1"/>
            <p:nvPr/>
          </p:nvSpPr>
          <p:spPr>
            <a:xfrm>
              <a:off x="2800264" y="4510315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cs typeface="Franklin Gothic Medium"/>
                </a:rPr>
                <a:t>f</a:t>
              </a:r>
              <a:r>
                <a:rPr lang="en-US" sz="2400" baseline="-25000" dirty="0">
                  <a:solidFill>
                    <a:srgbClr val="C00000"/>
                  </a:solidFill>
                  <a:cs typeface="Franklin Gothic Medium"/>
                </a:rPr>
                <a:t>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20108" y="4290649"/>
              <a:ext cx="342900" cy="342900"/>
            </a:xfrm>
            <a:prstGeom prst="ellips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4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349" y="973645"/>
                <a:ext cx="83627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9" y="973645"/>
                <a:ext cx="8362760" cy="830997"/>
              </a:xfrm>
              <a:prstGeom prst="rect">
                <a:avLst/>
              </a:prstGeom>
              <a:blipFill>
                <a:blip r:embed="rId2"/>
                <a:stretch>
                  <a:fillRect l="-1166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9349" y="1804642"/>
            <a:ext cx="8590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/>
                <a:cs typeface="Franklin Gothic Medium"/>
              </a:rPr>
              <a:t>We go by strong induction on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  <a:p>
            <a:r>
              <a:rPr lang="en-US" sz="2200" dirty="0">
                <a:latin typeface="Franklin Gothic Medium"/>
                <a:cs typeface="Franklin Gothic Medium"/>
              </a:rPr>
              <a:t>Let </a:t>
            </a:r>
            <a:r>
              <a:rPr lang="en-US" sz="2200" dirty="0">
                <a:cs typeface="Franklin Gothic Medium"/>
              </a:rPr>
              <a:t>P(n)</a:t>
            </a:r>
            <a:r>
              <a:rPr lang="en-US" sz="2200" dirty="0">
                <a:latin typeface="Franklin Gothic Medium"/>
                <a:cs typeface="Franklin Gothic Medium"/>
              </a:rPr>
              <a:t> be “</a:t>
            </a:r>
            <a:r>
              <a:rPr lang="en-US" sz="2200" dirty="0">
                <a:cs typeface="Franklin Gothic Medium"/>
              </a:rPr>
              <a:t>gcd(a,b)</a:t>
            </a:r>
            <a:r>
              <a:rPr lang="en-US" sz="2200" dirty="0">
                <a:latin typeface="Franklin Gothic Medium"/>
                <a:cs typeface="Franklin Gothic Medium"/>
              </a:rPr>
              <a:t> with</a:t>
            </a:r>
            <a:r>
              <a:rPr lang="en-US" sz="2200" dirty="0">
                <a:cs typeface="Franklin Gothic Medium"/>
              </a:rPr>
              <a:t> 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cs typeface="Franklin Gothic Medium"/>
              </a:rPr>
              <a:t>b&gt;0 </a:t>
            </a:r>
            <a:r>
              <a:rPr lang="en-US" sz="2200" dirty="0">
                <a:latin typeface="Franklin Gothic Medium"/>
                <a:cs typeface="Franklin Gothic Medium"/>
              </a:rPr>
              <a:t>takes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 steps → </a:t>
            </a:r>
            <a:r>
              <a:rPr lang="en-US" sz="2200" dirty="0">
                <a:cs typeface="Franklin Gothic Medium"/>
              </a:rPr>
              <a:t>a ≥ f</a:t>
            </a:r>
            <a:r>
              <a:rPr lang="en-US" sz="2200" baseline="-25000" dirty="0">
                <a:cs typeface="Franklin Gothic Medium"/>
              </a:rPr>
              <a:t>n+1</a:t>
            </a:r>
            <a:r>
              <a:rPr lang="en-US" sz="2200" dirty="0">
                <a:latin typeface="Franklin Gothic Medium"/>
                <a:cs typeface="Franklin Gothic Medium"/>
              </a:rPr>
              <a:t>” for all </a:t>
            </a:r>
            <a:r>
              <a:rPr lang="en-US" sz="2200" dirty="0">
                <a:cs typeface="Franklin Gothic Medium"/>
              </a:rPr>
              <a:t>n ≥ 1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349" y="2604861"/>
            <a:ext cx="882648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/>
                <a:cs typeface="Franklin Gothic Medium"/>
              </a:rPr>
              <a:t>Base Case</a:t>
            </a:r>
            <a:r>
              <a:rPr lang="en-US" sz="2200" dirty="0">
                <a:latin typeface="Franklin Gothic Medium"/>
                <a:cs typeface="Franklin Gothic Medium"/>
              </a:rPr>
              <a:t>: </a:t>
            </a:r>
            <a:r>
              <a:rPr lang="en-US" sz="2200" dirty="0">
                <a:cs typeface="Franklin Gothic Medium"/>
              </a:rPr>
              <a:t>n=1 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Suppose Euclid’s Algorithm with</a:t>
            </a:r>
            <a:r>
              <a:rPr lang="en-US" sz="2200" dirty="0">
                <a:latin typeface="Calibri"/>
                <a:cs typeface="Calibri"/>
              </a:rPr>
              <a:t> a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latin typeface="Calibri"/>
                <a:cs typeface="Calibri"/>
              </a:rPr>
              <a:t> b &gt; 0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1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step. 				  By assumption, </a:t>
            </a:r>
            <a:r>
              <a:rPr lang="en-US" sz="2200" dirty="0">
                <a:ea typeface="Cambria Math" panose="02040503050406030204" pitchFamily="18" charset="0"/>
                <a:cs typeface="Calibri"/>
              </a:rPr>
              <a:t>a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b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1 = f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2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so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P(1)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holds.</a:t>
            </a: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			</a:t>
            </a:r>
            <a:r>
              <a:rPr lang="en-US" sz="2200" dirty="0">
                <a:solidFill>
                  <a:prstClr val="black"/>
                </a:solidFill>
                <a:cs typeface="Franklin Gothic Medium"/>
              </a:rPr>
              <a:t>n=2  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Suppose Euclid’s Algorithm with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a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b &gt; 0 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steps.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cs typeface="Calibri"/>
              </a:rPr>
              <a:t>	                        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Then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    a = q b  +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 </a:t>
            </a:r>
          </a:p>
          <a:p>
            <a:pPr lvl="0"/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	                                                         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 = q’ r + 0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 </a:t>
            </a:r>
            <a:r>
              <a:rPr lang="en-US" sz="2200" b="1" dirty="0">
                <a:solidFill>
                  <a:prstClr val="black"/>
                </a:solidFill>
                <a:cs typeface="Calibri"/>
              </a:rPr>
              <a:t> for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1. 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                            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&gt; 0,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we must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 ≥ 1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 ≥1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b="1" dirty="0">
              <a:cs typeface="Calibri"/>
            </a:endParaRPr>
          </a:p>
          <a:p>
            <a:r>
              <a:rPr lang="en-US" sz="2200" dirty="0">
                <a:solidFill>
                  <a:prstClr val="black"/>
                </a:solidFill>
                <a:cs typeface="Calibri"/>
              </a:rPr>
              <a:t>                                     a =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qb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+ r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+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1+1 = 2 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P(2)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holds</a:t>
            </a:r>
            <a:endParaRPr lang="en-US" sz="2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u="sng" dirty="0">
              <a:latin typeface="Franklin Gothic Medium" panose="020B0603020102020204" pitchFamily="34" charset="0"/>
              <a:cs typeface="Calibri"/>
            </a:endParaRPr>
          </a:p>
          <a:p>
            <a:endParaRPr lang="en-US" sz="800" u="sng" dirty="0">
              <a:latin typeface="Franklin Gothic Medium" panose="020B0603020102020204" pitchFamily="34" charset="0"/>
              <a:cs typeface="Calibri"/>
            </a:endParaRPr>
          </a:p>
          <a:p>
            <a:endParaRPr lang="en-US" sz="800" u="sng" dirty="0">
              <a:latin typeface="Franklin Gothic Medium" panose="020B0603020102020204" pitchFamily="34" charset="0"/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2,</a:t>
            </a:r>
            <a:r>
              <a:rPr lang="en-US" sz="2200" dirty="0">
                <a:cs typeface="Calibri"/>
              </a:rPr>
              <a:t> P(j)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cs typeface="Calibri"/>
              </a:rPr>
              <a:t> j </a:t>
            </a:r>
            <a:r>
              <a:rPr lang="en-US" sz="2200" dirty="0" err="1"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cs typeface="Calibri"/>
              </a:rPr>
              <a:t> 1 ≤ j ≤ k</a:t>
            </a:r>
          </a:p>
        </p:txBody>
      </p:sp>
    </p:spTree>
    <p:extLst>
      <p:ext uri="{BB962C8B-B14F-4D97-AF65-F5344CB8AC3E}">
        <p14:creationId xmlns:p14="http://schemas.microsoft.com/office/powerpoint/2010/main" val="357579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2,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endParaRPr lang="en-US" sz="1200" u="sng" dirty="0">
              <a:latin typeface="Franklin Gothic Medium" panose="020B0603020102020204" pitchFamily="34" charset="0"/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gcd</a:t>
            </a:r>
            <a:r>
              <a:rPr lang="en-US" sz="2200" dirty="0">
                <a:cs typeface="Calibri"/>
              </a:rPr>
              <a:t>(</a:t>
            </a:r>
            <a:r>
              <a:rPr lang="en-US" sz="2200" dirty="0" err="1">
                <a:cs typeface="Calibri"/>
              </a:rPr>
              <a:t>a,b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  <a:p>
            <a:endParaRPr lang="en-US" sz="2200" baseline="-250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876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 ≥ 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, if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gcd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(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a,b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 ≥ 3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 first </a:t>
            </a:r>
            <a:r>
              <a:rPr lang="en-US" sz="2200" dirty="0">
                <a:cs typeface="Calibri"/>
              </a:rPr>
              <a:t>3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steps of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give us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 + r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 = q’</a:t>
            </a:r>
            <a:r>
              <a:rPr lang="en-US" sz="2200" baseline="-2500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r + r’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cs typeface="Calibri"/>
              </a:rPr>
              <a:t>       r  = q”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r’ + r”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there are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more steps after this. Note that this means that the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 and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r’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.</a:t>
            </a:r>
          </a:p>
          <a:p>
            <a:pPr lvl="0"/>
            <a:endParaRPr lang="en-US" sz="2200" dirty="0">
              <a:solidFill>
                <a:prstClr val="black"/>
              </a:solidFill>
              <a:cs typeface="Calibri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 since </a:t>
            </a:r>
            <a:r>
              <a:rPr lang="en-US" sz="2200" dirty="0">
                <a:solidFill>
                  <a:prstClr val="black"/>
                </a:solidFill>
                <a:cs typeface="Calibri" panose="020F0502020204030204" pitchFamily="34" charset="0"/>
              </a:rPr>
              <a:t>k,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 ≥ 1,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by the IH we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≥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>
              <a:latin typeface="Franklin Gothic Medium" panose="020B0603020102020204" pitchFamily="34" charset="0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0581" y="1929489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2,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endParaRPr lang="en-US" sz="1200" u="sng" dirty="0">
              <a:latin typeface="Franklin Gothic Medium" panose="020B0603020102020204" pitchFamily="34" charset="0"/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gcd</a:t>
            </a:r>
            <a:r>
              <a:rPr lang="en-US" sz="2200" dirty="0">
                <a:cs typeface="Calibri"/>
              </a:rPr>
              <a:t>(</a:t>
            </a:r>
            <a:r>
              <a:rPr lang="en-US" sz="2200" dirty="0" err="1">
                <a:cs typeface="Calibri"/>
              </a:rPr>
              <a:t>a,b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  <a:p>
            <a:endParaRPr lang="en-US" sz="2200" baseline="-250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87699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 ≥ 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, if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gcd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(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a,b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 ≥ 3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 first </a:t>
            </a:r>
            <a:r>
              <a:rPr lang="en-US" sz="2200" dirty="0">
                <a:cs typeface="Calibri"/>
              </a:rPr>
              <a:t>3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steps of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give us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 + r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 = q’</a:t>
            </a:r>
            <a:r>
              <a:rPr lang="en-US" sz="2200" baseline="-2500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r + r’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cs typeface="Calibri"/>
              </a:rPr>
              <a:t>       r  = q”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r’ + r”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there are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more steps after this. Note that this means that the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 and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r’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.</a:t>
            </a:r>
          </a:p>
          <a:p>
            <a:pPr lvl="0"/>
            <a:endParaRPr lang="en-US" sz="2200" dirty="0">
              <a:solidFill>
                <a:prstClr val="black"/>
              </a:solidFill>
              <a:cs typeface="Calibri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 since </a:t>
            </a:r>
            <a:r>
              <a:rPr lang="en-US" sz="2200" dirty="0">
                <a:solidFill>
                  <a:prstClr val="black"/>
                </a:solidFill>
                <a:cs typeface="Calibri" panose="020F0502020204030204" pitchFamily="34" charset="0"/>
              </a:rPr>
              <a:t>k,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 ≥ 1,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by the IH we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≥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endParaRPr lang="en-US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Also, 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we must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 ≥ 1. 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 + r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+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k+2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as required.</a:t>
            </a:r>
            <a:endParaRPr lang="en-US" sz="2200" dirty="0">
              <a:solidFill>
                <a:prstClr val="black"/>
              </a:solidFill>
              <a:latin typeface="Franklin Gothic Medium" panose="020B0603020102020204" pitchFamily="34" charset="0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0581" y="1929489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8406" y="6420696"/>
            <a:ext cx="160317" cy="1768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Recursive definitions of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0!=1;  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+1)!=(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+1)∙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(0)=0;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(0)=1;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+1)=2∙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 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(0)=1;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98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time: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=0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32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≥2</m:t>
                    </m:r>
                  </m:oMath>
                </a14:m>
                <a:endParaRPr lang="en-US" sz="32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blipFill rotWithShape="1">
                <a:blip r:embed="rId3"/>
                <a:stretch>
                  <a:fillRect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data:image/jpeg;base64,/9j/4AAQSkZJRgABAQAAAQABAAD/2wCEAAkGBhQSERUTExQWFBUUGRoYGBcWFxgXGhobGBodFxgYFRoXGyYfHBojGxoYIC8gJicpLC0sFx8xNTAqNSYrLCkBCQoKBQUFDQUFDSkYEhgpKSkpKSkpKSkpKSkpKSkpKSkpKSkpKSkpKSkpKSkpKSkpKSkpKSkpKSkpKSkpKSkpKf/AABEIAQUAwQMBIgACEQEDEQH/xAAcAAAABwEBAAAAAAAAAAAAAAAAAgMEBQYHAQj/xABEEAABAgQEAwUFBwIEBQQDAAABAhEAAyExBBJBUQVhcQYigZHwEzKhsdEHFEJSweHxI2IVM5LSJFNygpNDo7LTFmOi/8QAFAEBAAAAAAAAAAAAAAAAAAAAAP/EABQRAQAAAAAAAAAAAAAAAAAAAAD/2gAMAwEAAhEDEQA/ANCXOO5gGarc+ZgGXBFJpSA6JqnudfXraOmeRqfP4QRIFtYOpFGgOicT+I+cJrmnc+ZhQS4KZcB1CjufOFBNO9+cERKaOLmAByQGu8Aomadz8YHti9z5xVOM/aDhpD5ViYoaIqOjil4pGL+2mYokSpITcA+/XSjVpAbEqcaVjuc7nzjBj9rmNJYZQW1SPpvAH2k8RU+VTtUsgMztYBwX/WA3hM59Y77U7mMYwfa3ipUC7prUygByfbQN+piyYPtpi0n+pKQ29Q5o/wA/0gNB9sa1MdTPO584reC7XoV7yCk6kOpvFom8HjkTQ6FA2fQ8nEAuZx3Pn84MmaWufOCLlwdMsMIAvt1Pc+cG9srcx0S4CpcAb2pu5gpnK3Pn629VgJEcUgGAVTOOpMAzjuYSyQbIYA/tjv8AGBCeQ84EBwl7QRoUyNHMkAmhDB4Nzg6U+uscmlKUlSiEgVJJYACA6DCU+aEhyWADvtFJ7RfafKlKCcOBNJZ1P3Q5bS+vyigcV7czcSMq1KUFUyJYJ95qp/EfgfCAvnan7VZGH7kn+svce6PHU9IzrjHajH4vNVeQE0SkoFNv+0g13g3A8JMmkp9kn/0/wl0h1EVNXYeOtouHDuyE4p7xy2uRWlQKWqW86wGZy+CTwopZbh6MfwtZ6/LSDS+GqQO8lQdwXCrA5SEt/p8WjVMRgsJKGVeIQk/iGZIPMHUD1cvCEziOBSDlK1qfQM5609NAVDhcmRJTmmgKJYJlg17tamxqSa8toUm9sXWZctCZb2UlIT5kfNt4smLEmffDLVmrUDo5y+nHKK/j+zRcKkyyiodKi+9QemmrDYQFp7NcAUpGecpSnrlc2NQ/wpE5P4PLIAyJpTem1eXzMUTD47FyA2VZTuivmG8jSFcd2oxiUh5ahzWGPLMwpa0BdTwqXQhIpSzeXrSO/dglQykg/wBpZ+rRSeCcdxi1AuCkKAIUObuK0pSnS8X5GKlmjseenWAkcFxTKAmYSed6c4l0TQRodYq8wUOWri939foYPw7iJlgBViWIOnP19ICylcAEax0DMHHwg5QIAhXBRBxLLwYprAANAmWbfm2kGCI4lEAh9zR+UeRgQ4b1WBAIlUcBaD+v1giUGjwEJ2k7VowYGcEqUDlApa9bRlfaHt9iMVnDZUCyAWDoLmtzT62Ea12j7Ly8YjKsd5NQfAhlD8tT5xmfFuwM6Ue+MyACnOmrgmha7ig+UBSE4dcxYSLVoe6MiWmpGYkObsGB86XvgPY5K+8XCNzRw4VbTWt9NYkOznY9N1srMyjqHZia6mnjyaLqQiWioASBXQUr03gK9MxsjCIBQkAAF1KqafO/yjLe1vbSfiVlImFKASwQW/1Nc/SHHb3tf94mZJX+Wlw7UVQCnSIzhKQGUsAVNANMqUFn13/eAe8MwiyATVlIzE0LUJ8z9TFvwHB3sRVT+6KNfQbDpU6ww4fie6GSB7oYhie9U1uRTrFr4RNYHuFVySlrqL+m2gHmBwJADACg5aB6XH6RM4fCBnID+cMpHEFODkURfTw8Iey8Wp2yHd9IBZKAQzD1+sKKwqTdIV61gsvEA3BHhDuXLaw/SAh8Z2dlLBATl5p7vN6RF4hIw6XMpS2YFebT83z6PFsND1htjMPmSQdoCDxnD2l+0kElJqQ5IrVw/k2kRqcQFFld1QNUvVtX9comOyU1kTJJtLVQciAfm94fYzhcucFJWkPoQGI2IIqCPhAJ9m+Lu8smtWc12I8PrtE8F1jNsVh5mFnJBVm1Sqtvd7x30PWkaThF50hW4eAPmgAwJlYMEwAzQH2joRBzLeAKw3+McjvsOnkIEAgpRjhXHSmOHaAHtGjM/tf7ZeyljCylDPM98hnSnY7E/pFh7dduJeAl1LzlA5EXrXvK/tcNGAYievEzVTF+8tTlRJAGpfk3ygNO+y/tP7RCsNMUMyA6XoSNQzVZnfmBpEf9ovbXMPu8ovXvKFQSHDCKpgeOysKhYkpzTlgj2rkBI1EsGo6mrUg/CMEVZVLS4BJdhuLG7uPpANuC8EM4g2B1LC718KHwMXDAcFQEA1mlJ/8ATDjf8NrP49IdcH4IqeRn/wAsUADDq5Fz840PhvCZcpIShIAApT5mz/OAqPC8HPNEYZSSRdbs/NxtUta1YseD4RjGNZSLWBNvCj/ow1iySEgWhdM4OYCvDs9i8o/rpej9wEE+m/iOf4RjkGk2WoXqGNNHaLQmcIOVQFEm4niEqqpKZgD1Sas9Ket6wpwrtvLmHJMSZKqPntZ9bRdFy/4ircY7MS5r/wBz7OH1Sd4CYlTQtLO/PeEcfNyoNDSM8mYzE8MmBbmZIdlSyXIepym4pXzi2I40jF4dUyQoLDGhcEEaEXgIHstjv+Pnods9QzVt659BF1mJ745giMl4CpUniScxDkkEBqua0FTpz0Ea9P8AwnmPjSAbYmWnMkkA5gzHlWnr5xI4BQCQkBgmkRXHZ2RCFXZQ+MPsMqo2NPXrSAkAqFECExLbxhQFoAzwAuBljoRAczcvhAg2X08CAZpV6+kN584hKiGcA/CFlQmoCA8zdqeKzcVi5kyY5UVFKQ1gDRIHq8Rs+WtIZTgXbStbCkbV2k+yVE2Yubh5ns1LL5FB05uWoFvLnFF4/wBjp+FLTUgDRSQ6TUKva5Zr11EBTsDJzzEp3OkXzhEnNNMqmVIFAwYmgZtGHxMVRGDInpB7qXIBAcsxVW13Nfo0THA+J/8AEzVI77mgYuQ7u9xUfF4DWuD4DKkJAt08OUT8nDNS/WMtxfbrF4eqpKCGuDUad4dDEn2Y+1VM6b7KYjITQEPX6dIDRVU3hsJtbwYYwGgYv4/KIjjGIyIUoXZx69eUBPysSKBw7emh1KnvyjBOMdr8VmUErybENrT6l/oI7wnjWIzgTcaUkiwysAB89d4Df/aCGeJQ4rFT4NxGeivtRPSz94BJ8Cnr8NzFnTjQsMzH1rAVntVKSZZSplKIJBIt4iwfr5RlGE4tN4biUrSUlKz3wCWUnYl73Y83jVe1spMuQogVLAXuTfzjLu0+E/ohYIJICXHIOXJuC+l26QFqn4vDz8Th8RIWGUoKKXYpLHMFAWYH08aTjZjS09U+jHnPshPy4uUHoVcrtHoTGr/4dwW7r9WD9RAF49WTRnoa9RC0nEZZaT0P8etIbqPtpFNQPCx0+XhCWAJMtlUYtp6MBZkrcBusHCoQwinQk8h9IWBgFDHUmCPB0nSA65gR3JAgI9ZLwVPWOqPoQTN8YDrn19YJjuHonIKJiQpJ3+YOkKZoMFwGL/aR2OGGBIP9I1QW90i6SBU015jaKj2Nxfs5q7e58iKNc3ty5R6B7TcFTisNMlKLOHCjoQXB+Hk8ebZH9LEACuVTHmLEeNYC7e1w6xmxWIKMzMkVIFXctq9PjpDPEdnMOpHtsFiCspLlLsqjlqMbbjeJvF8PlY3DIly1ypawXZTh3oX1el/pDvg3AUSJfsZqpSif8tKamrF3o9R6EBdOzElS5CVHuki21LRE9sfaGWpCUlVCHB2vasW3h8gSpIG1OXhB04VKgedfpAeb0YFUyccxCUu5ULtbfnFgl4ThSMomqmpVfMyx4vlsf3jQOL8Ew0hSVrSEsTpQq5tEJx7stKx8xK5U2UWABCiQ7MA2UV2IgGvCwJBC8LP9rKN0qJcPqHqPL5xeuGY/MkKJoWPhfw/SG3DezMsISJrTZgrmrSjBjdqCJnD8AQhPdDaM/wBYCD7ZIUrDKKdGJsbHQHk/yjG8Txdpfs1WTZPzBfR6/CN14zg/6K0ijgt+kYH2hwSkrJI6Fg1L8zAF7MJBxkrYr6lvWsegCvNIKeXk49V5R577MLAxckm2YAu+tNI9AyUU5ftpAc7OTEmSA75GTQvYUbwPp4eYuYkJDAd4xU+yPER7SdJU5yLIAarZnTQaO58CdIl5clpzGwc3LXcD11MBZuFqPsg9w/zMOwYZ8NAyUGp9eUOlKDVYev4gFRAgmaDJTvAH9WgRz2XTzMCAYmExvCqz9IKoQCWYnw+sGzQAqsdSn4wAmozII/MOt4wbtL2fEviLJDJUXAAawHTU/wAxviFNzaM/+07hoT7LEgMQrKTs7q/R+ogI2X2LlkZkqKVai4rox9ecM+AHPxRMolxISXZyHfLtSmnQbxL4DjCVSFLeoSd7sdNPRiO+yfCBc6fPNSpZD/E/PygNUmOwEdQkg9I4pdYNNW1fh9YAuMwyZqcqgDyIiLwnZqVKUSlIHQfJomUTQdPCDBQPhANZOEYj4/KHWZo6Fs8N50/9v3gGXEqg9DGK/aQMswBmpSr8yetR842bELctvT+fXKKh2z7KfeEgpDrsHqNHbnQV6QGP8FU2IlF7LHLXfSPQ0lLpFdLeHP15xjaOxxkD2kxeVSFBg22p2L26PGuYLEZpSd2FfXrzgKTwLGplcVmIeqgxDMHe92tsOUXvEqKZudiQ2nxLa/rGPcUxrcUzB/eqSWofXPzjYE4r2klKkhswHxuC3rSAl+CzsyCRSsSaEPrEP2fW2cdPk1InXgCgR0Qe3hBYAP6pAgzCBAMmZz+8EJ03hSaWtCSl7wCRe8GEwwVR0gIFLs0AokxCdscB7bCTBUlIzBrumJlRttrHGBBSa6EeEB5tlY9aM0t6HmTeoD2d/VImeyXG5uFWpUp1IU5Kbl2qRTYP/ENu1fCThMapBND7pDF9rnz0hz2MOacXCRWj1JrUDlAWfC9rsTjZokyVezJJGYCw1UbsR8ItfC+zuKlzQqbi1TUVdJSA+3SD8Ew8mipeQEfiAApt0/mJ0l7F/GAE5TWFIEqf4wjMxwSwJCQfTQsEjSx28oBUzCW5witZvC5SGhESrknf1WAR9nWGfEsd7NBUHpQsLPR/OJJSKU9fT0YRRhsySSKH9PpAY79oXGSv2ctGYJUHU4qVAlv0MaLwKWPu6WJIKU1O7avr84pv2s8OCDLIACDSwDF+WjaRZeyeMCsOO8LUYBqU23GsBnPFcAVzZs0ksiZlcWAs+lPRvGocBxebDoSCDlYUfa28VTBSETFYmWfeU7pO7uSDrf4RLdhJycqpaXOXw6Dlu3jAXTs2TmW4+lInSYheDK75GwidSIDjwUVoDBwXjiaQAyGBCrwIBhPUws8NVTYUxKqNp9doZrpTxvAK+1flCSsckKSknvKfKN2vDKbMbWkHSQC+2rfOAkUv+0KIS1YaJxB5mHXtYDOftb7O5hLxIY5DlWPEZSTyc+cU+Rw6R7MqIV7YBgQSHPum3J/gI3TE4RE2UqWsZkrDEdaeHXxjJ+0HZVeFmgGsuuQuwZjRWx9awCXZLsvOWCqTOyaZVjNT6PFpk9jsUhQIxlSXOVPXwP7RVJfZzFTyF4eYZVGYEgH1+0XzszgMVJBTOPtH/ES5B8Rr+1oDk3sUZoCp+ImzGagISN9BExgcGZSQgEkWBPypD1ClHQx1KXOjCAUSiE1yzCyzvCE3E3gCTkaPW38Q7kSaVENMKkqLmnweJLMwgM9+1ThJmYUqSP8ALIWX2DvTyMVLsDxdlJlk0JIckFxS3R7NGqdppyfu80zGbKRWz2HxjzxhsUcPPKgHAU38G9PpygNmXwIJxCpopmTUizmhO7tT4RXuzHcxc0WdZAsz1brb00Wns/xpGKkZkd5mBJo9B3mFn20iBxEsy8YTQOQqv+k+FPjzgLxwD3lnoC3jE2msQnZ2YTmaxY/P9onXgOlHwjhgKW14SVN2EAt7T08CG/tTsfKBANZ45+PWI+eonQ2+MS85IqXa7wzxKwNHgIv2atfXlBQosQCX9NDmarvVb+dBBJSkk3259HfzgO4YskaAXH05Q5kzXoLW/mESXv8AtCktmYCn0gJFCtvXSG3GuFpxMlUtdjZmcHQh47LJBqfX8w6CqbwFD7OcQVJnrw01kFCqM7NQ0fl+sXiXOCqhqxHca4BJxDKWllBmUmigxcV61iC45MXgJJmIUVpcAhVCH2+PxMBcxNH1hrM4ihIJjKsX9qS2ZMtTm5JoPEafpEdgpuP4hMUEqMtD1KSoAg022p8IDReIdt5SCEJOdZslNXe3rkYkuESVzAmZNGXUI2POGPZrsZJwneZ1kByqpdq15n6RZMNKCQACS2+vXeAXly45NULkgNv8/jBZ+LShJUogAb0EZx227cgpVLlqYMXNibAsdDtyMBEfaL2yCyZcpXdSasD3lPU2tp1aM1mupWYkVfUluVB6aH2OUqcoKpewoerCHQ4OpCQ5KaG779LgkF/1gHnYXtGrDTkoBdEz3hcs9AKCv1eLz2lP9cEMe6bg1L76a9HjMPYBRbMEszljqSDdqgsP2DxOcP7VEpSJ686kvlUToK15/SsBsnZNJZblz3fkYsSQYq/YucDLUoa5bE7fCJ9c54AyntzgJ8dn/WEZlb29CsIKnF+hgHmRW48v3gQn949PAgOTZw3oIjcdjgAQ4HS9bRH8VehBdn1ZLg3LcucRmKBUHJIa5e7XgOzOJssgEmhLMWLML6dOcJHFlQZ2PKu8NlJJLDR36M7nSHEiQLm9dOUBJYPEEjKVAt+lYfyZ7UBpENIUR1fbzeHOGm0B1Oh9coCaTN5/CHUqZY8ukQ0ucKft6r+kNuM9rZGGH9SYkEMcupezDz8oCwBW5pFK7b9qcNMlqw2YLWTYVAKa94imltfCKB2j+0rE4nMJf9KV7vdd6g+8oaliwiq4aaQoHqSSbixgL1wXhcuYoJNjzYi9U7+jpGs8Iw0uWgBIAGlGtGHcM7RrlqSsAsN6vZz0If8AiLKj7TlEJTLlhqh1Gj6EbVffeA1adiUi5ZvD+LRC8U7bSpaVCUoTJgFhbap+nSMn4z2znzCQpZv7ocDKBtrq214r8/ja3LGjAVraAuPH+3i51TMDKB7odgRYfU+Fop+Ixi56+8//AE1pT3vOsN5WFYqJsHFXFWeJbgOC7xWr3aAuNK7A+hASXDcGZfddR1BI1ZqNSoBvYiHeLlEu5CrOGAcNY2uHD6EbmGyh3iQbXBqQHqXDAnMx5vDxMwqS5chiFM4vUkVuCc4PVUBXpmCUFE3Bq5BFOjuHACW8Lx2Zw8rDAEsqhI312qK+G0T82QkJepS9SPJSQSncpW2gfVVGy5AylVmJ1FGNRU6FufepQQDXgXa6fgJjILo/GhTMQNn7wP7RqvZft3IxiWzBEwM6FUNn7r3HOMRxsl1mmo71Gs1tfP8ACd4TEsoUColKksbMQxs+9D5QHpdMx+j0/f6whiEuNfl69bxmHY37TS4lYguCAEzCbf8AWSa9dNYvv3/OErCgxFwdxccm+fOAkMvTyH1gQzzq2+EdgBNwrvtr5N84jsbITlykOGdqtQ8qxOYlAY0FIi1yQSXt0r4QEOo7Anr+ohSWgBiKbno31js5ATWpqSRatIIVtqW1AgHCJQd3HnVvD1XeHGImBAJJAar09bRWeO8fRJdL5lB2SkZjQuSW0YH5xnXGu0U3FEuohJLhLsKUAA3qesBau0f2hXRId697Tw1LXenlFBxeMXMOZZKjqTrAGGLOS3gfjyO8AYc2dy9h0qXtAINC8uVR6A826mnr4w/+4ulKUg5jX/aeVz1cQtLwRmzQgsALqFXbx1YnSlYBmtBABoc1n9UGloby0AqoSwuTT5P6ESvaCWMzJsmoUzUrfUWt03iPk5ikADKKuoXPJz8vKAK4UQliRWov4ObU+Jg33bvAZbivI7Cpe3zh1gMD3lKqGoAWcv05Q9wkoLmEgNVnIGp5s9td4BT7qQlyxUpL0pS1QwrT9TWJPCyMiUKDOWIdgzg6ENUUvRoXlkEEKL1u9wlgPzUHrSEMSopYioJIFR1ahcMaiA4g0FCRoLUsCKHXunQsBSsOcjh9qgEE/DIx7wysaPegeBgnVcEjqEu6bAqDh015Fzcw/RISQTQA1oE9CQ39pBbk2sASVKIGgoDRnAbuuCKvUPe6i7QnNUljQu1KvQVYuthQ5WFuphebLoctlO7sHOpUAoUfKdn5Awn7QukXItWznfPRlA3u7nSAhMdJBBYit7XfUvvXxaIDESwSQzNtcAUFG5Ra8ZJUARWooxct/qtlOvN6xEnhZZ2BOooXYO7lVCe98N4CAXIbpvtb3miy9kO2qpBTLmOqU97lNKX0e/iYg8Vh1kUF6lg1aigt4CGZcBhTlqesBtf/AOXy/wDmyP8AyK+sCMYbmfI/SBAelp6jXc/PnEcsXdjoSPCHs6ZUg/W+0ReMmgPY7Va1zUXFYAs8Ir03+MUvtL2tEsGXKvUKXpsw57wt2q7RKlAy0DvKBA5aPTWwblGfzSVVOp8XfaAC8QoqqXUSS5L/AMuOt4YSxci4qBvqfq8LjDuPdsWqRqwD+MPsHITQGzaB9bgNuGcbdYBLDYcqSWN6+8wLOQ+h6bQ84fhxUzF5QTQZgAALAbH9G3h5ISDMJSQHoSa//wBHQfqYV4msBkoLhVE0NAA+ailMHJLgtcwDZEuq1qN6IG1htYM1OQiS4Rwv2afaKq1VFt7AOmmzmh6PDOanOqVLSBzNnAL10tRxyiUx08y5Su6SzDKQxrQUKQR4U0gK5PHePeDXNrE92z+h4QsjCCoDWv4PVvpvHJBQJjrc3uKnQEAHfwozw9nTGlks2YgXBt/1CjkPfzgGszKiVmUUhRc/h3ZI3oPLxeBweZmckO1VCtcvRV+mlrw54klKZRexSgag0L6GtdPFoaYDHJZQJfumr0ooFg9WfYc4CVly7AFq03zH8zgXNNo5iFZiAGBe9y+ump/eFsNMLO29NGLVHMbU03jgI9olTvlNSCAdgCN7V1rtALSpJAUSGe5NbHVtleZ5CHBD6BhUu7UGh8FBxuTtCeJxPeoTlIDPUgVYak6jej7QfCzVvmIV3bUN0h39ylUqOvkIBVlWJsNjaiSHvbLY6ACpMGqVZio5lMS6mqW//YA+ZI8eQEJqmH3mOVTaO21fZ7Eeb3IEPETipzVRP/WNHaiGuGgGc2eOqmd3pWn/ADXPdURztvDBPvUJBoCXGhZ/8xjUBXUk2ESxnDPkuXFSVJADdNUltw3OG09aQo96gcEBy+bureu4BpdmgIGZLq4uli9GFNw5s+tACdYhMdKB5Xrbem4NgxOoF3iz4mfSv4gyXrV7uU/nCqUcnYRCYyWcozJpQg1rq7EWII1s51gIr7urdP8ArRAh99z/ALf/AG1wIDb8XiFA00/WIjHYwS3UugGvnSnh5xLcQlElT2Y184ova7iABEpJcXPN7D4QFd4zjjNmqWLPQNoDR94jZcjbrXl6+EOZqtOenwHreF5A7lhbz61FmaAY+xV3mSfWnNhrzh9LwZRKSS1ahwQa2IcClBUHUc4PhFZlMOQzbbF7iuvI3h7ipTH2YL5qhgC70D5RUXNHgE+EyGQtanDMEqFGJJd1Del6FmeCYabnzTFOb5daO5OUl61qNRyh3xSWBLSgAg+6AxBGlbEGwZmhBUjIkIy2uC4rq6SXFGFOkA64ZLTlClNszgUAd3KkpVU2NdYQ4riPaEI90CpoTeqTlDWAB8y9YdzUhDjMwYAkFDqF1ZFAgLJVQAv1pEJxXEJcgEnJQA8y9uTk03eAOMKn2cshQdnJezk071jTQt4w7w+HcJ0Adw5HeUWG42223MQcniRSmWkFq6GjWBryvyMWTh8wZKJql1KUUnQOPcLMzVIpygEe0mFHsizXp7p82ANxqL7xAcKwi3AZnZnLOOTlmJ1id4/PCmBdQGiqsd9Df5CGvDAVLBAzVzFspJ3I/ur5wEnh5GVNVA6sx0vUlwobVvyhWTIAc3er5VhgGzAlLO4IroB/dB0YoCprtoDoDcOCQx8TCExaUqNnPJmF0uwbN7wudXgOzUUL94vqCPFVD+VQ/iD4aaAA6SWeoYivWXWoNDeg0MNlBSSWuKVTrSnukWAt+Yc4JhzcliHo4AdnAukOO6AerXJgJBcw2ygA0sLXDnJWhBfVn0EOuHDKapBUS9qcwf6dCCfJXOG3sUKLkAECnuh2vobjZ3UNkwpPWlIJor/Sa2NpdiWar66wHZYQtSmSMoJcMz0qR3Rly1tYDmIbYjDAOSAQLaAkUIp7rprUUZhUmO4FBMsrFHIYAGhT/wBpDkOb7mD4okJFzShGYNkq4dH5T4CpvANpuBJVkyuSXUcuYioDgNVzlLCtcu8NF4NSgWQ71sCxFXDos+fX/wCIh3MlFzRVCxGVQJbuao2I8DuYUl4VxqGd3ajgOkjIKljQnYaFwi/8OXun/UuBE395P/MP/mR/vgQF449iciVKJonN4+njKMbPK1FWpJ/WLv2yxlTLGoKj8KfERRTd/Xq8AnLlvRnLfKJH/D2lksGX8g1zvXUQOHYYKqQS3llFTzfR33iZx2JUsJSp2sKu7EuxNCwIAG45QDDhfDsozN096lmLi1HrUdYWk4bNPCwAWS4Hde7AWIJ8HiVlS1J7ige6GLvSwq5dJqb0oKQrjJgRLmLJNQCahztmAZKtKXpaArWOUDPcUSgaDkbhQ/SGmDSVTGKe7Ui7Fi7UIIqdLQ77ypSphFJimDNVr1fnqNIdcMSoJzBAKrAAO4AYOARmrV0kmjwDRc4KmZD+FXvUq27BiHrVjRoh+JjvEhj3q9133FCzONIl5MkhClkuSHDEXOqqEaW7pitDN7UAt7xJ2DdCYCUwGBSVGYsMAokCiue5+I+ETUpiXQGSByJ8cpzDW/WsQhnFyLhRqS2raEBzf1WHWGmqMtnDA6tS47rsdbA1Z2YPAI8blgkPp/cXc96oNfn5wvweQVJUaJVRTuHAy1903F2Z4Z8Ux1gU2OahIZq3J26xIcDmqVu3utQgtYa6OLbbwEkUOHybg1q7AqZIApq9no9DCSVnM9K1BEsH4ZQ/eApq+wh0lCglnOUAApKgAWBKSAW0cW13UI4uQCaOkKYF0k6MQcsutGtsd4BgtJqEgFrnLmazfge7N15wbh+HJdwANasHO1QyQKk6VO0HnSWDgHK+wfcDNkD1I1qz7QrITl3S4JUCQBWrDvBgwIrqA8AouWTatAwJcUBb8RIocvJwPxGGuMEzKHTQi5SC/Q5elQXpSkOhM5s/Ou9Kmh96/wCY7Qjj1FUxCU0BoxADV5ClNtIBSSj+mAwqA5ZJ50zJuai9W2EAIDscobR01aj8yRXmzkMIUxs1hlBZv7gl2r+YVYEdCAKmImZjCpQS5UkN3eZo5DkOQwoeXOAXkYSYolTpqWBLAbPZrgOf2g83EZEkqUwYWLP0AUDTM1qW3js/FZAkJJvoSz3c1p3q6Vc7RX+KY0zlhCXbMTexpepBaAlP8Tl/3f6RAhf/AAAfnR/4v3gQDjjc0zFrmPSw+QiGTLJUANf10ie48qgA1qfAQ04HIdbt6t+vwgJbheDSgVS57po5q7B6uCTVxtBMRhhMmJYczTZyHs+Zr3rE7KSAk5bXfrQVuGAJ8Yb4bC+8o2WQ6WZmYVYbapc0NoBIDKgVqNjZ6nKSzVJdNBzMRfGlEoCCGc94MRVO4aigGt1L3ieW4U+hFX71OY/HrWpGpEV7GT884FLkJrWwY6HW2o1NDeAj8YhkgECpvQltWsFV5n3dLxI4WYBLCVBnAzULOdFJVYcxTYGsITJJVNJZko3Bazlkl1ULvl6hoY4vFlRZL76n8VCNQLX/AFgHWP4gFIUJYclN3L9EqHvhgGcB9ogMOg5yQASBUE12Zrv8osWMkKRJCfxmpIDeBAosa5kvtRjFbwEw51ZnBtqPxPsRoL/pANps5WYkPfnQ9TyH66xMykdxKVOalSmtVjpR25C0dw+CCQC1i+xNL5k9NRz5wvLlOc1gWclwba5Dyu3xrARHG5QaibaDUvc7mJzs7/lpQxSTzaj6Ozspj5myWiF45LKlJU5Yu1XLhk7eh5xYuCVluVUuzHa7Zku4BDDZtYBZaWPeptdN61omrgKHJoTVg3VQjmKN1CgDR9dinUw7LOlwCBTRzdnMtJdwTVw7bAQkqQoNUgnUFL3FazHJYg1HygCYj/LAahqGZ+ZNKi4LNVIToYGHlso97S2dTXLH3+h8ToA5sVh2SQVAPVsyWavu9+lfgSfxV7hsIQpyQKVran5RMBtXwSm8AqMFnYBiBo5NHcN3jzT5c4jV4hp+andVStmrT5v4xLSwokgEAVBLpfTQzN28SWsYrmGdWKc1BLvz3oDQUgJXjE/KlRqwDghRqq9s5F8w/wC52cxA8JwzJC2JNns2v5SQW8m6xZuL4Zc1spfMbVLgXZy4JOjVqdIY4nD5QGpWhYV5tXmOT84CD4ti11SQe9ehBqWamhY+TQfgvDlBPtWNT+UqZqvRJF/lUQ3VhzOnUBsBVrJvUtp6cxZMPKT3UtQBNQUsGr+FJJ2rXQvWAaffOvw/2wImvvA/LM85f/1wIBbtBwtl0U1CLfvDns/wtOQvVmNt2ofMwIEBKzZPcS1AaUvU5aHpBcLIGRN2c/F/r0O0CBAHWnIFF3ylttaENY+mityFVLUKzlJS496pzMahwKR2BAITrOAkfmABALbB6UpTeF5GFCBnDuWqKEWN9R1fzrAgQC3HsKJSFoFa10BPuuE/hpz3iD4PhQ61En8IYEi79QzgaaaQIEA64jhwlOa7K2D6C4aFuGYQKcmpu5FfBQY6vAgQFf4jLGdPMqNWN71LnpteLFhMOAkZe6WJBDBmL0yswzBwNIECA7iJJcZlZnJvmPusz5lEFgctrUg8sM4BUCl2L6Byn3WqzgnV3gQIByvCFaC6jfdZerar6H/tEGkYRSsylLJOUF+89s7E59x5knZuQIA5lFKaKLWurYN+LYgdAd3iGwGABmkX1LhwSwuNb/COQICSmy8oGzhNtC4poGbbUxCcZc66bPYkHXW/WBAgG+HkgIpqSkcgUv6tFg4VgmlODd1VzaBhZQs9D1u8CBASf+Cc5f8A4z/vgQI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5" y="3446462"/>
            <a:ext cx="18383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08" y="3740942"/>
            <a:ext cx="3082727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53" y="372348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25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Recursive definitions of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Recursive functions allow general computation</a:t>
            </a:r>
          </a:p>
          <a:p>
            <a:pPr lvl="1"/>
            <a:r>
              <a:rPr lang="en-US" sz="2400" dirty="0"/>
              <a:t>saw examples not expressible with simple expressions</a:t>
            </a:r>
          </a:p>
          <a:p>
            <a:pPr lvl="1"/>
            <a:endParaRPr lang="en-US" sz="2000" dirty="0"/>
          </a:p>
          <a:p>
            <a:r>
              <a:rPr lang="en-US" sz="2800" dirty="0"/>
              <a:t>So far, we have considered only simple data</a:t>
            </a:r>
          </a:p>
          <a:p>
            <a:pPr lvl="1"/>
            <a:r>
              <a:rPr lang="en-US" sz="2400" dirty="0"/>
              <a:t>inputs and outputs were just integers</a:t>
            </a:r>
          </a:p>
          <a:p>
            <a:pPr lvl="1"/>
            <a:endParaRPr lang="en-US" sz="2000" dirty="0"/>
          </a:p>
          <a:p>
            <a:r>
              <a:rPr lang="en-US" sz="2800" dirty="0"/>
              <a:t>We need general data as well...</a:t>
            </a:r>
          </a:p>
          <a:p>
            <a:pPr lvl="1"/>
            <a:r>
              <a:rPr lang="en-US" sz="2400" dirty="0"/>
              <a:t>these will also be described </a:t>
            </a:r>
            <a:r>
              <a:rPr lang="en-US" sz="2400" i="1" dirty="0"/>
              <a:t>recursively</a:t>
            </a:r>
          </a:p>
          <a:p>
            <a:pPr lvl="1"/>
            <a:r>
              <a:rPr lang="en-US" sz="2400" dirty="0"/>
              <a:t>will allow us to describe data of real programs</a:t>
            </a:r>
          </a:p>
          <a:p>
            <a:pPr lvl="2"/>
            <a:r>
              <a:rPr lang="en-US" sz="2000" dirty="0"/>
              <a:t>e.g., strings, lists, trees, expressions, propositions, …</a:t>
            </a:r>
          </a:p>
          <a:p>
            <a:pPr lvl="2"/>
            <a:endParaRPr lang="en-US" sz="2000" dirty="0"/>
          </a:p>
          <a:p>
            <a:r>
              <a:rPr lang="en-US" sz="2800" dirty="0"/>
              <a:t>We’ll start simple: sets of numbers</a:t>
            </a:r>
          </a:p>
        </p:txBody>
      </p:sp>
    </p:spTree>
    <p:extLst>
      <p:ext uri="{BB962C8B-B14F-4D97-AF65-F5344CB8AC3E}">
        <p14:creationId xmlns:p14="http://schemas.microsoft.com/office/powerpoint/2010/main" val="27065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Definitions of Sets (Data)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18264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Natural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</a:t>
            </a:r>
            <a:r>
              <a:rPr lang="en-US" sz="2400" dirty="0">
                <a:cs typeface="Franklin Gothic Medium"/>
              </a:rPr>
              <a:t>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</a:t>
            </a:r>
            <a:r>
              <a:rPr lang="en-US" sz="2400" dirty="0">
                <a:cs typeface="Franklin Gothic Medium"/>
              </a:rPr>
              <a:t>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, then </a:t>
            </a:r>
            <a:r>
              <a:rPr lang="en-US" sz="2400" dirty="0">
                <a:cs typeface="Franklin Gothic Medium"/>
              </a:rPr>
              <a:t>x+1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555577"/>
                <a:ext cx="49856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Even numbers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≥0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Basis:  	  </a:t>
                </a:r>
                <a:r>
                  <a:rPr lang="en-US" sz="2400" dirty="0">
                    <a:cs typeface="Franklin Gothic Medium"/>
                  </a:rPr>
                  <a:t>0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cs typeface="Cambria Math"/>
                  </a:rPr>
                  <a:t>∈ </a:t>
                </a:r>
                <a:r>
                  <a:rPr lang="en-US" sz="2400" dirty="0">
                    <a:cs typeface="Franklin Gothic Medium"/>
                  </a:rPr>
                  <a:t>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Recursive:	  If </a:t>
                </a:r>
                <a:r>
                  <a:rPr lang="en-US" sz="2400" dirty="0">
                    <a:cs typeface="Franklin Gothic Medium"/>
                  </a:rPr>
                  <a:t>x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cs typeface="Cambria Math"/>
                  </a:rPr>
                  <a:t>∈ </a:t>
                </a:r>
                <a:r>
                  <a:rPr lang="en-US" sz="2400" dirty="0">
                    <a:cs typeface="Franklin Gothic Medium"/>
                  </a:rPr>
                  <a:t>S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cs typeface="Franklin Gothic Medium"/>
                  </a:rPr>
                  <a:t>x+2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cs typeface="Cambria Math"/>
                  </a:rPr>
                  <a:t>∈ </a:t>
                </a:r>
                <a:r>
                  <a:rPr lang="en-US" sz="2400" dirty="0">
                    <a:cs typeface="Franklin Gothic Medium"/>
                  </a:rPr>
                  <a:t>S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55577"/>
                <a:ext cx="4985660" cy="1200329"/>
              </a:xfrm>
              <a:prstGeom prst="rect">
                <a:avLst/>
              </a:prstGeom>
              <a:blipFill>
                <a:blip r:embed="rId3"/>
                <a:stretch>
                  <a:fillRect l="-2036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70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Recursive definition of set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Basis Step: </a:t>
            </a:r>
            <a:r>
              <a:rPr lang="en-US" dirty="0">
                <a:latin typeface="+mn-lt"/>
              </a:rPr>
              <a:t>0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mbria Math"/>
                <a:cs typeface="Cambria Math"/>
              </a:rPr>
              <a:t>∈ </a:t>
            </a:r>
            <a:r>
              <a:rPr lang="en-US" dirty="0">
                <a:latin typeface="+mn-lt"/>
              </a:rPr>
              <a:t>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Recursive Step: If </a:t>
            </a:r>
            <a:r>
              <a:rPr lang="en-US" dirty="0">
                <a:latin typeface="+mn-lt"/>
              </a:rPr>
              <a:t>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mbria Math"/>
                <a:cs typeface="Cambria Math"/>
              </a:rPr>
              <a:t>∈ </a:t>
            </a:r>
            <a:r>
              <a:rPr lang="en-US" dirty="0">
                <a:latin typeface="+mn-lt"/>
              </a:rPr>
              <a:t>S</a:t>
            </a:r>
            <a:r>
              <a:rPr lang="en-US" dirty="0"/>
              <a:t>, then </a:t>
            </a:r>
            <a:r>
              <a:rPr lang="en-US" dirty="0">
                <a:latin typeface="+mn-lt"/>
              </a:rPr>
              <a:t>x + 2</a:t>
            </a:r>
            <a:r>
              <a:rPr lang="en-US" dirty="0">
                <a:latin typeface="+mn-lt"/>
                <a:cs typeface="Calibri"/>
              </a:rPr>
              <a:t> </a:t>
            </a:r>
            <a:r>
              <a:rPr lang="en-US" dirty="0">
                <a:latin typeface="Cambria Math"/>
                <a:cs typeface="Cambria Math"/>
              </a:rPr>
              <a:t>∈ </a:t>
            </a:r>
            <a:r>
              <a:rPr lang="en-US" dirty="0">
                <a:latin typeface="+mn-lt"/>
              </a:rPr>
              <a:t>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Exclusion Rule: Every element in </a:t>
            </a:r>
            <a:r>
              <a:rPr lang="en-US" dirty="0">
                <a:latin typeface="+mn-lt"/>
              </a:rPr>
              <a:t>S</a:t>
            </a:r>
            <a:r>
              <a:rPr lang="en-US" dirty="0"/>
              <a:t> follows from the basis step and a finite number of recursive steps.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7854" y="5157537"/>
            <a:ext cx="68900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We need the exclusion rule because otherwise </a:t>
            </a:r>
            <a:r>
              <a:rPr lang="en-US" sz="2800" dirty="0">
                <a:cs typeface="Franklin Gothic Medium"/>
              </a:rPr>
              <a:t>S=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ℕ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would satisfy the other two parts.  However, we won’t always write it down on these slides.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256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Definitions of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992890"/>
            <a:ext cx="643306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Powers of </a:t>
            </a:r>
            <a:r>
              <a:rPr lang="en-US" sz="2400" dirty="0">
                <a:cs typeface="Franklin Gothic Medium"/>
              </a:rPr>
              <a:t>3</a:t>
            </a:r>
            <a:r>
              <a:rPr lang="en-US" sz="2400" dirty="0">
                <a:latin typeface="Franklin Gothic Medium"/>
                <a:cs typeface="Franklin Gothic Medium"/>
              </a:rPr>
              <a:t>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	</a:t>
            </a:r>
            <a:r>
              <a:rPr lang="en-US" sz="2400" dirty="0">
                <a:cs typeface="Franklin Gothic Medium"/>
              </a:rPr>
              <a:t>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 If </a:t>
            </a:r>
            <a:r>
              <a:rPr lang="en-US" sz="2400" dirty="0">
                <a:cs typeface="Franklin Gothic Medium"/>
              </a:rPr>
              <a:t>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, then </a:t>
            </a:r>
            <a:r>
              <a:rPr lang="en-US" sz="2400" dirty="0">
                <a:cs typeface="Franklin Gothic Medium"/>
              </a:rPr>
              <a:t>3x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18264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Natural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</a:t>
            </a:r>
            <a:r>
              <a:rPr lang="en-US" sz="2400" dirty="0">
                <a:cs typeface="Franklin Gothic Medium"/>
              </a:rPr>
              <a:t>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</a:t>
            </a:r>
            <a:r>
              <a:rPr lang="en-US" sz="2400" dirty="0">
                <a:cs typeface="Franklin Gothic Medium"/>
              </a:rPr>
              <a:t>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, then </a:t>
            </a:r>
            <a:r>
              <a:rPr lang="en-US" sz="2400" dirty="0">
                <a:cs typeface="Franklin Gothic Medium"/>
              </a:rPr>
              <a:t>x+1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555577"/>
                <a:ext cx="49856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Even numbers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≥0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Basis:  	  </a:t>
                </a:r>
                <a:r>
                  <a:rPr lang="en-US" sz="2400" dirty="0">
                    <a:cs typeface="Franklin Gothic Medium"/>
                  </a:rPr>
                  <a:t>0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cs typeface="Cambria Math"/>
                  </a:rPr>
                  <a:t>∈ </a:t>
                </a:r>
                <a:r>
                  <a:rPr lang="en-US" sz="2400" dirty="0">
                    <a:cs typeface="Franklin Gothic Medium"/>
                  </a:rPr>
                  <a:t>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Recursive:	  If </a:t>
                </a:r>
                <a:r>
                  <a:rPr lang="en-US" sz="2400" dirty="0">
                    <a:cs typeface="Franklin Gothic Medium"/>
                  </a:rPr>
                  <a:t>x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cs typeface="Cambria Math"/>
                  </a:rPr>
                  <a:t>∈ </a:t>
                </a:r>
                <a:r>
                  <a:rPr lang="en-US" sz="2400" dirty="0">
                    <a:cs typeface="Franklin Gothic Medium"/>
                  </a:rPr>
                  <a:t>S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cs typeface="Franklin Gothic Medium"/>
                  </a:rPr>
                  <a:t>x+2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cs typeface="Cambria Math"/>
                  </a:rPr>
                  <a:t>∈ </a:t>
                </a:r>
                <a:r>
                  <a:rPr lang="en-US" sz="2400" dirty="0">
                    <a:cs typeface="Franklin Gothic Medium"/>
                  </a:rPr>
                  <a:t>S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55577"/>
                <a:ext cx="4985660" cy="1200329"/>
              </a:xfrm>
              <a:prstGeom prst="rect">
                <a:avLst/>
              </a:prstGeom>
              <a:blipFill>
                <a:blip r:embed="rId3"/>
                <a:stretch>
                  <a:fillRect l="-2036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58B494A-5B8A-AF4C-8C4E-FF4DFDCE3E44}"/>
              </a:ext>
            </a:extLst>
          </p:cNvPr>
          <p:cNvSpPr txBox="1"/>
          <p:nvPr/>
        </p:nvSpPr>
        <p:spPr>
          <a:xfrm>
            <a:off x="457200" y="5430202"/>
            <a:ext cx="524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Basis:  	  </a:t>
            </a:r>
            <a:r>
              <a:rPr lang="en-US" sz="2400" dirty="0">
                <a:cs typeface="Franklin Gothic Medium"/>
              </a:rPr>
              <a:t>(0, 0)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S, (1, 1)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Recursive:	  If </a:t>
            </a:r>
            <a:r>
              <a:rPr lang="en-US" sz="2400" dirty="0">
                <a:cs typeface="Franklin Gothic Medium"/>
              </a:rPr>
              <a:t>(n-1, x)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 and</a:t>
            </a:r>
            <a:r>
              <a:rPr lang="en-US" sz="2400" dirty="0">
                <a:cs typeface="Franklin Gothic Medium"/>
              </a:rPr>
              <a:t> (n,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,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		  then </a:t>
            </a:r>
            <a:r>
              <a:rPr lang="en-US" sz="2400" dirty="0">
                <a:cs typeface="Franklin Gothic Medium"/>
              </a:rPr>
              <a:t>(n+1, x + y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21D2F-F32B-4C1F-8160-581489DA5100}"/>
              </a:ext>
            </a:extLst>
          </p:cNvPr>
          <p:cNvSpPr txBox="1"/>
          <p:nvPr/>
        </p:nvSpPr>
        <p:spPr>
          <a:xfrm>
            <a:off x="7575545" y="57995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50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Definitions of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992890"/>
            <a:ext cx="643306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Powers of </a:t>
            </a:r>
            <a:r>
              <a:rPr lang="en-US" sz="2400" dirty="0">
                <a:cs typeface="Franklin Gothic Medium"/>
              </a:rPr>
              <a:t>3</a:t>
            </a:r>
            <a:r>
              <a:rPr lang="en-US" sz="2400" dirty="0">
                <a:latin typeface="Franklin Gothic Medium"/>
                <a:cs typeface="Franklin Gothic Medium"/>
              </a:rPr>
              <a:t>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	</a:t>
            </a:r>
            <a:r>
              <a:rPr lang="en-US" sz="2400" dirty="0">
                <a:cs typeface="Franklin Gothic Medium"/>
              </a:rPr>
              <a:t>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 If </a:t>
            </a:r>
            <a:r>
              <a:rPr lang="en-US" sz="2400" dirty="0">
                <a:cs typeface="Franklin Gothic Medium"/>
              </a:rPr>
              <a:t>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, then </a:t>
            </a:r>
            <a:r>
              <a:rPr lang="en-US" sz="2400" dirty="0">
                <a:cs typeface="Franklin Gothic Medium"/>
              </a:rPr>
              <a:t>3x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18264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Natural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</a:t>
            </a:r>
            <a:r>
              <a:rPr lang="en-US" sz="2400" dirty="0">
                <a:cs typeface="Franklin Gothic Medium"/>
              </a:rPr>
              <a:t>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</a:t>
            </a:r>
            <a:r>
              <a:rPr lang="en-US" sz="2400" dirty="0">
                <a:cs typeface="Franklin Gothic Medium"/>
              </a:rPr>
              <a:t>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, then </a:t>
            </a:r>
            <a:r>
              <a:rPr lang="en-US" sz="2400" dirty="0">
                <a:cs typeface="Franklin Gothic Medium"/>
              </a:rPr>
              <a:t>x+1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555577"/>
                <a:ext cx="49856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Even numbers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≥0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Basis:  	  </a:t>
                </a:r>
                <a:r>
                  <a:rPr lang="en-US" sz="2400" dirty="0">
                    <a:cs typeface="Franklin Gothic Medium"/>
                  </a:rPr>
                  <a:t>0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cs typeface="Cambria Math"/>
                  </a:rPr>
                  <a:t>∈ </a:t>
                </a:r>
                <a:r>
                  <a:rPr lang="en-US" sz="2400" dirty="0">
                    <a:cs typeface="Franklin Gothic Medium"/>
                  </a:rPr>
                  <a:t>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Recursive:	  If </a:t>
                </a:r>
                <a:r>
                  <a:rPr lang="en-US" sz="2400" dirty="0">
                    <a:cs typeface="Franklin Gothic Medium"/>
                  </a:rPr>
                  <a:t>x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cs typeface="Cambria Math"/>
                  </a:rPr>
                  <a:t>∈ </a:t>
                </a:r>
                <a:r>
                  <a:rPr lang="en-US" sz="2400" dirty="0">
                    <a:cs typeface="Franklin Gothic Medium"/>
                  </a:rPr>
                  <a:t>S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cs typeface="Franklin Gothic Medium"/>
                  </a:rPr>
                  <a:t>x+2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cs typeface="Cambria Math"/>
                  </a:rPr>
                  <a:t>∈ </a:t>
                </a:r>
                <a:r>
                  <a:rPr lang="en-US" sz="2400" dirty="0">
                    <a:cs typeface="Franklin Gothic Medium"/>
                  </a:rPr>
                  <a:t>S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55577"/>
                <a:ext cx="4985660" cy="1200329"/>
              </a:xfrm>
              <a:prstGeom prst="rect">
                <a:avLst/>
              </a:prstGeom>
              <a:blipFill>
                <a:blip r:embed="rId3"/>
                <a:stretch>
                  <a:fillRect l="-2036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81353" y="5427718"/>
            <a:ext cx="2690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“Indexed”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Fibonacci numbers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 {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(</a:t>
            </a:r>
            <a:r>
              <a:rPr lang="en-US" sz="2400" dirty="0" err="1">
                <a:solidFill>
                  <a:srgbClr val="7030A0"/>
                </a:solidFill>
                <a:cs typeface="Franklin Gothic Medium"/>
              </a:rPr>
              <a:t>n,f</a:t>
            </a:r>
            <a:r>
              <a:rPr lang="en-US" sz="2400" baseline="-25000" dirty="0" err="1">
                <a:solidFill>
                  <a:srgbClr val="7030A0"/>
                </a:solidFill>
                <a:cs typeface="Franklin Gothic Medium"/>
              </a:rPr>
              <a:t>n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): n</a:t>
            </a:r>
            <a:r>
              <a:rPr lang="en-US" sz="2400" dirty="0">
                <a:solidFill>
                  <a:srgbClr val="7030A0"/>
                </a:solidFill>
                <a:cs typeface="Cambria Math"/>
              </a:rPr>
              <a:t> ∈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 ℕ</a:t>
            </a:r>
            <a:r>
              <a:rPr lang="en-US" sz="2400" dirty="0">
                <a:solidFill>
                  <a:srgbClr val="7030A0"/>
                </a:solidFill>
                <a:cs typeface="Cambria Math"/>
              </a:rPr>
              <a:t> 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B494A-5B8A-AF4C-8C4E-FF4DFDCE3E44}"/>
              </a:ext>
            </a:extLst>
          </p:cNvPr>
          <p:cNvSpPr txBox="1"/>
          <p:nvPr/>
        </p:nvSpPr>
        <p:spPr>
          <a:xfrm>
            <a:off x="457200" y="5430202"/>
            <a:ext cx="524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Basis:  	  </a:t>
            </a:r>
            <a:r>
              <a:rPr lang="en-US" sz="2400" dirty="0">
                <a:cs typeface="Franklin Gothic Medium"/>
              </a:rPr>
              <a:t>(0, 0)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S, (1, 1)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Recursive:	  If </a:t>
            </a:r>
            <a:r>
              <a:rPr lang="en-US" sz="2400" dirty="0">
                <a:cs typeface="Franklin Gothic Medium"/>
              </a:rPr>
              <a:t>(n-1, x)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 and</a:t>
            </a:r>
            <a:r>
              <a:rPr lang="en-US" sz="2400" dirty="0">
                <a:cs typeface="Franklin Gothic Medium"/>
              </a:rPr>
              <a:t> (n,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,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		  then </a:t>
            </a:r>
            <a:r>
              <a:rPr lang="en-US" sz="2400" dirty="0">
                <a:cs typeface="Franklin Gothic Medium"/>
              </a:rPr>
              <a:t>(n+1, x + y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cs typeface="Cambria Math"/>
              </a:rPr>
              <a:t>∈ </a:t>
            </a:r>
            <a:r>
              <a:rPr lang="en-US" sz="2400" dirty="0">
                <a:cs typeface="Franklin Gothic Medium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875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Recursive definitions of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Before, we considered only simple data</a:t>
            </a:r>
          </a:p>
          <a:p>
            <a:pPr lvl="1"/>
            <a:r>
              <a:rPr lang="en-US" sz="2400" dirty="0"/>
              <a:t>inputs and outputs were just integers</a:t>
            </a:r>
          </a:p>
          <a:p>
            <a:pPr lvl="1"/>
            <a:endParaRPr lang="en-US" sz="2400" dirty="0"/>
          </a:p>
          <a:p>
            <a:r>
              <a:rPr lang="en-US" sz="2800" dirty="0"/>
              <a:t>Proved facts about those functions with </a:t>
            </a:r>
            <a:r>
              <a:rPr lang="en-US" sz="2800" b="1" dirty="0"/>
              <a:t>induction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n! ≤ </a:t>
            </a:r>
            <a:r>
              <a:rPr lang="en-US" sz="2400" dirty="0" err="1">
                <a:latin typeface="+mn-lt"/>
              </a:rPr>
              <a:t>n</a:t>
            </a:r>
            <a:r>
              <a:rPr lang="en-US" sz="2400" baseline="30000" dirty="0" err="1">
                <a:latin typeface="+mn-lt"/>
              </a:rPr>
              <a:t>n</a:t>
            </a:r>
            <a:endParaRPr lang="en-US" sz="2400" baseline="30000" dirty="0">
              <a:latin typeface="+mn-lt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&lt; 2</a:t>
            </a:r>
            <a:r>
              <a:rPr lang="en-US" sz="2400" baseline="30000" dirty="0">
                <a:latin typeface="+mn-lt"/>
              </a:rPr>
              <a:t>n</a:t>
            </a:r>
            <a:r>
              <a:rPr lang="en-US" sz="2400" dirty="0"/>
              <a:t> and 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≥ 2</a:t>
            </a:r>
            <a:r>
              <a:rPr lang="en-US" sz="2400" baseline="30000" dirty="0">
                <a:latin typeface="+mn-lt"/>
              </a:rPr>
              <a:t>n/2-1</a:t>
            </a:r>
            <a:endParaRPr lang="en-US" sz="2400" dirty="0">
              <a:latin typeface="+mn-lt"/>
            </a:endParaRPr>
          </a:p>
          <a:p>
            <a:pPr lvl="1"/>
            <a:endParaRPr lang="en-US" sz="2400" dirty="0"/>
          </a:p>
          <a:p>
            <a:r>
              <a:rPr lang="en-US" sz="2800" dirty="0"/>
              <a:t>How do we prove facts about functions that work with more complex (recursively defined) data?</a:t>
            </a:r>
          </a:p>
          <a:p>
            <a:pPr lvl="1"/>
            <a:r>
              <a:rPr lang="en-US" sz="2000" dirty="0"/>
              <a:t>we need a more sophisticated form of induction</a:t>
            </a:r>
          </a:p>
        </p:txBody>
      </p:sp>
    </p:spTree>
    <p:extLst>
      <p:ext uri="{BB962C8B-B14F-4D97-AF65-F5344CB8AC3E}">
        <p14:creationId xmlns:p14="http://schemas.microsoft.com/office/powerpoint/2010/main" val="4092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 </a:t>
            </a:r>
            <a:r>
              <a:rPr lang="en-US" sz="2600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8879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C210A72-733C-4675-98ED-AAA4BFDE36DB}"/>
              </a:ext>
            </a:extLst>
          </p:cNvPr>
          <p:cNvSpPr txBox="1"/>
          <p:nvPr/>
        </p:nvSpPr>
        <p:spPr>
          <a:xfrm>
            <a:off x="4675465" y="99484"/>
            <a:ext cx="43245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/>
                <a:cs typeface="Franklin Gothic Medium"/>
              </a:rPr>
              <a:t>Basis:  	  </a:t>
            </a:r>
            <a:r>
              <a:rPr lang="en-US" b="1" dirty="0">
                <a:solidFill>
                  <a:srgbClr val="7030A0"/>
                </a:solidFill>
                <a:cs typeface="Franklin Gothic Medium"/>
              </a:rPr>
              <a:t>(0, 0)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mbria Math"/>
              </a:rPr>
              <a:t>∈ </a:t>
            </a:r>
            <a:r>
              <a:rPr lang="en-US" dirty="0">
                <a:cs typeface="Franklin Gothic Medium"/>
              </a:rPr>
              <a:t>S, </a:t>
            </a:r>
            <a:r>
              <a:rPr lang="en-US" b="1" dirty="0">
                <a:solidFill>
                  <a:srgbClr val="7030A0"/>
                </a:solidFill>
                <a:cs typeface="Franklin Gothic Medium"/>
              </a:rPr>
              <a:t>(1, 1)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mbria Math"/>
              </a:rPr>
              <a:t>∈ </a:t>
            </a:r>
            <a:r>
              <a:rPr lang="en-US" dirty="0">
                <a:cs typeface="Franklin Gothic Medium"/>
              </a:rPr>
              <a:t>S</a:t>
            </a:r>
          </a:p>
          <a:p>
            <a:r>
              <a:rPr lang="en-US" dirty="0">
                <a:latin typeface="Franklin Gothic Medium"/>
                <a:cs typeface="Franklin Gothic Medium"/>
              </a:rPr>
              <a:t>Recursive:  If </a:t>
            </a:r>
            <a:r>
              <a:rPr lang="en-US" b="1" dirty="0">
                <a:solidFill>
                  <a:srgbClr val="00B050"/>
                </a:solidFill>
                <a:cs typeface="Franklin Gothic Medium"/>
              </a:rPr>
              <a:t>(n-1, x)</a:t>
            </a:r>
            <a:r>
              <a:rPr lang="en-US" dirty="0">
                <a:solidFill>
                  <a:srgbClr val="00B050"/>
                </a:solidFill>
                <a:cs typeface="Calibri"/>
              </a:rPr>
              <a:t> </a:t>
            </a:r>
            <a:r>
              <a:rPr lang="en-US" dirty="0">
                <a:cs typeface="Cambria Math"/>
              </a:rPr>
              <a:t>∈ </a:t>
            </a:r>
            <a:r>
              <a:rPr lang="en-US" dirty="0">
                <a:cs typeface="Franklin Gothic Medium"/>
              </a:rPr>
              <a:t>S</a:t>
            </a:r>
            <a:r>
              <a:rPr lang="en-US" dirty="0">
                <a:latin typeface="Franklin Gothic Medium"/>
                <a:cs typeface="Franklin Gothic Medium"/>
              </a:rPr>
              <a:t> and</a:t>
            </a:r>
            <a:r>
              <a:rPr lang="en-US" b="1" dirty="0">
                <a:solidFill>
                  <a:srgbClr val="00B050"/>
                </a:solidFill>
                <a:cs typeface="Franklin Gothic Medium"/>
              </a:rPr>
              <a:t> (n, y)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mbria Math"/>
              </a:rPr>
              <a:t>∈ </a:t>
            </a:r>
            <a:r>
              <a:rPr lang="en-US" dirty="0">
                <a:cs typeface="Franklin Gothic Medium"/>
              </a:rPr>
              <a:t>S</a:t>
            </a:r>
            <a:r>
              <a:rPr lang="en-US" dirty="0">
                <a:latin typeface="Franklin Gothic Medium"/>
                <a:cs typeface="Franklin Gothic Medium"/>
              </a:rPr>
              <a:t>,</a:t>
            </a:r>
          </a:p>
          <a:p>
            <a:r>
              <a:rPr lang="en-US" dirty="0">
                <a:latin typeface="Franklin Gothic Medium"/>
                <a:cs typeface="Franklin Gothic Medium"/>
              </a:rPr>
              <a:t>			  then </a:t>
            </a:r>
            <a:r>
              <a:rPr lang="en-US" b="1" dirty="0">
                <a:solidFill>
                  <a:srgbClr val="FF0000"/>
                </a:solidFill>
                <a:cs typeface="Franklin Gothic Medium"/>
              </a:rPr>
              <a:t>(n+1, x + y</a:t>
            </a:r>
            <a:r>
              <a:rPr lang="en-US" b="1" dirty="0">
                <a:solidFill>
                  <a:srgbClr val="FF0000"/>
                </a:solidFill>
                <a:latin typeface="Franklin Gothic Medium"/>
                <a:cs typeface="Franklin Gothic Medium"/>
              </a:rPr>
              <a:t>)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mbria Math"/>
              </a:rPr>
              <a:t>∈ </a:t>
            </a:r>
            <a:r>
              <a:rPr lang="en-US" dirty="0">
                <a:cs typeface="Franklin Gothic Medium"/>
              </a:rPr>
              <a:t>S</a:t>
            </a:r>
            <a:r>
              <a:rPr lang="en-US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Structural Induction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2494548" y="312821"/>
            <a:ext cx="3222964" cy="2101516"/>
          </a:xfrm>
          <a:custGeom>
            <a:avLst/>
            <a:gdLst>
              <a:gd name="connsiteX0" fmla="*/ 0 w 4604085"/>
              <a:gd name="connsiteY0" fmla="*/ 2101516 h 2101516"/>
              <a:gd name="connsiteX1" fmla="*/ 529390 w 4604085"/>
              <a:gd name="connsiteY1" fmla="*/ 1572126 h 2101516"/>
              <a:gd name="connsiteX2" fmla="*/ 1740569 w 4604085"/>
              <a:gd name="connsiteY2" fmla="*/ 1556084 h 2101516"/>
              <a:gd name="connsiteX3" fmla="*/ 3264569 w 4604085"/>
              <a:gd name="connsiteY3" fmla="*/ 1050758 h 2101516"/>
              <a:gd name="connsiteX4" fmla="*/ 3810000 w 4604085"/>
              <a:gd name="connsiteY4" fmla="*/ 425116 h 2101516"/>
              <a:gd name="connsiteX5" fmla="*/ 4604085 w 4604085"/>
              <a:gd name="connsiteY5" fmla="*/ 0 h 210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4085" h="2101516">
                <a:moveTo>
                  <a:pt x="0" y="2101516"/>
                </a:moveTo>
                <a:cubicBezTo>
                  <a:pt x="119647" y="1882273"/>
                  <a:pt x="239295" y="1663031"/>
                  <a:pt x="529390" y="1572126"/>
                </a:cubicBezTo>
                <a:cubicBezTo>
                  <a:pt x="819485" y="1481221"/>
                  <a:pt x="1284706" y="1642979"/>
                  <a:pt x="1740569" y="1556084"/>
                </a:cubicBezTo>
                <a:cubicBezTo>
                  <a:pt x="2196432" y="1469189"/>
                  <a:pt x="2919664" y="1239253"/>
                  <a:pt x="3264569" y="1050758"/>
                </a:cubicBezTo>
                <a:cubicBezTo>
                  <a:pt x="3609474" y="862263"/>
                  <a:pt x="3586747" y="600242"/>
                  <a:pt x="3810000" y="425116"/>
                </a:cubicBezTo>
                <a:cubicBezTo>
                  <a:pt x="4033253" y="249990"/>
                  <a:pt x="4318669" y="124995"/>
                  <a:pt x="4604085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95661" y="655301"/>
            <a:ext cx="742859" cy="2609622"/>
          </a:xfrm>
          <a:custGeom>
            <a:avLst/>
            <a:gdLst>
              <a:gd name="connsiteX0" fmla="*/ 797987 w 855366"/>
              <a:gd name="connsiteY0" fmla="*/ 2170444 h 2170444"/>
              <a:gd name="connsiteX1" fmla="*/ 777890 w 855366"/>
              <a:gd name="connsiteY1" fmla="*/ 1688123 h 2170444"/>
              <a:gd name="connsiteX2" fmla="*/ 44360 w 855366"/>
              <a:gd name="connsiteY2" fmla="*/ 1537398 h 2170444"/>
              <a:gd name="connsiteX3" fmla="*/ 114699 w 855366"/>
              <a:gd name="connsiteY3" fmla="*/ 884255 h 2170444"/>
              <a:gd name="connsiteX4" fmla="*/ 386004 w 855366"/>
              <a:gd name="connsiteY4" fmla="*/ 291402 h 2170444"/>
              <a:gd name="connsiteX5" fmla="*/ 737696 w 855366"/>
              <a:gd name="connsiteY5" fmla="*/ 0 h 217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366" h="2170444">
                <a:moveTo>
                  <a:pt x="797987" y="2170444"/>
                </a:moveTo>
                <a:cubicBezTo>
                  <a:pt x="850740" y="1982037"/>
                  <a:pt x="903494" y="1793631"/>
                  <a:pt x="777890" y="1688123"/>
                </a:cubicBezTo>
                <a:cubicBezTo>
                  <a:pt x="652286" y="1582615"/>
                  <a:pt x="154892" y="1671376"/>
                  <a:pt x="44360" y="1537398"/>
                </a:cubicBezTo>
                <a:cubicBezTo>
                  <a:pt x="-66172" y="1403420"/>
                  <a:pt x="57758" y="1091921"/>
                  <a:pt x="114699" y="884255"/>
                </a:cubicBezTo>
                <a:cubicBezTo>
                  <a:pt x="171640" y="676589"/>
                  <a:pt x="282171" y="438778"/>
                  <a:pt x="386004" y="291402"/>
                </a:cubicBezTo>
                <a:cubicBezTo>
                  <a:pt x="489837" y="144026"/>
                  <a:pt x="613766" y="72013"/>
                  <a:pt x="737696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416D0E8-2207-4CDE-872C-A6EAFE4BA605}"/>
              </a:ext>
            </a:extLst>
          </p:cNvPr>
          <p:cNvSpPr/>
          <p:nvPr/>
        </p:nvSpPr>
        <p:spPr>
          <a:xfrm>
            <a:off x="6438520" y="689055"/>
            <a:ext cx="2050479" cy="2312892"/>
          </a:xfrm>
          <a:custGeom>
            <a:avLst/>
            <a:gdLst>
              <a:gd name="connsiteX0" fmla="*/ 0 w 2018569"/>
              <a:gd name="connsiteY0" fmla="*/ 2231472 h 2231472"/>
              <a:gd name="connsiteX1" fmla="*/ 302004 w 2018569"/>
              <a:gd name="connsiteY1" fmla="*/ 1988191 h 2231472"/>
              <a:gd name="connsiteX2" fmla="*/ 1073791 w 2018569"/>
              <a:gd name="connsiteY2" fmla="*/ 1979802 h 2231472"/>
              <a:gd name="connsiteX3" fmla="*/ 1694576 w 2018569"/>
              <a:gd name="connsiteY3" fmla="*/ 1736521 h 2231472"/>
              <a:gd name="connsiteX4" fmla="*/ 2013358 w 2018569"/>
              <a:gd name="connsiteY4" fmla="*/ 1191237 h 2231472"/>
              <a:gd name="connsiteX5" fmla="*/ 1862356 w 2018569"/>
              <a:gd name="connsiteY5" fmla="*/ 0 h 223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69" h="2231472">
                <a:moveTo>
                  <a:pt x="0" y="2231472"/>
                </a:moveTo>
                <a:cubicBezTo>
                  <a:pt x="61519" y="2130804"/>
                  <a:pt x="123039" y="2030136"/>
                  <a:pt x="302004" y="1988191"/>
                </a:cubicBezTo>
                <a:cubicBezTo>
                  <a:pt x="480969" y="1946246"/>
                  <a:pt x="841696" y="2021747"/>
                  <a:pt x="1073791" y="1979802"/>
                </a:cubicBezTo>
                <a:cubicBezTo>
                  <a:pt x="1305886" y="1937857"/>
                  <a:pt x="1537982" y="1867948"/>
                  <a:pt x="1694576" y="1736521"/>
                </a:cubicBezTo>
                <a:cubicBezTo>
                  <a:pt x="1851171" y="1605093"/>
                  <a:pt x="1985395" y="1480657"/>
                  <a:pt x="2013358" y="1191237"/>
                </a:cubicBezTo>
                <a:cubicBezTo>
                  <a:pt x="2041321" y="901817"/>
                  <a:pt x="1951838" y="450908"/>
                  <a:pt x="1862356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924174" y="954450"/>
            <a:ext cx="5917821" cy="3617550"/>
          </a:xfrm>
          <a:custGeom>
            <a:avLst/>
            <a:gdLst>
              <a:gd name="connsiteX0" fmla="*/ 261152 w 5800406"/>
              <a:gd name="connsiteY0" fmla="*/ 2914022 h 2914022"/>
              <a:gd name="connsiteX1" fmla="*/ 241056 w 5800406"/>
              <a:gd name="connsiteY1" fmla="*/ 2371411 h 2914022"/>
              <a:gd name="connsiteX2" fmla="*/ 2813434 w 5800406"/>
              <a:gd name="connsiteY2" fmla="*/ 2321169 h 2914022"/>
              <a:gd name="connsiteX3" fmla="*/ 5596827 w 5800406"/>
              <a:gd name="connsiteY3" fmla="*/ 2170444 h 2914022"/>
              <a:gd name="connsiteX4" fmla="*/ 5486295 w 5800406"/>
              <a:gd name="connsiteY4" fmla="*/ 542611 h 2914022"/>
              <a:gd name="connsiteX5" fmla="*/ 4672379 w 5800406"/>
              <a:gd name="connsiteY5" fmla="*/ 0 h 29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0406" h="2914022">
                <a:moveTo>
                  <a:pt x="261152" y="2914022"/>
                </a:moveTo>
                <a:cubicBezTo>
                  <a:pt x="38414" y="2692121"/>
                  <a:pt x="-184324" y="2470220"/>
                  <a:pt x="241056" y="2371411"/>
                </a:cubicBezTo>
                <a:cubicBezTo>
                  <a:pt x="666436" y="2272602"/>
                  <a:pt x="1920805" y="2354664"/>
                  <a:pt x="2813434" y="2321169"/>
                </a:cubicBezTo>
                <a:cubicBezTo>
                  <a:pt x="3706063" y="2287674"/>
                  <a:pt x="5151350" y="2466870"/>
                  <a:pt x="5596827" y="2170444"/>
                </a:cubicBezTo>
                <a:cubicBezTo>
                  <a:pt x="6042304" y="1874018"/>
                  <a:pt x="5640370" y="904352"/>
                  <a:pt x="5486295" y="542611"/>
                </a:cubicBezTo>
                <a:cubicBezTo>
                  <a:pt x="5332220" y="180870"/>
                  <a:pt x="5002299" y="90435"/>
                  <a:pt x="4672379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7DC4053-5F09-413E-A7A4-E09B1EB64D45}"/>
              </a:ext>
            </a:extLst>
          </p:cNvPr>
          <p:cNvSpPr/>
          <p:nvPr/>
        </p:nvSpPr>
        <p:spPr>
          <a:xfrm>
            <a:off x="5192784" y="390666"/>
            <a:ext cx="1510019" cy="295671"/>
          </a:xfrm>
          <a:custGeom>
            <a:avLst/>
            <a:gdLst>
              <a:gd name="connsiteX0" fmla="*/ 0 w 1518408"/>
              <a:gd name="connsiteY0" fmla="*/ 285128 h 303064"/>
              <a:gd name="connsiteX1" fmla="*/ 578841 w 1518408"/>
              <a:gd name="connsiteY1" fmla="*/ 276739 h 303064"/>
              <a:gd name="connsiteX2" fmla="*/ 1023457 w 1518408"/>
              <a:gd name="connsiteY2" fmla="*/ 33459 h 303064"/>
              <a:gd name="connsiteX3" fmla="*/ 1518408 w 1518408"/>
              <a:gd name="connsiteY3" fmla="*/ 8292 h 303064"/>
              <a:gd name="connsiteX0" fmla="*/ 0 w 1518408"/>
              <a:gd name="connsiteY0" fmla="*/ 280328 h 296991"/>
              <a:gd name="connsiteX1" fmla="*/ 578841 w 1518408"/>
              <a:gd name="connsiteY1" fmla="*/ 271939 h 296991"/>
              <a:gd name="connsiteX2" fmla="*/ 1031491 w 1518408"/>
              <a:gd name="connsiteY2" fmla="*/ 47993 h 296991"/>
              <a:gd name="connsiteX3" fmla="*/ 1518408 w 1518408"/>
              <a:gd name="connsiteY3" fmla="*/ 3492 h 296991"/>
              <a:gd name="connsiteX0" fmla="*/ 0 w 1446103"/>
              <a:gd name="connsiteY0" fmla="*/ 326269 h 342931"/>
              <a:gd name="connsiteX1" fmla="*/ 578841 w 1446103"/>
              <a:gd name="connsiteY1" fmla="*/ 317880 h 342931"/>
              <a:gd name="connsiteX2" fmla="*/ 1031491 w 1446103"/>
              <a:gd name="connsiteY2" fmla="*/ 93934 h 342931"/>
              <a:gd name="connsiteX3" fmla="*/ 1446103 w 1446103"/>
              <a:gd name="connsiteY3" fmla="*/ 1094 h 342931"/>
              <a:gd name="connsiteX0" fmla="*/ 0 w 1446103"/>
              <a:gd name="connsiteY0" fmla="*/ 325938 h 340744"/>
              <a:gd name="connsiteX1" fmla="*/ 578841 w 1446103"/>
              <a:gd name="connsiteY1" fmla="*/ 317549 h 340744"/>
              <a:gd name="connsiteX2" fmla="*/ 726204 w 1446103"/>
              <a:gd name="connsiteY2" fmla="*/ 122607 h 340744"/>
              <a:gd name="connsiteX3" fmla="*/ 1446103 w 1446103"/>
              <a:gd name="connsiteY3" fmla="*/ 763 h 3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103" h="340744">
                <a:moveTo>
                  <a:pt x="0" y="325938"/>
                </a:moveTo>
                <a:cubicBezTo>
                  <a:pt x="204132" y="342716"/>
                  <a:pt x="457807" y="351438"/>
                  <a:pt x="578841" y="317549"/>
                </a:cubicBezTo>
                <a:cubicBezTo>
                  <a:pt x="699875" y="283661"/>
                  <a:pt x="569610" y="167348"/>
                  <a:pt x="726204" y="122607"/>
                </a:cubicBezTo>
                <a:cubicBezTo>
                  <a:pt x="882798" y="77866"/>
                  <a:pt x="1276924" y="-9024"/>
                  <a:pt x="1446103" y="763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 animBg="1"/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Structural Induction vs. Ordinary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59" y="1032313"/>
                <a:ext cx="8410336" cy="5140800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Structural induction follows from ordinary induction:</a:t>
                </a:r>
              </a:p>
              <a:p>
                <a:pPr marL="457200" lvl="1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Define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𝑄(</a:t>
                </a:r>
                <a:r>
                  <a:rPr lang="en-US" dirty="0">
                    <a:latin typeface="Cambria Math"/>
                    <a:ea typeface="Cambria Math"/>
                  </a:rPr>
                  <a:t>𝑛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)</a:t>
                </a:r>
                <a:r>
                  <a:rPr lang="en-US" dirty="0"/>
                  <a:t> to be “for all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  <a:cs typeface="Calibri"/>
                  </a:rPr>
                  <a:t>𝑥</a:t>
                </a:r>
                <a:r>
                  <a:rPr lang="en-US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𝑆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dirty="0">
                    <a:ea typeface="Cambria Math" pitchFamily="18" charset="0"/>
                    <a:cs typeface="Cambria Math" pitchFamily="18" charset="0"/>
                  </a:rPr>
                  <a:t>that can be 				                      constructed in at most			                          						  </a:t>
                </a:r>
                <a:r>
                  <a:rPr lang="en-US" dirty="0">
                    <a:latin typeface="Cambria Math"/>
                    <a:ea typeface="Cambria Math"/>
                    <a:cs typeface="Cambria Math" pitchFamily="18" charset="0"/>
                  </a:rPr>
                  <a:t>𝑛</a:t>
                </a:r>
                <a:r>
                  <a:rPr lang="en-US" dirty="0">
                    <a:ea typeface="Cambria Math" pitchFamily="18" charset="0"/>
                    <a:cs typeface="Cambria Math" pitchFamily="18" charset="0"/>
                  </a:rPr>
                  <a:t> recursive steps,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𝑃(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  <a:cs typeface="Cambria Math"/>
                  </a:rPr>
                  <a:t>𝑥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)</a:t>
                </a:r>
                <a:r>
                  <a:rPr lang="en-US" dirty="0">
                    <a:ea typeface="Cambria Math" pitchFamily="18" charset="0"/>
                    <a:cs typeface="Cambria Math" pitchFamily="18" charset="0"/>
                  </a:rPr>
                  <a:t> is true.”</a:t>
                </a:r>
              </a:p>
              <a:p>
                <a:pPr marL="457200" lvl="1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:endParaRPr lang="en-US" dirty="0">
                  <a:ea typeface="Cambria Math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Ordinary induction is a special case of structural induction: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dirty="0"/>
                  <a:t>Recursive definition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ℕ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800" b="1" dirty="0">
                    <a:latin typeface="Franklin Gothic Medium" panose="020B0603020102020204" pitchFamily="34" charset="0"/>
                  </a:rPr>
                  <a:t>Basis:</a:t>
                </a:r>
                <a:r>
                  <a:rPr lang="en-US" sz="2800" b="1" dirty="0"/>
                  <a:t>   </a:t>
                </a:r>
                <a:r>
                  <a:rPr lang="en-US" sz="2800" dirty="0"/>
                  <a:t>0 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∈ ℕ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800" b="1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Recursive step:  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If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  <a:cs typeface="Cambria Math" pitchFamily="18" charset="0"/>
                  </a:rPr>
                  <a:t>𝑘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 ∈ ℕ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then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 ∈ ℕ</a:t>
                </a:r>
              </a:p>
              <a:p>
                <a:pPr lvl="2">
                  <a:lnSpc>
                    <a:spcPct val="90000"/>
                  </a:lnSpc>
                </a:pPr>
                <a:endParaRPr lang="en-US" sz="28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59" y="1032313"/>
                <a:ext cx="8410336" cy="5140800"/>
              </a:xfrm>
              <a:blipFill>
                <a:blip r:embed="rId2"/>
                <a:stretch>
                  <a:fillRect l="-1810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9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6156" y="237069"/>
            <a:ext cx="8229600" cy="1143000"/>
          </a:xfrm>
        </p:spPr>
        <p:txBody>
          <a:bodyPr/>
          <a:lstStyle/>
          <a:p>
            <a:r>
              <a:rPr lang="en-US" dirty="0"/>
              <a:t>Using 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6468" y="1261536"/>
                <a:ext cx="8229600" cy="4525963"/>
              </a:xfrm>
            </p:spPr>
            <p:txBody>
              <a:bodyPr/>
              <a:lstStyle/>
              <a:p>
                <a:r>
                  <a:rPr lang="en-US" sz="2800" dirty="0">
                    <a:cs typeface="Aria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800" dirty="0">
                    <a:cs typeface="Arial" charset="0"/>
                  </a:rPr>
                  <a:t> be given by…</a:t>
                </a:r>
              </a:p>
              <a:p>
                <a:pPr lvl="1"/>
                <a:r>
                  <a:rPr lang="en-US" sz="2600" b="1" dirty="0"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dirty="0">
                  <a:solidFill>
                    <a:prstClr val="black"/>
                  </a:solidFill>
                  <a:cs typeface="Arial" charset="0"/>
                </a:endParaRPr>
              </a:p>
              <a:p>
                <a:pPr lvl="1"/>
                <a:r>
                  <a:rPr lang="en-US" sz="2600" b="1" dirty="0">
                    <a:cs typeface="Arial" charset="0"/>
                  </a:rPr>
                  <a:t>Recursive:  </a:t>
                </a:r>
                <a:r>
                  <a:rPr lang="en-US" sz="2600" dirty="0"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/>
                    <a:cs typeface="Cambria Math"/>
                  </a:rPr>
                  <a:t> </a:t>
                </a:r>
                <a:r>
                  <a:rPr lang="en-US" sz="2600" dirty="0"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600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600" dirty="0">
                    <a:latin typeface="Cambria Math"/>
                    <a:cs typeface="Cambria Math"/>
                  </a:rPr>
                  <a:t>.</a:t>
                </a: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sz="2600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600" dirty="0">
                    <a:cs typeface="Arial" charset="0"/>
                  </a:rPr>
                  <a:t> is divisible by 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sz="26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3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468" y="1261536"/>
                <a:ext cx="8229600" cy="4525963"/>
              </a:xfrm>
              <a:blipFill>
                <a:blip r:embed="rId2"/>
                <a:stretch>
                  <a:fillRect l="-123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9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Last Time: Upper Bound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24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                        								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These are the only cases so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follows.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Therefore by strong induction,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21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98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0982" y="3288145"/>
            <a:ext cx="2623127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4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/>
              <a:t>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S.</a:t>
            </a:r>
            <a:endParaRPr lang="en-US" sz="24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0982" y="3288145"/>
            <a:ext cx="2623127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2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6156" y="237069"/>
            <a:ext cx="8229600" cy="1143000"/>
          </a:xfrm>
        </p:spPr>
        <p:txBody>
          <a:bodyPr/>
          <a:lstStyle/>
          <a:p>
            <a:r>
              <a:rPr lang="en-US" dirty="0"/>
              <a:t>More 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6468" y="1261536"/>
                <a:ext cx="8440496" cy="4525963"/>
              </a:xfrm>
            </p:spPr>
            <p:txBody>
              <a:bodyPr/>
              <a:lstStyle/>
              <a:p>
                <a:r>
                  <a:rPr lang="en-US" sz="2800" dirty="0">
                    <a:cs typeface="Aria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800" dirty="0">
                    <a:cs typeface="Arial" charset="0"/>
                  </a:rPr>
                  <a:t> be given by…</a:t>
                </a:r>
              </a:p>
              <a:p>
                <a:pPr lvl="1"/>
                <a:r>
                  <a:rPr lang="en-US" sz="2600" b="1" dirty="0"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12 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dirty="0">
                  <a:solidFill>
                    <a:prstClr val="black"/>
                  </a:solidFill>
                  <a:cs typeface="Arial" charset="0"/>
                </a:endParaRPr>
              </a:p>
              <a:p>
                <a:pPr lvl="1"/>
                <a:r>
                  <a:rPr lang="en-US" sz="2600" b="1" dirty="0">
                    <a:cs typeface="Arial" charset="0"/>
                  </a:rPr>
                  <a:t>Recursive:  </a:t>
                </a:r>
                <a:r>
                  <a:rPr lang="en-US" sz="2600" dirty="0"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dirty="0">
                    <a:latin typeface="Cambria Math"/>
                    <a:cs typeface="Cambria Math"/>
                  </a:rPr>
                  <a:t>, </a:t>
                </a:r>
                <a:r>
                  <a:rPr lang="en-US" sz="2600" dirty="0"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600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6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600" dirty="0">
                    <a:latin typeface="Cambria Math"/>
                    <a:cs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dirty="0">
                  <a:latin typeface="Cambria Math"/>
                  <a:cs typeface="Cambria Math"/>
                </a:endParaRP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  <a:cs typeface="Cambria Math"/>
                  </a:rPr>
                  <a:t>Two base cases and two </a:t>
                </a:r>
                <a:r>
                  <a:rPr lang="en-US" sz="2800" i="1" dirty="0">
                    <a:latin typeface="Franklin Gothic Medium" panose="020B0603020102020204" pitchFamily="34" charset="0"/>
                    <a:cs typeface="Cambria Math"/>
                  </a:rPr>
                  <a:t>recursive</a:t>
                </a:r>
                <a:r>
                  <a:rPr lang="en-US" sz="2800" dirty="0">
                    <a:latin typeface="Franklin Gothic Medium" panose="020B0603020102020204" pitchFamily="34" charset="0"/>
                    <a:cs typeface="Cambria Math"/>
                  </a:rPr>
                  <a:t> cases, one existing element.</a:t>
                </a:r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cs typeface="Arial" charset="0"/>
                  </a:rPr>
                  <a:t>Claim: </a:t>
                </a:r>
                <a:r>
                  <a:rPr lang="en-US" sz="2600" dirty="0">
                    <a:cs typeface="Arial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600" dirty="0">
                    <a:cs typeface="Arial" charset="0"/>
                  </a:rPr>
                  <a:t>; i.e. every element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600" dirty="0">
                    <a:cs typeface="Arial" charset="0"/>
                  </a:rPr>
                  <a:t> is also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6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3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468" y="1261536"/>
                <a:ext cx="8440496" cy="4525963"/>
              </a:xfrm>
              <a:blipFill>
                <a:blip r:embed="rId2"/>
                <a:stretch>
                  <a:fillRect l="-1301" t="-134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F81340-5E80-4A82-9C81-E0ECDEB28851}"/>
                  </a:ext>
                </a:extLst>
              </p:cNvPr>
              <p:cNvSpPr txBox="1"/>
              <p:nvPr/>
            </p:nvSpPr>
            <p:spPr>
              <a:xfrm>
                <a:off x="1702964" y="5746187"/>
                <a:ext cx="65601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Proof needs structural induction using definition of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since statement is of the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.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F81340-5E80-4A82-9C81-E0ECDEB28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964" y="5746187"/>
                <a:ext cx="6560191" cy="830997"/>
              </a:xfrm>
              <a:prstGeom prst="rect">
                <a:avLst/>
              </a:prstGeom>
              <a:blipFill>
                <a:blip r:embed="rId3"/>
                <a:stretch>
                  <a:fillRect l="-1393" t="-5147" r="-836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dirty="0">
                    <a:cs typeface="Arial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.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393" y="1244160"/>
            <a:ext cx="8833607" cy="42992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Base Case: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 6+6=12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by recursive step of 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				So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P(12)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P(15)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are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Ind. </a:t>
            </a:r>
            <a:r>
              <a:rPr lang="en-US" sz="2400" dirty="0" err="1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Hyp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is true for some arbitrary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P(x+6)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P(x+15)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holds, we have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From the recursive step of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 S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 	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+ 6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P(x+6)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 and 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endParaRPr lang="en-US" sz="240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	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+ 15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P(x+15)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P(x)  (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i.e.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,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all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.  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12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28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dirty="0">
                    <a:cs typeface="Arial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.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393" y="1244160"/>
            <a:ext cx="8833607" cy="42992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2. Base Case: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(12)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6+6=12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by definition of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 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P(12)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is also true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Ind. </a:t>
            </a:r>
            <a:r>
              <a:rPr lang="en-US" sz="2400" dirty="0" err="1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Hyp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is true for some arbitrary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P(x+6)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P(x+15)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holds, we have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From the recursive step of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 S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 	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+ 6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P(x+6)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 and 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endParaRPr lang="en-US" sz="240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	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+ 15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P(x+15)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P(x)  (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i.e.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,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all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.  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12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32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dirty="0">
                    <a:cs typeface="Arial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.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393" y="1244160"/>
            <a:ext cx="8833607" cy="42992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2. Base Case: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(12)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6+6=12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by definition of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 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P(12)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also true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3. Ind. </a:t>
            </a:r>
            <a:r>
              <a:rPr lang="en-US" sz="24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Hyp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:  Suppose that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is true for some arbitrary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Cambria Math"/>
                <a:cs typeface="Cambria Math"/>
              </a:rPr>
              <a:t> ∈ </a:t>
            </a:r>
            <a:r>
              <a:rPr lang="en-US" sz="2400" dirty="0">
                <a:latin typeface="Calibri"/>
                <a:cs typeface="Cambria Math"/>
              </a:rPr>
              <a:t>R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 P(x+6)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P(x+15)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holds, we have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From the recursive step of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 S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 	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+ 6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P(x+6)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 and 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endParaRPr lang="en-US" sz="240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	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+ 15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P(x+15)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P(x)  (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i.e.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,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all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.  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12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3C0DCB3-AC0F-7365-B3DA-1FBE844D4AEA}"/>
              </a:ext>
            </a:extLst>
          </p:cNvPr>
          <p:cNvSpPr/>
          <p:nvPr/>
        </p:nvSpPr>
        <p:spPr>
          <a:xfrm>
            <a:off x="2687931" y="3368360"/>
            <a:ext cx="4078530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52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dirty="0">
                    <a:cs typeface="Arial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.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393" y="1244160"/>
            <a:ext cx="8833607" cy="42992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(12)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6+6=12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by definition of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 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P(12)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also true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3. Ind. </a:t>
            </a:r>
            <a:r>
              <a:rPr lang="en-US" sz="24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Hyp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:  Suppose that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is true for some arbitrary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Cambria Math"/>
                <a:cs typeface="Cambria Math"/>
              </a:rPr>
              <a:t> ∈ </a:t>
            </a:r>
            <a:r>
              <a:rPr lang="en-US" sz="2400" dirty="0">
                <a:latin typeface="Calibri"/>
                <a:cs typeface="Cambria Math"/>
              </a:rPr>
              <a:t>R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 P(x+6)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P(x+15)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holds, we have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from the recursive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     step of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 we get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+ 6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true, and since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endParaRPr lang="en-US" sz="2400" dirty="0">
              <a:latin typeface="Calibri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	we get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+ 15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5. Therefore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P(x)  (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i.e.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, x</a:t>
            </a:r>
            <a:r>
              <a:rPr lang="en-US" sz="2400" dirty="0">
                <a:cs typeface="Cambria Math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Calibri"/>
                <a:cs typeface="Cambria Math"/>
              </a:rPr>
              <a:t>S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/>
              <a:t>all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</a:t>
            </a:r>
            <a:r>
              <a:rPr lang="en-US" sz="2400" dirty="0">
                <a:cs typeface="Cambria Math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Calibri"/>
                <a:cs typeface="Cambria Math"/>
              </a:rPr>
              <a:t>R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by induction</a:t>
            </a:r>
            <a:r>
              <a:rPr lang="en-US" sz="2400" dirty="0">
                <a:latin typeface="Calibri"/>
                <a:cs typeface="Cambria Math"/>
              </a:rPr>
              <a:t>.  </a:t>
            </a:r>
            <a:endParaRPr lang="en-US" sz="24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12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3C0DCB3-AC0F-7365-B3DA-1FBE844D4AEA}"/>
              </a:ext>
            </a:extLst>
          </p:cNvPr>
          <p:cNvSpPr/>
          <p:nvPr/>
        </p:nvSpPr>
        <p:spPr>
          <a:xfrm>
            <a:off x="2687931" y="3368360"/>
            <a:ext cx="4078530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with Multiple Base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Cases:”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, …,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an arbitrary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Make sure you are using I.H. and point out where you are 	using it.  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306" t="-985" r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2ABB216-ECCC-BF4C-8B2B-40139D483000}"/>
              </a:ext>
            </a:extLst>
          </p:cNvPr>
          <p:cNvSpPr/>
          <p:nvPr/>
        </p:nvSpPr>
        <p:spPr>
          <a:xfrm>
            <a:off x="3564183" y="2124063"/>
            <a:ext cx="3416480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36ECD-D745-8543-92DE-754630505B0A}"/>
              </a:ext>
            </a:extLst>
          </p:cNvPr>
          <p:cNvSpPr/>
          <p:nvPr/>
        </p:nvSpPr>
        <p:spPr>
          <a:xfrm>
            <a:off x="6980662" y="3090502"/>
            <a:ext cx="858645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(Strong) Inductive Proofs with Multiple Base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strong</a:t>
                </a:r>
                <a:r>
                  <a:rPr lang="en-US" sz="2600" dirty="0"/>
                  <a:t>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Cases:”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…,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that </a:t>
                </a:r>
                <a:r>
                  <a:rPr lang="en-US" sz="2600" dirty="0">
                    <a:solidFill>
                      <a:prstClr val="black"/>
                    </a:solidFill>
                  </a:rPr>
                  <a:t>for some arbitrary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	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is true for every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from</a:t>
                </a:r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i="1" dirty="0">
                    <a:solidFill>
                      <a:srgbClr val="0070C0"/>
                    </a:solidFill>
                  </a:rPr>
                  <a:t>	Make sure you are using I.H.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(that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),…,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 are true)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 	and point out where you are using it.                           	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306" t="-985" b="-9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6B5E468-F0CB-784C-8ACD-93BF2BE849DE}"/>
              </a:ext>
            </a:extLst>
          </p:cNvPr>
          <p:cNvSpPr/>
          <p:nvPr/>
        </p:nvSpPr>
        <p:spPr>
          <a:xfrm>
            <a:off x="3564183" y="2124063"/>
            <a:ext cx="3416480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0EDA8-5E8C-D448-89E7-F8791C3A928E}"/>
              </a:ext>
            </a:extLst>
          </p:cNvPr>
          <p:cNvSpPr/>
          <p:nvPr/>
        </p:nvSpPr>
        <p:spPr>
          <a:xfrm>
            <a:off x="6322740" y="3068200"/>
            <a:ext cx="858645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8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                        								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These are the only cases so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follows.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Therefore by strong induction,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Franklin Gothic Medium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=</m:t>
                    </m:r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𝟎</m:t>
                    </m:r>
                    <m:r>
                      <a:rPr kumimoji="0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Franklin Gothic Medium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=</m:t>
                    </m:r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𝟏</m:t>
                    </m:r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ranklin Gothic Medium"/>
                    <a:ea typeface="+mn-ea"/>
                    <a:cs typeface="Franklin Gothic Medium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Franklin Gothic Medium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Franklin Gothic Medium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𝒏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−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Franklin Gothic Medium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𝒏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−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ranklin Gothic Medium"/>
                    <a:ea typeface="+mn-ea"/>
                    <a:cs typeface="Franklin Gothic Medium"/>
                  </a:rPr>
                  <a:t>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Medium"/>
                    <a:ea typeface="+mn-ea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𝒏</m:t>
                    </m:r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≥</m:t>
                    </m:r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𝟐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/>
                  <a:ea typeface="+mn-ea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04752" cy="400110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Original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710" y="4315397"/>
            <a:ext cx="1713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First case in inductive step didn’t need IH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68C21C-4B62-4A86-9C1F-19B99EB55B91}"/>
              </a:ext>
            </a:extLst>
          </p:cNvPr>
          <p:cNvCxnSpPr/>
          <p:nvPr/>
        </p:nvCxnSpPr>
        <p:spPr>
          <a:xfrm flipV="1">
            <a:off x="952376" y="3884103"/>
            <a:ext cx="532475" cy="4312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0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ln>
                <a:solidFill>
                  <a:srgbClr val="FFC000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5" t="-10784" b="-2745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341112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 </a:t>
            </a:r>
            <a:r>
              <a:rPr lang="en-US" sz="2400" dirty="0">
                <a:latin typeface="+mn-lt"/>
              </a:rPr>
              <a:t>= 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 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true.</a:t>
            </a:r>
            <a:endParaRPr lang="en-US" sz="2400" dirty="0">
              <a:latin typeface="Franklin Gothic Medium" panose="020B0603020102020204" pitchFamily="34" charset="0"/>
            </a:endParaRP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We have	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		by definition since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                        				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                     		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Therefore, by strong induction,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428751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155094" cy="400110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Multiple Base Case Version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3089" y="1743517"/>
            <a:ext cx="188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Two base cases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028832" y="2320182"/>
            <a:ext cx="2103461" cy="1070592"/>
            <a:chOff x="7028832" y="2320182"/>
            <a:chExt cx="2103461" cy="1070592"/>
          </a:xfrm>
        </p:grpSpPr>
        <p:sp>
          <p:nvSpPr>
            <p:cNvPr id="10" name="Oval 9"/>
            <p:cNvSpPr/>
            <p:nvPr/>
          </p:nvSpPr>
          <p:spPr>
            <a:xfrm>
              <a:off x="7597951" y="3010023"/>
              <a:ext cx="289409" cy="380751"/>
            </a:xfrm>
            <a:prstGeom prst="ellipse">
              <a:avLst/>
            </a:prstGeom>
            <a:ln w="2857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8832" y="2320182"/>
              <a:ext cx="2103461" cy="36933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Franklin Gothic Medium"/>
                  <a:cs typeface="Franklin Gothic Medium"/>
                </a:rPr>
                <a:t>Smallest base case</a:t>
              </a:r>
            </a:p>
          </p:txBody>
        </p:sp>
        <p:cxnSp>
          <p:nvCxnSpPr>
            <p:cNvPr id="13" name="Straight Arrow Connector 12"/>
            <p:cNvCxnSpPr>
              <a:stCxn id="11" idx="2"/>
              <a:endCxn id="10" idx="7"/>
            </p:cNvCxnSpPr>
            <p:nvPr/>
          </p:nvCxnSpPr>
          <p:spPr>
            <a:xfrm flipH="1">
              <a:off x="7844977" y="2689514"/>
              <a:ext cx="235586" cy="376269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91181" y="2335482"/>
            <a:ext cx="1972015" cy="1093268"/>
            <a:chOff x="791181" y="2335482"/>
            <a:chExt cx="1972015" cy="1093268"/>
          </a:xfrm>
        </p:grpSpPr>
        <p:sp>
          <p:nvSpPr>
            <p:cNvPr id="8" name="Oval 7"/>
            <p:cNvSpPr/>
            <p:nvPr/>
          </p:nvSpPr>
          <p:spPr>
            <a:xfrm>
              <a:off x="2413685" y="3047999"/>
              <a:ext cx="289409" cy="380751"/>
            </a:xfrm>
            <a:prstGeom prst="ellipse">
              <a:avLst/>
            </a:prstGeom>
            <a:ln w="2857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1181" y="2335482"/>
              <a:ext cx="1972015" cy="36933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Franklin Gothic Medium"/>
                  <a:cs typeface="Franklin Gothic Medium"/>
                </a:rPr>
                <a:t>Largest base case</a:t>
              </a:r>
            </a:p>
          </p:txBody>
        </p:sp>
        <p:cxnSp>
          <p:nvCxnSpPr>
            <p:cNvPr id="18" name="Straight Arrow Connector 17"/>
            <p:cNvCxnSpPr>
              <a:stCxn id="15" idx="2"/>
              <a:endCxn id="8" idx="1"/>
            </p:cNvCxnSpPr>
            <p:nvPr/>
          </p:nvCxnSpPr>
          <p:spPr>
            <a:xfrm>
              <a:off x="1777189" y="2704814"/>
              <a:ext cx="678879" cy="39894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58695E-9F32-4AC8-A326-7D3AE8604735}"/>
              </a:ext>
            </a:extLst>
          </p:cNvPr>
          <p:cNvGrpSpPr/>
          <p:nvPr/>
        </p:nvGrpSpPr>
        <p:grpSpPr>
          <a:xfrm>
            <a:off x="2147582" y="6147884"/>
            <a:ext cx="3292102" cy="707886"/>
            <a:chOff x="2147582" y="6147884"/>
            <a:chExt cx="3292102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6023CE-225F-4FB6-B352-3B4C7E2340F1}"/>
                </a:ext>
              </a:extLst>
            </p:cNvPr>
            <p:cNvSpPr txBox="1"/>
            <p:nvPr/>
          </p:nvSpPr>
          <p:spPr>
            <a:xfrm>
              <a:off x="2147582" y="6147884"/>
              <a:ext cx="2905271" cy="70788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Franklin Gothic Medium"/>
                  <a:cs typeface="Franklin Gothic Medium"/>
                </a:rPr>
                <a:t>Two base cases, and two previous values used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BBA56-89CB-48B0-B724-01AA628BA203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>
              <a:off x="5052853" y="6501827"/>
              <a:ext cx="38683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54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strong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induction.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1CEF4BE-5A8C-4AC9-80A2-4F5AF9101766}"/>
              </a:ext>
            </a:extLst>
          </p:cNvPr>
          <p:cNvGrpSpPr/>
          <p:nvPr/>
        </p:nvGrpSpPr>
        <p:grpSpPr>
          <a:xfrm>
            <a:off x="2147582" y="6147884"/>
            <a:ext cx="3292102" cy="707886"/>
            <a:chOff x="2147582" y="6147884"/>
            <a:chExt cx="3292102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8C6789-454F-404C-8AC1-4CE8A8840D47}"/>
                </a:ext>
              </a:extLst>
            </p:cNvPr>
            <p:cNvSpPr txBox="1"/>
            <p:nvPr/>
          </p:nvSpPr>
          <p:spPr>
            <a:xfrm>
              <a:off x="2147582" y="6147884"/>
              <a:ext cx="2905271" cy="70788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Franklin Gothic Medium"/>
                  <a:cs typeface="Franklin Gothic Medium"/>
                </a:rPr>
                <a:t>Two base cases, and two previous values used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7967D11-29C1-4E2E-9FE0-3E6BD84FC37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052853" y="6501827"/>
              <a:ext cx="38683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5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611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tailEnd type="stealth" w="lg" len="lg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15354</TotalTime>
  <Words>5941</Words>
  <Application>Microsoft Office PowerPoint</Application>
  <PresentationFormat>On-screen Show (4:3)</PresentationFormat>
  <Paragraphs>398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Franklin Gothic Medium</vt:lpstr>
      <vt:lpstr>Symbol</vt:lpstr>
      <vt:lpstr>Office Theme</vt:lpstr>
      <vt:lpstr>CSE 311: Foundations of Computing</vt:lpstr>
      <vt:lpstr>Last time: Fibonacci Numbers</vt:lpstr>
      <vt:lpstr>Last Time: Upper Bound  f_n&lt;2^n for all n≥0</vt:lpstr>
      <vt:lpstr>Inductive Proofs with Multiple Base Cases</vt:lpstr>
      <vt:lpstr>(Strong) Inductive Proofs with Multiple Base Cases</vt:lpstr>
      <vt:lpstr>Bounding Fibonacci I:  f_n&lt;2^n for all n≥0</vt:lpstr>
      <vt:lpstr>Bounding Fibonacci I:  f_n&lt;2^n for all n≥0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Last time: Recursive definitions of functions </vt:lpstr>
      <vt:lpstr>Last time: Recursive definitions of functions </vt:lpstr>
      <vt:lpstr>Recursive Definitions of Sets (Data)</vt:lpstr>
      <vt:lpstr>Recursive Definition of Sets</vt:lpstr>
      <vt:lpstr>Recursive Definitions of Sets</vt:lpstr>
      <vt:lpstr>Recursive Definitions of Sets</vt:lpstr>
      <vt:lpstr>Last time: Recursive definitions of functions </vt:lpstr>
      <vt:lpstr>Structural Induction</vt:lpstr>
      <vt:lpstr>Structural Induction</vt:lpstr>
      <vt:lpstr>Structural Induction vs. Ordinary Induction</vt:lpstr>
      <vt:lpstr>Using Structural Induction</vt:lpstr>
      <vt:lpstr>Claim:  Every element of S is divisible by 3.</vt:lpstr>
      <vt:lpstr>Claim:  Every element of S is divisible by 3.</vt:lpstr>
      <vt:lpstr>Claim:  Every element of S is divisible by 3.</vt:lpstr>
      <vt:lpstr>Claim:  Every element of S is divisible by 3.</vt:lpstr>
      <vt:lpstr>More Structural Induction</vt:lpstr>
      <vt:lpstr>Claim: Every element of R is in S.  (R⊆S)</vt:lpstr>
      <vt:lpstr>Claim: Every element of R is in S.  (R⊆S)</vt:lpstr>
      <vt:lpstr>Claim: Every element of R is in S.  (R⊆S)</vt:lpstr>
      <vt:lpstr>Claim: Every element of R is in S.  (R⊆S)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Paul Beame</cp:lastModifiedBy>
  <cp:revision>612</cp:revision>
  <cp:lastPrinted>2023-04-29T21:42:28Z</cp:lastPrinted>
  <dcterms:created xsi:type="dcterms:W3CDTF">2013-01-07T07:20:47Z</dcterms:created>
  <dcterms:modified xsi:type="dcterms:W3CDTF">2023-05-01T22:11:02Z</dcterms:modified>
</cp:coreProperties>
</file>