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46" r:id="rId2"/>
    <p:sldId id="640" r:id="rId3"/>
    <p:sldId id="642" r:id="rId4"/>
    <p:sldId id="563" r:id="rId5"/>
    <p:sldId id="655" r:id="rId6"/>
    <p:sldId id="564" r:id="rId7"/>
    <p:sldId id="656" r:id="rId8"/>
    <p:sldId id="657" r:id="rId9"/>
    <p:sldId id="646" r:id="rId10"/>
    <p:sldId id="637" r:id="rId11"/>
    <p:sldId id="661" r:id="rId12"/>
    <p:sldId id="557" r:id="rId13"/>
    <p:sldId id="529" r:id="rId14"/>
    <p:sldId id="585" r:id="rId15"/>
    <p:sldId id="530" r:id="rId16"/>
    <p:sldId id="531" r:id="rId17"/>
    <p:sldId id="532" r:id="rId18"/>
    <p:sldId id="551" r:id="rId19"/>
    <p:sldId id="549" r:id="rId20"/>
    <p:sldId id="552" r:id="rId21"/>
    <p:sldId id="647" r:id="rId22"/>
    <p:sldId id="662" r:id="rId23"/>
    <p:sldId id="663" r:id="rId24"/>
    <p:sldId id="648" r:id="rId25"/>
    <p:sldId id="533" r:id="rId26"/>
    <p:sldId id="534" r:id="rId27"/>
    <p:sldId id="542" r:id="rId28"/>
    <p:sldId id="528" r:id="rId29"/>
    <p:sldId id="586" r:id="rId30"/>
    <p:sldId id="548" r:id="rId31"/>
    <p:sldId id="587" r:id="rId32"/>
    <p:sldId id="588" r:id="rId33"/>
    <p:sldId id="589" r:id="rId34"/>
    <p:sldId id="590" r:id="rId35"/>
    <p:sldId id="543" r:id="rId36"/>
    <p:sldId id="547" r:id="rId37"/>
    <p:sldId id="591" r:id="rId38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6"/>
    <p:restoredTop sz="90355" autoAdjust="0"/>
  </p:normalViewPr>
  <p:slideViewPr>
    <p:cSldViewPr snapToGrid="0" snapToObjects="1">
      <p:cViewPr varScale="1">
        <p:scale>
          <a:sx n="228" d="100"/>
          <a:sy n="228" d="100"/>
        </p:scale>
        <p:origin x="284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defined by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pair of 1s are separated by 0 or 2+ 0s.</a:t>
            </a:r>
          </a:p>
          <a:p>
            <a:endParaRPr lang="en-US" dirty="0"/>
          </a:p>
          <a:p>
            <a:r>
              <a:rPr lang="en-US" dirty="0"/>
              <a:t>Alternatively, can take a state</a:t>
            </a:r>
            <a:r>
              <a:rPr lang="en-US" baseline="0" dirty="0"/>
              <a:t> machine approach (0 union 11 union 100)* (empty union 1 union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can appear in x and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10.png"/><Relationship Id="rId4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18:  Strings and Regular Expressions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85" y="1941846"/>
            <a:ext cx="4617630" cy="467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265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2652008"/>
              </a:xfrm>
              <a:prstGeom prst="rect">
                <a:avLst/>
              </a:prstGeom>
              <a:blipFill>
                <a:blip r:embed="rId2"/>
                <a:stretch>
                  <a:fillRect l="-1148" t="-23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P(</a:t>
                </a:r>
                <a:r>
                  <a:rPr lang="en-US" sz="2400" dirty="0" err="1">
                    <a:solidFill>
                      <a:prstClr val="black"/>
                    </a:solidFill>
                    <a:cs typeface="Franklin Gothic Medium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 and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)a)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•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)+1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(w)+1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I.H.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Therefore,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is true.</a:t>
                </a:r>
              </a:p>
              <a:p>
                <a:endParaRPr lang="en-US" sz="8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So, by induction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x•y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(y)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x,y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ea typeface="+mj-ea"/>
                  </a:rPr>
                  <a:t>*</a:t>
                </a:r>
                <a:endParaRPr lang="en-US" sz="2400" b="1" dirty="0">
                  <a:solidFill>
                    <a:prstClr val="black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blipFill>
                <a:blip r:embed="rId2"/>
                <a:stretch>
                  <a:fillRect l="-1148" t="-1129" r="-430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60978" y="3623733"/>
            <a:ext cx="5824040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CEDEB-1D77-05F6-0A81-8BF5613246C9}"/>
              </a:ext>
            </a:extLst>
          </p:cNvPr>
          <p:cNvSpPr txBox="1"/>
          <p:nvPr/>
        </p:nvSpPr>
        <p:spPr>
          <a:xfrm>
            <a:off x="6173839" y="1003848"/>
            <a:ext cx="2887579" cy="954107"/>
          </a:xfrm>
          <a:prstGeom prst="rect">
            <a:avLst/>
          </a:prstGeom>
          <a:solidFill>
            <a:srgbClr val="FFD4D8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Does this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5005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99D2-6BC8-BF4A-9E26-9072FCF4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13185"/>
            <a:ext cx="7772400" cy="815815"/>
          </a:xfrm>
        </p:spPr>
        <p:txBody>
          <a:bodyPr/>
          <a:lstStyle/>
          <a:p>
            <a:r>
              <a:rPr lang="en-US" sz="3600" dirty="0"/>
              <a:t>Theoretical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4957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Languages:  Sets of Strings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Subsets of strings are called </a:t>
            </a:r>
            <a:r>
              <a:rPr lang="en-US" i="1" dirty="0">
                <a:solidFill>
                  <a:srgbClr val="C00000"/>
                </a:solidFill>
              </a:rPr>
              <a:t>languages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r>
              <a:rPr lang="en-US" baseline="30000" dirty="0">
                <a:latin typeface="Cambria Math" panose="02040503050406030204" pitchFamily="18" charset="0"/>
                <a:sym typeface="Symbol" pitchFamily="18" charset="2"/>
              </a:rPr>
              <a:t>*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 = </a:t>
            </a:r>
            <a:r>
              <a:rPr lang="en-US" dirty="0"/>
              <a:t>All strings over alphabet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Palindromes over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Binary strings that don’t have a 0 after a 1</a:t>
            </a:r>
          </a:p>
          <a:p>
            <a:pPr lvl="1"/>
            <a:r>
              <a:rPr lang="en-US" dirty="0"/>
              <a:t>Binary strings with an equal # of 0’s and 1’s</a:t>
            </a:r>
          </a:p>
          <a:p>
            <a:pPr lvl="1"/>
            <a:r>
              <a:rPr lang="en-US" dirty="0"/>
              <a:t>Legal variable names in Java/C/C++</a:t>
            </a:r>
          </a:p>
          <a:p>
            <a:pPr lvl="1"/>
            <a:r>
              <a:rPr lang="en-US" dirty="0"/>
              <a:t>Syntactically correct Java/C/C++ programs</a:t>
            </a:r>
          </a:p>
          <a:p>
            <a:pPr lvl="1"/>
            <a:r>
              <a:rPr lang="en-US" dirty="0"/>
              <a:t>Valid English sentences</a:t>
            </a:r>
          </a:p>
        </p:txBody>
      </p:sp>
    </p:spTree>
    <p:extLst>
      <p:ext uri="{BB962C8B-B14F-4D97-AF65-F5344CB8AC3E}">
        <p14:creationId xmlns:p14="http://schemas.microsoft.com/office/powerpoint/2010/main" val="312136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Foreword on Intro to Theory C.S.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686801" cy="5140800"/>
          </a:xfrm>
        </p:spPr>
        <p:txBody>
          <a:bodyPr/>
          <a:lstStyle/>
          <a:p>
            <a:r>
              <a:rPr lang="en-US" dirty="0"/>
              <a:t>Look at different ways of defining languages</a:t>
            </a:r>
          </a:p>
          <a:p>
            <a:r>
              <a:rPr lang="en-US" dirty="0"/>
              <a:t>See which are more </a:t>
            </a:r>
            <a:r>
              <a:rPr lang="en-US" dirty="0">
                <a:solidFill>
                  <a:srgbClr val="7030A0"/>
                </a:solidFill>
              </a:rPr>
              <a:t>expressive</a:t>
            </a:r>
            <a:r>
              <a:rPr lang="en-US" dirty="0"/>
              <a:t> than others</a:t>
            </a:r>
          </a:p>
          <a:p>
            <a:pPr lvl="1"/>
            <a:r>
              <a:rPr lang="en-US" dirty="0"/>
              <a:t>i.e., which can define more languages</a:t>
            </a:r>
          </a:p>
          <a:p>
            <a:pPr lvl="1"/>
            <a:endParaRPr lang="en-US" sz="1600" dirty="0"/>
          </a:p>
          <a:p>
            <a:r>
              <a:rPr lang="en-US" dirty="0"/>
              <a:t>Later: connect ways of defining languages to different types of (restricted) computers</a:t>
            </a:r>
          </a:p>
          <a:p>
            <a:pPr lvl="1"/>
            <a:r>
              <a:rPr lang="en-US" dirty="0"/>
              <a:t>computers capable of </a:t>
            </a:r>
            <a:r>
              <a:rPr lang="en-US" dirty="0">
                <a:solidFill>
                  <a:srgbClr val="7030A0"/>
                </a:solidFill>
              </a:rPr>
              <a:t>recognizing</a:t>
            </a:r>
            <a:r>
              <a:rPr lang="en-US" dirty="0"/>
              <a:t> those languages</a:t>
            </a:r>
            <a:br>
              <a:rPr lang="en-US" dirty="0"/>
            </a:br>
            <a:r>
              <a:rPr lang="en-US" dirty="0"/>
              <a:t>i.e., distinguishing strings in the language from not</a:t>
            </a:r>
          </a:p>
          <a:p>
            <a:pPr lvl="1"/>
            <a:endParaRPr lang="en-US" sz="1600" dirty="0"/>
          </a:p>
          <a:p>
            <a:r>
              <a:rPr lang="en-US" dirty="0"/>
              <a:t>Consequence: computers that recognize more expressive languages are more </a:t>
            </a:r>
            <a:r>
              <a:rPr lang="en-US" dirty="0">
                <a:solidFill>
                  <a:srgbClr val="7030A0"/>
                </a:solidFill>
              </a:rPr>
              <a:t>powerful</a:t>
            </a:r>
          </a:p>
        </p:txBody>
      </p:sp>
    </p:spTree>
    <p:extLst>
      <p:ext uri="{BB962C8B-B14F-4D97-AF65-F5344CB8AC3E}">
        <p14:creationId xmlns:p14="http://schemas.microsoft.com/office/powerpoint/2010/main" val="29355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0740"/>
            <a:ext cx="85344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</a:t>
            </a:r>
            <a:r>
              <a:rPr lang="en-US" dirty="0">
                <a:latin typeface="Franklin Gothic Medium" panose="020B0603020102020204" pitchFamily="34" charset="0"/>
              </a:rPr>
              <a:t> over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</a:t>
            </a:r>
            <a:endParaRPr lang="en-US" dirty="0">
              <a:latin typeface="Franklin Gothic Medium" panose="020B06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</a:rPr>
              <a:t>Basis</a:t>
            </a:r>
            <a:r>
              <a:rPr lang="en-US" dirty="0">
                <a:latin typeface="Calibri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</a:t>
            </a:r>
            <a:r>
              <a:rPr lang="en-US" dirty="0">
                <a:latin typeface="Calibri" charset="0"/>
                <a:sym typeface="Symbol" charset="0"/>
              </a:rPr>
              <a:t> is a regular expression 			</a:t>
            </a:r>
            <a:r>
              <a:rPr lang="en-US" sz="2400" dirty="0">
                <a:latin typeface="Calibri" charset="0"/>
                <a:sym typeface="Symbol" charset="0"/>
              </a:rPr>
              <a:t>(could also include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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i="1" dirty="0">
                <a:latin typeface="Calibri" charset="0"/>
              </a:rPr>
              <a:t>   </a:t>
            </a:r>
            <a:r>
              <a:rPr lang="en-US" b="1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is a regular expression </a:t>
            </a:r>
            <a:r>
              <a:rPr lang="en-US" dirty="0">
                <a:latin typeface="Calibri" charset="0"/>
                <a:sym typeface="Symbol" charset="0"/>
              </a:rPr>
              <a:t>for any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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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Recursive step</a:t>
            </a:r>
            <a:r>
              <a:rPr lang="en-US" dirty="0">
                <a:latin typeface="Calibri" charset="0"/>
                <a:sym typeface="Symbol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If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dirty="0">
                <a:latin typeface="Calibri" charset="0"/>
                <a:sym typeface="Symbol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 are regular expressions, then so are: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 </a:t>
            </a: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 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A*</a:t>
            </a:r>
            <a:endParaRPr lang="en-US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446"/>
            <a:ext cx="8229600" cy="711376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Each Regular Expression is a </a:t>
            </a:r>
            <a:r>
              <a:rPr lang="ja-JP" altLang="en-US" dirty="0">
                <a:latin typeface="Franklin Gothic Medium" panose="020B0603020102020204" pitchFamily="34" charset="0"/>
              </a:rPr>
              <a:t>“</a:t>
            </a:r>
            <a:r>
              <a:rPr lang="en-US" dirty="0">
                <a:latin typeface="Franklin Gothic Medium" panose="020B0603020102020204" pitchFamily="34" charset="0"/>
              </a:rPr>
              <a:t>pattern</a:t>
            </a:r>
            <a:r>
              <a:rPr lang="ja-JP" altLang="en-US" dirty="0">
                <a:latin typeface="Franklin Gothic Medium" panose="020B0603020102020204" pitchFamily="34" charset="0"/>
              </a:rPr>
              <a:t>”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sym typeface="Symbol"/>
              </a:rPr>
              <a:t></a:t>
            </a:r>
            <a:r>
              <a:rPr lang="en-US" dirty="0">
                <a:ea typeface="+mn-ea"/>
                <a:sym typeface="Symbol"/>
              </a:rPr>
              <a:t> </a:t>
            </a:r>
            <a:r>
              <a:rPr lang="en-US" dirty="0">
                <a:latin typeface="+mn-lt"/>
                <a:ea typeface="+mn-ea"/>
                <a:sym typeface="Symbol"/>
              </a:rPr>
              <a:t>matches only the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empty string</a:t>
            </a:r>
          </a:p>
          <a:p>
            <a:pPr marL="0" indent="0">
              <a:buNone/>
              <a:defRPr/>
            </a:pPr>
            <a:r>
              <a:rPr lang="en-US" b="1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matches only the one-character string </a:t>
            </a:r>
            <a:r>
              <a:rPr lang="en-US" i="1" dirty="0">
                <a:solidFill>
                  <a:srgbClr val="C00000"/>
                </a:solidFill>
                <a:latin typeface="+mn-lt"/>
              </a:rPr>
              <a:t>a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 B</a:t>
            </a:r>
            <a:r>
              <a:rPr lang="en-US" sz="3200" dirty="0">
                <a:ea typeface="+mn-ea"/>
                <a:sym typeface="Symbol" pitchFamily="18" charset="2"/>
              </a:rPr>
              <a:t> matches all strings that either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or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 (or both)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AB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 first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followed by a second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A*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any number of strings (even 0)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matches, one after another (</a:t>
            </a:r>
            <a:r>
              <a:rPr lang="en-US" sz="3200" b="1" dirty="0">
                <a:solidFill>
                  <a:srgbClr val="C00000"/>
                </a:solidFill>
                <a:sym typeface="Symbol"/>
              </a:rPr>
              <a:t>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AA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AAA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 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…</a:t>
            </a:r>
            <a:r>
              <a:rPr lang="en-US" sz="3200" dirty="0">
                <a:ea typeface="+mn-ea"/>
                <a:sym typeface="Symbol" pitchFamily="18" charset="2"/>
              </a:rPr>
              <a:t>)</a:t>
            </a:r>
            <a:endParaRPr lang="en-US" sz="3200" dirty="0">
              <a:ea typeface="+mn-ea"/>
              <a:sym typeface="Symbol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7DE94-046B-5F4F-AEEB-B32955C6A0ED}"/>
              </a:ext>
            </a:extLst>
          </p:cNvPr>
          <p:cNvSpPr/>
          <p:nvPr/>
        </p:nvSpPr>
        <p:spPr>
          <a:xfrm>
            <a:off x="5675963" y="6135026"/>
            <a:ext cx="3345367" cy="6467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Definition of the </a:t>
            </a:r>
            <a:r>
              <a:rPr lang="en-US" i="1" dirty="0"/>
              <a:t>language</a:t>
            </a:r>
            <a:r>
              <a:rPr lang="en-US" dirty="0"/>
              <a:t> matched by a regular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001*</a:t>
            </a: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3"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001*</a:t>
            </a: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3"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222" y="2057400"/>
            <a:ext cx="3728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{00, 001, 0011, 00111, 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222" y="4091781"/>
            <a:ext cx="660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Any number of 0’s followed by any 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65130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0</a:t>
            </a:r>
            <a:endParaRPr lang="en-US" sz="2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5058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			  </a:t>
            </a:r>
            <a:r>
              <a:rPr lang="en-US" dirty="0"/>
              <a:t>•    is a rooted binary tree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Recursive step: 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sz="2800" dirty="0"/>
              <a:t>If                and                are rooted binary trees,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   	</a:t>
            </a:r>
            <a:r>
              <a:rPr lang="en-US" sz="2800" dirty="0"/>
              <a:t>then                      also is a rooted binary tree.   </a:t>
            </a:r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1280013" y="2744755"/>
            <a:ext cx="1060450" cy="1143000"/>
            <a:chOff x="3809993" y="2743200"/>
            <a:chExt cx="1060702" cy="1219206"/>
          </a:xfrm>
        </p:grpSpPr>
        <p:sp>
          <p:nvSpPr>
            <p:cNvPr id="7" name="Isosceles Triangle 6"/>
            <p:cNvSpPr/>
            <p:nvPr/>
          </p:nvSpPr>
          <p:spPr>
            <a:xfrm>
              <a:off x="3809993" y="2819405"/>
              <a:ext cx="1060702" cy="1143001"/>
            </a:xfrm>
            <a:prstGeom prst="triangle">
              <a:avLst/>
            </a:prstGeom>
            <a:noFill/>
            <a:ln w="444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T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310" y="2743200"/>
              <a:ext cx="136558" cy="1371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270030" y="2687609"/>
            <a:ext cx="1060450" cy="1143000"/>
            <a:chOff x="3809993" y="2743200"/>
            <a:chExt cx="1060702" cy="1219206"/>
          </a:xfrm>
        </p:grpSpPr>
        <p:sp>
          <p:nvSpPr>
            <p:cNvPr id="20" name="Isosceles Triangle 19"/>
            <p:cNvSpPr/>
            <p:nvPr/>
          </p:nvSpPr>
          <p:spPr>
            <a:xfrm>
              <a:off x="3809993" y="2819405"/>
              <a:ext cx="1060702" cy="1143001"/>
            </a:xfrm>
            <a:prstGeom prst="triangle">
              <a:avLst/>
            </a:prstGeom>
            <a:noFill/>
            <a:ln w="444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T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267310" y="2743200"/>
              <a:ext cx="136558" cy="1371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04160" y="4303722"/>
            <a:ext cx="2299436" cy="1974092"/>
            <a:chOff x="2660045" y="3933754"/>
            <a:chExt cx="2299436" cy="1974092"/>
          </a:xfrm>
        </p:grpSpPr>
        <p:sp>
          <p:nvSpPr>
            <p:cNvPr id="21" name="Oval 20"/>
            <p:cNvSpPr/>
            <p:nvPr/>
          </p:nvSpPr>
          <p:spPr>
            <a:xfrm>
              <a:off x="3682395" y="3933754"/>
              <a:ext cx="136525" cy="128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>
              <a:stCxn id="21" idx="3"/>
            </p:cNvCxnSpPr>
            <p:nvPr/>
          </p:nvCxnSpPr>
          <p:spPr>
            <a:xfrm flipH="1">
              <a:off x="3190270" y="4043292"/>
              <a:ext cx="512763" cy="7477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5"/>
            </p:cNvCxnSpPr>
            <p:nvPr/>
          </p:nvCxnSpPr>
          <p:spPr>
            <a:xfrm>
              <a:off x="3799870" y="4043292"/>
              <a:ext cx="588963" cy="5984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2660045" y="4764846"/>
              <a:ext cx="1060450" cy="1143000"/>
              <a:chOff x="3809993" y="2743200"/>
              <a:chExt cx="1060702" cy="1219206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3809993" y="2819405"/>
                <a:ext cx="1060702" cy="1143001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anchor="t" anchorCtr="0"/>
              <a:lstStyle/>
              <a:p>
                <a:pPr algn="ctr">
                  <a:lnSpc>
                    <a:spcPct val="70000"/>
                  </a:lnSpc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310" y="2743200"/>
                <a:ext cx="136558" cy="1371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3899031" y="4611543"/>
              <a:ext cx="1060450" cy="1143000"/>
              <a:chOff x="3809993" y="2743200"/>
              <a:chExt cx="1060702" cy="1219206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3809993" y="2819405"/>
                <a:ext cx="1060702" cy="1143001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anchor="t" anchorCtr="0"/>
              <a:lstStyle/>
              <a:p>
                <a:pPr algn="ctr">
                  <a:lnSpc>
                    <a:spcPct val="70000"/>
                  </a:lnSpc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267310" y="2743200"/>
                <a:ext cx="136558" cy="1371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03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0</a:t>
            </a:r>
            <a:endParaRPr lang="en-US" sz="2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222" y="2057400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{0000, 0010, 1000, 1010}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222" y="4091781"/>
            <a:ext cx="2376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All binary strings</a:t>
            </a:r>
          </a:p>
        </p:txBody>
      </p:sp>
    </p:spTree>
    <p:extLst>
      <p:ext uri="{BB962C8B-B14F-4D97-AF65-F5344CB8AC3E}">
        <p14:creationId xmlns:p14="http://schemas.microsoft.com/office/powerpoint/2010/main" val="114056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contain 0110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9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contain 0110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EF5F2-8786-539E-EF23-7273DDB84907}"/>
              </a:ext>
            </a:extLst>
          </p:cNvPr>
          <p:cNvSpPr txBox="1"/>
          <p:nvPr/>
        </p:nvSpPr>
        <p:spPr>
          <a:xfrm>
            <a:off x="2286000" y="241914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86494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419171" cy="5140800"/>
          </a:xfrm>
        </p:spPr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contain 0110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000" dirty="0">
              <a:latin typeface="Franklin Gothic Medium" panose="020B0603020102020204" pitchFamily="34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begin with a string of doubled characters (00 or 11) followed by 01010 or 10001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EF5F2-8786-539E-EF23-7273DDB84907}"/>
              </a:ext>
            </a:extLst>
          </p:cNvPr>
          <p:cNvSpPr txBox="1"/>
          <p:nvPr/>
        </p:nvSpPr>
        <p:spPr>
          <a:xfrm>
            <a:off x="2286000" y="241914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7199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419171" cy="5140800"/>
          </a:xfrm>
        </p:spPr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contain 0110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endParaRPr lang="en-US" sz="2000" dirty="0">
              <a:latin typeface="Franklin Gothic Medium" panose="020B0603020102020204" pitchFamily="34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begin with a string of doubled characters (00 or 11) followed by 01010 or 10001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EF5F2-8786-539E-EF23-7273DDB84907}"/>
              </a:ext>
            </a:extLst>
          </p:cNvPr>
          <p:cNvSpPr txBox="1"/>
          <p:nvPr/>
        </p:nvSpPr>
        <p:spPr>
          <a:xfrm>
            <a:off x="2286000" y="241914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1BFC5-539E-CE21-53D1-9F222C4380DA}"/>
              </a:ext>
            </a:extLst>
          </p:cNvPr>
          <p:cNvSpPr txBox="1"/>
          <p:nvPr/>
        </p:nvSpPr>
        <p:spPr>
          <a:xfrm>
            <a:off x="2286000" y="5090620"/>
            <a:ext cx="6188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01010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 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10001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 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4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22955"/>
            <a:ext cx="8229600" cy="668867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Used to define the </a:t>
            </a:r>
            <a:r>
              <a:rPr lang="en-US" altLang="ja-JP" sz="2600" i="1" dirty="0">
                <a:latin typeface="Franklin Gothic Medium" panose="020B0603020102020204" pitchFamily="34" charset="0"/>
              </a:rPr>
              <a:t>tokens</a:t>
            </a:r>
            <a:r>
              <a:rPr lang="en-US" altLang="ja-JP" sz="2600" dirty="0">
                <a:latin typeface="Franklin Gothic Medium" panose="020B0603020102020204" pitchFamily="34" charset="0"/>
              </a:rPr>
              <a:t> of a programming language</a:t>
            </a:r>
          </a:p>
          <a:p>
            <a:pPr marL="971550" lvl="3" indent="-342900">
              <a:buFont typeface="System Font Regular"/>
              <a:buChar char="–"/>
            </a:pPr>
            <a:r>
              <a:rPr lang="en-US" sz="2400" dirty="0">
                <a:latin typeface="Franklin Gothic Medium" panose="020B0603020102020204" pitchFamily="34" charset="0"/>
              </a:rPr>
              <a:t>legal variable names, keywords, etc.</a:t>
            </a:r>
            <a:br>
              <a:rPr lang="en-US" sz="2400" dirty="0">
                <a:latin typeface="Franklin Gothic Medium" panose="020B0603020102020204" pitchFamily="34" charset="0"/>
              </a:rPr>
            </a:br>
            <a:endParaRPr lang="en-US" sz="2400" dirty="0">
              <a:latin typeface="Franklin Gothic Medium" panose="020B0603020102020204" pitchFamily="34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Used in </a:t>
            </a:r>
            <a:r>
              <a:rPr lang="en-US" sz="2600" b="1" dirty="0">
                <a:latin typeface="Courier New" charset="0"/>
                <a:cs typeface="Courier New" charset="0"/>
              </a:rPr>
              <a:t>grep</a:t>
            </a:r>
            <a:r>
              <a:rPr lang="en-US" sz="2600" dirty="0">
                <a:latin typeface="Franklin Gothic Medium" panose="020B0603020102020204" pitchFamily="34" charset="0"/>
                <a:cs typeface="Courier New" charset="0"/>
              </a:rPr>
              <a:t>,</a:t>
            </a:r>
            <a:r>
              <a:rPr lang="en-US" sz="2600" dirty="0">
                <a:latin typeface="Franklin Gothic Medium" panose="020B0603020102020204" pitchFamily="34" charset="0"/>
              </a:rPr>
              <a:t> a program that does pattern matching searches in UNIX/LINUX</a:t>
            </a:r>
            <a:br>
              <a:rPr lang="en-US" sz="2600" dirty="0">
                <a:latin typeface="Franklin Gothic Medium" panose="020B0603020102020204" pitchFamily="34" charset="0"/>
              </a:rPr>
            </a:br>
            <a:endParaRPr lang="en-US" sz="2600" dirty="0">
              <a:latin typeface="Franklin Gothic Medium" panose="020B0603020102020204" pitchFamily="34" charset="0"/>
            </a:endParaRPr>
          </a:p>
          <a:p>
            <a:r>
              <a:rPr lang="en-US" sz="2600" dirty="0">
                <a:latin typeface="Franklin Gothic Medium" panose="020B0603020102020204" pitchFamily="34" charset="0"/>
              </a:rPr>
              <a:t>We can use regular expressions in programs to process strings!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211667"/>
            <a:ext cx="8229600" cy="657578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Pattern p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("a*b");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Matcher m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p.matcher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aaaaab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m.matches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[01]</a:t>
            </a:r>
            <a:r>
              <a:rPr lang="en-US" sz="2400" dirty="0">
                <a:latin typeface="Calibri" charset="0"/>
              </a:rPr>
              <a:t>     a 0 or a 1     </a:t>
            </a:r>
            <a:r>
              <a:rPr lang="en-US" sz="2400" b="1" dirty="0">
                <a:latin typeface="Courier New" charset="0"/>
                <a:cs typeface="Courier New" charset="0"/>
              </a:rPr>
              <a:t>^</a:t>
            </a:r>
            <a:r>
              <a:rPr lang="en-US" sz="2400" dirty="0">
                <a:latin typeface="Calibri" charset="0"/>
              </a:rPr>
              <a:t> start of string     </a:t>
            </a:r>
            <a:r>
              <a:rPr lang="en-US" sz="2400" b="1" dirty="0">
                <a:latin typeface="Courier New" charset="0"/>
                <a:cs typeface="Courier New" charset="0"/>
              </a:rPr>
              <a:t>$</a:t>
            </a:r>
            <a:r>
              <a:rPr lang="en-US" sz="2400" dirty="0">
                <a:latin typeface="Calibri" charset="0"/>
              </a:rPr>
              <a:t> end of string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[0-9]</a:t>
            </a:r>
            <a:r>
              <a:rPr lang="en-US" sz="2400" dirty="0">
                <a:latin typeface="Calibri" charset="0"/>
              </a:rPr>
              <a:t>   any single digit       </a:t>
            </a:r>
            <a:r>
              <a:rPr lang="en-US" sz="2400" b="1" dirty="0">
                <a:latin typeface="Courier New" charset="0"/>
                <a:cs typeface="Courier New" charset="0"/>
              </a:rPr>
              <a:t>\.</a:t>
            </a:r>
            <a:r>
              <a:rPr lang="en-US" sz="2400" dirty="0">
                <a:latin typeface="Calibri" charset="0"/>
              </a:rPr>
              <a:t>   period    </a:t>
            </a:r>
            <a:r>
              <a:rPr lang="en-US" sz="2400" b="1" dirty="0">
                <a:latin typeface="Courier New" charset="0"/>
                <a:cs typeface="Courier New" charset="0"/>
              </a:rPr>
              <a:t>\,</a:t>
            </a:r>
            <a:r>
              <a:rPr lang="en-US" sz="2400" dirty="0">
                <a:latin typeface="Calibri" charset="0"/>
              </a:rPr>
              <a:t>  comma  </a:t>
            </a:r>
            <a:r>
              <a:rPr lang="en-US" sz="2400" b="1" dirty="0">
                <a:latin typeface="Courier New" charset="0"/>
                <a:cs typeface="Courier New" charset="0"/>
              </a:rPr>
              <a:t>\-</a:t>
            </a:r>
            <a:r>
              <a:rPr lang="en-US" sz="2400" dirty="0">
                <a:latin typeface="Calibri" charset="0"/>
              </a:rPr>
              <a:t> minus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. </a:t>
            </a:r>
            <a:r>
              <a:rPr lang="en-US" sz="2400" dirty="0">
                <a:latin typeface="Calibri" charset="0"/>
              </a:rPr>
              <a:t>          any single character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ab         a followed by b            </a:t>
            </a:r>
            <a:r>
              <a:rPr lang="en-US" sz="2400" b="1" dirty="0">
                <a:latin typeface="Calibri" charset="0"/>
              </a:rPr>
              <a:t> 	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b="1" dirty="0">
                <a:latin typeface="Calibri" charset="0"/>
              </a:rPr>
              <a:t>AB</a:t>
            </a:r>
            <a:r>
              <a:rPr lang="en-US" sz="2400" dirty="0">
                <a:latin typeface="Calibri" charset="0"/>
              </a:rPr>
              <a:t>)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alibri" charset="0"/>
              </a:rPr>
              <a:t>a</a:t>
            </a:r>
            <a:r>
              <a:rPr lang="en-US" sz="2400" b="1" dirty="0" err="1">
                <a:latin typeface="Courier New" charset="0"/>
                <a:cs typeface="Courier New" charset="0"/>
              </a:rPr>
              <a:t>|</a:t>
            </a:r>
            <a:r>
              <a:rPr lang="en-US" sz="2400" dirty="0" err="1">
                <a:latin typeface="Calibri" charset="0"/>
              </a:rPr>
              <a:t>b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  <a:r>
              <a:rPr lang="en-US" sz="2400" dirty="0">
                <a:latin typeface="Calibri" charset="0"/>
              </a:rPr>
              <a:t>  a or b 						</a:t>
            </a:r>
            <a:r>
              <a:rPr lang="en-US" sz="2400" dirty="0">
                <a:latin typeface="Calibri" charset="0"/>
                <a:sym typeface="Symbol" charset="0"/>
              </a:rPr>
              <a:t>(</a:t>
            </a:r>
            <a:r>
              <a:rPr lang="en-US" sz="2400" b="1" dirty="0">
                <a:latin typeface="Calibri" charset="0"/>
                <a:sym typeface="Symbol" charset="0"/>
              </a:rPr>
              <a:t>A</a:t>
            </a:r>
            <a:r>
              <a:rPr lang="en-US" sz="2400" dirty="0">
                <a:latin typeface="Calibri" charset="0"/>
                <a:sym typeface="Symbol" charset="0"/>
              </a:rPr>
              <a:t> </a:t>
            </a:r>
            <a:r>
              <a:rPr lang="en-US" sz="2400" dirty="0">
                <a:latin typeface="Cambria Math" charset="0"/>
                <a:cs typeface="Cambria Math" charset="0"/>
                <a:sym typeface="Symbol" charset="0"/>
              </a:rPr>
              <a:t></a:t>
            </a:r>
            <a:r>
              <a:rPr lang="en-US" sz="2400" b="1" dirty="0">
                <a:latin typeface="Calibri" charset="0"/>
                <a:sym typeface="Symbol" charset="0"/>
              </a:rPr>
              <a:t> B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?</a:t>
            </a:r>
            <a:r>
              <a:rPr lang="en-US" sz="2400" dirty="0">
                <a:latin typeface="Calibri" charset="0"/>
              </a:rPr>
              <a:t>         zero or one of a            	(</a:t>
            </a:r>
            <a:r>
              <a:rPr lang="en-US" sz="2400" b="1" dirty="0">
                <a:latin typeface="Calibri" charset="0"/>
              </a:rPr>
              <a:t>A</a:t>
            </a:r>
            <a:r>
              <a:rPr lang="en-US" sz="2400" dirty="0">
                <a:latin typeface="Calibri" charset="0"/>
                <a:sym typeface="Symbol" charset="0"/>
              </a:rPr>
              <a:t> </a:t>
            </a:r>
            <a:r>
              <a:rPr lang="en-US" sz="2400" dirty="0">
                <a:latin typeface="Cambria Math" charset="0"/>
                <a:cs typeface="Cambria Math" charset="0"/>
                <a:sym typeface="Symbol" charset="0"/>
              </a:rPr>
              <a:t> </a:t>
            </a:r>
            <a:r>
              <a:rPr lang="en-US" sz="2400" b="1" dirty="0">
                <a:sym typeface="Symbol"/>
              </a:rPr>
              <a:t>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*</a:t>
            </a:r>
            <a:r>
              <a:rPr lang="en-US" sz="2400" dirty="0">
                <a:latin typeface="Calibri" charset="0"/>
              </a:rPr>
              <a:t>         zero or more of a          	</a:t>
            </a:r>
            <a:r>
              <a:rPr lang="en-US" sz="2400" b="1" dirty="0">
                <a:latin typeface="Calibri" charset="0"/>
              </a:rPr>
              <a:t>A</a:t>
            </a:r>
            <a:r>
              <a:rPr lang="en-US" sz="2400" dirty="0">
                <a:latin typeface="Calibri" charset="0"/>
              </a:rPr>
              <a:t>*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+</a:t>
            </a:r>
            <a:r>
              <a:rPr lang="en-US" sz="2400" dirty="0">
                <a:latin typeface="Calibri" charset="0"/>
              </a:rPr>
              <a:t>         one or more of a          	</a:t>
            </a:r>
            <a:r>
              <a:rPr lang="en-US" sz="2400" b="1" dirty="0">
                <a:latin typeface="Calibri" charset="0"/>
              </a:rPr>
              <a:t>AA</a:t>
            </a:r>
            <a:r>
              <a:rPr lang="en-US" sz="2400" dirty="0">
                <a:latin typeface="Calibri" charset="0"/>
              </a:rPr>
              <a:t>* </a:t>
            </a:r>
          </a:p>
          <a:p>
            <a:r>
              <a:rPr lang="en-US" sz="2400" dirty="0">
                <a:latin typeface="Calibri" charset="0"/>
                <a:cs typeface="Courier New" charset="0"/>
              </a:rPr>
              <a:t>e.g.   </a:t>
            </a:r>
            <a:r>
              <a:rPr lang="en-US" sz="2400" b="1" dirty="0">
                <a:latin typeface="Courier New" charset="0"/>
                <a:cs typeface="Courier New" charset="0"/>
              </a:rPr>
              <a:t>^[\-+]?[0-9]*(\.|\,)?[0-9]+$</a:t>
            </a:r>
            <a:r>
              <a:rPr lang="en-US" sz="2400" dirty="0">
                <a:latin typeface="Calibri" charset="0"/>
              </a:rPr>
              <a:t>     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Calibri" charset="0"/>
              </a:rPr>
              <a:t>               General form of decimal number  e.g.  9.12  or -9,8 (Europe)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00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CEB5-E202-C5A1-3A68-16B6929F36E2}"/>
              </a:ext>
            </a:extLst>
          </p:cNvPr>
          <p:cNvSpPr txBox="1"/>
          <p:nvPr/>
        </p:nvSpPr>
        <p:spPr>
          <a:xfrm>
            <a:off x="2070847" y="2039488"/>
            <a:ext cx="326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384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1686F-C740-ED9D-70EC-621A60BE80E8}"/>
              </a:ext>
            </a:extLst>
          </p:cNvPr>
          <p:cNvSpPr txBox="1"/>
          <p:nvPr/>
        </p:nvSpPr>
        <p:spPr>
          <a:xfrm>
            <a:off x="2070847" y="2039488"/>
            <a:ext cx="326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202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11668"/>
            <a:ext cx="8229600" cy="747889"/>
          </a:xfrm>
        </p:spPr>
        <p:txBody>
          <a:bodyPr>
            <a:normAutofit/>
          </a:bodyPr>
          <a:lstStyle/>
          <a:p>
            <a:r>
              <a:rPr lang="en-US" dirty="0"/>
              <a:t>Defining Functions on 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199699"/>
            <a:ext cx="8560569" cy="48307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+mn-lt"/>
              </a:rPr>
              <a:t>size(</a:t>
            </a:r>
            <a:r>
              <a:rPr lang="en-US" sz="2800" dirty="0"/>
              <a:t>•) :</a:t>
            </a:r>
            <a:r>
              <a:rPr lang="en-US" sz="2800" dirty="0">
                <a:latin typeface="+mn-lt"/>
              </a:rPr>
              <a:t>= 1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>
                <a:latin typeface="+mn-lt"/>
              </a:rPr>
              <a:t>size </a:t>
            </a:r>
            <a:r>
              <a:rPr lang="en-US" sz="4400" dirty="0">
                <a:latin typeface="+mn-lt"/>
              </a:rPr>
              <a:t>(</a:t>
            </a:r>
            <a:r>
              <a:rPr lang="en-US" sz="2800" dirty="0"/>
              <a:t>                    </a:t>
            </a:r>
            <a:r>
              <a:rPr lang="en-US" sz="4400" dirty="0">
                <a:latin typeface="+mn-lt"/>
              </a:rPr>
              <a:t>)</a:t>
            </a:r>
            <a:r>
              <a:rPr lang="en-US" sz="2800" dirty="0"/>
              <a:t> :</a:t>
            </a:r>
            <a:r>
              <a:rPr lang="en-US" sz="2800" dirty="0">
                <a:latin typeface="+mn-lt"/>
              </a:rPr>
              <a:t>= 1 + size(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 + size(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800" dirty="0">
                <a:latin typeface="+mn-lt"/>
              </a:rPr>
              <a:t>height</a:t>
            </a:r>
            <a:r>
              <a:rPr lang="en-US" sz="2800">
                <a:latin typeface="+mn-lt"/>
              </a:rPr>
              <a:t>(</a:t>
            </a:r>
            <a:r>
              <a:rPr lang="en-US" sz="2800"/>
              <a:t>•</a:t>
            </a:r>
            <a:r>
              <a:rPr lang="en-US" sz="2800">
                <a:latin typeface="+mn-lt"/>
              </a:rPr>
              <a:t>)</a:t>
            </a:r>
            <a:r>
              <a:rPr lang="en-US" sz="2800"/>
              <a:t> :</a:t>
            </a:r>
            <a:r>
              <a:rPr lang="en-US" sz="2800">
                <a:latin typeface="+mn-lt"/>
              </a:rPr>
              <a:t>=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>
                <a:latin typeface="+mn-lt"/>
              </a:rPr>
              <a:t>height </a:t>
            </a:r>
            <a:r>
              <a:rPr lang="en-US" sz="4400" dirty="0">
                <a:latin typeface="+mn-lt"/>
              </a:rPr>
              <a:t>(</a:t>
            </a:r>
            <a:r>
              <a:rPr lang="en-US" sz="2800" dirty="0">
                <a:latin typeface="+mn-lt"/>
              </a:rPr>
              <a:t>                     </a:t>
            </a:r>
            <a:r>
              <a:rPr lang="en-US" sz="44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:= 1 + max{height(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), height(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)}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lvl="3">
              <a:defRPr/>
            </a:pPr>
            <a:endParaRPr lang="en-US" sz="800" dirty="0"/>
          </a:p>
          <a:p>
            <a:pPr>
              <a:defRPr/>
            </a:pPr>
            <a:endParaRPr lang="en-US" sz="1050" dirty="0"/>
          </a:p>
        </p:txBody>
      </p:sp>
      <p:grpSp>
        <p:nvGrpSpPr>
          <p:cNvPr id="11271" name="Group 22"/>
          <p:cNvGrpSpPr>
            <a:grpSpLocks/>
          </p:cNvGrpSpPr>
          <p:nvPr/>
        </p:nvGrpSpPr>
        <p:grpSpPr bwMode="auto">
          <a:xfrm>
            <a:off x="1854405" y="2129621"/>
            <a:ext cx="1447800" cy="1066800"/>
            <a:chOff x="1905000" y="2057400"/>
            <a:chExt cx="1447800" cy="1066800"/>
          </a:xfrm>
        </p:grpSpPr>
        <p:grpSp>
          <p:nvGrpSpPr>
            <p:cNvPr id="11286" name="Group 21"/>
            <p:cNvGrpSpPr>
              <a:grpSpLocks/>
            </p:cNvGrpSpPr>
            <p:nvPr/>
          </p:nvGrpSpPr>
          <p:grpSpPr bwMode="auto">
            <a:xfrm>
              <a:off x="1905000" y="2057400"/>
              <a:ext cx="1447800" cy="1066800"/>
              <a:chOff x="1905000" y="2057400"/>
              <a:chExt cx="1447800" cy="1066800"/>
            </a:xfrm>
          </p:grpSpPr>
          <p:grpSp>
            <p:nvGrpSpPr>
              <p:cNvPr id="11289" name="Group 18"/>
              <p:cNvGrpSpPr>
                <a:grpSpLocks/>
              </p:cNvGrpSpPr>
              <p:nvPr/>
            </p:nvGrpSpPr>
            <p:grpSpPr bwMode="auto">
              <a:xfrm>
                <a:off x="1905000" y="2057400"/>
                <a:ext cx="1447800" cy="1066800"/>
                <a:chOff x="3505200" y="3962400"/>
                <a:chExt cx="2356104" cy="2057400"/>
              </a:xfrm>
            </p:grpSpPr>
            <p:grpSp>
              <p:nvGrpSpPr>
                <p:cNvPr id="11291" name="Group 12"/>
                <p:cNvGrpSpPr>
                  <a:grpSpLocks/>
                </p:cNvGrpSpPr>
                <p:nvPr/>
              </p:nvGrpSpPr>
              <p:grpSpPr bwMode="auto">
                <a:xfrm>
                  <a:off x="3505200" y="4800600"/>
                  <a:ext cx="1060704" cy="1143000"/>
                  <a:chOff x="3810000" y="2743200"/>
                  <a:chExt cx="1060704" cy="1219200"/>
                </a:xfrm>
              </p:grpSpPr>
              <p:sp>
                <p:nvSpPr>
                  <p:cNvPr id="14" name="Isosceles Triangle 13"/>
                  <p:cNvSpPr/>
                  <p:nvPr/>
                </p:nvSpPr>
                <p:spPr>
                  <a:xfrm>
                    <a:off x="3810000" y="2819039"/>
                    <a:ext cx="1061798" cy="1142999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267271" y="2743926"/>
                    <a:ext cx="136922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292" name="Group 15"/>
                <p:cNvGrpSpPr>
                  <a:grpSpLocks/>
                </p:cNvGrpSpPr>
                <p:nvPr/>
              </p:nvGrpSpPr>
              <p:grpSpPr bwMode="auto">
                <a:xfrm>
                  <a:off x="4800600" y="4648200"/>
                  <a:ext cx="1060704" cy="1371600"/>
                  <a:chOff x="3810000" y="2743200"/>
                  <a:chExt cx="1060704" cy="12192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3808908" y="2819400"/>
                    <a:ext cx="1061796" cy="1143000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32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4266177" y="2743200"/>
                    <a:ext cx="136924" cy="1360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" name="Oval 20"/>
                <p:cNvSpPr/>
                <p:nvPr/>
              </p:nvSpPr>
              <p:spPr>
                <a:xfrm>
                  <a:off x="4572165" y="3962400"/>
                  <a:ext cx="136922" cy="128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" name="Straight Connector 24"/>
                <p:cNvCxnSpPr>
                  <a:stCxn id="21" idx="3"/>
                  <a:endCxn id="15" idx="7"/>
                </p:cNvCxnSpPr>
                <p:nvPr/>
              </p:nvCxnSpPr>
              <p:spPr>
                <a:xfrm flipH="1">
                  <a:off x="4078725" y="4072618"/>
                  <a:ext cx="514107" cy="747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21" idx="5"/>
                <a:endCxn id="18" idx="1"/>
              </p:cNvCxnSpPr>
              <p:nvPr/>
            </p:nvCxnSpPr>
            <p:spPr>
              <a:xfrm>
                <a:off x="2632075" y="2114550"/>
                <a:ext cx="361950" cy="309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87" name="TextBox 19"/>
            <p:cNvSpPr txBox="1">
              <a:spLocks noChangeArrowheads="1"/>
            </p:cNvSpPr>
            <p:nvPr/>
          </p:nvSpPr>
          <p:spPr bwMode="auto">
            <a:xfrm>
              <a:off x="2006046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1288" name="TextBox 23"/>
            <p:cNvSpPr txBox="1">
              <a:spLocks noChangeArrowheads="1"/>
            </p:cNvSpPr>
            <p:nvPr/>
          </p:nvSpPr>
          <p:spPr bwMode="auto">
            <a:xfrm>
              <a:off x="2819400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2</a:t>
              </a:r>
            </a:p>
          </p:txBody>
        </p:sp>
      </p:grpSp>
      <p:grpSp>
        <p:nvGrpSpPr>
          <p:cNvPr id="11272" name="Group 49"/>
          <p:cNvGrpSpPr>
            <a:grpSpLocks/>
          </p:cNvGrpSpPr>
          <p:nvPr/>
        </p:nvGrpSpPr>
        <p:grpSpPr bwMode="auto">
          <a:xfrm>
            <a:off x="2219530" y="4419150"/>
            <a:ext cx="1447800" cy="1066800"/>
            <a:chOff x="1905000" y="2057400"/>
            <a:chExt cx="1447800" cy="1066800"/>
          </a:xfrm>
        </p:grpSpPr>
        <p:grpSp>
          <p:nvGrpSpPr>
            <p:cNvPr id="11273" name="Group 50"/>
            <p:cNvGrpSpPr>
              <a:grpSpLocks/>
            </p:cNvGrpSpPr>
            <p:nvPr/>
          </p:nvGrpSpPr>
          <p:grpSpPr bwMode="auto">
            <a:xfrm>
              <a:off x="1905000" y="2057400"/>
              <a:ext cx="1447800" cy="1066800"/>
              <a:chOff x="1905000" y="2057400"/>
              <a:chExt cx="1447800" cy="1066800"/>
            </a:xfrm>
          </p:grpSpPr>
          <p:grpSp>
            <p:nvGrpSpPr>
              <p:cNvPr id="11276" name="Group 53"/>
              <p:cNvGrpSpPr>
                <a:grpSpLocks/>
              </p:cNvGrpSpPr>
              <p:nvPr/>
            </p:nvGrpSpPr>
            <p:grpSpPr bwMode="auto">
              <a:xfrm>
                <a:off x="1905000" y="2057400"/>
                <a:ext cx="1447800" cy="1066800"/>
                <a:chOff x="3505200" y="3962400"/>
                <a:chExt cx="2356104" cy="2057400"/>
              </a:xfrm>
            </p:grpSpPr>
            <p:grpSp>
              <p:nvGrpSpPr>
                <p:cNvPr id="11278" name="Group 55"/>
                <p:cNvGrpSpPr>
                  <a:grpSpLocks/>
                </p:cNvGrpSpPr>
                <p:nvPr/>
              </p:nvGrpSpPr>
              <p:grpSpPr bwMode="auto">
                <a:xfrm>
                  <a:off x="3505200" y="4800600"/>
                  <a:ext cx="1060704" cy="1143000"/>
                  <a:chOff x="3810000" y="2743200"/>
                  <a:chExt cx="1060704" cy="1219200"/>
                </a:xfrm>
              </p:grpSpPr>
              <p:sp>
                <p:nvSpPr>
                  <p:cNvPr id="62" name="Isosceles Triangle 61"/>
                  <p:cNvSpPr/>
                  <p:nvPr/>
                </p:nvSpPr>
                <p:spPr>
                  <a:xfrm>
                    <a:off x="3810000" y="2819039"/>
                    <a:ext cx="1061798" cy="1142999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4267271" y="2743926"/>
                    <a:ext cx="136922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279" name="Group 56"/>
                <p:cNvGrpSpPr>
                  <a:grpSpLocks/>
                </p:cNvGrpSpPr>
                <p:nvPr/>
              </p:nvGrpSpPr>
              <p:grpSpPr bwMode="auto">
                <a:xfrm>
                  <a:off x="4800600" y="4648200"/>
                  <a:ext cx="1060704" cy="1371600"/>
                  <a:chOff x="3810000" y="2743200"/>
                  <a:chExt cx="1060704" cy="1219200"/>
                </a:xfrm>
              </p:grpSpPr>
              <p:sp>
                <p:nvSpPr>
                  <p:cNvPr id="60" name="Isosceles Triangle 59"/>
                  <p:cNvSpPr/>
                  <p:nvPr/>
                </p:nvSpPr>
                <p:spPr>
                  <a:xfrm>
                    <a:off x="3808908" y="2819400"/>
                    <a:ext cx="1061796" cy="1143000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32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4266177" y="2743200"/>
                    <a:ext cx="136924" cy="1360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8" name="Oval 57"/>
                <p:cNvSpPr/>
                <p:nvPr/>
              </p:nvSpPr>
              <p:spPr>
                <a:xfrm>
                  <a:off x="4572165" y="3962400"/>
                  <a:ext cx="136922" cy="128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8" idx="3"/>
                  <a:endCxn id="63" idx="7"/>
                </p:cNvCxnSpPr>
                <p:nvPr/>
              </p:nvCxnSpPr>
              <p:spPr>
                <a:xfrm flipH="1">
                  <a:off x="4078725" y="4072618"/>
                  <a:ext cx="514107" cy="747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/>
              <p:cNvCxnSpPr>
                <a:stCxn id="58" idx="5"/>
                <a:endCxn id="61" idx="1"/>
              </p:cNvCxnSpPr>
              <p:nvPr/>
            </p:nvCxnSpPr>
            <p:spPr>
              <a:xfrm>
                <a:off x="2632075" y="2114550"/>
                <a:ext cx="361950" cy="309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74" name="TextBox 51"/>
            <p:cNvSpPr txBox="1">
              <a:spLocks noChangeArrowheads="1"/>
            </p:cNvSpPr>
            <p:nvPr/>
          </p:nvSpPr>
          <p:spPr bwMode="auto">
            <a:xfrm>
              <a:off x="2006046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1275" name="TextBox 52"/>
            <p:cNvSpPr txBox="1">
              <a:spLocks noChangeArrowheads="1"/>
            </p:cNvSpPr>
            <p:nvPr/>
          </p:nvSpPr>
          <p:spPr bwMode="auto">
            <a:xfrm>
              <a:off x="2819400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67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326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2709A-4DA1-3F40-B0B3-F2439BFBB693}"/>
              </a:ext>
            </a:extLst>
          </p:cNvPr>
          <p:cNvSpPr txBox="1"/>
          <p:nvPr/>
        </p:nvSpPr>
        <p:spPr>
          <a:xfrm>
            <a:off x="2070847" y="4212224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000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B41D0-8292-4E6C-B638-D590CF0D114A}"/>
              </a:ext>
            </a:extLst>
          </p:cNvPr>
          <p:cNvSpPr txBox="1"/>
          <p:nvPr/>
        </p:nvSpPr>
        <p:spPr>
          <a:xfrm>
            <a:off x="2637957" y="4935972"/>
            <a:ext cx="372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least two 0s between 1s</a:t>
            </a:r>
            <a:endParaRPr lang="en-US" sz="24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2518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Limitations of Regular Expressions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24934" y="1153848"/>
            <a:ext cx="8229600" cy="5140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Not all languages can be specified by regular expressions</a:t>
            </a:r>
          </a:p>
          <a:p>
            <a:pPr>
              <a:defRPr/>
            </a:pPr>
            <a:r>
              <a:rPr lang="en-US" sz="2800" dirty="0"/>
              <a:t>Even some easy things like </a:t>
            </a:r>
          </a:p>
          <a:p>
            <a:pPr lvl="1">
              <a:defRPr/>
            </a:pPr>
            <a:r>
              <a:rPr lang="en-US" sz="2400" dirty="0"/>
              <a:t>Palindromes</a:t>
            </a:r>
          </a:p>
          <a:p>
            <a:pPr lvl="1">
              <a:defRPr/>
            </a:pPr>
            <a:r>
              <a:rPr lang="en-US" sz="2400" dirty="0"/>
              <a:t>Strings with equal number of 0’s and 1’s</a:t>
            </a:r>
          </a:p>
          <a:p>
            <a:pPr>
              <a:defRPr/>
            </a:pPr>
            <a:r>
              <a:rPr lang="en-US" sz="2800" dirty="0"/>
              <a:t>But also more complicated structures in programming languages</a:t>
            </a:r>
          </a:p>
          <a:p>
            <a:pPr lvl="1">
              <a:defRPr/>
            </a:pPr>
            <a:r>
              <a:rPr lang="en-US" sz="2400" dirty="0"/>
              <a:t>Matched parentheses</a:t>
            </a:r>
          </a:p>
          <a:p>
            <a:pPr lvl="1">
              <a:defRPr/>
            </a:pPr>
            <a:r>
              <a:rPr lang="en-US" sz="2400" dirty="0"/>
              <a:t>Properly formed arithmetic expressions</a:t>
            </a:r>
          </a:p>
          <a:p>
            <a:pPr lvl="1">
              <a:defRPr/>
            </a:pPr>
            <a:r>
              <a:rPr lang="en-US" sz="2400" dirty="0"/>
              <a:t>etc.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 Context-Free Grammar (CFG) is given by a finite set of substitution rules involving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A finite set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V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variables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that can be replaced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Alphabet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terminal symbols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that can’t be replaced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One variable, usually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  <a:sym typeface="Symbol" charset="0"/>
                  </a:rPr>
                  <a:t>S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, is called the </a:t>
                </a:r>
                <a:r>
                  <a:rPr lang="en-US" sz="2400" i="1" dirty="0">
                    <a:latin typeface="Franklin Gothic Medium" panose="020B0603020102020204" pitchFamily="34" charset="0"/>
                    <a:sym typeface="Symbol" charset="0"/>
                  </a:rPr>
                  <a:t>start symbol</a:t>
                </a:r>
              </a:p>
              <a:p>
                <a:pPr lvl="4"/>
                <a:endParaRPr lang="en-US" i="1" dirty="0">
                  <a:latin typeface="Calibri" charset="0"/>
                  <a:sym typeface="Symbol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The substitution rules involving a variable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A</a:t>
                </a: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, written </a:t>
                </a:r>
              </a:p>
              <a:p>
                <a:pPr lvl="1">
                  <a:buFont typeface="Arial" charset="0"/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                      </a:t>
                </a:r>
                <a:r>
                  <a:rPr lang="en-US" sz="26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A</a:t>
                </a:r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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1</a:t>
                </a:r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| 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2</a:t>
                </a:r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| </a:t>
                </a:r>
                <a:r>
                  <a:rPr lang="en-US" sz="2600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k</a:t>
                </a:r>
                <a:endParaRPr lang="en-US" sz="2600" dirty="0">
                  <a:solidFill>
                    <a:srgbClr val="C00000"/>
                  </a:solidFill>
                  <a:latin typeface="Franklin Gothic Medium" panose="020B0603020102020204" pitchFamily="34" charset="0"/>
                  <a:sym typeface="Symbol" charset="0"/>
                </a:endParaRPr>
              </a:p>
              <a:p>
                <a:pPr lvl="1">
                  <a:buFont typeface="Arial" charset="0"/>
                  <a:buNone/>
                </a:pPr>
                <a:r>
                  <a:rPr lang="en-US" sz="2600" dirty="0">
                    <a:latin typeface="Franklin Gothic Medium" panose="020B0603020102020204" pitchFamily="34" charset="0"/>
                    <a:sym typeface="Symbol" charset="0"/>
                  </a:rPr>
                  <a:t>where each </a:t>
                </a:r>
                <a:r>
                  <a:rPr lang="en-US" sz="2600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i</a:t>
                </a:r>
                <a:r>
                  <a:rPr lang="en-US" sz="2600" dirty="0">
                    <a:latin typeface="Franklin Gothic Medium" panose="020B0603020102020204" pitchFamily="34" charset="0"/>
                    <a:sym typeface="Symbol" charset="0"/>
                  </a:rPr>
                  <a:t> is a string of variables and terminals</a:t>
                </a:r>
                <a:br>
                  <a:rPr lang="en-US" sz="2600" dirty="0">
                    <a:latin typeface="Franklin Gothic Medium" panose="020B0603020102020204" pitchFamily="34" charset="0"/>
                    <a:sym typeface="Symbol" charset="0"/>
                  </a:rPr>
                </a:br>
                <a:r>
                  <a:rPr lang="en-US" sz="2600" dirty="0">
                    <a:latin typeface="Franklin Gothic Medium" panose="020B0603020102020204" pitchFamily="34" charset="0"/>
                    <a:sym typeface="Symbol" charset="0"/>
                  </a:rPr>
                  <a:t>– that is, </a:t>
                </a:r>
                <a:r>
                  <a:rPr lang="en-US" sz="2600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i</a:t>
                </a:r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∈</a:t>
                </a:r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(</a:t>
                </a:r>
                <a:r>
                  <a:rPr lang="en-US" sz="26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V</a:t>
                </a:r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 </a:t>
                </a:r>
                <a:r>
                  <a:rPr lang="en-US" sz="26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)</a:t>
                </a:r>
                <a:r>
                  <a:rPr lang="en-US" sz="2600" baseline="300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*</a:t>
                </a: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  <a:blipFill>
                <a:blip r:embed="rId2"/>
                <a:stretch>
                  <a:fillRect l="-1353" t="-1575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75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</a:t>
            </a:r>
            <a:r>
              <a:rPr lang="en-US" dirty="0">
                <a:ea typeface="+mj-ea"/>
              </a:rPr>
              <a:t>ow CFGs generate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Begin with start symbol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S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latin typeface="Franklin Gothic Medium" panose="020B06030201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If there is some variable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A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in the current string you can replace it by one of the w’s in the rules for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 w</a:t>
                </a:r>
                <a:r>
                  <a:rPr lang="en-US" baseline="-250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|  w</a:t>
                </a:r>
                <a:r>
                  <a:rPr lang="en-US" baseline="-25000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2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| </a:t>
                </a:r>
                <a:r>
                  <a:rPr lang="en-US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w</a:t>
                </a:r>
                <a:r>
                  <a:rPr lang="en-US" baseline="-25000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k</a:t>
                </a:r>
                <a:endParaRPr lang="en-US" b="1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Franklin Gothic Medium" panose="020B0603020102020204" pitchFamily="34" charset="0"/>
                  </a:rPr>
                  <a:t>Write this as    </a:t>
                </a:r>
                <a:r>
                  <a:rPr lang="en-US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x</a:t>
                </a:r>
                <a:r>
                  <a:rPr lang="en-US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A</a:t>
                </a:r>
                <a:r>
                  <a:rPr lang="en-US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Cambria Math" charset="0"/>
                  </a:rPr>
                  <a:t>⇒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xwy</a:t>
                </a:r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Franklin Gothic Medium" panose="020B0603020102020204" pitchFamily="34" charset="0"/>
                  </a:rPr>
                  <a:t>Repeat until no variables left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The set of strings the CFG describes are all strings, containing no variables, that can be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generated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in this manner (after a finite number of steps)</a:t>
                </a: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970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44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		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0 | 1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1 | 0 | 1 | </a:t>
            </a: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7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		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0 | 1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1 | 0 | 1 | </a:t>
            </a: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2776745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		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0 | 1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1 | 0 | 1 | </a:t>
            </a: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	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 |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1 | 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855162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		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0 | 1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1 | 0 | 1 | </a:t>
            </a: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	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 |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1 | 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151" y="4793868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3845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latin typeface="+mn-lt"/>
                <a:cs typeface="Arial" charset="0"/>
              </a:rPr>
              <a:t> 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+mn-lt"/>
                <a:cs typeface="Arial" charset="0"/>
              </a:rPr>
              <a:t>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		    </a:t>
            </a:r>
            <a:r>
              <a:rPr lang="en-US" sz="2400" dirty="0">
                <a:latin typeface="+mn-lt"/>
              </a:rPr>
              <a:t>size(             )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						    ≤ 2</a:t>
            </a:r>
            <a:r>
              <a:rPr lang="en-US" sz="2400" baseline="30000" dirty="0">
                <a:latin typeface="+mn-lt"/>
              </a:rPr>
              <a:t>height(            )+1</a:t>
            </a:r>
            <a:r>
              <a:rPr lang="en-US" sz="2400" dirty="0">
                <a:latin typeface="+mn-lt"/>
              </a:rPr>
              <a:t> –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7" y="3209022"/>
            <a:ext cx="821951" cy="64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5" y="6194730"/>
            <a:ext cx="512108" cy="4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97063-35E3-B722-B5ED-259DFCD14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68" y="4834658"/>
            <a:ext cx="2372496" cy="7908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E3B07-8FFF-805B-9B06-A4F551799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68" y="5837631"/>
            <a:ext cx="3141706" cy="7759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09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844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+mn-lt"/>
                <a:cs typeface="Arial" charset="0"/>
              </a:rPr>
              <a:t>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By def, </a:t>
            </a:r>
            <a:r>
              <a:rPr lang="en-US" sz="2400" dirty="0">
                <a:latin typeface="+mn-lt"/>
              </a:rPr>
              <a:t>size(             ) =1+size(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)+size(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                            ≤ 1+2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–1+2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-1                    											by IH for 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and 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= 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–1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                                ≤ 2·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height(</a:t>
            </a:r>
            <a:r>
              <a:rPr lang="en-US" sz="2400" b="1" baseline="30000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400" b="1" baseline="14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)+1,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height(</a:t>
            </a:r>
            <a:r>
              <a:rPr lang="en-US" sz="2400" b="1" baseline="30000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400" b="1" baseline="14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)+1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)–1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= 2(2</a:t>
            </a:r>
            <a:r>
              <a:rPr lang="en-US" sz="2400" baseline="30000" dirty="0">
                <a:latin typeface="+mn-lt"/>
              </a:rPr>
              <a:t>max(height(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),height(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))+1</a:t>
            </a:r>
            <a:r>
              <a:rPr lang="en-US" sz="2400" dirty="0"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= 2(2</a:t>
            </a:r>
            <a:r>
              <a:rPr lang="en-US" sz="2400" baseline="30000" dirty="0">
                <a:latin typeface="+mn-lt"/>
              </a:rPr>
              <a:t>height(      </a:t>
            </a:r>
            <a:r>
              <a:rPr lang="en-US" sz="2400" dirty="0">
                <a:latin typeface="+mn-lt"/>
              </a:rPr>
              <a:t>    </a:t>
            </a:r>
            <a:r>
              <a:rPr lang="en-US" sz="2400" baseline="30000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) – 1 = 2</a:t>
            </a:r>
            <a:r>
              <a:rPr lang="en-US" sz="2400" baseline="30000" dirty="0">
                <a:latin typeface="+mn-lt"/>
              </a:rPr>
              <a:t>height(            )+1</a:t>
            </a:r>
            <a:r>
              <a:rPr lang="en-US" sz="2400" dirty="0">
                <a:latin typeface="+mn-lt"/>
              </a:rPr>
              <a:t> – 1	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                                                </a:t>
            </a:r>
            <a:r>
              <a:rPr lang="en-US" sz="2000" dirty="0"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/>
              <a:t>5. So, the </a:t>
            </a:r>
            <a:r>
              <a:rPr lang="en-US" sz="2000" dirty="0">
                <a:latin typeface="+mn-lt"/>
              </a:rPr>
              <a:t>P(T)</a:t>
            </a:r>
            <a:r>
              <a:rPr lang="en-US" sz="2000" dirty="0"/>
              <a:t> is true for all rooted binary trees by structural induction.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7" y="3040775"/>
            <a:ext cx="821951" cy="64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584491"/>
            <a:ext cx="512108" cy="40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061" y="5584491"/>
            <a:ext cx="512108" cy="4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An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alphabet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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is any finite set of characters</a:t>
                </a: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The set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strings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over the alphabet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example: {0,1}* is the set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binary strings</a:t>
                </a:r>
              </a:p>
              <a:p>
                <a:pPr lvl="2"/>
                <a:r>
                  <a:rPr lang="en-US" sz="2000" dirty="0">
                    <a:latin typeface="Franklin Gothic Medium" panose="020B0603020102020204" pitchFamily="34" charset="0"/>
                  </a:rPr>
                  <a:t>0, 1, 00, 01, 10, 11, 000, 001, … 		and “”</a:t>
                </a:r>
              </a:p>
              <a:p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is defined recursively by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Basis: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sym typeface="Symbol" charset="0"/>
                      </a:rPr>
                      <m:t></m:t>
                    </m:r>
                    <m:r>
                      <a:rPr lang="en-US" sz="3200" b="0" i="1" dirty="0" smtClean="0">
                        <a:latin typeface="Cambria Math" charset="0"/>
                        <a:sym typeface="Symbol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  <a:sym typeface="Symbol" charset="0"/>
                          </a:rPr>
                          <m:t>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latin typeface="Franklin Gothic Medium" panose="020B0603020102020204" pitchFamily="34" charset="0"/>
                  </a:rPr>
                  <a:t> is the empty string, i.e., “”)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Recursive: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 </a:t>
                </a:r>
                <a:r>
                  <a:rPr lang="en-US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</a:t>
                </a:r>
              </a:p>
              <a:p>
                <a:pPr lvl="1"/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4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Palindromes are strings that are the same when read backwards and forwards</a:t>
                </a:r>
              </a:p>
              <a:p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Basis: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  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 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∈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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sym typeface="Symbol" pitchFamily="18" charset="2"/>
                  </a:rPr>
                  <a:t>	Recursive step: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ym typeface="Symbol" pitchFamily="18" charset="2"/>
                  </a:rPr>
                  <a:t>	  </a:t>
                </a:r>
                <a:r>
                  <a:rPr lang="en-US" sz="28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a palindrome,</a:t>
                </a:r>
                <a:br>
                  <a:rPr lang="en-US" sz="2800" dirty="0">
                    <a:sym typeface="Symbol" pitchFamily="18" charset="2"/>
                  </a:rPr>
                </a:br>
                <a:r>
                  <a:rPr lang="en-US" sz="2800" dirty="0">
                    <a:sym typeface="Symbol" pitchFamily="18" charset="2"/>
                  </a:rPr>
                  <a:t> 	 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𝑎𝑝𝑎</m:t>
                    </m:r>
                  </m:oMath>
                </a14:m>
                <a:r>
                  <a:rPr lang="en-US" sz="2800" i="1" dirty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is a palindrome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latin typeface="Symbol" pitchFamily="18" charset="2"/>
                    <a:sym typeface="Symbol" pitchFamily="18" charset="2"/>
                  </a:rPr>
                  <a:t></a:t>
                </a:r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  <a:blipFill>
                <a:blip r:embed="rId2"/>
                <a:stretch>
                  <a:fillRect l="-1695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83600" cy="606642"/>
          </a:xfrm>
        </p:spPr>
        <p:txBody>
          <a:bodyPr>
            <a:normAutofit/>
          </a:bodyPr>
          <a:lstStyle/>
          <a:p>
            <a:r>
              <a:rPr lang="en-US" dirty="0"/>
              <a:t>Functions on Recursively Defined Sets (on 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  <a:sym typeface="Symbol" charset="0"/>
              </a:rPr>
              <a:t></a:t>
            </a:r>
            <a:r>
              <a:rPr lang="en-US" sz="28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*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Length: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) := 0</a:t>
                </a:r>
              </a:p>
              <a:p>
                <a:r>
                  <a:rPr lang="en-US" sz="2400" dirty="0">
                    <a:latin typeface="Calibri"/>
                    <a:cs typeface="Calibri"/>
                  </a:rPr>
                  <a:t>	len(wa) </a:t>
                </a:r>
                <a:r>
                  <a:rPr lang="en-US" sz="2400" dirty="0">
                    <a:cs typeface="Calibri"/>
                  </a:rPr>
                  <a:t>:= </a:t>
                </a:r>
                <a:r>
                  <a:rPr lang="en-US" sz="2400" dirty="0" err="1">
                    <a:latin typeface="Calibri"/>
                    <a:cs typeface="Calibri"/>
                  </a:rPr>
                  <a:t>len</a:t>
                </a:r>
                <a:r>
                  <a:rPr lang="en-US" sz="2400" dirty="0">
                    <a:latin typeface="Calibri"/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latin typeface="Calibri"/>
                    <a:cs typeface="Calibri"/>
                  </a:rPr>
                  <a:t>, a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latin typeface="Calibri"/>
                  <a:cs typeface="Calibri"/>
                </a:endParaRPr>
              </a:p>
              <a:p>
                <a:endParaRPr lang="en-US" sz="12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Concatenation: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x 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:= </a:t>
                </a:r>
                <a:r>
                  <a:rPr lang="en-US" sz="2400" dirty="0">
                    <a:latin typeface="Calibri"/>
                    <a:cs typeface="Calibri"/>
                  </a:rPr>
                  <a:t>x for x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Cambria Math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x • </a:t>
                </a:r>
                <a:r>
                  <a:rPr lang="en-US" sz="2400" dirty="0" err="1">
                    <a:cs typeface="Calibri"/>
                  </a:rPr>
                  <a:t>wa</a:t>
                </a:r>
                <a:r>
                  <a:rPr lang="en-US" sz="2400" dirty="0">
                    <a:cs typeface="Calibri"/>
                  </a:rPr>
                  <a:t> := (x • w)a for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600" b="1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Reversal: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endParaRPr lang="en-US" sz="2400" dirty="0">
                  <a:cs typeface="Calibri"/>
                </a:endParaRPr>
              </a:p>
              <a:p>
                <a:r>
                  <a:rPr lang="en-US" sz="2400" dirty="0">
                    <a:cs typeface="Calibri"/>
                  </a:rPr>
                  <a:t>	(</a:t>
                </a:r>
                <a:r>
                  <a:rPr lang="en-US" sz="2400" dirty="0" err="1">
                    <a:cs typeface="Calibri"/>
                  </a:rPr>
                  <a:t>wa</a:t>
                </a:r>
                <a:r>
                  <a:rPr lang="en-US" sz="2400" dirty="0">
                    <a:cs typeface="Calibri"/>
                  </a:rPr>
                  <a:t>)</a:t>
                </a:r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:= a • </a:t>
                </a:r>
                <a:r>
                  <a:rPr lang="en-US" sz="2400" dirty="0" err="1">
                    <a:cs typeface="Calibri"/>
                  </a:rPr>
                  <a:t>w</a:t>
                </a:r>
                <a:r>
                  <a:rPr lang="en-US" sz="2400" baseline="30000" dirty="0" err="1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Number of </a:t>
                </a:r>
                <a:r>
                  <a:rPr lang="en-US" sz="2400" dirty="0">
                    <a:cs typeface="Franklin Gothic Medium"/>
                  </a:rPr>
                  <a:t>c’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 in a string: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cs typeface="Calibri"/>
                  </a:rPr>
                  <a:t>) := 0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:r>
                  <a:rPr lang="en-US" sz="2400" dirty="0" err="1">
                    <a:cs typeface="Calibri"/>
                  </a:rPr>
                  <a:t>wc</a:t>
                </a:r>
                <a:r>
                  <a:rPr lang="en-US" sz="2400" dirty="0">
                    <a:cs typeface="Calibri"/>
                  </a:rPr>
                  <a:t>) :=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	#</a:t>
                </a:r>
                <a:r>
                  <a:rPr lang="en-US" sz="2400" baseline="-25000" dirty="0">
                    <a:latin typeface="Calibri"/>
                    <a:cs typeface="Calibri"/>
                  </a:rPr>
                  <a:t>c</a:t>
                </a:r>
                <a:r>
                  <a:rPr lang="en-US" sz="2400" dirty="0">
                    <a:latin typeface="Calibri"/>
                    <a:cs typeface="Calibri"/>
                  </a:rPr>
                  <a:t>(</a:t>
                </a:r>
                <a:r>
                  <a:rPr lang="en-US" sz="2400" dirty="0" err="1">
                    <a:latin typeface="Calibri"/>
                    <a:cs typeface="Calibri"/>
                  </a:rPr>
                  <a:t>wa</a:t>
                </a:r>
                <a:r>
                  <a:rPr lang="en-US" sz="2400" dirty="0">
                    <a:latin typeface="Calibri"/>
                    <a:cs typeface="Calibri"/>
                  </a:rPr>
                  <a:t>) </a:t>
                </a:r>
                <a:r>
                  <a:rPr lang="en-US" sz="2400" dirty="0">
                    <a:cs typeface="Calibri"/>
                  </a:rPr>
                  <a:t>:=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ym typeface="Symbol" charset="0"/>
                  </a:rPr>
                  <a:t>, </a:t>
                </a:r>
                <a:r>
                  <a:rPr lang="en-US" sz="2400" dirty="0">
                    <a:cs typeface="Calibri"/>
                  </a:rPr>
                  <a:t>a ≠ c</a:t>
                </a:r>
                <a:endParaRPr lang="en-US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blipFill>
                <a:blip r:embed="rId4"/>
                <a:stretch>
                  <a:fillRect l="-1521" t="-7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538BEE-CB5A-0C4A-A03C-9299EA381F64}"/>
              </a:ext>
            </a:extLst>
          </p:cNvPr>
          <p:cNvSpPr txBox="1"/>
          <p:nvPr/>
        </p:nvSpPr>
        <p:spPr>
          <a:xfrm>
            <a:off x="6877671" y="5622777"/>
            <a:ext cx="206312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Franklin Gothic Medium"/>
              </a:rPr>
              <a:t>separate cases for</a:t>
            </a:r>
          </a:p>
          <a:p>
            <a:pPr algn="ctr"/>
            <a:r>
              <a:rPr lang="en-US" sz="2000" dirty="0">
                <a:cs typeface="Franklin Gothic Medium"/>
              </a:rPr>
              <a:t>c  vs  a </a:t>
            </a:r>
            <a:r>
              <a:rPr lang="en-US" sz="2000" dirty="0">
                <a:cs typeface="Calibri"/>
              </a:rPr>
              <a:t>≠ c</a:t>
            </a:r>
            <a:endParaRPr lang="en-US" sz="2000" dirty="0"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9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15342</TotalTime>
  <Words>2877</Words>
  <Application>Microsoft Macintosh PowerPoint</Application>
  <PresentationFormat>On-screen Show (4:3)</PresentationFormat>
  <Paragraphs>317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Courier New</vt:lpstr>
      <vt:lpstr>Franklin Gothic Medium</vt:lpstr>
      <vt:lpstr>Symbol</vt:lpstr>
      <vt:lpstr>System Font Regular</vt:lpstr>
      <vt:lpstr>Office Theme</vt:lpstr>
      <vt:lpstr>CSE 311: Foundations of Computing</vt:lpstr>
      <vt:lpstr>Last time: Rooted Binary Trees</vt:lpstr>
      <vt:lpstr>Defining Functions on Rooted Binary Trees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Strings</vt:lpstr>
      <vt:lpstr>Palindromes</vt:lpstr>
      <vt:lpstr>Functions on Recursively Defined Sets (on *)</vt:lpstr>
      <vt:lpstr>Claim: len(x•y) = len(x) + len(y) for all x,y ∈ * </vt:lpstr>
      <vt:lpstr>Claim: len(x•y) = len(x) + len(y) for all x,y ∈ * </vt:lpstr>
      <vt:lpstr>Theoretical Computer Science</vt:lpstr>
      <vt:lpstr>Languages:  Sets of Strings</vt:lpstr>
      <vt:lpstr>Foreword on Intro to Theory C.S.</vt:lpstr>
      <vt:lpstr>Regular Expressions</vt:lpstr>
      <vt:lpstr>Each Regular Expression is a “pattern”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Regular Expressions in Practice</vt:lpstr>
      <vt:lpstr>Regular Expressions in Java</vt:lpstr>
      <vt:lpstr>Examples</vt:lpstr>
      <vt:lpstr>Examples</vt:lpstr>
      <vt:lpstr>Examples</vt:lpstr>
      <vt:lpstr>Examples</vt:lpstr>
      <vt:lpstr>Limitations of Regular Expressions</vt:lpstr>
      <vt:lpstr>Context-Free Grammars</vt:lpstr>
      <vt:lpstr>How CFGs generate strings</vt:lpstr>
      <vt:lpstr>Example Context-Free Grammars</vt:lpstr>
      <vt:lpstr>Example Context-Free Grammars</vt:lpstr>
      <vt:lpstr>Example Context-Free Grammars</vt:lpstr>
      <vt:lpstr>Example Context-Free Grammars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515</cp:revision>
  <cp:lastPrinted>2022-11-16T20:07:58Z</cp:lastPrinted>
  <dcterms:created xsi:type="dcterms:W3CDTF">2013-01-07T07:20:47Z</dcterms:created>
  <dcterms:modified xsi:type="dcterms:W3CDTF">2023-05-05T19:14:51Z</dcterms:modified>
</cp:coreProperties>
</file>