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8" r:id="rId2"/>
    <p:sldId id="669" r:id="rId3"/>
    <p:sldId id="671" r:id="rId4"/>
    <p:sldId id="607" r:id="rId5"/>
    <p:sldId id="647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9" r:id="rId15"/>
    <p:sldId id="657" r:id="rId16"/>
    <p:sldId id="660" r:id="rId17"/>
    <p:sldId id="661" r:id="rId18"/>
    <p:sldId id="663" r:id="rId19"/>
    <p:sldId id="664" r:id="rId20"/>
    <p:sldId id="665" r:id="rId21"/>
    <p:sldId id="666" r:id="rId22"/>
    <p:sldId id="667" r:id="rId23"/>
    <p:sldId id="668" r:id="rId24"/>
    <p:sldId id="598" r:id="rId25"/>
    <p:sldId id="673" r:id="rId26"/>
    <p:sldId id="541" r:id="rId27"/>
    <p:sldId id="542" r:id="rId28"/>
    <p:sldId id="570" r:id="rId29"/>
    <p:sldId id="585" r:id="rId30"/>
    <p:sldId id="592" r:id="rId31"/>
    <p:sldId id="593" r:id="rId32"/>
    <p:sldId id="544" r:id="rId33"/>
    <p:sldId id="545" r:id="rId34"/>
    <p:sldId id="547" r:id="rId35"/>
    <p:sldId id="596" r:id="rId36"/>
    <p:sldId id="548" r:id="rId37"/>
    <p:sldId id="672" r:id="rId38"/>
  </p:sldIdLst>
  <p:sldSz cx="9144000" cy="6858000" type="screen4x3"/>
  <p:notesSz cx="9601200" cy="7315200"/>
  <p:custDataLst>
    <p:tags r:id="rId4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0476" autoAdjust="0"/>
  </p:normalViewPr>
  <p:slideViewPr>
    <p:cSldViewPr snapToGrid="0" snapToObjects="1">
      <p:cViewPr varScale="1">
        <p:scale>
          <a:sx n="115" d="100"/>
          <a:sy n="115" d="100"/>
        </p:scale>
        <p:origin x="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 can appear in x and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4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</a:t>
            </a:r>
            <a:r>
              <a:rPr lang="en-US" baseline="0" dirty="0"/>
              <a:t> of T are only F or T, neither of which matches a “+”.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4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</a:t>
            </a:r>
            <a:r>
              <a:rPr lang="en-US" baseline="0" dirty="0"/>
              <a:t> of T are only F or T, neither of which matches a “+”.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4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Issues about parse trees and meaning matter here also.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5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Alternative notation. Name “relation” comes from examples like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1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Aunt</a:t>
            </a:r>
          </a:p>
          <a:p>
            <a:r>
              <a:rPr lang="en-US" dirty="0"/>
              <a:t>2. Is it Parent? No, Parent cap </a:t>
            </a:r>
            <a:r>
              <a:rPr lang="en-US" dirty="0" err="1"/>
              <a:t>HasSister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48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4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51.png"/><Relationship Id="rId4" Type="http://schemas.openxmlformats.org/officeDocument/2006/relationships/tags" Target="../tags/tag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51.png"/><Relationship Id="rId4" Type="http://schemas.openxmlformats.org/officeDocument/2006/relationships/tags" Target="../tags/tag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7.xml"/><Relationship Id="rId7" Type="http://schemas.openxmlformats.org/officeDocument/2006/relationships/image" Target="../media/image4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16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72.png"/><Relationship Id="rId4" Type="http://schemas.openxmlformats.org/officeDocument/2006/relationships/tags" Target="../tags/tag1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91.png"/><Relationship Id="rId3" Type="http://schemas.openxmlformats.org/officeDocument/2006/relationships/tags" Target="../tags/tag22.xml"/><Relationship Id="rId7" Type="http://schemas.openxmlformats.org/officeDocument/2006/relationships/notesSlide" Target="../notesSlides/notesSlide8.xml"/><Relationship Id="rId12" Type="http://schemas.openxmlformats.org/officeDocument/2006/relationships/tags" Target="../tags/tag2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20.png"/><Relationship Id="rId5" Type="http://schemas.openxmlformats.org/officeDocument/2006/relationships/tags" Target="../tags/tag24.xml"/><Relationship Id="rId10" Type="http://schemas.openxmlformats.org/officeDocument/2006/relationships/tags" Target="../tags/tag22.xml"/><Relationship Id="rId4" Type="http://schemas.openxmlformats.org/officeDocument/2006/relationships/tags" Target="../tags/tag23.xml"/><Relationship Id="rId9" Type="http://schemas.openxmlformats.org/officeDocument/2006/relationships/image" Target="../media/image1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700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61.png"/><Relationship Id="rId5" Type="http://schemas.openxmlformats.org/officeDocument/2006/relationships/tags" Target="../tags/tag26.xml"/><Relationship Id="rId4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20:  CFGs, Relations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142" y="2585344"/>
            <a:ext cx="2130342" cy="264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</p:spPr>
            <p:txBody>
              <a:bodyPr/>
              <a:lstStyle/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b="1" dirty="0">
                    <a:ea typeface="+mn-ea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 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+</a:t>
                </a:r>
                <a:r>
                  <a:rPr lang="en-US" b="1" dirty="0">
                    <a:sym typeface="Symbol"/>
                  </a:rPr>
                  <a:t>E	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+mn-ea"/>
                        <a:sym typeface="Symbol"/>
                      </a:rPr>
                      <m:t>∗</m:t>
                    </m:r>
                  </m:oMath>
                </a14:m>
                <a:r>
                  <a:rPr lang="en-US" b="1" dirty="0">
                    <a:ea typeface="+mn-ea"/>
                    <a:sym typeface="Symbol"/>
                  </a:rPr>
                  <a:t>E 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(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)</a:t>
                </a:r>
                <a:r>
                  <a:rPr lang="en-US" dirty="0">
                    <a:ea typeface="+mn-ea"/>
                    <a:sym typeface="Symbol"/>
                  </a:rPr>
                  <a:t> | x | y | z | 0 | 1 | 2 | 3 | 4 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		</a:t>
                </a:r>
                <a:r>
                  <a:rPr lang="en-US" dirty="0">
                    <a:ea typeface="+mn-ea"/>
                    <a:sym typeface="Symbol"/>
                  </a:rPr>
                  <a:t>| 5 | 6 | 7 | 8 | 9</a:t>
                </a:r>
              </a:p>
              <a:p>
                <a:pPr marL="0" indent="0">
                  <a:buFont typeface="Arial" charset="0"/>
                  <a:buNone/>
                  <a:defRPr/>
                </a:pPr>
                <a:endParaRPr lang="en-US" dirty="0">
                  <a:ea typeface="+mn-ea"/>
                </a:endParaRPr>
              </a:p>
              <a:p>
                <a:pPr>
                  <a:defRPr/>
                </a:pPr>
                <a:endParaRPr lang="en-US" dirty="0"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  <a:blipFill rotWithShape="0">
                <a:blip r:embed="rId2"/>
                <a:stretch>
                  <a:fillRect t="-534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355" y="2526228"/>
                <a:ext cx="8912599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Generate  (2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x) + y</a:t>
                </a:r>
                <a:r>
                  <a:rPr lang="en-US" sz="2800" dirty="0">
                    <a:solidFill>
                      <a:srgbClr val="7030A0"/>
                    </a:solidFill>
                    <a:latin typeface="Franklin Gothic Medium" panose="020B0603020102020204" pitchFamily="34" charset="0"/>
                    <a:sym typeface="Symbol"/>
                  </a:rPr>
                  <a:t> </a:t>
                </a: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5" y="2526228"/>
                <a:ext cx="8912599" cy="1815882"/>
              </a:xfrm>
              <a:prstGeom prst="rect">
                <a:avLst/>
              </a:prstGeom>
              <a:blipFill rotWithShape="0">
                <a:blip r:embed="rId3"/>
                <a:stretch>
                  <a:fillRect t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0496" y="3291629"/>
                <a:ext cx="826545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 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E+E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(E)+E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(E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E)+E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(2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E)+E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(2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x)+E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(2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x)+y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96" y="3291629"/>
                <a:ext cx="8265458" cy="573427"/>
              </a:xfrm>
              <a:prstGeom prst="rect">
                <a:avLst/>
              </a:prstGeom>
              <a:blipFill rotWithShape="0">
                <a:blip r:embed="rId4"/>
                <a:stretch>
                  <a:fillRect l="-1106" b="-2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50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438444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Suppose that grammar </a:t>
            </a:r>
            <a:r>
              <a:rPr lang="en-US" sz="2400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 generates a string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</a:p>
          <a:p>
            <a:r>
              <a:rPr lang="en-US" sz="2400" dirty="0"/>
              <a:t>A </a:t>
            </a:r>
            <a:r>
              <a:rPr lang="en-US" sz="2400" i="1" dirty="0"/>
              <a:t>parse tree </a:t>
            </a:r>
            <a:r>
              <a:rPr lang="en-US" sz="2400" dirty="0"/>
              <a:t>of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 has</a:t>
            </a:r>
          </a:p>
          <a:p>
            <a:pPr lvl="1"/>
            <a:r>
              <a:rPr lang="en-US" sz="2400" dirty="0"/>
              <a:t>Root labeled </a:t>
            </a:r>
            <a:r>
              <a:rPr lang="en-US" sz="2400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(start symbol of </a:t>
            </a:r>
            <a:r>
              <a:rPr lang="en-US" sz="2400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The children of any node labeled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are labeled by symbols of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w</a:t>
            </a:r>
            <a:r>
              <a:rPr lang="en-US" sz="2400" dirty="0"/>
              <a:t> left-to-right  for some rule </a:t>
            </a:r>
            <a:r>
              <a:rPr lang="en-US" sz="24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Calibri" charset="0"/>
                <a:sym typeface="Symbol" charset="0"/>
              </a:rPr>
              <a:t> 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charset="0"/>
              </a:rPr>
              <a:t>w</a:t>
            </a: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lvl="1"/>
            <a:r>
              <a:rPr lang="en-US" sz="2400" dirty="0"/>
              <a:t>The symbols of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/>
              <a:t> label the leaves ordered left-to-right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5513" y="4794897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C00000"/>
                </a:solidFill>
                <a:latin typeface="Calibri" charset="0"/>
              </a:rPr>
              <a:t>S </a:t>
            </a:r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 0</a:t>
            </a:r>
            <a:r>
              <a:rPr lang="en-US" sz="32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0 | 1</a:t>
            </a:r>
            <a:r>
              <a:rPr lang="en-US" sz="32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1 | 0 | 1 | 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158641" y="3926429"/>
            <a:ext cx="1348765" cy="2458531"/>
            <a:chOff x="6133755" y="4218817"/>
            <a:chExt cx="1348765" cy="2458531"/>
          </a:xfrm>
        </p:grpSpPr>
        <p:grpSp>
          <p:nvGrpSpPr>
            <p:cNvPr id="29" name="Group 28"/>
            <p:cNvGrpSpPr/>
            <p:nvPr/>
          </p:nvGrpSpPr>
          <p:grpSpPr>
            <a:xfrm>
              <a:off x="6133755" y="4218817"/>
              <a:ext cx="1335230" cy="2458531"/>
              <a:chOff x="6220346" y="4445054"/>
              <a:chExt cx="1335230" cy="245853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716765" y="4445054"/>
                <a:ext cx="378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S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6416874" y="4861563"/>
                <a:ext cx="384496" cy="5068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4" idx="2"/>
              </p:cNvCxnSpPr>
              <p:nvPr/>
            </p:nvCxnSpPr>
            <p:spPr>
              <a:xfrm>
                <a:off x="6906080" y="5029829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006680" y="4861563"/>
                <a:ext cx="352368" cy="5068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716765" y="5228351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220346" y="5258269"/>
                <a:ext cx="393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0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162520" y="5228350"/>
                <a:ext cx="393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0</a:t>
                </a:r>
                <a:endParaRPr lang="en-US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6919615" y="6467869"/>
                <a:ext cx="0" cy="4357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147290" y="5002113"/>
              <a:ext cx="1335230" cy="1397990"/>
              <a:chOff x="6220346" y="4445054"/>
              <a:chExt cx="1335230" cy="139799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716765" y="4445054"/>
                <a:ext cx="378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S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H="1">
                <a:off x="6416874" y="4906720"/>
                <a:ext cx="370961" cy="461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2" idx="2"/>
              </p:cNvCxnSpPr>
              <p:nvPr/>
            </p:nvCxnSpPr>
            <p:spPr>
              <a:xfrm>
                <a:off x="6906080" y="5029829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081860" y="4906720"/>
                <a:ext cx="277188" cy="461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716765" y="5228351"/>
                <a:ext cx="378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S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20346" y="5258269"/>
                <a:ext cx="393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1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162520" y="5228350"/>
                <a:ext cx="393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1</a:t>
                </a:r>
                <a:endParaRPr lang="en-US" dirty="0"/>
              </a:p>
            </p:txBody>
          </p:sp>
        </p:grpSp>
      </p:grpSp>
      <p:sp>
        <p:nvSpPr>
          <p:cNvPr id="47" name="Rectangle 46"/>
          <p:cNvSpPr/>
          <p:nvPr/>
        </p:nvSpPr>
        <p:spPr>
          <a:xfrm>
            <a:off x="6656540" y="6273225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69689" y="5949244"/>
            <a:ext cx="30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Parse tree of </a:t>
            </a:r>
            <a:r>
              <a:rPr lang="en-US" sz="3200" dirty="0">
                <a:solidFill>
                  <a:srgbClr val="C00000"/>
                </a:solidFill>
                <a:cs typeface="Franklin Gothic Medium"/>
              </a:rPr>
              <a:t>01110</a:t>
            </a:r>
          </a:p>
        </p:txBody>
      </p:sp>
    </p:spTree>
    <p:extLst>
      <p:ext uri="{BB962C8B-B14F-4D97-AF65-F5344CB8AC3E}">
        <p14:creationId xmlns:p14="http://schemas.microsoft.com/office/powerpoint/2010/main" val="64866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</p:spPr>
            <p:txBody>
              <a:bodyPr/>
              <a:lstStyle/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b="1" dirty="0">
                    <a:ea typeface="+mn-ea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 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+</a:t>
                </a:r>
                <a:r>
                  <a:rPr lang="en-US" b="1" dirty="0">
                    <a:sym typeface="Symbol"/>
                  </a:rPr>
                  <a:t>E	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+mn-ea"/>
                        <a:sym typeface="Symbol"/>
                      </a:rPr>
                      <m:t>∗</m:t>
                    </m:r>
                  </m:oMath>
                </a14:m>
                <a:r>
                  <a:rPr lang="en-US" b="1" dirty="0">
                    <a:ea typeface="+mn-ea"/>
                    <a:sym typeface="Symbol"/>
                  </a:rPr>
                  <a:t>E 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(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)</a:t>
                </a:r>
                <a:r>
                  <a:rPr lang="en-US" dirty="0">
                    <a:ea typeface="+mn-ea"/>
                    <a:sym typeface="Symbol"/>
                  </a:rPr>
                  <a:t> | x | y | z | 0 | 1 | 2 | 3 | 4 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		</a:t>
                </a:r>
                <a:r>
                  <a:rPr lang="en-US" dirty="0">
                    <a:ea typeface="+mn-ea"/>
                    <a:sym typeface="Symbol"/>
                  </a:rPr>
                  <a:t>| 5 | 6 | 7 | 8 | 9</a:t>
                </a:r>
              </a:p>
              <a:p>
                <a:pPr marL="0" indent="0">
                  <a:buFont typeface="Arial" charset="0"/>
                  <a:buNone/>
                  <a:defRPr/>
                </a:pPr>
                <a:endParaRPr lang="en-US" dirty="0">
                  <a:ea typeface="+mn-ea"/>
                </a:endParaRPr>
              </a:p>
              <a:p>
                <a:pPr>
                  <a:defRPr/>
                </a:pPr>
                <a:endParaRPr lang="en-US" dirty="0"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  <a:blipFill>
                <a:blip r:embed="rId2"/>
                <a:stretch>
                  <a:fillRect t="-769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355" y="2526228"/>
                <a:ext cx="891259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Generate </a:t>
                </a:r>
                <a:r>
                  <a:rPr lang="en-US" sz="2800" dirty="0" err="1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x+y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z in two ways that give two </a:t>
                </a:r>
                <a:r>
                  <a:rPr lang="en-US" sz="2800" i="1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different </a:t>
                </a: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parse trees</a:t>
                </a: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5" y="2526228"/>
                <a:ext cx="8912599" cy="1384995"/>
              </a:xfrm>
              <a:prstGeom prst="rect">
                <a:avLst/>
              </a:prstGeom>
              <a:blipFill>
                <a:blip r:embed="rId3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57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</p:spPr>
            <p:txBody>
              <a:bodyPr/>
              <a:lstStyle/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b="1" dirty="0">
                    <a:ea typeface="+mn-ea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 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+</a:t>
                </a:r>
                <a:r>
                  <a:rPr lang="en-US" b="1" dirty="0">
                    <a:sym typeface="Symbol"/>
                  </a:rPr>
                  <a:t>E	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+mn-ea"/>
                        <a:sym typeface="Symbol"/>
                      </a:rPr>
                      <m:t>∗</m:t>
                    </m:r>
                  </m:oMath>
                </a14:m>
                <a:r>
                  <a:rPr lang="en-US" b="1" dirty="0">
                    <a:ea typeface="+mn-ea"/>
                    <a:sym typeface="Symbol"/>
                  </a:rPr>
                  <a:t>E 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(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)</a:t>
                </a:r>
                <a:r>
                  <a:rPr lang="en-US" dirty="0">
                    <a:ea typeface="+mn-ea"/>
                    <a:sym typeface="Symbol"/>
                  </a:rPr>
                  <a:t> | x | y | z | 0 | 1 | 2 | 3 | 4 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		</a:t>
                </a:r>
                <a:r>
                  <a:rPr lang="en-US" dirty="0">
                    <a:ea typeface="+mn-ea"/>
                    <a:sym typeface="Symbol"/>
                  </a:rPr>
                  <a:t>| 5 | 6 | 7 | 8 | 9</a:t>
                </a:r>
              </a:p>
              <a:p>
                <a:pPr marL="0" indent="0">
                  <a:buFont typeface="Arial" charset="0"/>
                  <a:buNone/>
                  <a:defRPr/>
                </a:pPr>
                <a:endParaRPr lang="en-US" dirty="0">
                  <a:ea typeface="+mn-ea"/>
                </a:endParaRPr>
              </a:p>
              <a:p>
                <a:pPr>
                  <a:defRPr/>
                </a:pPr>
                <a:endParaRPr lang="en-US" dirty="0"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  <a:blipFill>
                <a:blip r:embed="rId2"/>
                <a:stretch>
                  <a:fillRect t="-769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361538" y="2369937"/>
                <a:ext cx="95055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Generate </a:t>
                </a:r>
                <a:r>
                  <a:rPr lang="en-US" sz="2800" dirty="0" err="1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x+y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z in ways that give two </a:t>
                </a:r>
                <a:r>
                  <a:rPr lang="en-US" sz="2800" i="1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different </a:t>
                </a: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parse trees</a:t>
                </a: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1538" y="2369937"/>
                <a:ext cx="9505538" cy="954107"/>
              </a:xfrm>
              <a:prstGeom prst="rect">
                <a:avLst/>
              </a:prstGeom>
              <a:blipFill>
                <a:blip r:embed="rId3"/>
                <a:stretch>
                  <a:fillRect t="-6579" r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83789" y="3023476"/>
                <a:ext cx="5904422" cy="94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 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E+E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x+E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 </a:t>
                </a:r>
                <a:r>
                  <a:rPr lang="en-US" sz="2400" dirty="0" err="1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x+E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x+y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x+y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z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(add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the product of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789" y="3023476"/>
                <a:ext cx="5904422" cy="942759"/>
              </a:xfrm>
              <a:prstGeom prst="rect">
                <a:avLst/>
              </a:prstGeom>
              <a:blipFill>
                <a:blip r:embed="rId4"/>
                <a:stretch>
                  <a:fillRect l="-1653" b="-1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04315" y="4296758"/>
                <a:ext cx="4160130" cy="1423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 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E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E+E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x+E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endParaRP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  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x+y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x+y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z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(add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then multiply by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315" y="4296758"/>
                <a:ext cx="4160130" cy="1423851"/>
              </a:xfrm>
              <a:prstGeom prst="rect">
                <a:avLst/>
              </a:prstGeom>
              <a:blipFill>
                <a:blip r:embed="rId5"/>
                <a:stretch>
                  <a:fillRect l="-2346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3614C69-A274-4448-B0C7-C4B59E75DE69}"/>
              </a:ext>
            </a:extLst>
          </p:cNvPr>
          <p:cNvGrpSpPr/>
          <p:nvPr/>
        </p:nvGrpSpPr>
        <p:grpSpPr>
          <a:xfrm>
            <a:off x="3007539" y="4118842"/>
            <a:ext cx="1894320" cy="2704967"/>
            <a:chOff x="357237" y="2922195"/>
            <a:chExt cx="1894320" cy="27049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561F6BC-EC7A-764D-BF7B-856FD4BFC121}"/>
                </a:ext>
              </a:extLst>
            </p:cNvPr>
            <p:cNvGrpSpPr/>
            <p:nvPr/>
          </p:nvGrpSpPr>
          <p:grpSpPr>
            <a:xfrm>
              <a:off x="367214" y="2922195"/>
              <a:ext cx="1744353" cy="2691645"/>
              <a:chOff x="6073994" y="4218817"/>
              <a:chExt cx="941222" cy="26916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2CF3FEE-E81A-504D-81BF-182B37EBFAAC}"/>
                  </a:ext>
                </a:extLst>
              </p:cNvPr>
              <p:cNvGrpSpPr/>
              <p:nvPr/>
            </p:nvGrpSpPr>
            <p:grpSpPr>
              <a:xfrm>
                <a:off x="6333047" y="4218817"/>
                <a:ext cx="682169" cy="1291954"/>
                <a:chOff x="6419638" y="4445054"/>
                <a:chExt cx="682169" cy="1291954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DF6B1B-C591-B74A-B5A4-82E9F7F59E84}"/>
                    </a:ext>
                  </a:extLst>
                </p:cNvPr>
                <p:cNvSpPr txBox="1"/>
                <p:nvPr/>
              </p:nvSpPr>
              <p:spPr>
                <a:xfrm>
                  <a:off x="6716765" y="4445054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C00000"/>
                      </a:solidFill>
                      <a:latin typeface="Calibri" charset="0"/>
                      <a:sym typeface="Symbol" charset="0"/>
                    </a:rPr>
                    <a:t>E</a:t>
                  </a:r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4F79F24-EE55-CD45-B9D4-947D0C5BCFA1}"/>
                    </a:ext>
                  </a:extLst>
                </p:cNvPr>
                <p:cNvCxnSpPr/>
                <p:nvPr/>
              </p:nvCxnSpPr>
              <p:spPr>
                <a:xfrm flipH="1">
                  <a:off x="6534136" y="4936858"/>
                  <a:ext cx="196016" cy="3088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1D5BE76B-A09F-6D47-92D6-B45F4533AD93}"/>
                    </a:ext>
                  </a:extLst>
                </p:cNvPr>
                <p:cNvCxnSpPr/>
                <p:nvPr/>
              </p:nvCxnSpPr>
              <p:spPr>
                <a:xfrm>
                  <a:off x="6809130" y="4945695"/>
                  <a:ext cx="0" cy="3386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8D6AE5D-B27E-CA4D-9B3B-88AA699FA34D}"/>
                    </a:ext>
                  </a:extLst>
                </p:cNvPr>
                <p:cNvCxnSpPr/>
                <p:nvPr/>
              </p:nvCxnSpPr>
              <p:spPr>
                <a:xfrm>
                  <a:off x="6881621" y="4936858"/>
                  <a:ext cx="190340" cy="3189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F251B6-1479-6941-BC8E-DAB9995DEC9F}"/>
                    </a:ext>
                  </a:extLst>
                </p:cNvPr>
                <p:cNvSpPr txBox="1"/>
                <p:nvPr/>
              </p:nvSpPr>
              <p:spPr>
                <a:xfrm>
                  <a:off x="6716765" y="5228351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54D4A16-27A1-4543-9AAA-4DA4B2FDCAA7}"/>
                    </a:ext>
                  </a:extLst>
                </p:cNvPr>
                <p:cNvSpPr/>
                <p:nvPr/>
              </p:nvSpPr>
              <p:spPr>
                <a:xfrm>
                  <a:off x="6419638" y="5152233"/>
                  <a:ext cx="196528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200" dirty="0">
                      <a:solidFill>
                        <a:srgbClr val="C00000"/>
                      </a:solidFill>
                      <a:latin typeface="Calibri" charset="0"/>
                      <a:sym typeface="Symbol" charset="0"/>
                    </a:rPr>
                    <a:t>E</a:t>
                  </a:r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21E0E7-6023-C946-8F96-DD6EE1B882E1}"/>
                  </a:ext>
                </a:extLst>
              </p:cNvPr>
              <p:cNvGrpSpPr/>
              <p:nvPr/>
            </p:nvGrpSpPr>
            <p:grpSpPr>
              <a:xfrm>
                <a:off x="6073994" y="5446799"/>
                <a:ext cx="922679" cy="1463663"/>
                <a:chOff x="6147050" y="4889740"/>
                <a:chExt cx="922679" cy="1463663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3A68885-B548-4043-B42D-7D27DE1CB25C}"/>
                    </a:ext>
                  </a:extLst>
                </p:cNvPr>
                <p:cNvSpPr txBox="1"/>
                <p:nvPr/>
              </p:nvSpPr>
              <p:spPr>
                <a:xfrm>
                  <a:off x="6410148" y="5127212"/>
                  <a:ext cx="20846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C00000"/>
                      </a:solidFill>
                      <a:latin typeface="Calibri" charset="0"/>
                      <a:sym typeface="Symbol" charset="0"/>
                    </a:rPr>
                    <a:t>+</a:t>
                  </a:r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C6990FA-50A7-7644-B020-DDDDAE1BFBE5}"/>
                    </a:ext>
                  </a:extLst>
                </p:cNvPr>
                <p:cNvCxnSpPr/>
                <p:nvPr/>
              </p:nvCxnSpPr>
              <p:spPr>
                <a:xfrm>
                  <a:off x="7069729" y="4889740"/>
                  <a:ext cx="0" cy="3386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AF2C90D-7D95-F94A-902C-922EF8A9756C}"/>
                    </a:ext>
                  </a:extLst>
                </p:cNvPr>
                <p:cNvSpPr/>
                <p:nvPr/>
              </p:nvSpPr>
              <p:spPr>
                <a:xfrm>
                  <a:off x="6147050" y="5768628"/>
                  <a:ext cx="185757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200" dirty="0">
                      <a:solidFill>
                        <a:srgbClr val="C00000"/>
                      </a:solidFill>
                      <a:latin typeface="Calibri" charset="0"/>
                      <a:sym typeface="Symbol" charset="0"/>
                    </a:rPr>
                    <a:t>x</a:t>
                  </a:r>
                  <a:endParaRPr lang="en-US" dirty="0"/>
                </a:p>
              </p:txBody>
            </p:sp>
          </p:grp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3FCDBB-D5E6-BC4D-B736-B15F6F5C6D7C}"/>
                </a:ext>
              </a:extLst>
            </p:cNvPr>
            <p:cNvSpPr/>
            <p:nvPr/>
          </p:nvSpPr>
          <p:spPr>
            <a:xfrm>
              <a:off x="1887334" y="3629374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6EE39B-E113-D84E-BF6C-7387B8AB7C77}"/>
                </a:ext>
              </a:extLst>
            </p:cNvPr>
            <p:cNvSpPr txBox="1"/>
            <p:nvPr/>
          </p:nvSpPr>
          <p:spPr>
            <a:xfrm>
              <a:off x="1395371" y="3719213"/>
              <a:ext cx="386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*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545DAD-08C3-954B-A384-45D5BD47E82A}"/>
                </a:ext>
              </a:extLst>
            </p:cNvPr>
            <p:cNvSpPr/>
            <p:nvPr/>
          </p:nvSpPr>
          <p:spPr>
            <a:xfrm>
              <a:off x="1905976" y="4410186"/>
              <a:ext cx="3442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z</a:t>
              </a:r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BEF8EB-C665-A749-BE17-1BBB7F35F837}"/>
                </a:ext>
              </a:extLst>
            </p:cNvPr>
            <p:cNvCxnSpPr/>
            <p:nvPr/>
          </p:nvCxnSpPr>
          <p:spPr>
            <a:xfrm flipH="1">
              <a:off x="531588" y="4105848"/>
              <a:ext cx="363274" cy="308852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FA670C-B467-694A-A71F-A49A7F9BF37C}"/>
                </a:ext>
              </a:extLst>
            </p:cNvPr>
            <p:cNvCxnSpPr/>
            <p:nvPr/>
          </p:nvCxnSpPr>
          <p:spPr>
            <a:xfrm>
              <a:off x="1041231" y="4114685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8D94D3-3D16-A24D-BF3A-62B848ABC60B}"/>
                </a:ext>
              </a:extLst>
            </p:cNvPr>
            <p:cNvCxnSpPr/>
            <p:nvPr/>
          </p:nvCxnSpPr>
          <p:spPr>
            <a:xfrm>
              <a:off x="1175577" y="4105848"/>
              <a:ext cx="352754" cy="318935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D9E091-A964-9348-BB52-6186EE11A9DA}"/>
                </a:ext>
              </a:extLst>
            </p:cNvPr>
            <p:cNvSpPr/>
            <p:nvPr/>
          </p:nvSpPr>
          <p:spPr>
            <a:xfrm>
              <a:off x="1338597" y="5042387"/>
              <a:ext cx="3442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y</a:t>
              </a:r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A96605-63EC-A74E-8866-A0C8075F5B1F}"/>
                </a:ext>
              </a:extLst>
            </p:cNvPr>
            <p:cNvSpPr/>
            <p:nvPr/>
          </p:nvSpPr>
          <p:spPr>
            <a:xfrm>
              <a:off x="357237" y="4327101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3CBA0A-78C1-E147-BF61-0DD901D1C019}"/>
                </a:ext>
              </a:extLst>
            </p:cNvPr>
            <p:cNvSpPr/>
            <p:nvPr/>
          </p:nvSpPr>
          <p:spPr>
            <a:xfrm>
              <a:off x="1338597" y="4339242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D3BE7F-8EEE-764E-A7F8-19CB6BF4126D}"/>
                </a:ext>
              </a:extLst>
            </p:cNvPr>
            <p:cNvCxnSpPr/>
            <p:nvPr/>
          </p:nvCxnSpPr>
          <p:spPr>
            <a:xfrm>
              <a:off x="531588" y="4824277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6AC8A4-CA91-CF40-9BE7-5834B69EFFAD}"/>
                </a:ext>
              </a:extLst>
            </p:cNvPr>
            <p:cNvCxnSpPr/>
            <p:nvPr/>
          </p:nvCxnSpPr>
          <p:spPr>
            <a:xfrm>
              <a:off x="1515655" y="4820232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C6A0745-EDE8-874C-9B66-F7B016907477}"/>
              </a:ext>
            </a:extLst>
          </p:cNvPr>
          <p:cNvGrpSpPr/>
          <p:nvPr/>
        </p:nvGrpSpPr>
        <p:grpSpPr>
          <a:xfrm>
            <a:off x="187959" y="2976167"/>
            <a:ext cx="1902435" cy="2753285"/>
            <a:chOff x="2632908" y="4136384"/>
            <a:chExt cx="1902435" cy="275328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92DCD0-026E-B640-8C47-9ADA316B1960}"/>
                </a:ext>
              </a:extLst>
            </p:cNvPr>
            <p:cNvGrpSpPr/>
            <p:nvPr/>
          </p:nvGrpSpPr>
          <p:grpSpPr>
            <a:xfrm>
              <a:off x="2632908" y="4136384"/>
              <a:ext cx="1264254" cy="1291954"/>
              <a:chOff x="6419638" y="4445054"/>
              <a:chExt cx="682169" cy="129195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E621BF-6C56-B64D-A0C0-141FACD323E7}"/>
                  </a:ext>
                </a:extLst>
              </p:cNvPr>
              <p:cNvSpPr txBox="1"/>
              <p:nvPr/>
            </p:nvSpPr>
            <p:spPr>
              <a:xfrm>
                <a:off x="6716765" y="4445054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5E651A8-101D-3F44-B547-6F421ACA5C2E}"/>
                  </a:ext>
                </a:extLst>
              </p:cNvPr>
              <p:cNvCxnSpPr/>
              <p:nvPr/>
            </p:nvCxnSpPr>
            <p:spPr>
              <a:xfrm flipH="1">
                <a:off x="6534136" y="4936858"/>
                <a:ext cx="196016" cy="3088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1078211-12E6-5348-A149-E554B17C2D82}"/>
                  </a:ext>
                </a:extLst>
              </p:cNvPr>
              <p:cNvCxnSpPr/>
              <p:nvPr/>
            </p:nvCxnSpPr>
            <p:spPr>
              <a:xfrm>
                <a:off x="6809130" y="4945695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8C8FBDD-9752-1C45-84DE-0F2E96457ABF}"/>
                  </a:ext>
                </a:extLst>
              </p:cNvPr>
              <p:cNvCxnSpPr/>
              <p:nvPr/>
            </p:nvCxnSpPr>
            <p:spPr>
              <a:xfrm>
                <a:off x="6881621" y="4936858"/>
                <a:ext cx="190340" cy="3189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C64204-AC4B-024E-9896-9C9004E2CEA5}"/>
                  </a:ext>
                </a:extLst>
              </p:cNvPr>
              <p:cNvSpPr txBox="1"/>
              <p:nvPr/>
            </p:nvSpPr>
            <p:spPr>
              <a:xfrm>
                <a:off x="6716765" y="5228351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A9D5E2-6D76-AF42-982E-07368E609F32}"/>
                  </a:ext>
                </a:extLst>
              </p:cNvPr>
              <p:cNvSpPr/>
              <p:nvPr/>
            </p:nvSpPr>
            <p:spPr>
              <a:xfrm>
                <a:off x="6419638" y="5152233"/>
                <a:ext cx="1965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68EE47C-E7E9-8E40-97B7-FBEDC7D10510}"/>
                </a:ext>
              </a:extLst>
            </p:cNvPr>
            <p:cNvGrpSpPr/>
            <p:nvPr/>
          </p:nvGrpSpPr>
          <p:grpSpPr>
            <a:xfrm>
              <a:off x="2654439" y="4856540"/>
              <a:ext cx="1208357" cy="1261906"/>
              <a:chOff x="6417721" y="4381914"/>
              <a:chExt cx="652008" cy="12619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155BF3-7559-6543-9CFC-6CF4A599E77E}"/>
                  </a:ext>
                </a:extLst>
              </p:cNvPr>
              <p:cNvSpPr txBox="1"/>
              <p:nvPr/>
            </p:nvSpPr>
            <p:spPr>
              <a:xfrm>
                <a:off x="6699520" y="4381914"/>
                <a:ext cx="208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+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E0420B5-1B4F-3343-BB49-CC45B658AC7B}"/>
                  </a:ext>
                </a:extLst>
              </p:cNvPr>
              <p:cNvCxnSpPr/>
              <p:nvPr/>
            </p:nvCxnSpPr>
            <p:spPr>
              <a:xfrm>
                <a:off x="7069729" y="4889740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89E3C7-46AE-1C43-BBF2-D8FF19FFC1FF}"/>
                  </a:ext>
                </a:extLst>
              </p:cNvPr>
              <p:cNvSpPr/>
              <p:nvPr/>
            </p:nvSpPr>
            <p:spPr>
              <a:xfrm>
                <a:off x="6417721" y="5059045"/>
                <a:ext cx="1857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x</a:t>
                </a:r>
                <a:endParaRPr lang="en-US" dirty="0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CA7281-DAC1-DC44-8E57-F4385C1E1502}"/>
                </a:ext>
              </a:extLst>
            </p:cNvPr>
            <p:cNvSpPr/>
            <p:nvPr/>
          </p:nvSpPr>
          <p:spPr>
            <a:xfrm>
              <a:off x="3672928" y="4843563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12D748-81B3-0440-8415-88AD1A59E071}"/>
                </a:ext>
              </a:extLst>
            </p:cNvPr>
            <p:cNvSpPr txBox="1"/>
            <p:nvPr/>
          </p:nvSpPr>
          <p:spPr>
            <a:xfrm>
              <a:off x="3680142" y="5673106"/>
              <a:ext cx="386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*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D7FB02C-CCC2-2A49-A11F-055F10226750}"/>
                </a:ext>
              </a:extLst>
            </p:cNvPr>
            <p:cNvSpPr/>
            <p:nvPr/>
          </p:nvSpPr>
          <p:spPr>
            <a:xfrm>
              <a:off x="4184477" y="6304894"/>
              <a:ext cx="3442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z</a:t>
              </a:r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13F7C6B-2523-7244-A0E2-EF689AE1BFCA}"/>
                </a:ext>
              </a:extLst>
            </p:cNvPr>
            <p:cNvCxnSpPr/>
            <p:nvPr/>
          </p:nvCxnSpPr>
          <p:spPr>
            <a:xfrm flipH="1">
              <a:off x="3364111" y="5350732"/>
              <a:ext cx="363274" cy="308852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4E030E1-FFED-0C4F-9289-81650F78D0D0}"/>
                </a:ext>
              </a:extLst>
            </p:cNvPr>
            <p:cNvCxnSpPr/>
            <p:nvPr/>
          </p:nvCxnSpPr>
          <p:spPr>
            <a:xfrm>
              <a:off x="2821241" y="5331671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3D279A-D4BD-9148-90A5-F99457715C41}"/>
                </a:ext>
              </a:extLst>
            </p:cNvPr>
            <p:cNvCxnSpPr/>
            <p:nvPr/>
          </p:nvCxnSpPr>
          <p:spPr>
            <a:xfrm>
              <a:off x="4008100" y="5350732"/>
              <a:ext cx="352754" cy="318935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CDE064C-9EDC-F34B-A093-F308B89F5BC3}"/>
                </a:ext>
              </a:extLst>
            </p:cNvPr>
            <p:cNvSpPr/>
            <p:nvPr/>
          </p:nvSpPr>
          <p:spPr>
            <a:xfrm>
              <a:off x="3201487" y="6304894"/>
              <a:ext cx="3442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y</a:t>
              </a:r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66CB08B-69D3-3F42-B237-E9D607409A1F}"/>
                </a:ext>
              </a:extLst>
            </p:cNvPr>
            <p:cNvSpPr/>
            <p:nvPr/>
          </p:nvSpPr>
          <p:spPr>
            <a:xfrm>
              <a:off x="3189760" y="5571985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E093DC-2A05-A44F-9F62-57679A4C3D53}"/>
                </a:ext>
              </a:extLst>
            </p:cNvPr>
            <p:cNvSpPr/>
            <p:nvPr/>
          </p:nvSpPr>
          <p:spPr>
            <a:xfrm>
              <a:off x="4171120" y="5584126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05862C6-C3CC-AF48-BB28-F658CC828104}"/>
                </a:ext>
              </a:extLst>
            </p:cNvPr>
            <p:cNvCxnSpPr/>
            <p:nvPr/>
          </p:nvCxnSpPr>
          <p:spPr>
            <a:xfrm>
              <a:off x="3364111" y="6069161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6976A0-6682-8E43-A90F-3A40804A932E}"/>
                </a:ext>
              </a:extLst>
            </p:cNvPr>
            <p:cNvCxnSpPr/>
            <p:nvPr/>
          </p:nvCxnSpPr>
          <p:spPr>
            <a:xfrm>
              <a:off x="4348178" y="6065116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8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/>
              <a:t>building precedence in 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</p:spPr>
            <p:txBody>
              <a:bodyPr/>
              <a:lstStyle/>
              <a:p>
                <a:r>
                  <a:rPr lang="en-US" sz="2800" b="1" dirty="0">
                    <a:latin typeface="Calibri" charset="0"/>
                  </a:rPr>
                  <a:t>E</a:t>
                </a:r>
                <a:r>
                  <a:rPr lang="en-US" sz="2800" dirty="0">
                    <a:latin typeface="Calibri" charset="0"/>
                  </a:rPr>
                  <a:t> – expression  (start symbol)</a:t>
                </a:r>
              </a:p>
              <a:p>
                <a:r>
                  <a:rPr lang="en-US" sz="2800" b="1" dirty="0">
                    <a:latin typeface="Calibri" charset="0"/>
                  </a:rPr>
                  <a:t>T</a:t>
                </a:r>
                <a:r>
                  <a:rPr lang="en-US" sz="2800" dirty="0">
                    <a:latin typeface="Calibri" charset="0"/>
                  </a:rPr>
                  <a:t> – term   </a:t>
                </a:r>
                <a:r>
                  <a:rPr lang="en-US" sz="2800" b="1" dirty="0">
                    <a:latin typeface="Calibri" charset="0"/>
                  </a:rPr>
                  <a:t>F</a:t>
                </a:r>
                <a:r>
                  <a:rPr lang="en-US" sz="2800" dirty="0">
                    <a:latin typeface="Calibri" charset="0"/>
                  </a:rPr>
                  <a:t> – factor   </a:t>
                </a:r>
                <a:r>
                  <a:rPr lang="en-US" sz="2800" b="1" dirty="0">
                    <a:latin typeface="Calibri" charset="0"/>
                  </a:rPr>
                  <a:t>I</a:t>
                </a:r>
                <a:r>
                  <a:rPr lang="en-US" sz="2800" dirty="0">
                    <a:latin typeface="Calibri" charset="0"/>
                  </a:rPr>
                  <a:t> – identifier  </a:t>
                </a:r>
                <a:r>
                  <a:rPr lang="en-US" sz="2800" b="1" dirty="0">
                    <a:latin typeface="Calibri" charset="0"/>
                  </a:rPr>
                  <a:t>N</a:t>
                </a:r>
                <a:r>
                  <a:rPr lang="en-US" sz="2800" dirty="0">
                    <a:latin typeface="Calibri" charset="0"/>
                  </a:rPr>
                  <a:t> - number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</a:rPr>
                  <a:t>E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libri" charset="0"/>
                    <a:sym typeface="Symbol" charset="0"/>
                  </a:rPr>
                  <a:t>+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T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charset="0"/>
                      </a:rPr>
                      <m:t>∗</m:t>
                    </m:r>
                  </m:oMath>
                </a14:m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F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(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)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I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N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I 	</a:t>
                </a:r>
                <a:r>
                  <a:rPr lang="en-US" dirty="0">
                    <a:latin typeface="Calibri" charset="0"/>
                    <a:sym typeface="Symbol" charset="0"/>
                  </a:rPr>
                  <a:t> 	x | y | z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N 	</a:t>
                </a:r>
                <a:r>
                  <a:rPr lang="en-US" dirty="0">
                    <a:latin typeface="Calibri" charset="0"/>
                    <a:sym typeface="Symbol" charset="0"/>
                  </a:rPr>
                  <a:t> 	0 | 1 | 2 | 3 | 4 | 5 | 6 | 7 | 8 | 9</a:t>
                </a:r>
                <a:endParaRPr lang="en-US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  <a:blipFill rotWithShape="0">
                <a:blip r:embed="rId3"/>
                <a:stretch>
                  <a:fillRect l="-1333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45460" y="3875182"/>
            <a:ext cx="1846694" cy="2242460"/>
            <a:chOff x="6011217" y="4218428"/>
            <a:chExt cx="996443" cy="2242460"/>
          </a:xfrm>
        </p:grpSpPr>
        <p:grpSp>
          <p:nvGrpSpPr>
            <p:cNvPr id="5" name="Group 4"/>
            <p:cNvGrpSpPr/>
            <p:nvPr/>
          </p:nvGrpSpPr>
          <p:grpSpPr>
            <a:xfrm>
              <a:off x="6129658" y="4218428"/>
              <a:ext cx="878002" cy="2009151"/>
              <a:chOff x="6216249" y="4444665"/>
              <a:chExt cx="878002" cy="200915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371123" y="4444665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6216249" y="4916557"/>
                <a:ext cx="196016" cy="3088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489547" y="4945935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549048" y="4906122"/>
                <a:ext cx="190340" cy="3189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716765" y="5228351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97723" y="5869041"/>
                <a:ext cx="1965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T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011217" y="4916765"/>
              <a:ext cx="893063" cy="1544123"/>
              <a:chOff x="6084273" y="4359706"/>
              <a:chExt cx="893063" cy="154412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82717" y="4359706"/>
                <a:ext cx="208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+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6977336" y="5565218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6084273" y="5093089"/>
                <a:ext cx="1857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x</a:t>
                </a:r>
                <a:endParaRPr lang="en-US" dirty="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7961260" y="4577984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05274" y="5355406"/>
            <a:ext cx="38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*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38057" y="5973275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z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765811" y="5089226"/>
            <a:ext cx="288494" cy="30497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165584" y="5068580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258546" y="5058599"/>
            <a:ext cx="352754" cy="318935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588736" y="5948337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y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936859" y="4611217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E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578756" y="5299558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F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7114026" y="5103553"/>
            <a:ext cx="0" cy="33861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722366" y="5811435"/>
            <a:ext cx="0" cy="33861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2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/>
              <a:t>building precedence in 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</p:spPr>
            <p:txBody>
              <a:bodyPr/>
              <a:lstStyle/>
              <a:p>
                <a:r>
                  <a:rPr lang="en-US" sz="2800" b="1" dirty="0">
                    <a:latin typeface="Calibri" charset="0"/>
                  </a:rPr>
                  <a:t>E</a:t>
                </a:r>
                <a:r>
                  <a:rPr lang="en-US" sz="2800" dirty="0">
                    <a:latin typeface="Calibri" charset="0"/>
                  </a:rPr>
                  <a:t> – expression  (start symbol)</a:t>
                </a:r>
              </a:p>
              <a:p>
                <a:r>
                  <a:rPr lang="en-US" sz="2800" b="1" dirty="0">
                    <a:latin typeface="Calibri" charset="0"/>
                  </a:rPr>
                  <a:t>T</a:t>
                </a:r>
                <a:r>
                  <a:rPr lang="en-US" sz="2800" dirty="0">
                    <a:latin typeface="Calibri" charset="0"/>
                  </a:rPr>
                  <a:t> – term   </a:t>
                </a:r>
                <a:r>
                  <a:rPr lang="en-US" sz="2800" b="1" dirty="0">
                    <a:latin typeface="Calibri" charset="0"/>
                  </a:rPr>
                  <a:t>F</a:t>
                </a:r>
                <a:r>
                  <a:rPr lang="en-US" sz="2800" dirty="0">
                    <a:latin typeface="Calibri" charset="0"/>
                  </a:rPr>
                  <a:t> – factor   </a:t>
                </a:r>
                <a:r>
                  <a:rPr lang="en-US" sz="2800" b="1" dirty="0">
                    <a:latin typeface="Calibri" charset="0"/>
                  </a:rPr>
                  <a:t>I</a:t>
                </a:r>
                <a:r>
                  <a:rPr lang="en-US" sz="2800" dirty="0">
                    <a:latin typeface="Calibri" charset="0"/>
                  </a:rPr>
                  <a:t> – identifier  </a:t>
                </a:r>
                <a:r>
                  <a:rPr lang="en-US" sz="2800" b="1" dirty="0">
                    <a:latin typeface="Calibri" charset="0"/>
                  </a:rPr>
                  <a:t>N</a:t>
                </a:r>
                <a:r>
                  <a:rPr lang="en-US" sz="2800" dirty="0">
                    <a:latin typeface="Calibri" charset="0"/>
                  </a:rPr>
                  <a:t> - number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</a:rPr>
                  <a:t>E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libri" charset="0"/>
                    <a:sym typeface="Symbol" charset="0"/>
                  </a:rPr>
                  <a:t>+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T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charset="0"/>
                      </a:rPr>
                      <m:t>∗</m:t>
                    </m:r>
                  </m:oMath>
                </a14:m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F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(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)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I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N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I 	</a:t>
                </a:r>
                <a:r>
                  <a:rPr lang="en-US" dirty="0">
                    <a:latin typeface="Calibri" charset="0"/>
                    <a:sym typeface="Symbol" charset="0"/>
                  </a:rPr>
                  <a:t> 	x | y | z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N 	</a:t>
                </a:r>
                <a:r>
                  <a:rPr lang="en-US" dirty="0">
                    <a:latin typeface="Calibri" charset="0"/>
                    <a:sym typeface="Symbol" charset="0"/>
                  </a:rPr>
                  <a:t> 	0 | 1 | 2 | 3 | 4 | 5 | 6 | 7 | 8 | 9</a:t>
                </a:r>
                <a:endParaRPr lang="en-US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  <a:blipFill rotWithShape="0">
                <a:blip r:embed="rId3"/>
                <a:stretch>
                  <a:fillRect l="-1333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7541904" y="3105241"/>
            <a:ext cx="1247471" cy="2062284"/>
            <a:chOff x="6419638" y="3674724"/>
            <a:chExt cx="673113" cy="2062284"/>
          </a:xfrm>
        </p:grpSpPr>
        <p:sp>
          <p:nvSpPr>
            <p:cNvPr id="14" name="TextBox 13"/>
            <p:cNvSpPr txBox="1"/>
            <p:nvPr/>
          </p:nvSpPr>
          <p:spPr>
            <a:xfrm>
              <a:off x="6707709" y="3674724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6534136" y="4936858"/>
              <a:ext cx="196016" cy="308852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809130" y="4945695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881621" y="4936858"/>
              <a:ext cx="190340" cy="318935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716765" y="522835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19638" y="5152233"/>
              <a:ext cx="19652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F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581919" y="4582750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89956" y="4672589"/>
            <a:ext cx="38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*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599662" y="5337896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z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330652" y="5059224"/>
            <a:ext cx="258796" cy="27867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822379" y="5055889"/>
            <a:ext cx="267576" cy="282007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68349" y="3860749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T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8250460" y="3593888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47405" y="51401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?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ED779-2D05-F8C5-DE78-D64B06A427EA}"/>
              </a:ext>
            </a:extLst>
          </p:cNvPr>
          <p:cNvSpPr txBox="1"/>
          <p:nvPr/>
        </p:nvSpPr>
        <p:spPr>
          <a:xfrm>
            <a:off x="7523338" y="2333455"/>
            <a:ext cx="1454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No longer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allows: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C67653-C4BB-EA0E-658C-5C7D8F6F612D}"/>
              </a:ext>
            </a:extLst>
          </p:cNvPr>
          <p:cNvCxnSpPr/>
          <p:nvPr/>
        </p:nvCxnSpPr>
        <p:spPr>
          <a:xfrm>
            <a:off x="8770043" y="5115097"/>
            <a:ext cx="0" cy="33861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5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CFGs and recursively-defined sets of strings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02356" y="1176426"/>
            <a:ext cx="8099778" cy="51408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A CFG with the start symbol </a:t>
            </a:r>
            <a:r>
              <a:rPr lang="en-US" sz="2800" b="1" dirty="0">
                <a:latin typeface="Calibri" charset="0"/>
              </a:rPr>
              <a:t>S</a:t>
            </a:r>
            <a:r>
              <a:rPr lang="en-US" sz="2800" dirty="0">
                <a:latin typeface="Calibri" charset="0"/>
              </a:rPr>
              <a:t> as its </a:t>
            </a:r>
            <a:r>
              <a:rPr lang="en-US" sz="2800" i="1" dirty="0">
                <a:latin typeface="Calibri" charset="0"/>
              </a:rPr>
              <a:t>only</a:t>
            </a:r>
            <a:r>
              <a:rPr lang="en-US" sz="2800" dirty="0">
                <a:latin typeface="Calibri" charset="0"/>
              </a:rPr>
              <a:t> variable recursively defines the set of strings of terminals that </a:t>
            </a:r>
            <a:r>
              <a:rPr lang="en-US" sz="2800" b="1" dirty="0">
                <a:latin typeface="Calibri" charset="0"/>
              </a:rPr>
              <a:t>S</a:t>
            </a:r>
            <a:r>
              <a:rPr lang="en-US" sz="2800" dirty="0">
                <a:latin typeface="Calibri" charset="0"/>
              </a:rPr>
              <a:t> can generate</a:t>
            </a:r>
          </a:p>
          <a:p>
            <a:pPr lvl="3"/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A CFG with more than one variable is a simultaneous recursive definition of the sets of strings generated by </a:t>
            </a:r>
            <a:r>
              <a:rPr lang="en-US" sz="2800" i="1" dirty="0">
                <a:latin typeface="Calibri" charset="0"/>
              </a:rPr>
              <a:t>each</a:t>
            </a:r>
            <a:r>
              <a:rPr lang="en-US" sz="2800" dirty="0">
                <a:latin typeface="Calibri" charset="0"/>
              </a:rPr>
              <a:t> of its variables</a:t>
            </a:r>
          </a:p>
          <a:p>
            <a:pPr lvl="1"/>
            <a:r>
              <a:rPr lang="en-US" dirty="0">
                <a:latin typeface="Calibri" charset="0"/>
              </a:rPr>
              <a:t>sometimes necessary to use more than one</a:t>
            </a:r>
          </a:p>
        </p:txBody>
      </p:sp>
    </p:spTree>
    <p:extLst>
      <p:ext uri="{BB962C8B-B14F-4D97-AF65-F5344CB8AC3E}">
        <p14:creationId xmlns:p14="http://schemas.microsoft.com/office/powerpoint/2010/main" val="1459499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36129"/>
            <a:ext cx="8001000" cy="1167074"/>
          </a:xfrm>
          <a:prstGeom prst="rect">
            <a:avLst/>
          </a:prstGeom>
          <a:solidFill>
            <a:schemeClr val="accent3">
              <a:lumMod val="20000"/>
              <a:lumOff val="80000"/>
              <a:alpha val="85098"/>
            </a:schemeClr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36129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b="1" dirty="0"/>
              <a:t>Theorem:</a:t>
            </a:r>
            <a:r>
              <a:rPr lang="en-US" sz="2800" dirty="0"/>
              <a:t>   For all regular expressions A  there is a CFG that generates precisely the strings A matches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CFGs and regular expressions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858087"/>
            <a:ext cx="430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Proof:  Structural Induction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720" y="4993600"/>
            <a:ext cx="3423280" cy="186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9519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CFGs can do everything REs can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02356" y="1176426"/>
            <a:ext cx="8099778" cy="51408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CFG to match RE </a:t>
            </a:r>
            <a:r>
              <a:rPr lang="en-US" sz="2800" b="1" dirty="0">
                <a:solidFill>
                  <a:srgbClr val="C00000"/>
                </a:solidFill>
                <a:sym typeface="Symbol"/>
              </a:rPr>
              <a:t></a:t>
            </a:r>
            <a:endParaRPr lang="en-US" sz="2800" dirty="0">
              <a:latin typeface="Calibri" charset="0"/>
            </a:endParaRPr>
          </a:p>
          <a:p>
            <a:pPr marL="628650" lvl="2"/>
            <a:endParaRPr lang="en-US" sz="2000" b="1" dirty="0">
              <a:latin typeface="Calibri" charset="0"/>
            </a:endParaRPr>
          </a:p>
          <a:p>
            <a:pPr marL="628650" lvl="2"/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</a:t>
            </a:r>
            <a:r>
              <a:rPr lang="en-US" dirty="0">
                <a:sym typeface="Symbol"/>
              </a:rPr>
              <a:t></a:t>
            </a:r>
            <a:endParaRPr lang="en-US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CFG to match RE </a:t>
            </a:r>
            <a:r>
              <a:rPr lang="en-US" sz="2800" b="1" i="1" dirty="0">
                <a:solidFill>
                  <a:srgbClr val="C00000"/>
                </a:solidFill>
              </a:rPr>
              <a:t>a</a:t>
            </a:r>
            <a:r>
              <a:rPr lang="en-US" sz="2800" dirty="0">
                <a:latin typeface="Calibri" charset="0"/>
              </a:rPr>
              <a:t> (for any </a:t>
            </a:r>
            <a:r>
              <a:rPr lang="en-US" sz="2800" dirty="0">
                <a:latin typeface="Calibri" charset="0"/>
                <a:sym typeface="Symbol" charset="0"/>
              </a:rPr>
              <a:t>a </a:t>
            </a:r>
            <a:r>
              <a:rPr lang="en-US" sz="2800" dirty="0">
                <a:latin typeface="Franklin Gothic Medium" panose="020B0603020102020204" pitchFamily="34" charset="0"/>
                <a:sym typeface="Symbol" charset="0"/>
              </a:rPr>
              <a:t></a:t>
            </a:r>
            <a:r>
              <a:rPr lang="en-US" sz="2800" dirty="0"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2800" dirty="0">
                <a:latin typeface="Calibri" charset="0"/>
              </a:rPr>
              <a:t>)</a:t>
            </a:r>
          </a:p>
          <a:p>
            <a:pPr marL="571500" lvl="2"/>
            <a:endParaRPr lang="en-US" sz="2000" dirty="0">
              <a:latin typeface="Calibri" charset="0"/>
            </a:endParaRPr>
          </a:p>
          <a:p>
            <a:pPr marL="571500" lvl="2"/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a</a:t>
            </a:r>
            <a:endParaRPr lang="en-US" dirty="0">
              <a:latin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720" y="4993600"/>
            <a:ext cx="3423280" cy="186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179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CFGs can do everything REs can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02356" y="1176426"/>
            <a:ext cx="8641644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alibri" charset="0"/>
              </a:rPr>
              <a:t>Suppose	CFG with start symbol </a:t>
            </a:r>
            <a:r>
              <a:rPr lang="en-US" sz="2800" b="1" dirty="0">
                <a:latin typeface="Calibri" charset="0"/>
              </a:rPr>
              <a:t>S</a:t>
            </a:r>
            <a:r>
              <a:rPr lang="en-US" sz="2800" b="1" baseline="-25000" dirty="0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 matches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A 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			CFG with start symbol </a:t>
            </a:r>
            <a:r>
              <a:rPr lang="en-US" sz="2800" b="1" dirty="0">
                <a:latin typeface="Calibri" charset="0"/>
              </a:rPr>
              <a:t>S</a:t>
            </a:r>
            <a:r>
              <a:rPr lang="en-US" sz="2800" b="1" baseline="-25000" dirty="0">
                <a:latin typeface="Calibri" charset="0"/>
              </a:rPr>
              <a:t>B</a:t>
            </a:r>
            <a:r>
              <a:rPr lang="en-US" sz="2800" dirty="0">
                <a:latin typeface="Calibri" charset="0"/>
              </a:rPr>
              <a:t> matches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B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pitchFamily="18" charset="2"/>
              </a:rPr>
              <a:t>                </a:t>
            </a:r>
            <a:r>
              <a:rPr lang="en-US" sz="2800" dirty="0">
                <a:latin typeface="+mn-lt"/>
                <a:sym typeface="Symbol" pitchFamily="18" charset="2"/>
              </a:rPr>
              <a:t>(Then rename variables so no </a:t>
            </a:r>
            <a:r>
              <a:rPr lang="en-US" sz="2800" dirty="0" err="1">
                <a:latin typeface="+mn-lt"/>
                <a:sym typeface="Symbol" pitchFamily="18" charset="2"/>
              </a:rPr>
              <a:t>vars</a:t>
            </a:r>
            <a:r>
              <a:rPr lang="en-US" sz="2800" dirty="0">
                <a:latin typeface="+mn-lt"/>
                <a:sym typeface="Symbol" pitchFamily="18" charset="2"/>
              </a:rPr>
              <a:t> used in both)</a:t>
            </a:r>
          </a:p>
          <a:p>
            <a:pPr marL="0" indent="0">
              <a:buNone/>
            </a:pPr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CFG to match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A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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 B</a:t>
            </a:r>
            <a:endParaRPr lang="en-US" sz="2800" dirty="0">
              <a:latin typeface="Calibri" charset="0"/>
            </a:endParaRPr>
          </a:p>
          <a:p>
            <a:pPr marL="628650" lvl="2"/>
            <a:r>
              <a:rPr lang="en-US" sz="2000" dirty="0">
                <a:latin typeface="Calibri" charset="0"/>
              </a:rPr>
              <a:t>Add 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="1" baseline="-25000" dirty="0">
                <a:latin typeface="Calibri" charset="0"/>
                <a:sym typeface="Symbol" charset="0"/>
              </a:rPr>
              <a:t>A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="1" baseline="-25000" dirty="0">
                <a:latin typeface="Calibri" charset="0"/>
                <a:sym typeface="Symbol" charset="0"/>
              </a:rPr>
              <a:t>B</a:t>
            </a:r>
            <a:r>
              <a:rPr lang="en-US" dirty="0">
                <a:latin typeface="Calibri" charset="0"/>
                <a:sym typeface="Symbol" charset="0"/>
              </a:rPr>
              <a:t>		</a:t>
            </a:r>
          </a:p>
          <a:p>
            <a:pPr marL="628650" lvl="2"/>
            <a:r>
              <a:rPr lang="en-US" dirty="0">
                <a:latin typeface="Calibri" charset="0"/>
                <a:sym typeface="Symbol" charset="0"/>
              </a:rPr>
              <a:t>+ rules from both CFGs</a:t>
            </a:r>
            <a:endParaRPr lang="en-US" baseline="-25000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CFG to match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AB</a:t>
            </a:r>
            <a:endParaRPr lang="en-US" sz="2800" dirty="0">
              <a:latin typeface="Calibri" charset="0"/>
            </a:endParaRPr>
          </a:p>
          <a:p>
            <a:pPr marL="571500" lvl="2"/>
            <a:r>
              <a:rPr lang="en-US" sz="2000" dirty="0">
                <a:latin typeface="Calibri" charset="0"/>
              </a:rPr>
              <a:t>Add  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aseline="-25000" dirty="0">
                <a:latin typeface="Calibri" charset="0"/>
                <a:sym typeface="Symbol" charset="0"/>
              </a:rPr>
              <a:t>A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aseline="-25000" dirty="0">
                <a:latin typeface="Calibri" charset="0"/>
                <a:sym typeface="Symbol" charset="0"/>
              </a:rPr>
              <a:t>B</a:t>
            </a:r>
            <a:r>
              <a:rPr lang="en-US" dirty="0">
                <a:latin typeface="Calibri" charset="0"/>
                <a:sym typeface="Symbol" charset="0"/>
              </a:rPr>
              <a:t>	</a:t>
            </a:r>
          </a:p>
          <a:p>
            <a:pPr marL="571500" lvl="2"/>
            <a:r>
              <a:rPr lang="en-US" dirty="0">
                <a:latin typeface="Calibri" charset="0"/>
                <a:sym typeface="Symbol" charset="0"/>
              </a:rPr>
              <a:t> + rules from both CFGs</a:t>
            </a:r>
            <a:endParaRPr lang="en-US" baseline="-25000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720" y="4993600"/>
            <a:ext cx="3423280" cy="186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79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Last class: Context-Free 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95400"/>
                <a:ext cx="8441474" cy="4830763"/>
              </a:xfrm>
            </p:spPr>
            <p:txBody>
              <a:bodyPr/>
              <a:lstStyle/>
              <a:p>
                <a:r>
                  <a:rPr lang="en-US" sz="2800" dirty="0">
                    <a:latin typeface="Calibri" charset="0"/>
                  </a:rPr>
                  <a:t>A Context-Free Grammar (CFG) is given by a finite set of substitution rules involving</a:t>
                </a:r>
              </a:p>
              <a:p>
                <a:pPr lvl="1"/>
                <a:r>
                  <a:rPr lang="en-US" sz="2600" dirty="0">
                    <a:latin typeface="Calibri" charset="0"/>
                  </a:rPr>
                  <a:t>Alphabet </a:t>
                </a:r>
                <a:r>
                  <a:rPr lang="en-US" sz="2600" b="1" dirty="0">
                    <a:solidFill>
                      <a:srgbClr val="7030A0"/>
                    </a:solidFill>
                    <a:latin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of </a:t>
                </a:r>
                <a:r>
                  <a:rPr lang="en-US" sz="2600" i="1" dirty="0">
                    <a:latin typeface="Calibri" charset="0"/>
                  </a:rPr>
                  <a:t>terminal symbols</a:t>
                </a:r>
                <a:r>
                  <a:rPr lang="en-US" sz="2600" dirty="0">
                    <a:latin typeface="Calibri" charset="0"/>
                  </a:rPr>
                  <a:t> that can’t be replaced</a:t>
                </a:r>
              </a:p>
              <a:p>
                <a:pPr lvl="1"/>
                <a:r>
                  <a:rPr lang="en-US" sz="2600" dirty="0">
                    <a:latin typeface="Calibri" charset="0"/>
                  </a:rPr>
                  <a:t>A finite set </a:t>
                </a:r>
                <a:r>
                  <a:rPr lang="en-US" sz="2600" b="1" dirty="0">
                    <a:solidFill>
                      <a:srgbClr val="7030A0"/>
                    </a:solidFill>
                    <a:latin typeface="Calibri" charset="0"/>
                  </a:rPr>
                  <a:t>V</a:t>
                </a:r>
                <a:r>
                  <a:rPr lang="en-US" sz="2600" dirty="0">
                    <a:latin typeface="Calibri" charset="0"/>
                  </a:rPr>
                  <a:t> of </a:t>
                </a:r>
                <a:r>
                  <a:rPr lang="en-US" sz="2600" i="1" dirty="0">
                    <a:latin typeface="Calibri" charset="0"/>
                  </a:rPr>
                  <a:t>variables </a:t>
                </a:r>
                <a:r>
                  <a:rPr lang="en-US" sz="2600" dirty="0">
                    <a:latin typeface="Calibri" charset="0"/>
                  </a:rPr>
                  <a:t>that can be replaced</a:t>
                </a:r>
              </a:p>
              <a:p>
                <a:pPr lvl="1"/>
                <a:r>
                  <a:rPr lang="en-US" sz="2600" dirty="0">
                    <a:latin typeface="Calibri" charset="0"/>
                    <a:sym typeface="Symbol" charset="0"/>
                  </a:rPr>
                  <a:t>One variable, usually </a:t>
                </a:r>
                <a:r>
                  <a:rPr lang="en-US" sz="2600" b="1" dirty="0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S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, is called the </a:t>
                </a:r>
                <a:r>
                  <a:rPr lang="en-US" sz="2600" i="1" dirty="0">
                    <a:latin typeface="Calibri" charset="0"/>
                    <a:sym typeface="Symbol" charset="0"/>
                  </a:rPr>
                  <a:t>start symbol</a:t>
                </a:r>
              </a:p>
              <a:p>
                <a:pPr lvl="4"/>
                <a:endParaRPr lang="en-US" i="1" dirty="0">
                  <a:latin typeface="Calibri" charset="0"/>
                  <a:sym typeface="Symbol" charset="0"/>
                </a:endParaRPr>
              </a:p>
              <a:p>
                <a:r>
                  <a:rPr lang="en-US" sz="2800" dirty="0">
                    <a:latin typeface="Calibri" charset="0"/>
                    <a:sym typeface="Symbol" charset="0"/>
                  </a:rPr>
                  <a:t>The substitution rules involving a variable </a:t>
                </a:r>
                <a:r>
                  <a:rPr lang="en-US" sz="2800" b="1" dirty="0">
                    <a:latin typeface="Calibri" charset="0"/>
                    <a:sym typeface="Symbol" charset="0"/>
                  </a:rPr>
                  <a:t>A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, written as</a:t>
                </a:r>
              </a:p>
              <a:p>
                <a:pPr lvl="1">
                  <a:buFont typeface="Arial" charset="0"/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                      A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 w</a:t>
                </a:r>
                <a:r>
                  <a:rPr lang="en-US" sz="2600" baseline="-250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1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 w</a:t>
                </a:r>
                <a:r>
                  <a:rPr lang="en-US" sz="2600" baseline="-250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2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sym typeface="Symbol" charset="0"/>
                      </a:rPr>
                      <m:t>⋯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</a:t>
                </a:r>
                <a:r>
                  <a:rPr lang="en-US" sz="2600" dirty="0" err="1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k</a:t>
                </a:r>
                <a:endParaRPr lang="en-US" sz="2600" dirty="0">
                  <a:solidFill>
                    <a:srgbClr val="C00000"/>
                  </a:solidFill>
                  <a:latin typeface="Calibri" charset="0"/>
                  <a:sym typeface="Symbol" charset="0"/>
                </a:endParaRPr>
              </a:p>
              <a:p>
                <a:pPr lvl="1">
                  <a:buFont typeface="Arial" charset="0"/>
                  <a:buNone/>
                </a:pPr>
                <a:r>
                  <a:rPr lang="en-US" sz="2600" dirty="0">
                    <a:latin typeface="Calibri" charset="0"/>
                    <a:sym typeface="Symbol" charset="0"/>
                  </a:rPr>
                  <a:t>where each </a:t>
                </a:r>
                <a:r>
                  <a:rPr lang="en-US" sz="2600" dirty="0" err="1"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latin typeface="Calibri" charset="0"/>
                    <a:sym typeface="Symbol" charset="0"/>
                  </a:rPr>
                  <a:t>i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is a string of variables and terminals</a:t>
                </a:r>
                <a:br>
                  <a:rPr lang="en-US" sz="2600" dirty="0">
                    <a:latin typeface="Calibri" charset="0"/>
                    <a:sym typeface="Symbol" charset="0"/>
                  </a:rPr>
                </a:br>
                <a:r>
                  <a:rPr lang="en-US" sz="2600" dirty="0">
                    <a:latin typeface="Calibri" charset="0"/>
                    <a:sym typeface="Symbol" charset="0"/>
                  </a:rPr>
                  <a:t>– that is </a:t>
                </a:r>
                <a:r>
                  <a:rPr lang="en-US" sz="2600" dirty="0" err="1"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latin typeface="Calibri" charset="0"/>
                    <a:sym typeface="Symbol" charset="0"/>
                  </a:rPr>
                  <a:t>i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</a:t>
                </a:r>
                <a:r>
                  <a:rPr lang="en-US" sz="2600" dirty="0">
                    <a:latin typeface="Cambria Math" charset="0"/>
                    <a:cs typeface="Cambria Math" charset="0"/>
                    <a:sym typeface="Symbol" charset="0"/>
                  </a:rPr>
                  <a:t>∈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(</a:t>
                </a:r>
                <a:r>
                  <a:rPr lang="en-US" sz="2600" b="1" dirty="0">
                    <a:latin typeface="Calibri" charset="0"/>
                    <a:sym typeface="Symbol" charset="0"/>
                  </a:rPr>
                  <a:t>V</a:t>
                </a:r>
                <a:r>
                  <a:rPr lang="en-US" sz="2600" dirty="0">
                    <a:latin typeface="Cambria Math" charset="0"/>
                    <a:cs typeface="Cambria Math" charset="0"/>
                    <a:sym typeface="Symbol" charset="0"/>
                  </a:rPr>
                  <a:t>  </a:t>
                </a:r>
                <a:r>
                  <a:rPr lang="en-US" sz="2600" b="1" dirty="0">
                    <a:latin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600" dirty="0">
                    <a:latin typeface="Cambria Math" panose="02040503050406030204" pitchFamily="18" charset="0"/>
                    <a:sym typeface="Symbol" charset="0"/>
                  </a:rPr>
                  <a:t>)</a:t>
                </a:r>
                <a:r>
                  <a:rPr lang="en-US" sz="2600" baseline="30000" dirty="0">
                    <a:latin typeface="Cambria Math" panose="02040503050406030204" pitchFamily="18" charset="0"/>
                    <a:sym typeface="Symbol" charset="0"/>
                  </a:rPr>
                  <a:t>*</a:t>
                </a:r>
                <a:endParaRPr lang="en-US" sz="2600" baseline="30000" dirty="0"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12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95400"/>
                <a:ext cx="8441474" cy="4830763"/>
              </a:xfrm>
              <a:blipFill>
                <a:blip r:embed="rId2"/>
                <a:stretch>
                  <a:fillRect l="-1300" t="-1263" r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116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CFGs can do everything that REs can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02356" y="1176426"/>
            <a:ext cx="8099778" cy="5140800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CFG to match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A</a:t>
            </a:r>
            <a:r>
              <a:rPr lang="en-US" sz="2800" baseline="30000" dirty="0">
                <a:solidFill>
                  <a:srgbClr val="C00000"/>
                </a:solidFill>
                <a:sym typeface="Symbol" pitchFamily="18" charset="2"/>
              </a:rPr>
              <a:t>*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		</a:t>
            </a:r>
            <a:endParaRPr lang="en-US" sz="2000" b="1" dirty="0">
              <a:latin typeface="Calibri" charset="0"/>
            </a:endParaRPr>
          </a:p>
          <a:p>
            <a:pPr marL="628650" lvl="2"/>
            <a:r>
              <a:rPr lang="en-US" dirty="0">
                <a:latin typeface="Calibri" charset="0"/>
              </a:rPr>
              <a:t>Add</a:t>
            </a:r>
            <a:r>
              <a:rPr lang="en-US" b="1" dirty="0">
                <a:latin typeface="Calibri" charset="0"/>
              </a:rPr>
              <a:t> S </a:t>
            </a:r>
            <a:r>
              <a:rPr lang="en-US" dirty="0">
                <a:latin typeface="Calibri" charset="0"/>
                <a:sym typeface="Symbol" charset="0"/>
              </a:rPr>
              <a:t>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="1" baseline="-25000" dirty="0">
                <a:latin typeface="Calibri" charset="0"/>
                <a:sym typeface="Symbol" charset="0"/>
              </a:rPr>
              <a:t>A</a:t>
            </a:r>
            <a:r>
              <a:rPr lang="en-US" baseline="-25000" dirty="0">
                <a:latin typeface="Calibri" charset="0"/>
                <a:sym typeface="Symbol" charset="0"/>
              </a:rPr>
              <a:t> </a:t>
            </a:r>
            <a:r>
              <a:rPr lang="en-US" b="1" dirty="0">
                <a:latin typeface="Calibri" charset="0"/>
                <a:sym typeface="Symbol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| 				</a:t>
            </a:r>
          </a:p>
          <a:p>
            <a:pPr marL="628650" lvl="2"/>
            <a:r>
              <a:rPr lang="en-US" dirty="0">
                <a:latin typeface="Calibri" charset="0"/>
                <a:sym typeface="Symbol" charset="0"/>
              </a:rPr>
              <a:t> + rules from CFG with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="1" baseline="-25000" dirty="0">
                <a:latin typeface="Calibri" charset="0"/>
                <a:sym typeface="Symbol" charset="0"/>
              </a:rPr>
              <a:t>A</a:t>
            </a:r>
            <a:endParaRPr lang="en-US" baseline="-25000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720" y="4993600"/>
            <a:ext cx="3423280" cy="186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2324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Backus-Naur Form  (The same thing…)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7512" y="1153848"/>
                <a:ext cx="8229600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BNF (Backus-Naur Form) grammars</a:t>
                </a: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Originally used to define programming languages</a:t>
                </a: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Variables denoted by long names in angle brackets, e.g.</a:t>
                </a:r>
              </a:p>
              <a:p>
                <a:pPr lvl="2"/>
                <a:r>
                  <a:rPr lang="en-US" dirty="0">
                    <a:latin typeface="Franklin Gothic Medium" panose="020B0603020102020204" pitchFamily="34" charset="0"/>
                  </a:rPr>
                  <a:t>&lt;identifier&gt;, &lt;if-then-else-statement&gt;,                &lt;assignment-statement&gt;, &lt;condition&gt;</a:t>
                </a:r>
              </a:p>
              <a:p>
                <a:pPr lvl="2"/>
                <a:r>
                  <a:rPr lang="en-US" dirty="0">
                    <a:latin typeface="Franklin Gothic Medium" panose="020B06030201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∷=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 used instead of 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</a:t>
                </a:r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512" y="1153848"/>
                <a:ext cx="8229600" cy="5140800"/>
              </a:xfrm>
              <a:blipFill rotWithShape="1">
                <a:blip r:embed="rId2"/>
                <a:stretch>
                  <a:fillRect l="-1926" t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210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BNF for C</a:t>
            </a: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7" y="1083028"/>
            <a:ext cx="76962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343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BNF for (Simple) English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867422" cy="5140800"/>
              </a:xfrm>
            </p:spPr>
            <p:txBody>
              <a:bodyPr>
                <a:norm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ea typeface="+mn-ea"/>
                  </a:rPr>
                  <a:t>Back to middle school: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  &lt;sentence&gt;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+mn-ea"/>
                      </a:rPr>
                      <m:t>∷=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&lt;noun phrase&gt;&lt;verb phrase&gt;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  &lt;noun phrase&gt;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∷=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=&lt;article&gt;&lt;adjective&gt;&lt;noun&gt;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  &lt;verb phrase&gt;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∷=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&lt;verb&gt;&lt;adverb&gt;|&lt;verb&gt;&lt;object&gt;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  &lt;object&gt;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∷=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&lt;noun phrase&gt;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1600" dirty="0">
                    <a:ea typeface="+mn-ea"/>
                  </a:rPr>
                  <a:t>				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ea typeface="+mn-ea"/>
                  </a:rPr>
                  <a:t>Parse: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ea typeface="+mn-ea"/>
                  </a:rPr>
                  <a:t>	The yellow duck squeaked loudly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ea typeface="+mn-ea"/>
                  </a:rPr>
                  <a:t>	The red truck hit a parked car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867422" cy="5140800"/>
              </a:xfrm>
              <a:blipFill rotWithShape="1">
                <a:blip r:embed="rId3"/>
                <a:stretch>
                  <a:fillRect l="-1375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477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094D-9A34-AE49-9AF1-1B7060FC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far: Languages — REs and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0FDD-4271-7049-A682-04C5E595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44160"/>
            <a:ext cx="8497229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Two new ways of defining languages</a:t>
            </a:r>
          </a:p>
          <a:p>
            <a:r>
              <a:rPr lang="en-US" sz="2800" dirty="0"/>
              <a:t>Regular Expressions			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 0110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endParaRPr lang="en-US" sz="2800" dirty="0">
              <a:solidFill>
                <a:srgbClr val="7030A0"/>
              </a:solidFill>
            </a:endParaRPr>
          </a:p>
          <a:p>
            <a:pPr lvl="1"/>
            <a:r>
              <a:rPr lang="en-US" sz="2400" dirty="0"/>
              <a:t>easy to understand (declarative)</a:t>
            </a:r>
          </a:p>
          <a:p>
            <a:r>
              <a:rPr lang="en-US" sz="2800" dirty="0"/>
              <a:t>Context-free Grammars		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|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1 | 1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0 | </a:t>
            </a:r>
            <a:r>
              <a:rPr lang="en-US" sz="28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2800" dirty="0"/>
          </a:p>
          <a:p>
            <a:pPr lvl="1"/>
            <a:r>
              <a:rPr lang="en-US" sz="2400" dirty="0"/>
              <a:t>more expressive</a:t>
            </a:r>
          </a:p>
          <a:p>
            <a:pPr lvl="1"/>
            <a:r>
              <a:rPr lang="en-US" sz="2400" dirty="0"/>
              <a:t>(a way of recursively-defining sets)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We will connect these to machines shortly.</a:t>
            </a:r>
          </a:p>
          <a:p>
            <a:pPr marL="0" indent="0">
              <a:buNone/>
            </a:pPr>
            <a:r>
              <a:rPr lang="en-US" sz="2800" dirty="0"/>
              <a:t>But first, we need some new math terminology….</a:t>
            </a:r>
          </a:p>
        </p:txBody>
      </p:sp>
    </p:spTree>
    <p:extLst>
      <p:ext uri="{BB962C8B-B14F-4D97-AF65-F5344CB8AC3E}">
        <p14:creationId xmlns:p14="http://schemas.microsoft.com/office/powerpoint/2010/main" val="91886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Relations and Directed Graphs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142456"/>
            <a:ext cx="3966322" cy="56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1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824088" y="1396998"/>
            <a:ext cx="7924800" cy="954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Let A and B be sets,  </a:t>
            </a:r>
          </a:p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binary relation from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 is a subset of A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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824088" y="3869275"/>
            <a:ext cx="6858000" cy="954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Let A be a set,</a:t>
            </a:r>
          </a:p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binary relation on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is a subset of A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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818443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You Already Know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≥</a:t>
                </a:r>
                <a:r>
                  <a:rPr lang="en-US" sz="2800" dirty="0">
                    <a:solidFill>
                      <a:prstClr val="black"/>
                    </a:solidFill>
                  </a:rPr>
                  <a:t> on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pPr lvl="0"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	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That is, {(</a:t>
                </a:r>
                <a:r>
                  <a:rPr lang="en-US" sz="2800" dirty="0" err="1">
                    <a:solidFill>
                      <a:prstClr val="black"/>
                    </a:solidFill>
                    <a:latin typeface="Calibri"/>
                  </a:rPr>
                  <a:t>x,y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) : x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≥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y and x, y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}</a:t>
                </a:r>
              </a:p>
              <a:p>
                <a:pPr lvl="0">
                  <a:buNone/>
                </a:pPr>
                <a:endParaRPr lang="en-US" sz="1400" dirty="0"/>
              </a:p>
              <a:p>
                <a:pPr>
                  <a:buFont typeface="Arial" pitchFamily="34" charset="0"/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en-US" sz="2800" dirty="0"/>
                  <a:t> on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endParaRPr lang="en-US" sz="2800" dirty="0"/>
              </a:p>
              <a:p>
                <a:pPr>
                  <a:buFont typeface="Arial" pitchFamily="34" charset="0"/>
                  <a:buNone/>
                </a:pPr>
                <a:r>
                  <a:rPr lang="en-US" sz="2800" dirty="0"/>
                  <a:t>	</a:t>
                </a:r>
                <a:r>
                  <a:rPr lang="en-US" sz="2800" dirty="0">
                    <a:latin typeface="+mj-lt"/>
                  </a:rPr>
                  <a:t>That is, {(</a:t>
                </a:r>
                <a:r>
                  <a:rPr lang="en-US" sz="2800" dirty="0" err="1">
                    <a:latin typeface="+mj-lt"/>
                  </a:rPr>
                  <a:t>x,y</a:t>
                </a:r>
                <a:r>
                  <a:rPr lang="en-US" sz="2800" dirty="0">
                    <a:latin typeface="+mj-lt"/>
                  </a:rPr>
                  <a:t>) : x &lt; y and x, y </a:t>
                </a:r>
                <a:r>
                  <a:rPr lang="en-US" sz="2800" dirty="0">
                    <a:latin typeface="+mj-lt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latin typeface="Cambria Math"/>
                    <a:ea typeface="Cambria Math"/>
                    <a:cs typeface="Calibri" panose="020F0502020204030204" pitchFamily="34" charset="0"/>
                  </a:rPr>
                  <a:t>ℝ</a:t>
                </a:r>
                <a:r>
                  <a:rPr lang="en-US" sz="2800" dirty="0">
                    <a:latin typeface="+mj-lt"/>
                  </a:rPr>
                  <a:t>}</a:t>
                </a:r>
              </a:p>
              <a:p>
                <a:pPr>
                  <a:buFont typeface="Arial" pitchFamily="34" charset="0"/>
                  <a:buNone/>
                </a:pPr>
                <a:endParaRPr lang="en-US" sz="1400" dirty="0"/>
              </a:p>
              <a:p>
                <a:pPr>
                  <a:buFont typeface="Arial" pitchFamily="34" charset="0"/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800" dirty="0"/>
                  <a:t> on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</a:p>
              <a:p>
                <a:pPr>
                  <a:buFont typeface="Arial" pitchFamily="34" charset="0"/>
                  <a:buNone/>
                </a:pPr>
                <a:r>
                  <a:rPr lang="en-US" sz="2800" dirty="0">
                    <a:latin typeface="+mj-lt"/>
                  </a:rPr>
                  <a:t>	That is, {(</a:t>
                </a:r>
                <a:r>
                  <a:rPr lang="en-US" sz="2800" dirty="0" err="1">
                    <a:latin typeface="+mj-lt"/>
                  </a:rPr>
                  <a:t>x,y</a:t>
                </a:r>
                <a:r>
                  <a:rPr lang="en-US" sz="2800" dirty="0">
                    <a:latin typeface="+mj-lt"/>
                  </a:rPr>
                  <a:t>) : x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800" dirty="0">
                    <a:latin typeface="+mj-lt"/>
                  </a:rPr>
                  <a:t> y and x, y </a:t>
                </a:r>
                <a:r>
                  <a:rPr lang="en-US" sz="2800" dirty="0">
                    <a:latin typeface="+mj-lt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*</a:t>
                </a:r>
                <a:r>
                  <a:rPr lang="en-US" sz="2800" dirty="0">
                    <a:latin typeface="+mj-lt"/>
                    <a:cs typeface="Calibri" panose="020F0502020204030204" pitchFamily="34" charset="0"/>
                  </a:rPr>
                  <a:t>}</a:t>
                </a:r>
              </a:p>
              <a:p>
                <a:pPr>
                  <a:buFont typeface="Arial" pitchFamily="34" charset="0"/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</m:oMath>
                </a14:m>
                <a:r>
                  <a:rPr lang="en-US" dirty="0"/>
                  <a:t> on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𝓟</a:t>
                </a:r>
                <a:r>
                  <a:rPr lang="en-US" dirty="0"/>
                  <a:t>(U) for universe U</a:t>
                </a:r>
              </a:p>
              <a:p>
                <a:pPr lvl="0">
                  <a:buNone/>
                </a:pPr>
                <a:r>
                  <a:rPr lang="en-US" sz="2800" dirty="0"/>
                  <a:t>   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That is, {(A,B) :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B and A, B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+mn-lt"/>
                    <a:ea typeface="Cambria Math" panose="02040503050406030204" pitchFamily="18" charset="0"/>
                  </a:rPr>
                  <a:t>𝓟(U)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Calibri" panose="020F0502020204030204" pitchFamily="34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1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  <a:blipFill>
                <a:blip r:embed="rId3"/>
                <a:stretch>
                  <a:fillRect l="-1481" t="-1305" b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70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Relation Examples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750714" y="1334472"/>
            <a:ext cx="8229600" cy="51408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800" dirty="0"/>
              <a:t>R</a:t>
            </a:r>
            <a:r>
              <a:rPr lang="en-US" sz="2800" baseline="-25000" dirty="0"/>
              <a:t>1</a:t>
            </a:r>
            <a:r>
              <a:rPr lang="en-US" sz="2800" dirty="0"/>
              <a:t> = </a:t>
            </a:r>
            <a:r>
              <a:rPr lang="en-US" sz="2800" dirty="0">
                <a:latin typeface="+mn-lt"/>
              </a:rPr>
              <a:t>{(a, 1),  (a, 2), (b, 1), (b, 3), (c, 3)}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r>
              <a:rPr lang="en-US" sz="2800" dirty="0"/>
              <a:t>R</a:t>
            </a:r>
            <a:r>
              <a:rPr lang="en-US" sz="2800" baseline="-25000" dirty="0"/>
              <a:t>2</a:t>
            </a:r>
            <a:r>
              <a:rPr lang="en-US" sz="2800" dirty="0"/>
              <a:t> = </a:t>
            </a:r>
            <a:r>
              <a:rPr lang="en-US" sz="2800" dirty="0">
                <a:latin typeface="+mn-lt"/>
                <a:ea typeface="Cambria Math" panose="02040503050406030204" pitchFamily="18" charset="0"/>
              </a:rPr>
              <a:t>{(x, y) : x ≡ y (mod 5) }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r>
              <a:rPr lang="en-US" sz="2800" dirty="0"/>
              <a:t>R</a:t>
            </a:r>
            <a:r>
              <a:rPr lang="en-US" sz="2800" baseline="-25000" dirty="0"/>
              <a:t>3</a:t>
            </a:r>
            <a:r>
              <a:rPr lang="en-US" sz="2800" dirty="0"/>
              <a:t> = </a:t>
            </a:r>
            <a:r>
              <a:rPr lang="en-US" sz="2800" dirty="0">
                <a:latin typeface="+mn-lt"/>
              </a:rPr>
              <a:t>{(c</a:t>
            </a:r>
            <a:r>
              <a:rPr lang="en-US" sz="2800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, c</a:t>
            </a:r>
            <a:r>
              <a:rPr lang="en-US" sz="2800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) : c</a:t>
            </a:r>
            <a:r>
              <a:rPr lang="en-US" sz="2800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 is a prerequisite of c</a:t>
            </a:r>
            <a:r>
              <a:rPr lang="en-US" sz="2800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 }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r>
              <a:rPr lang="en-US" sz="2800" dirty="0"/>
              <a:t>R</a:t>
            </a:r>
            <a:r>
              <a:rPr lang="en-US" sz="2800" baseline="-25000" dirty="0"/>
              <a:t>4</a:t>
            </a:r>
            <a:r>
              <a:rPr lang="en-US" sz="2800" dirty="0"/>
              <a:t> = </a:t>
            </a:r>
            <a:r>
              <a:rPr lang="en-US" sz="2800" dirty="0">
                <a:latin typeface="+mn-lt"/>
              </a:rPr>
              <a:t>{(s, c) : student s has taken course c }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06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Properties of Relations</a:t>
            </a:r>
          </a:p>
        </p:txBody>
      </p:sp>
      <p:sp>
        <p:nvSpPr>
          <p:cNvPr id="6146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8533" y="1261533"/>
            <a:ext cx="3664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Let R be a relation on A.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620885" y="2136035"/>
            <a:ext cx="806591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cs typeface="Calibri" panose="020F0502020204030204" pitchFamily="34" charset="0"/>
              </a:rPr>
              <a:t>R is </a:t>
            </a:r>
            <a:r>
              <a:rPr lang="en-US" sz="2800" b="1" dirty="0">
                <a:cs typeface="Calibri" panose="020F0502020204030204" pitchFamily="34" charset="0"/>
              </a:rPr>
              <a:t>reflexive</a:t>
            </a:r>
            <a:r>
              <a:rPr lang="en-US" sz="2800" dirty="0">
                <a:cs typeface="Calibri" panose="020F0502020204030204" pitchFamily="34" charset="0"/>
              </a:rPr>
              <a:t> </a:t>
            </a:r>
            <a:r>
              <a:rPr lang="en-US" sz="2800" dirty="0" err="1">
                <a:cs typeface="Calibri" panose="020F0502020204030204" pitchFamily="34" charset="0"/>
              </a:rPr>
              <a:t>iff</a:t>
            </a:r>
            <a:r>
              <a:rPr lang="en-US" sz="2800" dirty="0">
                <a:cs typeface="Calibri" panose="020F0502020204030204" pitchFamily="34" charset="0"/>
              </a:rPr>
              <a:t> (</a:t>
            </a:r>
            <a:r>
              <a:rPr lang="en-US" sz="2800" dirty="0" err="1">
                <a:cs typeface="Calibri" panose="020F0502020204030204" pitchFamily="34" charset="0"/>
              </a:rPr>
              <a:t>a,a</a:t>
            </a:r>
            <a:r>
              <a:rPr lang="en-US" sz="2800" dirty="0">
                <a:cs typeface="Calibri" panose="020F0502020204030204" pitchFamily="34" charset="0"/>
              </a:rPr>
              <a:t>)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R for every a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A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620886" y="3225798"/>
            <a:ext cx="80659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iff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implies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b,a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67553" y="4354689"/>
                <a:ext cx="8606118" cy="523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67553" y="4354689"/>
                <a:ext cx="8606118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270" t="-10989" b="-27473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457200" y="5562603"/>
            <a:ext cx="84268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transitive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iff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and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b,c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implies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4706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Last class: H</a:t>
            </a:r>
            <a:r>
              <a:rPr lang="en-US" dirty="0">
                <a:ea typeface="+mj-ea"/>
              </a:rPr>
              <a:t>ow CFGs generate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Begin with “</a:t>
                </a:r>
                <a:r>
                  <a:rPr lang="en-US" sz="2800" b="1" dirty="0">
                    <a:solidFill>
                      <a:srgbClr val="7030A0"/>
                    </a:solidFill>
                    <a:latin typeface="Calibri" charset="0"/>
                  </a:rPr>
                  <a:t>S</a:t>
                </a:r>
                <a:r>
                  <a:rPr lang="en-US" sz="2800" dirty="0">
                    <a:latin typeface="Calibri" charset="0"/>
                  </a:rPr>
                  <a:t>”</a:t>
                </a:r>
              </a:p>
              <a:p>
                <a:pPr>
                  <a:lnSpc>
                    <a:spcPct val="90000"/>
                  </a:lnSpc>
                </a:pPr>
                <a:endParaRPr lang="en-US" sz="2800" b="1" dirty="0">
                  <a:latin typeface="Calibri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If there is some variable </a:t>
                </a:r>
                <a:r>
                  <a:rPr lang="en-US" sz="2800" b="1" dirty="0">
                    <a:solidFill>
                      <a:srgbClr val="7030A0"/>
                    </a:solidFill>
                    <a:latin typeface="Calibri" charset="0"/>
                  </a:rPr>
                  <a:t>A</a:t>
                </a:r>
                <a:r>
                  <a:rPr lang="en-US" sz="2800" dirty="0">
                    <a:latin typeface="Calibri" charset="0"/>
                  </a:rPr>
                  <a:t> in the current string,</a:t>
                </a:r>
                <a:br>
                  <a:rPr lang="en-US" sz="2800" dirty="0">
                    <a:latin typeface="Calibri" charset="0"/>
                  </a:rPr>
                </a:br>
                <a:r>
                  <a:rPr lang="en-US" sz="2800" dirty="0">
                    <a:latin typeface="Calibri" charset="0"/>
                  </a:rPr>
                  <a:t>you can replace it by one of the </a:t>
                </a:r>
                <a:r>
                  <a:rPr lang="en-US" sz="2800" dirty="0">
                    <a:solidFill>
                      <a:srgbClr val="7030A0"/>
                    </a:solidFill>
                    <a:latin typeface="Calibri" charset="0"/>
                  </a:rPr>
                  <a:t>w</a:t>
                </a:r>
                <a:r>
                  <a:rPr lang="en-US" sz="2800" dirty="0">
                    <a:latin typeface="Calibri" charset="0"/>
                  </a:rPr>
                  <a:t>’s in the rules for </a:t>
                </a:r>
                <a:r>
                  <a:rPr lang="en-US" sz="2800" b="1" dirty="0">
                    <a:solidFill>
                      <a:srgbClr val="7030A0"/>
                    </a:solidFill>
                    <a:latin typeface="Calibri" charset="0"/>
                  </a:rPr>
                  <a:t>A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A</a:t>
                </a:r>
                <a:r>
                  <a:rPr lang="en-US" dirty="0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  w</a:t>
                </a:r>
                <a:r>
                  <a:rPr lang="en-US" baseline="-25000" dirty="0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1</a:t>
                </a:r>
                <a:r>
                  <a:rPr lang="en-US" dirty="0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 |  w</a:t>
                </a:r>
                <a:r>
                  <a:rPr lang="en-US" baseline="-25000" dirty="0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2</a:t>
                </a:r>
                <a:r>
                  <a:rPr lang="en-US" dirty="0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sym typeface="Symbol" charset="0"/>
                      </a:rPr>
                      <m:t>⋯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 | </a:t>
                </a:r>
                <a:r>
                  <a:rPr lang="en-US" dirty="0" err="1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w</a:t>
                </a:r>
                <a:r>
                  <a:rPr lang="en-US" baseline="-25000" dirty="0" err="1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k</a:t>
                </a:r>
                <a:endParaRPr lang="en-US" b="1" dirty="0">
                  <a:solidFill>
                    <a:schemeClr val="tx1"/>
                  </a:solidFill>
                  <a:latin typeface="Calibri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Calibri" charset="0"/>
                  </a:rPr>
                  <a:t>Write this as    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x</a:t>
                </a:r>
                <a:r>
                  <a:rPr lang="en-US" b="1" dirty="0" err="1">
                    <a:solidFill>
                      <a:srgbClr val="C00000"/>
                    </a:solidFill>
                    <a:latin typeface="Calibri" charset="0"/>
                  </a:rPr>
                  <a:t>A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latin typeface="Calibri" charset="0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cs typeface="Cambria Math" charset="0"/>
                  </a:rPr>
                  <a:t>⇒</a:t>
                </a:r>
                <a:r>
                  <a:rPr lang="en-US" dirty="0">
                    <a:solidFill>
                      <a:srgbClr val="C00000"/>
                    </a:solidFill>
                    <a:latin typeface="Calibri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xwy</a:t>
                </a:r>
                <a:endParaRPr lang="en-US" dirty="0">
                  <a:solidFill>
                    <a:srgbClr val="C00000"/>
                  </a:solidFill>
                  <a:latin typeface="Calibri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Calibri" charset="0"/>
                  </a:rPr>
                  <a:t>Repeat until no variables left</a:t>
                </a:r>
              </a:p>
              <a:p>
                <a:pPr lvl="1">
                  <a:lnSpc>
                    <a:spcPct val="90000"/>
                  </a:lnSpc>
                </a:pPr>
                <a:endParaRPr lang="en-US" dirty="0">
                  <a:latin typeface="Calibri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The set of strings the CFG describes are all strings, containing no variables, that can be </a:t>
                </a:r>
                <a:r>
                  <a:rPr lang="en-US" sz="2800" i="1" dirty="0">
                    <a:latin typeface="Calibri" charset="0"/>
                  </a:rPr>
                  <a:t>generated</a:t>
                </a:r>
                <a:r>
                  <a:rPr lang="en-US" sz="2800" dirty="0">
                    <a:latin typeface="Calibri" charset="0"/>
                  </a:rPr>
                  <a:t> in this manner after a finite number of steps</a:t>
                </a:r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898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91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relations have which properties?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≥</a:t>
                </a:r>
                <a:r>
                  <a:rPr lang="en-US" sz="2400" dirty="0">
                    <a:solidFill>
                      <a:prstClr val="black"/>
                    </a:solidFill>
                  </a:rPr>
                  <a:t> on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 : 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1200" dirty="0">
                  <a:solidFill>
                    <a:srgbClr val="7030A0"/>
                  </a:solidFill>
                  <a:latin typeface="Franklin Gothic Medium" panose="020B0603020102020204" pitchFamily="34" charset="0"/>
                </a:endParaRPr>
              </a:p>
              <a:p>
                <a:pPr lvl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en-US" sz="2400" dirty="0"/>
                  <a:t> on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 : 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2400" dirty="0"/>
              </a:p>
              <a:p>
                <a:pPr>
                  <a:buFont typeface="Arial" pitchFamily="34" charset="0"/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400" dirty="0"/>
                  <a:t> on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</m:oMath>
                </a14:m>
                <a:r>
                  <a:rPr lang="en-US" sz="2800" dirty="0"/>
                  <a:t> on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𝓟</a:t>
                </a:r>
                <a:r>
                  <a:rPr lang="en-US" sz="2800" dirty="0"/>
                  <a:t>(U):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2800" dirty="0"/>
              </a:p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R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{(x, y) : </a:t>
                </a:r>
                <a:r>
                  <a:rPr lang="en-US" sz="240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x ≡ y (mod 5)}: </a:t>
                </a:r>
                <a:r>
                  <a:rPr lang="en-US" sz="240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R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{(c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,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) :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is a prerequisite of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}: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lvl="0">
                  <a:buNone/>
                </a:pPr>
                <a:r>
                  <a:rPr lang="en-US" sz="2800" dirty="0"/>
                  <a:t>    </a:t>
                </a:r>
              </a:p>
            </p:txBody>
          </p:sp>
        </mc:Choice>
        <mc:Fallback xmlns="">
          <p:sp>
            <p:nvSpPr>
              <p:cNvPr id="51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  <a:blipFill>
                <a:blip r:embed="rId3"/>
                <a:stretch>
                  <a:fillRect l="-1111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04672" y="4641365"/>
                <a:ext cx="6164248" cy="132343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cs typeface="Calibri" panose="020F0502020204030204" pitchFamily="34" charset="0"/>
                  </a:rPr>
                  <a:t>reflexive</a:t>
                </a:r>
                <a:r>
                  <a:rPr lang="en-US" sz="2000" dirty="0"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cs typeface="Calibri" panose="020F0502020204030204" pitchFamily="34" charset="0"/>
                  </a:rPr>
                  <a:t>a,a</a:t>
                </a:r>
                <a:r>
                  <a:rPr lang="en-US" sz="2000" dirty="0"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cs typeface="Calibri" panose="020F0502020204030204" pitchFamily="34" charset="0"/>
                  </a:rPr>
                  <a:t> R for every a </a:t>
                </a:r>
                <a:r>
                  <a:rPr lang="en-US" sz="2000" dirty="0"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cs typeface="Calibri" panose="020F0502020204030204" pitchFamily="34" charset="0"/>
                  </a:rPr>
                  <a:t> A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symmetric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implies (b, a)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transitive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and (b, c)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</a:t>
                </a:r>
                <a:r>
                  <a:rPr lang="en-US" sz="2000" dirty="0">
                    <a:solidFill>
                      <a:prstClr val="black"/>
                    </a:solidFill>
                    <a:cs typeface="Calibri" panose="020F0502020204030204" pitchFamily="34" charset="0"/>
                    <a:sym typeface="Symbol"/>
                  </a:rPr>
                  <a:t>implies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(a, c)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804672" y="4641365"/>
                <a:ext cx="6164248" cy="1323439"/>
              </a:xfrm>
              <a:prstGeom prst="rect">
                <a:avLst/>
              </a:prstGeom>
              <a:blipFill>
                <a:blip r:embed="rId5"/>
                <a:stretch>
                  <a:fillRect l="-787" t="-2252" b="-5856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673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relations have which properties?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≥</a:t>
                </a:r>
                <a:r>
                  <a:rPr lang="en-US" sz="2400" dirty="0">
                    <a:solidFill>
                      <a:prstClr val="black"/>
                    </a:solidFill>
                  </a:rPr>
                  <a:t> on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 : 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Reflexive, Antisymmetric, Transitive</a:t>
                </a:r>
                <a:endParaRPr lang="en-US" sz="1200" dirty="0">
                  <a:solidFill>
                    <a:srgbClr val="7030A0"/>
                  </a:solidFill>
                  <a:latin typeface="Franklin Gothic Medium" panose="020B0603020102020204" pitchFamily="34" charset="0"/>
                </a:endParaRPr>
              </a:p>
              <a:p>
                <a:pPr lvl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en-US" sz="2400" dirty="0"/>
                  <a:t> on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 : 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Antisymmetric, Transitive</a:t>
                </a:r>
                <a:endParaRPr lang="en-US" sz="2400" dirty="0"/>
              </a:p>
              <a:p>
                <a:pPr>
                  <a:buFont typeface="Arial" pitchFamily="34" charset="0"/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400" dirty="0"/>
                  <a:t> on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Reflexive, Symmetric, Antisymmetric, Transitive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</m:oMath>
                </a14:m>
                <a:r>
                  <a:rPr lang="en-US" sz="2800" dirty="0"/>
                  <a:t> on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𝓟</a:t>
                </a:r>
                <a:r>
                  <a:rPr lang="en-US" sz="2800" dirty="0"/>
                  <a:t>(U):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Reflexive, Antisymmetric, Transitive</a:t>
                </a:r>
                <a:endParaRPr lang="en-US" sz="2800" dirty="0"/>
              </a:p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R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{(x, y) : x ≡ y (mod 5)}: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Reflexive, Symmetric, Transitive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R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{(c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,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) :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is a prerequisite of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}: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Antisymmetric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lvl="0">
                  <a:buNone/>
                </a:pPr>
                <a:r>
                  <a:rPr lang="en-US" sz="2800" dirty="0"/>
                  <a:t>    </a:t>
                </a:r>
              </a:p>
            </p:txBody>
          </p:sp>
        </mc:Choice>
        <mc:Fallback xmlns="">
          <p:sp>
            <p:nvSpPr>
              <p:cNvPr id="51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  <a:blipFill>
                <a:blip r:embed="rId3"/>
                <a:stretch>
                  <a:fillRect l="-1111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04672" y="4641365"/>
                <a:ext cx="6164248" cy="132343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cs typeface="Calibri" panose="020F0502020204030204" pitchFamily="34" charset="0"/>
                  </a:rPr>
                  <a:t>reflexive</a:t>
                </a:r>
                <a:r>
                  <a:rPr lang="en-US" sz="2000" dirty="0"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cs typeface="Calibri" panose="020F0502020204030204" pitchFamily="34" charset="0"/>
                  </a:rPr>
                  <a:t>a,a</a:t>
                </a:r>
                <a:r>
                  <a:rPr lang="en-US" sz="2000" dirty="0"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cs typeface="Calibri" panose="020F0502020204030204" pitchFamily="34" charset="0"/>
                  </a:rPr>
                  <a:t> R for every a </a:t>
                </a:r>
                <a:r>
                  <a:rPr lang="en-US" sz="2000" dirty="0"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cs typeface="Calibri" panose="020F0502020204030204" pitchFamily="34" charset="0"/>
                  </a:rPr>
                  <a:t> A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symmetric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implies (b, a)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transitive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and (b, c)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</a:t>
                </a:r>
                <a:r>
                  <a:rPr lang="en-US" sz="2000" dirty="0">
                    <a:solidFill>
                      <a:prstClr val="black"/>
                    </a:solidFill>
                    <a:cs typeface="Calibri" panose="020F0502020204030204" pitchFamily="34" charset="0"/>
                    <a:sym typeface="Symbol"/>
                  </a:rPr>
                  <a:t>implies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(a, c)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804672" y="4641365"/>
                <a:ext cx="6164248" cy="1323439"/>
              </a:xfrm>
              <a:prstGeom prst="rect">
                <a:avLst/>
              </a:prstGeom>
              <a:blipFill>
                <a:blip r:embed="rId5"/>
                <a:stretch>
                  <a:fillRect l="-787" t="-2252" b="-5856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242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Combining 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TextBox 2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54755" y="1315156"/>
                <a:ext cx="7574845" cy="4031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be a relation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.</a:t>
                </a: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be a relation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.</a:t>
                </a:r>
              </a:p>
              <a:p>
                <a:pPr eaLnBrk="1" hangingPunct="1"/>
                <a:endParaRPr lang="en-US" dirty="0">
                  <a:latin typeface="Franklin Gothic Medium" panose="020B0603020102020204" pitchFamily="34" charset="0"/>
                </a:endParaRP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The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composition</a:t>
                </a:r>
                <a:r>
                  <a:rPr lang="en-US" dirty="0">
                    <a:latin typeface="Franklin Gothic Medium" panose="020B06030201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</a:rPr>
                  <a:t>is the relation </a:t>
                </a: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defined by:</a:t>
                </a:r>
              </a:p>
              <a:p>
                <a:pPr eaLnBrk="1" hangingPunct="1"/>
                <a:endParaRPr lang="en-US" dirty="0">
                  <a:latin typeface="Franklin Gothic Medium" panose="020B0603020102020204" pitchFamily="34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= </a:t>
                </a:r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{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(a, c) :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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b such that (a, b)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and (b, c)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}</a:t>
                </a:r>
              </a:p>
              <a:p>
                <a:pPr eaLnBrk="1" hangingPunct="1"/>
                <a:endParaRPr lang="en-US" sz="32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Intuitively, a pair is in the composition if there is a “connection” from the first to the second.</a:t>
                </a:r>
              </a:p>
            </p:txBody>
          </p:sp>
        </mc:Choice>
        <mc:Fallback>
          <p:sp>
            <p:nvSpPr>
              <p:cNvPr id="717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54755" y="1315156"/>
                <a:ext cx="7574845" cy="4031873"/>
              </a:xfrm>
              <a:prstGeom prst="rect">
                <a:avLst/>
              </a:prstGeom>
              <a:blipFill>
                <a:blip r:embed="rId4"/>
                <a:stretch>
                  <a:fillRect l="-1173" t="-1258" b="-31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00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buFont typeface="Arial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(</a:t>
                </a:r>
                <a:r>
                  <a:rPr lang="en-US" dirty="0" err="1">
                    <a:solidFill>
                      <a:srgbClr val="C00000"/>
                    </a:solidFill>
                  </a:rPr>
                  <a:t>a,b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</a:rPr>
                  <a:t> Parent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	b is a parent of a</a:t>
                </a:r>
              </a:p>
              <a:p>
                <a:pPr>
                  <a:buFont typeface="Arial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(</a:t>
                </a:r>
                <a:r>
                  <a:rPr lang="en-US" dirty="0" err="1">
                    <a:solidFill>
                      <a:srgbClr val="C00000"/>
                    </a:solidFill>
                  </a:rPr>
                  <a:t>a,b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</a:rPr>
                  <a:t> Sister</a:t>
                </a:r>
                <a:r>
                  <a:rPr lang="en-US" dirty="0"/>
                  <a:t>   </a:t>
                </a:r>
                <a:r>
                  <a:rPr lang="en-US" dirty="0" err="1"/>
                  <a:t>iff</a:t>
                </a:r>
                <a:r>
                  <a:rPr lang="en-US" dirty="0"/>
                  <a:t>  	b is a sister of a</a:t>
                </a:r>
              </a:p>
              <a:p>
                <a:pPr>
                  <a:buFont typeface="Arial" pitchFamily="34" charset="0"/>
                  <a:buNone/>
                </a:pPr>
                <a:endParaRPr lang="en-US" dirty="0"/>
              </a:p>
              <a:p>
                <a:pPr>
                  <a:buFont typeface="Arial" pitchFamily="34" charset="0"/>
                  <a:buNone/>
                </a:pPr>
                <a:r>
                  <a:rPr lang="en-US" dirty="0"/>
                  <a:t>When is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  <a:r>
                  <a:rPr lang="en-US" dirty="0">
                    <a:latin typeface="Cambria Math" panose="02040503050406030204" pitchFamily="18" charset="0"/>
                    <a:sym typeface="Symbol" pitchFamily="18" charset="2"/>
                  </a:rPr>
                  <a:t> </a:t>
                </a:r>
                <a:r>
                  <a:rPr lang="en-US" dirty="0"/>
                  <a:t> Parent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en-US" dirty="0"/>
                  <a:t> Sister?</a:t>
                </a:r>
              </a:p>
              <a:p>
                <a:pPr>
                  <a:buFont typeface="Arial" pitchFamily="34" charset="0"/>
                  <a:buNone/>
                </a:pPr>
                <a:endParaRPr lang="en-US" dirty="0"/>
              </a:p>
              <a:p>
                <a:pPr>
                  <a:buFont typeface="Arial" pitchFamily="34" charset="0"/>
                  <a:buNone/>
                </a:pPr>
                <a:r>
                  <a:rPr lang="en-US" dirty="0"/>
                  <a:t>When is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  <a:r>
                  <a:rPr lang="en-US" dirty="0">
                    <a:latin typeface="Cambria Math" panose="02040503050406030204" pitchFamily="18" charset="0"/>
                    <a:sym typeface="Symbol" pitchFamily="18" charset="2"/>
                  </a:rPr>
                  <a:t> </a:t>
                </a:r>
                <a:r>
                  <a:rPr lang="en-US" dirty="0"/>
                  <a:t> Sister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en-US" dirty="0"/>
                  <a:t> Parent?</a:t>
                </a:r>
              </a:p>
              <a:p>
                <a:pPr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19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>
                <a:blip r:embed="rId7"/>
                <a:stretch>
                  <a:fillRect l="-1852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>
                <p:custDataLst>
                  <p:tags r:id="rId3"/>
                </p:custDataLst>
              </p:nvPr>
            </p:nvSpPr>
            <p:spPr>
              <a:xfrm>
                <a:off x="2590800" y="6324600"/>
                <a:ext cx="6400800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charset="0"/>
                      </a:rPr>
                      <m:t>∘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= {(a, c) | </a:t>
                </a:r>
                <a:r>
                  <a:rPr lang="en-US" sz="2400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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such that (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400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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(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b,c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400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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S}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590800" y="6324600"/>
                <a:ext cx="6400800" cy="461665"/>
              </a:xfrm>
              <a:prstGeom prst="rect">
                <a:avLst/>
              </a:prstGeom>
              <a:blipFill>
                <a:blip r:embed="rId8"/>
                <a:stretch>
                  <a:fillRect l="-1383" t="-12821" r="-1186" b="-25641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95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Powers of a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479778" y="1250244"/>
                <a:ext cx="8867422" cy="4745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600" b="1" i="1" smtClean="0">
                        <a:latin typeface="Cambria Math"/>
                      </a:rPr>
                      <m:t>  =</m:t>
                    </m:r>
                    <m:r>
                      <a:rPr lang="en-US" sz="2600" b="1" i="1" smtClean="0"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latin typeface="Cambria Math"/>
                      </a:rPr>
                      <m:t>𝑹</m:t>
                    </m:r>
                  </m:oMath>
                </a14:m>
                <a:endParaRPr lang="en-US" sz="2600" b="1" i="1" dirty="0">
                  <a:latin typeface="Cambria Math"/>
                </a:endParaRPr>
              </a:p>
              <a:p>
                <a:r>
                  <a:rPr lang="en-US" sz="2600" b="0" dirty="0"/>
                  <a:t> 	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600" b="1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600" b="0" i="1" smtClean="0">
                        <a:latin typeface="Cambria Math"/>
                      </a:rPr>
                      <m:t>∃</m:t>
                    </m:r>
                    <m:r>
                      <a:rPr lang="en-US" sz="2600" b="1" i="1" smtClean="0">
                        <a:latin typeface="Cambria Math"/>
                      </a:rPr>
                      <m:t>𝒃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such</m:t>
                    </m:r>
                    <m:r>
                      <a:rPr lang="en-US" sz="2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that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∈</m:t>
                    </m:r>
                    <m:r>
                      <a:rPr lang="en-US" sz="2600" b="1" i="1" smtClean="0">
                        <a:latin typeface="Cambria Math"/>
                      </a:rPr>
                      <m:t>𝑹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and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𝒃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∈</m:t>
                    </m:r>
                    <m:r>
                      <a:rPr lang="en-US" sz="2600" b="1" i="1" smtClean="0">
                        <a:latin typeface="Cambria Math"/>
                      </a:rPr>
                      <m:t>𝑹</m:t>
                    </m:r>
                    <m:r>
                      <a:rPr lang="en-US" sz="2600" b="0" i="1" smtClean="0">
                        <a:latin typeface="Cambria Math"/>
                      </a:rPr>
                      <m:t> }</m:t>
                    </m:r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    ={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600" b="1" i="1" smtClean="0">
                        <a:latin typeface="Cambria Math"/>
                      </a:rPr>
                      <m:t>𝒂</m:t>
                    </m:r>
                    <m:r>
                      <a:rPr lang="en-US" sz="2600" b="1" i="1" smtClean="0">
                        <a:latin typeface="Cambria Math"/>
                      </a:rPr>
                      <m:t>∈</m:t>
                    </m:r>
                    <m:r>
                      <a:rPr lang="en-US" sz="2600" b="1" i="1" smtClean="0">
                        <a:latin typeface="Cambria Math"/>
                      </a:rPr>
                      <m:t>𝑨</m:t>
                    </m:r>
                    <m:r>
                      <a:rPr lang="en-US" sz="26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600" dirty="0"/>
                  <a:t>        “the equality relation on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600" dirty="0"/>
                  <a:t>”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600" b="1" i="1" smtClean="0">
                            <a:latin typeface="Cambria Math"/>
                          </a:rPr>
                          <m:t>+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/>
                      </a:rPr>
                      <m:t>𝑹</m:t>
                    </m:r>
                  </m:oMath>
                </a14:m>
                <a:r>
                  <a:rPr lang="en-US" sz="2600" dirty="0"/>
                  <a:t>   for 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2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600" b="1" dirty="0">
                  <a:cs typeface="Calibri" panose="020F0502020204030204" pitchFamily="34" charset="0"/>
                </a:endParaRPr>
              </a:p>
              <a:p>
                <a:endParaRPr lang="en-US" sz="2600" b="1" dirty="0"/>
              </a:p>
              <a:p>
                <a:endParaRPr lang="en-US" sz="2600" b="1" dirty="0"/>
              </a:p>
              <a:p>
                <a:r>
                  <a:rPr lang="en-US" sz="2600" dirty="0">
                    <a:latin typeface="Franklin Gothic Medium" panose="020B0603020102020204" pitchFamily="34" charset="0"/>
                  </a:rPr>
                  <a:t>e.g.,</a:t>
                </a:r>
                <a:r>
                  <a:rPr lang="en-US" sz="26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m:rPr>
                        <m:nor/>
                      </m:rPr>
                      <a:rPr lang="en-US" sz="2600" b="1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/>
                      </a:rPr>
                      <m:t>∘</m:t>
                    </m:r>
                    <m:r>
                      <m:rPr>
                        <m:nor/>
                      </m:rPr>
                      <a:rPr lang="en-US" sz="2600" b="1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1" i="1">
                        <a:latin typeface="Cambria Math"/>
                      </a:rPr>
                      <m:t>𝑹</m:t>
                    </m:r>
                  </m:oMath>
                </a14:m>
                <a:endParaRPr lang="en-US" sz="2600" b="1" dirty="0"/>
              </a:p>
              <a:p>
                <a:r>
                  <a:rPr lang="en-US" sz="2600" b="1" dirty="0"/>
                  <a:t>	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m:rPr>
                        <m:nor/>
                      </m:rPr>
                      <a:rPr lang="en-US" sz="2600" b="1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/>
                      </a:rPr>
                      <m:t>∘</m:t>
                    </m:r>
                    <m:r>
                      <m:rPr>
                        <m:nor/>
                      </m:rPr>
                      <a:rPr lang="en-US" sz="2600" b="1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1" i="1"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prstClr val="black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/>
              </a:p>
              <a:p>
                <a:endParaRPr lang="en-US" sz="2600" b="1" dirty="0"/>
              </a:p>
            </p:txBody>
          </p:sp>
        </mc:Choice>
        <mc:Fallback xmlns="">
          <p:sp>
            <p:nvSpPr>
              <p:cNvPr id="10242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79778" y="1250244"/>
                <a:ext cx="8867422" cy="4745658"/>
              </a:xfrm>
              <a:prstGeom prst="rect">
                <a:avLst/>
              </a:prstGeom>
              <a:blipFill>
                <a:blip r:embed="rId5"/>
                <a:stretch>
                  <a:fillRect l="-11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639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TextBox 2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54755" y="1315156"/>
                <a:ext cx="7574845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(A as input and B as output) is a special type of relation.</a:t>
                </a:r>
              </a:p>
            </p:txBody>
          </p:sp>
        </mc:Choice>
        <mc:Fallback xmlns="">
          <p:sp>
            <p:nvSpPr>
              <p:cNvPr id="717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4755" y="1315156"/>
                <a:ext cx="7574845" cy="830997"/>
              </a:xfrm>
              <a:prstGeom prst="rect">
                <a:avLst/>
              </a:prstGeom>
              <a:blipFill>
                <a:blip r:embed="rId9"/>
                <a:stretch>
                  <a:fillRect l="-1173" t="-6061"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E6680-AE74-6A47-93E3-C08DE5747B58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54755" y="2820701"/>
                <a:ext cx="7574845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</a:t>
                </a:r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is a relation from A to B such that:</a:t>
                </a:r>
              </a:p>
              <a:p>
                <a:pPr algn="ctr">
                  <a:defRPr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</a:t>
                </a:r>
                <a:r>
                  <a:rPr 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exactly one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E6680-AE74-6A47-93E3-C08DE5747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654755" y="2820701"/>
                <a:ext cx="7574845" cy="830997"/>
              </a:xfrm>
              <a:prstGeom prst="rect">
                <a:avLst/>
              </a:prstGeom>
              <a:blipFill>
                <a:blip r:embed="rId11"/>
                <a:stretch>
                  <a:fillRect t="-2899" b="-11594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04211BE7-C349-1046-97DF-766627852B84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4755" y="4392472"/>
                <a:ext cx="7574845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I.e., for every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, there is one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.</a:t>
                </a: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We denote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04211BE7-C349-1046-97DF-766627852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4755" y="4392472"/>
                <a:ext cx="7574845" cy="830997"/>
              </a:xfrm>
              <a:prstGeom prst="rect">
                <a:avLst/>
              </a:prstGeom>
              <a:blipFill>
                <a:blip r:embed="rId13"/>
                <a:stretch>
                  <a:fillRect l="-1173" t="-6061"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2">
            <a:extLst>
              <a:ext uri="{FF2B5EF4-FFF2-40B4-BE49-F238E27FC236}">
                <a16:creationId xmlns:a16="http://schemas.microsoft.com/office/drawing/2014/main" id="{0647622F-78B4-1E48-81E6-E493AE6D44CC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4755" y="5591120"/>
            <a:ext cx="77532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>
                <a:latin typeface="Franklin Gothic Medium" panose="020B0603020102020204" pitchFamily="34" charset="0"/>
              </a:rPr>
              <a:t>(When attempting to define a function this way, we sometimes say the function is “well defined” if the </a:t>
            </a:r>
            <a:r>
              <a:rPr lang="en-US" sz="2000" i="1" dirty="0">
                <a:latin typeface="Franklin Gothic Medium" panose="020B0603020102020204" pitchFamily="34" charset="0"/>
              </a:rPr>
              <a:t>exactly one</a:t>
            </a:r>
            <a:r>
              <a:rPr lang="en-US" sz="2000" dirty="0">
                <a:latin typeface="Franklin Gothic Medium" panose="020B0603020102020204" pitchFamily="34" charset="0"/>
              </a:rPr>
              <a:t> part holds)</a:t>
            </a:r>
          </a:p>
        </p:txBody>
      </p:sp>
    </p:spTree>
    <p:extLst>
      <p:ext uri="{BB962C8B-B14F-4D97-AF65-F5344CB8AC3E}">
        <p14:creationId xmlns:p14="http://schemas.microsoft.com/office/powerpoint/2010/main" val="370375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Matrix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TextBox 4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74712" y="1064956"/>
                <a:ext cx="5270482" cy="628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+mn-lt"/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</a:rPr>
                  <a:t> </a:t>
                </a:r>
                <a:r>
                  <a:rPr lang="en-US" sz="3200" dirty="0">
                    <a:latin typeface="+mn-lt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𝑨</m:t>
                    </m:r>
                    <m:r>
                      <a:rPr lang="en-US" sz="32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3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1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74712" y="1064956"/>
                <a:ext cx="5270482" cy="628826"/>
              </a:xfrm>
              <a:prstGeom prst="rect">
                <a:avLst/>
              </a:prstGeom>
              <a:blipFill rotWithShape="0">
                <a:blip r:embed="rId6"/>
                <a:stretch>
                  <a:fillRect l="-3009" t="-11650" b="-252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Text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1290" y="3673888"/>
            <a:ext cx="68949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{ (1, 1), (1, 2),  (1, 4),  (2, 1),  (2, 3), (3, 2), (3, 3), (4, 2), (4, 3) 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597066"/>
              </p:ext>
            </p:extLst>
          </p:nvPr>
        </p:nvGraphicFramePr>
        <p:xfrm>
          <a:off x="2743200" y="4394199"/>
          <a:ext cx="3810000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53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45823" y="2004579"/>
                <a:ext cx="4876527" cy="1279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𝒎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𝒊𝒋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823" y="2004579"/>
                <a:ext cx="4876527" cy="12790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751864" y="1877786"/>
            <a:ext cx="270486" cy="1543050"/>
          </a:xfrm>
          <a:prstGeom prst="rect">
            <a:avLst/>
          </a:prstGeom>
          <a:solidFill>
            <a:schemeClr val="bg1"/>
          </a:solidFill>
          <a:ln>
            <a:noFill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06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using matrix representation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195" y="1659743"/>
            <a:ext cx="128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reflexive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818933" y="1328927"/>
            <a:ext cx="1643471" cy="164347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770371"/>
            <a:ext cx="157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symmetric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9557" y="5794866"/>
            <a:ext cx="215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anti-symmetric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640668" y="3393211"/>
            <a:ext cx="1643471" cy="164347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640668" y="3393211"/>
            <a:ext cx="1643471" cy="164347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18933" y="1328927"/>
            <a:ext cx="1643470" cy="164347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18932" y="13289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1332" y="14813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3732" y="16337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76132" y="17861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28532" y="19385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0932" y="20909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33332" y="22433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85732" y="23957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38132" y="25481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90532" y="27005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116708" y="3909262"/>
            <a:ext cx="800522" cy="763301"/>
            <a:chOff x="3142015" y="3876392"/>
            <a:chExt cx="800522" cy="763301"/>
          </a:xfrm>
        </p:grpSpPr>
        <p:sp>
          <p:nvSpPr>
            <p:cNvPr id="32" name="TextBox 31"/>
            <p:cNvSpPr txBox="1"/>
            <p:nvPr/>
          </p:nvSpPr>
          <p:spPr>
            <a:xfrm>
              <a:off x="3637645" y="3876392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Franklin Gothic Medium"/>
                  <a:cs typeface="Franklin Gothic Medium"/>
                </a:rPr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2015" y="4301139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Franklin Gothic Medium"/>
                  <a:cs typeface="Franklin Gothic Medium"/>
                </a:rPr>
                <a:t>0</a:t>
              </a:r>
            </a:p>
          </p:txBody>
        </p:sp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 flipH="1">
              <a:off x="3405116" y="4117709"/>
              <a:ext cx="274320" cy="27432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793849" y="3533508"/>
            <a:ext cx="764448" cy="741283"/>
            <a:chOff x="2640668" y="3408822"/>
            <a:chExt cx="764448" cy="741283"/>
          </a:xfrm>
        </p:grpSpPr>
        <p:sp>
          <p:nvSpPr>
            <p:cNvPr id="31" name="TextBox 30"/>
            <p:cNvSpPr txBox="1"/>
            <p:nvPr/>
          </p:nvSpPr>
          <p:spPr>
            <a:xfrm>
              <a:off x="3100224" y="3408822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cxnSp>
          <p:nvCxnSpPr>
            <p:cNvPr id="35" name="Straight Connector 34"/>
            <p:cNvCxnSpPr>
              <a:cxnSpLocks noChangeAspect="1"/>
            </p:cNvCxnSpPr>
            <p:nvPr/>
          </p:nvCxnSpPr>
          <p:spPr>
            <a:xfrm flipH="1">
              <a:off x="2885732" y="3648681"/>
              <a:ext cx="274320" cy="27432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640668" y="3811551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Franklin Gothic Medium"/>
                  <a:cs typeface="Franklin Gothic Medium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974399" y="4880658"/>
            <a:ext cx="1643471" cy="1643471"/>
            <a:chOff x="6414092" y="4825771"/>
            <a:chExt cx="1643471" cy="1643471"/>
          </a:xfrm>
        </p:grpSpPr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6414092" y="4825771"/>
              <a:ext cx="1643471" cy="1643471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414092" y="4825771"/>
              <a:ext cx="1643471" cy="16434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6458986" y="4910501"/>
              <a:ext cx="800522" cy="763301"/>
              <a:chOff x="3142015" y="3876392"/>
              <a:chExt cx="800522" cy="763301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3637645" y="3876392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Franklin Gothic Medium"/>
                    <a:cs typeface="Franklin Gothic Medium"/>
                  </a:rPr>
                  <a:t>0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142015" y="4301139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Franklin Gothic Medium"/>
                    <a:cs typeface="Franklin Gothic Medium"/>
                  </a:rPr>
                  <a:t>0</a:t>
                </a:r>
              </a:p>
            </p:txBody>
          </p:sp>
          <p:cxnSp>
            <p:nvCxnSpPr>
              <p:cNvPr id="45" name="Straight Connector 44"/>
              <p:cNvCxnSpPr>
                <a:cxnSpLocks noChangeAspect="1"/>
              </p:cNvCxnSpPr>
              <p:nvPr/>
            </p:nvCxnSpPr>
            <p:spPr>
              <a:xfrm flipH="1">
                <a:off x="3405116" y="4117709"/>
                <a:ext cx="274320" cy="27432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6778773" y="5207511"/>
              <a:ext cx="800522" cy="763301"/>
              <a:chOff x="3142015" y="3876392"/>
              <a:chExt cx="800522" cy="763301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3637645" y="3876392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Franklin Gothic Medium"/>
                    <a:cs typeface="Franklin Gothic Medium"/>
                  </a:rPr>
                  <a:t>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142015" y="4301139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Franklin Gothic Medium"/>
                    <a:cs typeface="Franklin Gothic Medium"/>
                  </a:rPr>
                  <a:t>1</a:t>
                </a:r>
              </a:p>
            </p:txBody>
          </p:sp>
          <p:cxnSp>
            <p:nvCxnSpPr>
              <p:cNvPr id="49" name="Straight Connector 48"/>
              <p:cNvCxnSpPr>
                <a:cxnSpLocks noChangeAspect="1"/>
              </p:cNvCxnSpPr>
              <p:nvPr/>
            </p:nvCxnSpPr>
            <p:spPr>
              <a:xfrm flipH="1">
                <a:off x="3405116" y="4117709"/>
                <a:ext cx="274320" cy="27432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098560" y="5504521"/>
              <a:ext cx="800522" cy="763301"/>
              <a:chOff x="3142015" y="3876392"/>
              <a:chExt cx="800522" cy="763301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3637645" y="3876392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Franklin Gothic Medium"/>
                    <a:cs typeface="Franklin Gothic Medium"/>
                  </a:rPr>
                  <a:t>1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142015" y="4301139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Franklin Gothic Medium"/>
                    <a:cs typeface="Franklin Gothic Medium"/>
                  </a:rPr>
                  <a:t>0</a:t>
                </a:r>
              </a:p>
            </p:txBody>
          </p:sp>
          <p:cxnSp>
            <p:nvCxnSpPr>
              <p:cNvPr id="53" name="Straight Connector 52"/>
              <p:cNvCxnSpPr>
                <a:cxnSpLocks noChangeAspect="1"/>
              </p:cNvCxnSpPr>
              <p:nvPr/>
            </p:nvCxnSpPr>
            <p:spPr>
              <a:xfrm flipH="1">
                <a:off x="3405116" y="4117709"/>
                <a:ext cx="274320" cy="27432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/>
          <p:cNvSpPr txBox="1"/>
          <p:nvPr/>
        </p:nvSpPr>
        <p:spPr>
          <a:xfrm>
            <a:off x="4314243" y="3574742"/>
            <a:ext cx="1827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Same when rows &amp; columns swapped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62764" y="5134383"/>
            <a:ext cx="14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No 1-1 pairs</a:t>
            </a:r>
          </a:p>
        </p:txBody>
      </p:sp>
    </p:spTree>
    <p:extLst>
      <p:ext uri="{BB962C8B-B14F-4D97-AF65-F5344CB8AC3E}">
        <p14:creationId xmlns:p14="http://schemas.microsoft.com/office/powerpoint/2010/main" val="317827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741B-7001-4E13-81AD-CFC22B00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EBA3-D5EB-427E-BBC8-0DC70C7E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b="1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                                      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     </a:t>
            </a:r>
          </a:p>
          <a:p>
            <a:pPr marL="0" indent="0">
              <a:buNone/>
            </a:pPr>
            <a:endParaRPr lang="en-US" sz="32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32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32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3BFC7F-373C-4058-8BD9-F920E1DA3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185199"/>
                  </p:ext>
                </p:extLst>
              </p:nvPr>
            </p:nvGraphicFramePr>
            <p:xfrm>
              <a:off x="432034" y="1507439"/>
              <a:ext cx="8254766" cy="4365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80095">
                      <a:extLst>
                        <a:ext uri="{9D8B030D-6E8A-4147-A177-3AD203B41FA5}">
                          <a16:colId xmlns:a16="http://schemas.microsoft.com/office/drawing/2014/main" val="3469326193"/>
                        </a:ext>
                      </a:extLst>
                    </a:gridCol>
                    <a:gridCol w="4974671">
                      <a:extLst>
                        <a:ext uri="{9D8B030D-6E8A-4147-A177-3AD203B41FA5}">
                          <a16:colId xmlns:a16="http://schemas.microsoft.com/office/drawing/2014/main" val="1190678105"/>
                        </a:ext>
                      </a:extLst>
                    </a:gridCol>
                  </a:tblGrid>
                  <a:tr h="5591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Grammar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7030A0"/>
                              </a:solidFill>
                            </a:rPr>
                            <a:t>Language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3026265"/>
                      </a:ext>
                    </a:extLst>
                  </a:tr>
                  <a:tr h="498191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2400" b="1" dirty="0">
                              <a:latin typeface="Calibri" charset="0"/>
                            </a:rPr>
                            <a:t>S </a:t>
                          </a:r>
                          <a:r>
                            <a:rPr lang="en-US" sz="2400" dirty="0">
                              <a:latin typeface="Calibri" charset="0"/>
                              <a:sym typeface="Symbol" charset="0"/>
                            </a:rPr>
                            <a:t> 0</a:t>
                          </a:r>
                          <a:r>
                            <a:rPr lang="en-US" sz="2400" b="1" dirty="0">
                              <a:latin typeface="Calibri" charset="0"/>
                              <a:sym typeface="Symbol" charset="0"/>
                            </a:rPr>
                            <a:t>S</a:t>
                          </a:r>
                          <a:r>
                            <a:rPr lang="en-US" sz="2400" dirty="0">
                              <a:latin typeface="Calibri" charset="0"/>
                              <a:sym typeface="Symbol" charset="0"/>
                            </a:rPr>
                            <a:t> | </a:t>
                          </a:r>
                          <a:r>
                            <a:rPr lang="en-US" sz="2400" b="1" dirty="0">
                              <a:latin typeface="Calibri" charset="0"/>
                              <a:sym typeface="Symbol" charset="0"/>
                            </a:rPr>
                            <a:t>S</a:t>
                          </a:r>
                          <a:r>
                            <a:rPr lang="en-US" sz="2400" dirty="0">
                              <a:latin typeface="Calibri" charset="0"/>
                              <a:sym typeface="Symbol" charset="0"/>
                            </a:rPr>
                            <a:t>1 | 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i="1" dirty="0">
                              <a:solidFill>
                                <a:srgbClr val="7030A0"/>
                              </a:solidFill>
                              <a:latin typeface="Franklin Gothic Medium" panose="020B0603020102020204" pitchFamily="34" charset="0"/>
                              <a:cs typeface="Franklin Gothic Medium"/>
                            </a:rPr>
                            <a:t>0*1*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2540836"/>
                      </a:ext>
                    </a:extLst>
                  </a:tr>
                  <a:tr h="540195"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latin typeface="Calibri" charset="0"/>
                            </a:rPr>
                            <a:t>S </a:t>
                          </a:r>
                          <a:r>
                            <a:rPr lang="en-US" sz="2400" dirty="0">
                              <a:latin typeface="Calibri" charset="0"/>
                              <a:sym typeface="Symbol" charset="0"/>
                            </a:rPr>
                            <a:t> 0</a:t>
                          </a:r>
                          <a:r>
                            <a:rPr lang="en-US" sz="2400" b="1" dirty="0">
                              <a:latin typeface="Calibri" charset="0"/>
                              <a:sym typeface="Symbol" charset="0"/>
                            </a:rPr>
                            <a:t>S</a:t>
                          </a:r>
                          <a:r>
                            <a:rPr lang="en-US" sz="2400" dirty="0">
                              <a:latin typeface="Calibri" charset="0"/>
                              <a:sym typeface="Symbol" charset="0"/>
                            </a:rPr>
                            <a:t>0 | 1</a:t>
                          </a:r>
                          <a:r>
                            <a:rPr lang="en-US" sz="2400" b="1" dirty="0">
                              <a:latin typeface="Calibri" charset="0"/>
                              <a:sym typeface="Symbol" charset="0"/>
                            </a:rPr>
                            <a:t>S</a:t>
                          </a:r>
                          <a:r>
                            <a:rPr lang="en-US" sz="2400" dirty="0">
                              <a:latin typeface="Calibri" charset="0"/>
                              <a:sym typeface="Symbol" charset="0"/>
                            </a:rPr>
                            <a:t>1 | 0 | 1 | 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Franklin Gothic Medium"/>
                              <a:cs typeface="Franklin Gothic Medium"/>
                            </a:rPr>
                            <a:t>The set of all binary palindromes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180380"/>
                      </a:ext>
                    </a:extLst>
                  </a:tr>
                  <a:tr h="51917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  <a:sym typeface="Symbol" charset="0"/>
                            </a:rPr>
                            <a:t>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0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S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1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|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  <a:sym typeface="Symbol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Calibri" charset="0"/>
                              <a:sym typeface="Symbol" charset="0"/>
                            </a:rPr>
                            <a:t>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Franklin Gothic Medium" panose="020B0603020102020204" pitchFamily="34" charset="0"/>
                            <a:sym typeface="Symbo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: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≥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6364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  <a:sym typeface="Symbol" charset="0"/>
                            </a:rPr>
                            <a:t>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0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S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11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|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  <a:sym typeface="Symbol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Calibri" charset="0"/>
                              <a:sym typeface="Symbol" charset="0"/>
                            </a:rPr>
                            <a:t>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Franklin Gothic Medium" panose="020B0603020102020204" pitchFamily="34" charset="0"/>
                            <a:sym typeface="Symbo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: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≥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443933"/>
                      </a:ext>
                    </a:extLst>
                  </a:tr>
                  <a:tr h="849908">
                    <a:tc>
                      <a:txBody>
                        <a:bodyPr/>
                        <a:lstStyle/>
                        <a:p>
                          <a:pPr>
                            <a:spcBef>
                              <a:spcPct val="20000"/>
                            </a:spcBef>
                          </a:pP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  <a:sym typeface="Symbol" charset="0"/>
                            </a:rPr>
                            <a:t>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A10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vl="0">
                            <a:spcBef>
                              <a:spcPct val="20000"/>
                            </a:spcBef>
                          </a:pP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  <a:sym typeface="Symbol" charset="0"/>
                            </a:rPr>
                            <a:t>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0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A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1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|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  <a:sym typeface="Symbol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Calibri" charset="0"/>
                              <a:sym typeface="Symbol" charset="0"/>
                            </a:rPr>
                            <a:t>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Franklin Gothic Medium" panose="020B0603020102020204" pitchFamily="34" charset="0"/>
                            <a:sym typeface="Symbo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e>
                                      <m:sup>
                                        <m: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: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≥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7390921"/>
                      </a:ext>
                    </a:extLst>
                  </a:tr>
                  <a:tr h="849908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 </a:t>
                          </a:r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sym typeface="Symbol" charset="0"/>
                            </a:rPr>
                            <a:t> </a:t>
                          </a:r>
                          <a:r>
                            <a:rPr lang="en-US" sz="2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sym typeface="Symbol" charset="0"/>
                            </a:rPr>
                            <a:t>(S) </a:t>
                          </a:r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sym typeface="Symbol" charset="0"/>
                            </a:rPr>
                            <a:t>| </a:t>
                          </a:r>
                          <a:r>
                            <a:rPr lang="en-US" sz="2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sym typeface="Symbol" charset="0"/>
                            </a:rPr>
                            <a:t>SS</a:t>
                          </a:r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sym typeface="Symbol" charset="0"/>
                            </a:rPr>
                            <a:t> | 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Franklin Gothic Medium" panose="020B0603020102020204" pitchFamily="34" charset="0"/>
                            </a:rPr>
                            <a:t>The set of all strings of matched parentheses</a:t>
                          </a:r>
                          <a:endParaRPr lang="en-US" sz="2400" dirty="0">
                            <a:solidFill>
                              <a:srgbClr val="7030A0"/>
                            </a:solidFill>
                            <a:latin typeface="Franklin Gothic Medium" panose="020B0603020102020204" pitchFamily="34" charset="0"/>
                            <a:sym typeface="Symbo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4115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3BFC7F-373C-4058-8BD9-F920E1DA3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185199"/>
                  </p:ext>
                </p:extLst>
              </p:nvPr>
            </p:nvGraphicFramePr>
            <p:xfrm>
              <a:off x="432034" y="1507439"/>
              <a:ext cx="8254766" cy="4365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80095">
                      <a:extLst>
                        <a:ext uri="{9D8B030D-6E8A-4147-A177-3AD203B41FA5}">
                          <a16:colId xmlns:a16="http://schemas.microsoft.com/office/drawing/2014/main" val="3469326193"/>
                        </a:ext>
                      </a:extLst>
                    </a:gridCol>
                    <a:gridCol w="4974671">
                      <a:extLst>
                        <a:ext uri="{9D8B030D-6E8A-4147-A177-3AD203B41FA5}">
                          <a16:colId xmlns:a16="http://schemas.microsoft.com/office/drawing/2014/main" val="1190678105"/>
                        </a:ext>
                      </a:extLst>
                    </a:gridCol>
                  </a:tblGrid>
                  <a:tr h="5591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Grammar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7030A0"/>
                              </a:solidFill>
                            </a:rPr>
                            <a:t>Language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3026265"/>
                      </a:ext>
                    </a:extLst>
                  </a:tr>
                  <a:tr h="498191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2400" b="1" dirty="0">
                              <a:latin typeface="Calibri" charset="0"/>
                            </a:rPr>
                            <a:t>S </a:t>
                          </a:r>
                          <a:r>
                            <a:rPr lang="en-US" sz="2400" dirty="0">
                              <a:latin typeface="Calibri" charset="0"/>
                              <a:sym typeface="Symbol" charset="0"/>
                            </a:rPr>
                            <a:t> 0</a:t>
                          </a:r>
                          <a:r>
                            <a:rPr lang="en-US" sz="2400" b="1" dirty="0">
                              <a:latin typeface="Calibri" charset="0"/>
                              <a:sym typeface="Symbol" charset="0"/>
                            </a:rPr>
                            <a:t>S</a:t>
                          </a:r>
                          <a:r>
                            <a:rPr lang="en-US" sz="2400" dirty="0">
                              <a:latin typeface="Calibri" charset="0"/>
                              <a:sym typeface="Symbol" charset="0"/>
                            </a:rPr>
                            <a:t> | </a:t>
                          </a:r>
                          <a:r>
                            <a:rPr lang="en-US" sz="2400" b="1" dirty="0">
                              <a:latin typeface="Calibri" charset="0"/>
                              <a:sym typeface="Symbol" charset="0"/>
                            </a:rPr>
                            <a:t>S</a:t>
                          </a:r>
                          <a:r>
                            <a:rPr lang="en-US" sz="2400" dirty="0">
                              <a:latin typeface="Calibri" charset="0"/>
                              <a:sym typeface="Symbol" charset="0"/>
                            </a:rPr>
                            <a:t>1 | 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i="1" dirty="0">
                              <a:solidFill>
                                <a:srgbClr val="7030A0"/>
                              </a:solidFill>
                              <a:latin typeface="Franklin Gothic Medium" panose="020B0603020102020204" pitchFamily="34" charset="0"/>
                              <a:cs typeface="Franklin Gothic Medium"/>
                            </a:rPr>
                            <a:t>0*1*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2540836"/>
                      </a:ext>
                    </a:extLst>
                  </a:tr>
                  <a:tr h="540195"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latin typeface="Calibri" charset="0"/>
                            </a:rPr>
                            <a:t>S </a:t>
                          </a:r>
                          <a:r>
                            <a:rPr lang="en-US" sz="2400" dirty="0">
                              <a:latin typeface="Calibri" charset="0"/>
                              <a:sym typeface="Symbol" charset="0"/>
                            </a:rPr>
                            <a:t> 0</a:t>
                          </a:r>
                          <a:r>
                            <a:rPr lang="en-US" sz="2400" b="1" dirty="0">
                              <a:latin typeface="Calibri" charset="0"/>
                              <a:sym typeface="Symbol" charset="0"/>
                            </a:rPr>
                            <a:t>S</a:t>
                          </a:r>
                          <a:r>
                            <a:rPr lang="en-US" sz="2400" dirty="0">
                              <a:latin typeface="Calibri" charset="0"/>
                              <a:sym typeface="Symbol" charset="0"/>
                            </a:rPr>
                            <a:t>0 | 1</a:t>
                          </a:r>
                          <a:r>
                            <a:rPr lang="en-US" sz="2400" b="1" dirty="0">
                              <a:latin typeface="Calibri" charset="0"/>
                              <a:sym typeface="Symbol" charset="0"/>
                            </a:rPr>
                            <a:t>S</a:t>
                          </a:r>
                          <a:r>
                            <a:rPr lang="en-US" sz="2400" dirty="0">
                              <a:latin typeface="Calibri" charset="0"/>
                              <a:sym typeface="Symbol" charset="0"/>
                            </a:rPr>
                            <a:t>1 | 0 | 1 | 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Franklin Gothic Medium"/>
                              <a:cs typeface="Franklin Gothic Medium"/>
                            </a:rPr>
                            <a:t>The set of all binary palindromes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180380"/>
                      </a:ext>
                    </a:extLst>
                  </a:tr>
                  <a:tr h="51917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  <a:sym typeface="Symbol" charset="0"/>
                            </a:rPr>
                            <a:t>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0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S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1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|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  <a:sym typeface="Symbol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Calibri" charset="0"/>
                              <a:sym typeface="Symbol" charset="0"/>
                            </a:rPr>
                            <a:t>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Franklin Gothic Medium" panose="020B0603020102020204" pitchFamily="34" charset="0"/>
                            <a:sym typeface="Symbo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071" t="-317073" r="-510" b="-456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3636474"/>
                      </a:ext>
                    </a:extLst>
                  </a:tr>
                  <a:tr h="502476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  <a:sym typeface="Symbol" charset="0"/>
                            </a:rPr>
                            <a:t>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0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S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11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|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  <a:sym typeface="Symbol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Calibri" charset="0"/>
                              <a:sym typeface="Symbol" charset="0"/>
                            </a:rPr>
                            <a:t>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Franklin Gothic Medium" panose="020B0603020102020204" pitchFamily="34" charset="0"/>
                            <a:sym typeface="Symbo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071" t="-427500" r="-510" b="-36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443933"/>
                      </a:ext>
                    </a:extLst>
                  </a:tr>
                  <a:tr h="896112">
                    <a:tc>
                      <a:txBody>
                        <a:bodyPr/>
                        <a:lstStyle/>
                        <a:p>
                          <a:pPr>
                            <a:spcBef>
                              <a:spcPct val="20000"/>
                            </a:spcBef>
                          </a:pP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  <a:sym typeface="Symbol" charset="0"/>
                            </a:rPr>
                            <a:t>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A10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vl="0">
                            <a:spcBef>
                              <a:spcPct val="20000"/>
                            </a:spcBef>
                          </a:pP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  <a:sym typeface="Symbol" charset="0"/>
                            </a:rPr>
                            <a:t>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0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A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1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sym typeface="Symbol" charset="0"/>
                            </a:rPr>
                            <a:t>|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Franklin Gothic Medium" panose="020B0603020102020204" pitchFamily="34" charset="0"/>
                              <a:sym typeface="Symbol" charset="0"/>
                            </a:rPr>
                            <a:t>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Calibri" charset="0"/>
                              <a:sym typeface="Symbol" charset="0"/>
                            </a:rPr>
                            <a:t>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Franklin Gothic Medium" panose="020B0603020102020204" pitchFamily="34" charset="0"/>
                            <a:sym typeface="Symbo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071" t="-297183" r="-510" b="-107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7390921"/>
                      </a:ext>
                    </a:extLst>
                  </a:tr>
                  <a:tr h="849908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 </a:t>
                          </a:r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sym typeface="Symbol" charset="0"/>
                            </a:rPr>
                            <a:t> </a:t>
                          </a:r>
                          <a:r>
                            <a:rPr lang="en-US" sz="2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sym typeface="Symbol" charset="0"/>
                            </a:rPr>
                            <a:t>(S) </a:t>
                          </a:r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sym typeface="Symbol" charset="0"/>
                            </a:rPr>
                            <a:t>| </a:t>
                          </a:r>
                          <a:r>
                            <a:rPr lang="en-US" sz="2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sym typeface="Symbol" charset="0"/>
                            </a:rPr>
                            <a:t>SS</a:t>
                          </a:r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  <a:sym typeface="Symbol" charset="0"/>
                            </a:rPr>
                            <a:t> | 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Franklin Gothic Medium" panose="020B0603020102020204" pitchFamily="34" charset="0"/>
                            </a:rPr>
                            <a:t>The set of all strings of matched parentheses</a:t>
                          </a:r>
                          <a:endParaRPr lang="en-US" sz="2400" dirty="0">
                            <a:solidFill>
                              <a:srgbClr val="7030A0"/>
                            </a:solidFill>
                            <a:latin typeface="Franklin Gothic Medium" panose="020B0603020102020204" pitchFamily="34" charset="0"/>
                            <a:sym typeface="Symbo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4115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514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Binary strings with equal numbers of 0s and 1s</a:t>
            </a:r>
            <a:br>
              <a:rPr lang="en-US" sz="28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(not just 0</a:t>
            </a:r>
            <a:r>
              <a:rPr lang="en-US" sz="2400" baseline="30000" dirty="0">
                <a:latin typeface="Franklin Gothic Medium" panose="020B0603020102020204" pitchFamily="34" charset="0"/>
              </a:rPr>
              <a:t>n</a:t>
            </a:r>
            <a:r>
              <a:rPr lang="en-US" sz="2400" dirty="0">
                <a:latin typeface="Franklin Gothic Medium" panose="020B0603020102020204" pitchFamily="34" charset="0"/>
              </a:rPr>
              <a:t>1</a:t>
            </a:r>
            <a:r>
              <a:rPr lang="en-US" sz="2400" baseline="30000" dirty="0">
                <a:latin typeface="Franklin Gothic Medium" panose="020B0603020102020204" pitchFamily="34" charset="0"/>
              </a:rPr>
              <a:t>n</a:t>
            </a:r>
            <a:r>
              <a:rPr lang="en-US" sz="2400" dirty="0">
                <a:latin typeface="Franklin Gothic Medium" panose="020B0603020102020204" pitchFamily="34" charset="0"/>
              </a:rPr>
              <a:t>, also 0101, 0110, etc.)</a:t>
            </a:r>
            <a:endParaRPr lang="en-US" sz="24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None/>
            </a:pPr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2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Binary strings with equal numbers of 0s and 1s</a:t>
            </a:r>
            <a:br>
              <a:rPr lang="en-US" sz="28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(not just 0</a:t>
            </a:r>
            <a:r>
              <a:rPr lang="en-US" sz="2400" baseline="30000" dirty="0">
                <a:latin typeface="Franklin Gothic Medium" panose="020B0603020102020204" pitchFamily="34" charset="0"/>
              </a:rPr>
              <a:t>n</a:t>
            </a:r>
            <a:r>
              <a:rPr lang="en-US" sz="2400" dirty="0">
                <a:latin typeface="Franklin Gothic Medium" panose="020B0603020102020204" pitchFamily="34" charset="0"/>
              </a:rPr>
              <a:t>1</a:t>
            </a:r>
            <a:r>
              <a:rPr lang="en-US" sz="2400" baseline="30000" dirty="0">
                <a:latin typeface="Franklin Gothic Medium" panose="020B0603020102020204" pitchFamily="34" charset="0"/>
              </a:rPr>
              <a:t>n</a:t>
            </a:r>
            <a:r>
              <a:rPr lang="en-US" sz="2400" dirty="0">
                <a:latin typeface="Franklin Gothic Medium" panose="020B0603020102020204" pitchFamily="34" charset="0"/>
              </a:rPr>
              <a:t>, also 0101, 0110, etc.)</a:t>
            </a:r>
            <a:endParaRPr lang="en-US" sz="24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None/>
            </a:pPr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DF72C-D699-3542-90B4-22C8B37CA7C1}"/>
              </a:ext>
            </a:extLst>
          </p:cNvPr>
          <p:cNvSpPr txBox="1"/>
          <p:nvPr/>
        </p:nvSpPr>
        <p:spPr>
          <a:xfrm>
            <a:off x="2068793" y="2470882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|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1 | 1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0 | </a:t>
            </a:r>
            <a:r>
              <a:rPr lang="en-US" sz="28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28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41B7F-49D7-4F86-9245-AD798102B8B7}"/>
              </a:ext>
            </a:extLst>
          </p:cNvPr>
          <p:cNvSpPr txBox="1"/>
          <p:nvPr/>
        </p:nvSpPr>
        <p:spPr>
          <a:xfrm>
            <a:off x="830511" y="4035105"/>
            <a:ext cx="761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 standard structural induction can show that everything generated by S has an equal # of 0s and 1s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262F4-0A04-474D-AC34-E5213CB1147E}"/>
              </a:ext>
            </a:extLst>
          </p:cNvPr>
          <p:cNvSpPr txBox="1"/>
          <p:nvPr/>
        </p:nvSpPr>
        <p:spPr>
          <a:xfrm>
            <a:off x="1227923" y="5383007"/>
            <a:ext cx="6822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Intuitively, why does this generate all such strings?</a:t>
            </a:r>
          </a:p>
        </p:txBody>
      </p:sp>
    </p:spTree>
    <p:extLst>
      <p:ext uri="{BB962C8B-B14F-4D97-AF65-F5344CB8AC3E}">
        <p14:creationId xmlns:p14="http://schemas.microsoft.com/office/powerpoint/2010/main" val="270633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{0,1}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.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 to be the # of 0s minus # of 1s in the first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 characters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	E.g., for x = 011100</a:t>
                </a:r>
              </a:p>
              <a:p>
                <a:pPr marL="0" indent="0">
                  <a:buNone/>
                </a:pPr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when first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characters have #0s = #1s</a:t>
                </a: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starts out at 0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0"/>
                      </a:rPr>
                      <m:t>=0</m:t>
                    </m:r>
                  </m:oMath>
                </a14:m>
                <a:endParaRPr lang="en-US" dirty="0">
                  <a:latin typeface="Franklin Gothic Medium" panose="020B0603020102020204" pitchFamily="34" charset="0"/>
                </a:endParaRP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ends at 0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Symbol" charset="0"/>
                      </a:rPr>
                      <m:t>=0</m:t>
                    </m:r>
                  </m:oMath>
                </a14:m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068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55E6834-A05F-1449-811D-F3CCEC4B9212}"/>
              </a:ext>
            </a:extLst>
          </p:cNvPr>
          <p:cNvSpPr txBox="1"/>
          <p:nvPr/>
        </p:nvSpPr>
        <p:spPr>
          <a:xfrm>
            <a:off x="5198233" y="2831286"/>
            <a:ext cx="258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Franklin Gothic Medium"/>
                <a:cs typeface="Franklin Gothic Medium"/>
              </a:rPr>
              <a:t>0     1     2     3     4     5     6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0C25C1-F5C4-6C42-B973-E913C98BCB0A}"/>
              </a:ext>
            </a:extLst>
          </p:cNvPr>
          <p:cNvCxnSpPr>
            <a:cxnSpLocks/>
          </p:cNvCxnSpPr>
          <p:nvPr/>
        </p:nvCxnSpPr>
        <p:spPr>
          <a:xfrm flipV="1">
            <a:off x="5319132" y="2860287"/>
            <a:ext cx="2285999" cy="1115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80076-0624-324B-869F-3B86C80392E6}"/>
              </a:ext>
            </a:extLst>
          </p:cNvPr>
          <p:cNvCxnSpPr/>
          <p:nvPr/>
        </p:nvCxnSpPr>
        <p:spPr>
          <a:xfrm flipV="1">
            <a:off x="5319132" y="2525751"/>
            <a:ext cx="367990" cy="3345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00D655-E062-DE49-8D16-38CB2F2ABB5E}"/>
              </a:ext>
            </a:extLst>
          </p:cNvPr>
          <p:cNvCxnSpPr>
            <a:cxnSpLocks/>
          </p:cNvCxnSpPr>
          <p:nvPr/>
        </p:nvCxnSpPr>
        <p:spPr>
          <a:xfrm>
            <a:off x="5687122" y="2525751"/>
            <a:ext cx="1182029" cy="90324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DC873B-2972-C741-8730-DC7BC28AEB5A}"/>
              </a:ext>
            </a:extLst>
          </p:cNvPr>
          <p:cNvCxnSpPr>
            <a:cxnSpLocks/>
          </p:cNvCxnSpPr>
          <p:nvPr/>
        </p:nvCxnSpPr>
        <p:spPr>
          <a:xfrm flipV="1">
            <a:off x="6869151" y="2871439"/>
            <a:ext cx="735980" cy="55756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DCAF96-6826-0542-986F-84561FCBBAF0}"/>
                  </a:ext>
                </a:extLst>
              </p:cNvPr>
              <p:cNvSpPr txBox="1"/>
              <p:nvPr/>
            </p:nvSpPr>
            <p:spPr>
              <a:xfrm>
                <a:off x="4878562" y="2629454"/>
                <a:ext cx="44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sym typeface="Symbol" charset="0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DCAF96-6826-0542-986F-84561FCBB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562" y="2629454"/>
                <a:ext cx="440570" cy="461665"/>
              </a:xfrm>
              <a:prstGeom prst="rect">
                <a:avLst/>
              </a:prstGeom>
              <a:blipFill>
                <a:blip r:embed="rId3"/>
                <a:stretch>
                  <a:fillRect l="-277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62131" y="2389000"/>
                <a:ext cx="21563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2060"/>
                    </a:solidFill>
                    <a:latin typeface="Franklin Gothic Medium"/>
                    <a:cs typeface="Franklin Gothic Medium"/>
                  </a:rPr>
                  <a:t># 0s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Franklin Gothic Medium"/>
                    <a:cs typeface="Franklin Gothic Medium"/>
                  </a:rPr>
                  <a:t> # 1s so far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131" y="2389000"/>
                <a:ext cx="2156360" cy="400110"/>
              </a:xfrm>
              <a:prstGeom prst="rect">
                <a:avLst/>
              </a:prstGeom>
              <a:blipFill>
                <a:blip r:embed="rId4"/>
                <a:stretch>
                  <a:fillRect l="-2825" t="-9091" r="-226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33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Three possibilities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  <a:sym typeface="Symbol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sym typeface="Symbol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∈{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1, …,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−1}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12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&gt;0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for all such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endParaRPr lang="en-US" sz="2400" dirty="0">
                  <a:latin typeface="Franklin Gothic Medium" panose="020B0603020102020204" pitchFamily="34" charset="0"/>
                </a:endParaRPr>
              </a:p>
              <a:p>
                <a:endParaRPr lang="en-US" sz="2400" dirty="0">
                  <a:latin typeface="Franklin Gothic Medium" panose="020B06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0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for all such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endParaRPr lang="en-US" sz="2400" dirty="0">
                  <a:latin typeface="Franklin Gothic Medium" panose="020B0603020102020204" pitchFamily="34" charset="0"/>
                </a:endParaRPr>
              </a:p>
              <a:p>
                <a:endParaRPr lang="en-US" sz="2400" dirty="0">
                  <a:latin typeface="Franklin Gothic Medium" panose="020B06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0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for some such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endParaRPr lang="en-US" sz="2800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0C25C1-F5C4-6C42-B973-E913C98BCB0A}"/>
              </a:ext>
            </a:extLst>
          </p:cNvPr>
          <p:cNvCxnSpPr>
            <a:cxnSpLocks/>
          </p:cNvCxnSpPr>
          <p:nvPr/>
        </p:nvCxnSpPr>
        <p:spPr>
          <a:xfrm flipV="1">
            <a:off x="6297606" y="5169477"/>
            <a:ext cx="2285999" cy="1115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80076-0624-324B-869F-3B86C80392E6}"/>
              </a:ext>
            </a:extLst>
          </p:cNvPr>
          <p:cNvCxnSpPr/>
          <p:nvPr/>
        </p:nvCxnSpPr>
        <p:spPr>
          <a:xfrm flipV="1">
            <a:off x="6297606" y="4834941"/>
            <a:ext cx="367990" cy="3345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DC873B-2972-C741-8730-DC7BC28AEB5A}"/>
              </a:ext>
            </a:extLst>
          </p:cNvPr>
          <p:cNvCxnSpPr>
            <a:cxnSpLocks/>
          </p:cNvCxnSpPr>
          <p:nvPr/>
        </p:nvCxnSpPr>
        <p:spPr>
          <a:xfrm flipV="1">
            <a:off x="8182162" y="5180629"/>
            <a:ext cx="401443" cy="43321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8CF924-37A5-2349-B200-98502C833C2F}"/>
              </a:ext>
            </a:extLst>
          </p:cNvPr>
          <p:cNvSpPr txBox="1"/>
          <p:nvPr/>
        </p:nvSpPr>
        <p:spPr>
          <a:xfrm>
            <a:off x="6176707" y="2288422"/>
            <a:ext cx="258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Franklin Gothic Medium"/>
                <a:cs typeface="Franklin Gothic Medium"/>
              </a:rPr>
              <a:t>0     1                         n-1	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C5C20-AAFF-B947-8664-17B82EB34E80}"/>
              </a:ext>
            </a:extLst>
          </p:cNvPr>
          <p:cNvCxnSpPr>
            <a:cxnSpLocks/>
          </p:cNvCxnSpPr>
          <p:nvPr/>
        </p:nvCxnSpPr>
        <p:spPr>
          <a:xfrm flipV="1">
            <a:off x="6297606" y="2317423"/>
            <a:ext cx="2285999" cy="1115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E67137-D397-AE4D-88FF-8636CD089F8E}"/>
              </a:ext>
            </a:extLst>
          </p:cNvPr>
          <p:cNvCxnSpPr>
            <a:cxnSpLocks/>
          </p:cNvCxnSpPr>
          <p:nvPr/>
        </p:nvCxnSpPr>
        <p:spPr>
          <a:xfrm flipV="1">
            <a:off x="6297606" y="1982887"/>
            <a:ext cx="367990" cy="3345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2F5C36-3D43-854A-B235-AD8734FEFE63}"/>
              </a:ext>
            </a:extLst>
          </p:cNvPr>
          <p:cNvCxnSpPr>
            <a:cxnSpLocks/>
          </p:cNvCxnSpPr>
          <p:nvPr/>
        </p:nvCxnSpPr>
        <p:spPr>
          <a:xfrm>
            <a:off x="8182162" y="1979223"/>
            <a:ext cx="401443" cy="34935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5EF3E2-46B0-4240-91FF-CABAF89B3836}"/>
              </a:ext>
            </a:extLst>
          </p:cNvPr>
          <p:cNvCxnSpPr>
            <a:cxnSpLocks/>
          </p:cNvCxnSpPr>
          <p:nvPr/>
        </p:nvCxnSpPr>
        <p:spPr>
          <a:xfrm flipV="1">
            <a:off x="6297606" y="3529894"/>
            <a:ext cx="2285999" cy="1115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C464A5-47C5-2741-8C20-3A578A1D096C}"/>
              </a:ext>
            </a:extLst>
          </p:cNvPr>
          <p:cNvCxnSpPr>
            <a:cxnSpLocks/>
          </p:cNvCxnSpPr>
          <p:nvPr/>
        </p:nvCxnSpPr>
        <p:spPr>
          <a:xfrm>
            <a:off x="6297606" y="3529894"/>
            <a:ext cx="367990" cy="4810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52228F-55CA-D242-83FC-E0B59700190B}"/>
              </a:ext>
            </a:extLst>
          </p:cNvPr>
          <p:cNvCxnSpPr>
            <a:cxnSpLocks/>
          </p:cNvCxnSpPr>
          <p:nvPr/>
        </p:nvCxnSpPr>
        <p:spPr>
          <a:xfrm flipV="1">
            <a:off x="8182162" y="3541046"/>
            <a:ext cx="401443" cy="4699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4A7A67-1042-0240-AA4E-D0C82766F4D9}"/>
              </a:ext>
            </a:extLst>
          </p:cNvPr>
          <p:cNvSpPr txBox="1"/>
          <p:nvPr/>
        </p:nvSpPr>
        <p:spPr>
          <a:xfrm>
            <a:off x="1689652" y="2626976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B2DC25-AB38-7745-B74E-72DE5C762E29}"/>
              </a:ext>
            </a:extLst>
          </p:cNvPr>
          <p:cNvSpPr txBox="1"/>
          <p:nvPr/>
        </p:nvSpPr>
        <p:spPr>
          <a:xfrm>
            <a:off x="1689652" y="4121262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1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4F0F4-60C2-2643-8F42-646AEADB7FD0}"/>
              </a:ext>
            </a:extLst>
          </p:cNvPr>
          <p:cNvSpPr txBox="1"/>
          <p:nvPr/>
        </p:nvSpPr>
        <p:spPr>
          <a:xfrm>
            <a:off x="1689652" y="5492863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SS</a:t>
            </a:r>
            <a:endParaRPr lang="en-US" sz="28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F13578F-C5BC-FB4F-BF42-D9A1FA6B8762}"/>
              </a:ext>
            </a:extLst>
          </p:cNvPr>
          <p:cNvSpPr/>
          <p:nvPr/>
        </p:nvSpPr>
        <p:spPr>
          <a:xfrm>
            <a:off x="6657279" y="1835525"/>
            <a:ext cx="1524884" cy="285254"/>
          </a:xfrm>
          <a:custGeom>
            <a:avLst/>
            <a:gdLst>
              <a:gd name="connsiteX0" fmla="*/ 0 w 1555821"/>
              <a:gd name="connsiteY0" fmla="*/ 138241 h 285254"/>
              <a:gd name="connsiteX1" fmla="*/ 713678 w 1555821"/>
              <a:gd name="connsiteY1" fmla="*/ 4426 h 285254"/>
              <a:gd name="connsiteX2" fmla="*/ 1148576 w 1555821"/>
              <a:gd name="connsiteY2" fmla="*/ 283207 h 285254"/>
              <a:gd name="connsiteX3" fmla="*/ 1516566 w 1555821"/>
              <a:gd name="connsiteY3" fmla="*/ 138241 h 285254"/>
              <a:gd name="connsiteX4" fmla="*/ 1527717 w 1555821"/>
              <a:gd name="connsiteY4" fmla="*/ 160543 h 28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821" h="285254">
                <a:moveTo>
                  <a:pt x="0" y="138241"/>
                </a:moveTo>
                <a:cubicBezTo>
                  <a:pt x="261124" y="59253"/>
                  <a:pt x="522249" y="-19735"/>
                  <a:pt x="713678" y="4426"/>
                </a:cubicBezTo>
                <a:cubicBezTo>
                  <a:pt x="905107" y="28587"/>
                  <a:pt x="1014761" y="260905"/>
                  <a:pt x="1148576" y="283207"/>
                </a:cubicBezTo>
                <a:cubicBezTo>
                  <a:pt x="1282391" y="305509"/>
                  <a:pt x="1516566" y="138241"/>
                  <a:pt x="1516566" y="138241"/>
                </a:cubicBezTo>
                <a:cubicBezTo>
                  <a:pt x="1579756" y="117797"/>
                  <a:pt x="1553736" y="139170"/>
                  <a:pt x="1527717" y="160543"/>
                </a:cubicBezTo>
              </a:path>
            </a:pathLst>
          </a:custGeom>
          <a:noFill/>
          <a:ln>
            <a:solidFill>
              <a:schemeClr val="accent6">
                <a:lumMod val="20000"/>
                <a:lumOff val="8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BAA06FC8-BB29-7242-AE30-4D9847BF4E22}"/>
              </a:ext>
            </a:extLst>
          </p:cNvPr>
          <p:cNvSpPr/>
          <p:nvPr/>
        </p:nvSpPr>
        <p:spPr>
          <a:xfrm>
            <a:off x="6657278" y="3958554"/>
            <a:ext cx="1524884" cy="243773"/>
          </a:xfrm>
          <a:custGeom>
            <a:avLst/>
            <a:gdLst>
              <a:gd name="connsiteX0" fmla="*/ 0 w 1588648"/>
              <a:gd name="connsiteY0" fmla="*/ 22431 h 212105"/>
              <a:gd name="connsiteX1" fmla="*/ 367990 w 1588648"/>
              <a:gd name="connsiteY1" fmla="*/ 212002 h 212105"/>
              <a:gd name="connsiteX2" fmla="*/ 735981 w 1588648"/>
              <a:gd name="connsiteY2" fmla="*/ 129 h 212105"/>
              <a:gd name="connsiteX3" fmla="*/ 1148576 w 1588648"/>
              <a:gd name="connsiteY3" fmla="*/ 178548 h 212105"/>
              <a:gd name="connsiteX4" fmla="*/ 1550020 w 1588648"/>
              <a:gd name="connsiteY4" fmla="*/ 44734 h 212105"/>
              <a:gd name="connsiteX5" fmla="*/ 1550020 w 1588648"/>
              <a:gd name="connsiteY5" fmla="*/ 67036 h 21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8648" h="212105">
                <a:moveTo>
                  <a:pt x="0" y="22431"/>
                </a:moveTo>
                <a:cubicBezTo>
                  <a:pt x="122663" y="119075"/>
                  <a:pt x="245327" y="215719"/>
                  <a:pt x="367990" y="212002"/>
                </a:cubicBezTo>
                <a:cubicBezTo>
                  <a:pt x="490653" y="208285"/>
                  <a:pt x="605883" y="5705"/>
                  <a:pt x="735981" y="129"/>
                </a:cubicBezTo>
                <a:cubicBezTo>
                  <a:pt x="866079" y="-5447"/>
                  <a:pt x="1012903" y="171114"/>
                  <a:pt x="1148576" y="178548"/>
                </a:cubicBezTo>
                <a:cubicBezTo>
                  <a:pt x="1284249" y="185982"/>
                  <a:pt x="1483113" y="63319"/>
                  <a:pt x="1550020" y="44734"/>
                </a:cubicBezTo>
                <a:cubicBezTo>
                  <a:pt x="1616927" y="26149"/>
                  <a:pt x="1583473" y="46592"/>
                  <a:pt x="1550020" y="67036"/>
                </a:cubicBezTo>
              </a:path>
            </a:pathLst>
          </a:custGeom>
          <a:noFill/>
          <a:ln>
            <a:solidFill>
              <a:schemeClr val="accent6">
                <a:lumMod val="20000"/>
                <a:lumOff val="8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A07496DC-4D5E-E24A-9561-29BB33981E42}"/>
              </a:ext>
            </a:extLst>
          </p:cNvPr>
          <p:cNvSpPr/>
          <p:nvPr/>
        </p:nvSpPr>
        <p:spPr>
          <a:xfrm>
            <a:off x="6668429" y="4692898"/>
            <a:ext cx="1527717" cy="1071828"/>
          </a:xfrm>
          <a:custGeom>
            <a:avLst/>
            <a:gdLst>
              <a:gd name="connsiteX0" fmla="*/ 0 w 1527717"/>
              <a:gd name="connsiteY0" fmla="*/ 135580 h 1071828"/>
              <a:gd name="connsiteX1" fmla="*/ 323386 w 1527717"/>
              <a:gd name="connsiteY1" fmla="*/ 68673 h 1071828"/>
              <a:gd name="connsiteX2" fmla="*/ 858644 w 1527717"/>
              <a:gd name="connsiteY2" fmla="*/ 983073 h 1071828"/>
              <a:gd name="connsiteX3" fmla="*/ 1271239 w 1527717"/>
              <a:gd name="connsiteY3" fmla="*/ 1027678 h 1071828"/>
              <a:gd name="connsiteX4" fmla="*/ 1527717 w 1527717"/>
              <a:gd name="connsiteY4" fmla="*/ 905014 h 107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717" h="1071828">
                <a:moveTo>
                  <a:pt x="0" y="135580"/>
                </a:moveTo>
                <a:cubicBezTo>
                  <a:pt x="90139" y="31502"/>
                  <a:pt x="180279" y="-72576"/>
                  <a:pt x="323386" y="68673"/>
                </a:cubicBezTo>
                <a:cubicBezTo>
                  <a:pt x="466493" y="209922"/>
                  <a:pt x="700669" y="823239"/>
                  <a:pt x="858644" y="983073"/>
                </a:cubicBezTo>
                <a:cubicBezTo>
                  <a:pt x="1016619" y="1142907"/>
                  <a:pt x="1159727" y="1040688"/>
                  <a:pt x="1271239" y="1027678"/>
                </a:cubicBezTo>
                <a:cubicBezTo>
                  <a:pt x="1382751" y="1014668"/>
                  <a:pt x="1455234" y="959841"/>
                  <a:pt x="1527717" y="905014"/>
                </a:cubicBezTo>
              </a:path>
            </a:pathLst>
          </a:custGeom>
          <a:noFill/>
          <a:ln>
            <a:solidFill>
              <a:schemeClr val="accent6">
                <a:lumMod val="20000"/>
                <a:lumOff val="8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B0AF66-7C39-3341-A825-85A28766F179}"/>
              </a:ext>
            </a:extLst>
          </p:cNvPr>
          <p:cNvSpPr txBox="1"/>
          <p:nvPr/>
        </p:nvSpPr>
        <p:spPr>
          <a:xfrm>
            <a:off x="6176707" y="3535470"/>
            <a:ext cx="258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Franklin Gothic Medium"/>
                <a:cs typeface="Franklin Gothic Medium"/>
              </a:rPr>
              <a:t>0     1                         n-1	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F0A936-02FF-4542-B725-5A7D9CF5715A}"/>
              </a:ext>
            </a:extLst>
          </p:cNvPr>
          <p:cNvSpPr txBox="1"/>
          <p:nvPr/>
        </p:nvSpPr>
        <p:spPr>
          <a:xfrm>
            <a:off x="6176707" y="5141040"/>
            <a:ext cx="258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Franklin Gothic Medium"/>
                <a:cs typeface="Franklin Gothic Medium"/>
              </a:rPr>
              <a:t>0     1                         n-1	n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7606" y="1982887"/>
            <a:ext cx="0" cy="33453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78288" y="178400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Franklin Gothic Medium"/>
                <a:cs typeface="Franklin Gothic Medium"/>
              </a:rPr>
              <a:t>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83849" y="467682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Franklin Gothic Medium"/>
                <a:cs typeface="Franklin Gothic Medium"/>
              </a:rPr>
              <a:t>1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6297606" y="4834941"/>
            <a:ext cx="0" cy="33453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6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</p:spPr>
            <p:txBody>
              <a:bodyPr/>
              <a:lstStyle/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b="1" dirty="0">
                    <a:ea typeface="+mn-ea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 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+</a:t>
                </a:r>
                <a:r>
                  <a:rPr lang="en-US" b="1" dirty="0">
                    <a:sym typeface="Symbol"/>
                  </a:rPr>
                  <a:t>E	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+mn-ea"/>
                        <a:sym typeface="Symbol"/>
                      </a:rPr>
                      <m:t>∗</m:t>
                    </m:r>
                  </m:oMath>
                </a14:m>
                <a:r>
                  <a:rPr lang="en-US" b="1" dirty="0">
                    <a:ea typeface="+mn-ea"/>
                    <a:sym typeface="Symbol"/>
                  </a:rPr>
                  <a:t>E 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(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)</a:t>
                </a:r>
                <a:r>
                  <a:rPr lang="en-US" dirty="0">
                    <a:ea typeface="+mn-ea"/>
                    <a:sym typeface="Symbol"/>
                  </a:rPr>
                  <a:t> | x | y | z | 0 | 1 | 2 | 3 | 4 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		</a:t>
                </a:r>
                <a:r>
                  <a:rPr lang="en-US" dirty="0">
                    <a:ea typeface="+mn-ea"/>
                    <a:sym typeface="Symbol"/>
                  </a:rPr>
                  <a:t>| 5 | 6 | 7 | 8 | 9</a:t>
                </a:r>
              </a:p>
              <a:p>
                <a:pPr marL="0" indent="0">
                  <a:buFont typeface="Arial" charset="0"/>
                  <a:buNone/>
                  <a:defRPr/>
                </a:pPr>
                <a:endParaRPr lang="en-US" dirty="0">
                  <a:ea typeface="+mn-ea"/>
                </a:endParaRPr>
              </a:p>
              <a:p>
                <a:pPr>
                  <a:defRPr/>
                </a:pPr>
                <a:endParaRPr lang="en-US" dirty="0"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  <a:blipFill rotWithShape="0">
                <a:blip r:embed="rId2"/>
                <a:stretch>
                  <a:fillRect t="-534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355" y="2526228"/>
                <a:ext cx="8912599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Generate  (2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x) + y</a:t>
                </a:r>
                <a:r>
                  <a:rPr lang="en-US" sz="2800" dirty="0">
                    <a:solidFill>
                      <a:srgbClr val="7030A0"/>
                    </a:solidFill>
                    <a:latin typeface="Franklin Gothic Medium" panose="020B0603020102020204" pitchFamily="34" charset="0"/>
                    <a:sym typeface="Symbol"/>
                  </a:rPr>
                  <a:t> </a:t>
                </a: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5" y="2526228"/>
                <a:ext cx="8912599" cy="2246769"/>
              </a:xfrm>
              <a:prstGeom prst="rect">
                <a:avLst/>
              </a:prstGeom>
              <a:blipFill rotWithShape="0">
                <a:blip r:embed="rId3"/>
                <a:stretch>
                  <a:fillRect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150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19127</TotalTime>
  <Words>2790</Words>
  <Application>Microsoft Macintosh PowerPoint</Application>
  <PresentationFormat>On-screen Show (4:3)</PresentationFormat>
  <Paragraphs>399</Paragraphs>
  <Slides>37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Franklin Gothic Medium</vt:lpstr>
      <vt:lpstr>Symbol</vt:lpstr>
      <vt:lpstr>Office Theme</vt:lpstr>
      <vt:lpstr>CSE 311: Foundations of Computing</vt:lpstr>
      <vt:lpstr>Last class: Context-Free Grammars</vt:lpstr>
      <vt:lpstr>Last class: How CFGs generate strings</vt:lpstr>
      <vt:lpstr>Last class: Examples</vt:lpstr>
      <vt:lpstr>Example Context-Free Grammars</vt:lpstr>
      <vt:lpstr>Example Context-Free Grammars</vt:lpstr>
      <vt:lpstr>Example Context-Free Grammars</vt:lpstr>
      <vt:lpstr>Example Context-Free Grammars</vt:lpstr>
      <vt:lpstr>Simple Arithmetic Expressions</vt:lpstr>
      <vt:lpstr>Simple Arithmetic Expressions</vt:lpstr>
      <vt:lpstr>Parse Trees </vt:lpstr>
      <vt:lpstr>Simple Arithmetic Expressions</vt:lpstr>
      <vt:lpstr>Simple Arithmetic Expressions</vt:lpstr>
      <vt:lpstr>building precedence in simple arithmetic expressions</vt:lpstr>
      <vt:lpstr>building precedence in simple arithmetic expressions</vt:lpstr>
      <vt:lpstr>CFGs and recursively-defined sets of strings</vt:lpstr>
      <vt:lpstr>CFGs and regular expressions</vt:lpstr>
      <vt:lpstr>CFGs can do everything REs can</vt:lpstr>
      <vt:lpstr>CFGs can do everything REs can</vt:lpstr>
      <vt:lpstr>CFGs can do everything that REs can</vt:lpstr>
      <vt:lpstr>Backus-Naur Form  (The same thing…)</vt:lpstr>
      <vt:lpstr>BNF for C</vt:lpstr>
      <vt:lpstr>BNF for (Simple) English</vt:lpstr>
      <vt:lpstr>So far: Languages — REs and CFGs</vt:lpstr>
      <vt:lpstr> Relations and Directed Graphs</vt:lpstr>
      <vt:lpstr>Relations</vt:lpstr>
      <vt:lpstr>Relations You Already Know</vt:lpstr>
      <vt:lpstr>More Relation Examples</vt:lpstr>
      <vt:lpstr>Properties of Relations</vt:lpstr>
      <vt:lpstr>Which relations have which properties?</vt:lpstr>
      <vt:lpstr>Which relations have which properties?</vt:lpstr>
      <vt:lpstr>Combining Relations</vt:lpstr>
      <vt:lpstr>Examples</vt:lpstr>
      <vt:lpstr>Powers of a Relation</vt:lpstr>
      <vt:lpstr>Functions</vt:lpstr>
      <vt:lpstr>Matrix Representation</vt:lpstr>
      <vt:lpstr>Properties using matrix representation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James R. Wilcox</cp:lastModifiedBy>
  <cp:revision>532</cp:revision>
  <cp:lastPrinted>2023-05-11T20:11:48Z</cp:lastPrinted>
  <dcterms:created xsi:type="dcterms:W3CDTF">2013-01-07T07:20:47Z</dcterms:created>
  <dcterms:modified xsi:type="dcterms:W3CDTF">2023-05-23T21:05:59Z</dcterms:modified>
</cp:coreProperties>
</file>