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2" r:id="rId4"/>
    <p:sldId id="653" r:id="rId5"/>
    <p:sldId id="654" r:id="rId6"/>
    <p:sldId id="607" r:id="rId7"/>
    <p:sldId id="594" r:id="rId8"/>
    <p:sldId id="670" r:id="rId9"/>
    <p:sldId id="669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12" r:id="rId20"/>
    <p:sldId id="613" r:id="rId21"/>
    <p:sldId id="668" r:id="rId22"/>
    <p:sldId id="671" r:id="rId23"/>
    <p:sldId id="611" r:id="rId24"/>
    <p:sldId id="615" r:id="rId25"/>
    <p:sldId id="616" r:id="rId26"/>
    <p:sldId id="666" r:id="rId27"/>
    <p:sldId id="620" r:id="rId28"/>
    <p:sldId id="621" r:id="rId29"/>
    <p:sldId id="667" r:id="rId30"/>
    <p:sldId id="673" r:id="rId31"/>
  </p:sldIdLst>
  <p:sldSz cx="9144000" cy="6858000" type="screen4x3"/>
  <p:notesSz cx="9601200" cy="73152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0476" autoAdjust="0"/>
  </p:normalViewPr>
  <p:slideViewPr>
    <p:cSldViewPr snapToGrid="0" snapToObjects="1">
      <p:cViewPr varScale="1">
        <p:scale>
          <a:sx n="76" d="100"/>
          <a:sy n="76" d="100"/>
        </p:scale>
        <p:origin x="9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running into problems building the machine, we usually solve it by add more states. What if we add too many?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Groups of states that could be collapsed. Wait until we have </a:t>
            </a:r>
            <a:r>
              <a:rPr lang="en-US" b="1" dirty="0"/>
              <a:t>proof </a:t>
            </a:r>
            <a:r>
              <a:rPr lang="en-US" dirty="0"/>
              <a:t>that we need to keep track of which we are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keeps track of whether #1s is odd and whether #0s is odd. (Product construction)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23:  FSMs with Output, Minimization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D2D4A-9AEB-4BE7-BE4E-1E332DBC20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172" y="1806139"/>
            <a:ext cx="3799514" cy="4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229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2296" name="Group 1035"/>
          <p:cNvGrpSpPr>
            <a:grpSpLocks/>
          </p:cNvGrpSpPr>
          <p:nvPr/>
        </p:nvGrpSpPr>
        <p:grpSpPr bwMode="auto">
          <a:xfrm>
            <a:off x="1053393" y="1583265"/>
            <a:ext cx="2901950" cy="3987800"/>
            <a:chOff x="407" y="1528"/>
            <a:chExt cx="1379" cy="1951"/>
          </a:xfrm>
        </p:grpSpPr>
        <p:sp>
          <p:nvSpPr>
            <p:cNvPr id="12298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299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0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1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2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03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4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5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6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07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08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09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0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1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2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3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14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5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6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17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2318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2319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2320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2321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2322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2323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2324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2325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2326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2327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44" name="AutoShape 1082"/>
            <p:cNvCxnSpPr>
              <a:cxnSpLocks noChangeShapeType="1"/>
              <a:stCxn id="12326" idx="5"/>
              <a:endCxn id="12326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5" name="AutoShape 1083"/>
            <p:cNvCxnSpPr>
              <a:cxnSpLocks noChangeShapeType="1"/>
              <a:stCxn id="12324" idx="7"/>
              <a:endCxn id="12324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6" name="AutoShape 1084"/>
            <p:cNvCxnSpPr>
              <a:cxnSpLocks noChangeShapeType="1"/>
              <a:stCxn id="12321" idx="7"/>
              <a:endCxn id="12321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7" name="AutoShape 1085"/>
            <p:cNvCxnSpPr>
              <a:cxnSpLocks noChangeShapeType="1"/>
              <a:stCxn id="12323" idx="2"/>
              <a:endCxn id="12321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8" name="AutoShape 1086"/>
            <p:cNvCxnSpPr>
              <a:cxnSpLocks noChangeShapeType="1"/>
              <a:stCxn id="12322" idx="3"/>
              <a:endCxn id="12322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49" name="AutoShape 1087"/>
            <p:cNvCxnSpPr>
              <a:cxnSpLocks noChangeShapeType="1"/>
              <a:stCxn id="12324" idx="6"/>
              <a:endCxn id="12326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50" name="AutoShape 1088"/>
            <p:cNvCxnSpPr>
              <a:cxnSpLocks noChangeShapeType="1"/>
              <a:stCxn id="12326" idx="6"/>
              <a:endCxn id="12324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51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229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grpSp>
        <p:nvGrpSpPr>
          <p:cNvPr id="65" name="Group 1027">
            <a:extLst>
              <a:ext uri="{FF2B5EF4-FFF2-40B4-BE49-F238E27FC236}">
                <a16:creationId xmlns:a16="http://schemas.microsoft.com/office/drawing/2014/main" id="{EA4E8425-FF69-3040-9D3D-28C07FE23C7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66" name="Rectangle 1028">
              <a:extLst>
                <a:ext uri="{FF2B5EF4-FFF2-40B4-BE49-F238E27FC236}">
                  <a16:creationId xmlns:a16="http://schemas.microsoft.com/office/drawing/2014/main" id="{FA3EA724-87B1-F049-A142-B5F8D8BE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67" name="Line 1029">
              <a:extLst>
                <a:ext uri="{FF2B5EF4-FFF2-40B4-BE49-F238E27FC236}">
                  <a16:creationId xmlns:a16="http://schemas.microsoft.com/office/drawing/2014/main" id="{36D3A94F-7AB7-504E-978E-E5CAA7DF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030">
              <a:extLst>
                <a:ext uri="{FF2B5EF4-FFF2-40B4-BE49-F238E27FC236}">
                  <a16:creationId xmlns:a16="http://schemas.microsoft.com/office/drawing/2014/main" id="{3108494B-1C4A-844B-B795-95BD56A3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031">
              <a:extLst>
                <a:ext uri="{FF2B5EF4-FFF2-40B4-BE49-F238E27FC236}">
                  <a16:creationId xmlns:a16="http://schemas.microsoft.com/office/drawing/2014/main" id="{43A34233-D13D-6D4F-93AC-F89D6FC5C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190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332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332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337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3379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2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3324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25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26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27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8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29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0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1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2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3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34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5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6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37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38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39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0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1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2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3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3344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3345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3346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3347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3348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3349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3350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3351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3352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3353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370" name="AutoShape 1082"/>
            <p:cNvCxnSpPr>
              <a:cxnSpLocks noChangeShapeType="1"/>
              <a:stCxn id="13352" idx="5"/>
              <a:endCxn id="13352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1" name="AutoShape 1083"/>
            <p:cNvCxnSpPr>
              <a:cxnSpLocks noChangeShapeType="1"/>
              <a:stCxn id="13350" idx="7"/>
              <a:endCxn id="13350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2" name="AutoShape 1084"/>
            <p:cNvCxnSpPr>
              <a:cxnSpLocks noChangeShapeType="1"/>
              <a:stCxn id="13347" idx="7"/>
              <a:endCxn id="13347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3" name="AutoShape 1085"/>
            <p:cNvCxnSpPr>
              <a:cxnSpLocks noChangeShapeType="1"/>
              <a:stCxn id="13349" idx="2"/>
              <a:endCxn id="13347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4" name="AutoShape 1086"/>
            <p:cNvCxnSpPr>
              <a:cxnSpLocks noChangeShapeType="1"/>
              <a:stCxn id="13348" idx="3"/>
              <a:endCxn id="13348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5" name="AutoShape 1087"/>
            <p:cNvCxnSpPr>
              <a:cxnSpLocks noChangeShapeType="1"/>
              <a:stCxn id="13350" idx="6"/>
              <a:endCxn id="13352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6" name="AutoShape 1088"/>
            <p:cNvCxnSpPr>
              <a:cxnSpLocks noChangeShapeType="1"/>
              <a:stCxn id="13352" idx="6"/>
              <a:endCxn id="13350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77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3323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44841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4344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4345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4403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4404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6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4349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0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1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2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3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54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5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56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7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58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59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0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1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2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3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4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65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66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7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68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4369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4370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4371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4372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4373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4374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4375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4376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4377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4378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3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95" name="AutoShape 1082"/>
            <p:cNvCxnSpPr>
              <a:cxnSpLocks noChangeShapeType="1"/>
              <a:stCxn id="14377" idx="5"/>
              <a:endCxn id="14377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6" name="AutoShape 1083"/>
            <p:cNvCxnSpPr>
              <a:cxnSpLocks noChangeShapeType="1"/>
              <a:stCxn id="14375" idx="7"/>
              <a:endCxn id="14375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7" name="AutoShape 1084"/>
            <p:cNvCxnSpPr>
              <a:cxnSpLocks noChangeShapeType="1"/>
              <a:stCxn id="14372" idx="7"/>
              <a:endCxn id="14372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8" name="AutoShape 1085"/>
            <p:cNvCxnSpPr>
              <a:cxnSpLocks noChangeShapeType="1"/>
              <a:stCxn id="14374" idx="2"/>
              <a:endCxn id="14372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99" name="AutoShape 1086"/>
            <p:cNvCxnSpPr>
              <a:cxnSpLocks noChangeShapeType="1"/>
              <a:stCxn id="14373" idx="3"/>
              <a:endCxn id="14373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00" name="AutoShape 1087"/>
            <p:cNvCxnSpPr>
              <a:cxnSpLocks noChangeShapeType="1"/>
              <a:stCxn id="14375" idx="6"/>
              <a:endCxn id="14377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01" name="AutoShape 1088"/>
            <p:cNvCxnSpPr>
              <a:cxnSpLocks noChangeShapeType="1"/>
              <a:stCxn id="14377" idx="6"/>
              <a:endCxn id="14375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402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4347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14348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5738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2706510" y="1371600"/>
            <a:ext cx="1752600" cy="44958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5368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5369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5427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5428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0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5373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74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5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76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7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78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79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0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1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5382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83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4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5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86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7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88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89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0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1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2" name="Rectangle 1055"/>
            <p:cNvSpPr>
              <a:spLocks noChangeArrowheads="1"/>
            </p:cNvSpPr>
            <p:nvPr/>
          </p:nvSpPr>
          <p:spPr bwMode="auto">
            <a:xfrm>
              <a:off x="1211" y="2912"/>
              <a:ext cx="6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3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5394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5395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5396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5397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5398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5399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5400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5401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5402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9" name="AutoShape 1082"/>
            <p:cNvCxnSpPr>
              <a:cxnSpLocks noChangeShapeType="1"/>
              <a:stCxn id="15401" idx="5"/>
              <a:endCxn id="15401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0" name="AutoShape 1083"/>
            <p:cNvCxnSpPr>
              <a:cxnSpLocks noChangeShapeType="1"/>
              <a:stCxn id="15399" idx="7"/>
              <a:endCxn id="15399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1" name="AutoShape 1084"/>
            <p:cNvCxnSpPr>
              <a:cxnSpLocks noChangeShapeType="1"/>
              <a:stCxn id="15396" idx="7"/>
              <a:endCxn id="15396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2" name="AutoShape 1085"/>
            <p:cNvCxnSpPr>
              <a:cxnSpLocks noChangeShapeType="1"/>
              <a:stCxn id="15398" idx="2"/>
              <a:endCxn id="15396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3" name="AutoShape 1086"/>
            <p:cNvCxnSpPr>
              <a:cxnSpLocks noChangeShapeType="1"/>
              <a:stCxn id="15397" idx="3"/>
              <a:endCxn id="15397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4" name="AutoShape 1087"/>
            <p:cNvCxnSpPr>
              <a:cxnSpLocks noChangeShapeType="1"/>
              <a:stCxn id="15399" idx="6"/>
              <a:endCxn id="15401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25" name="AutoShape 1088"/>
            <p:cNvCxnSpPr>
              <a:cxnSpLocks noChangeShapeType="1"/>
              <a:stCxn id="15401" idx="6"/>
              <a:endCxn id="15399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426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5371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0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7985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639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639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645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645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4672" y="1447800"/>
            <a:ext cx="3581400" cy="4495800"/>
            <a:chOff x="91440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97180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74320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1440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395" name="Group 1035"/>
            <p:cNvGrpSpPr>
              <a:grpSpLocks/>
            </p:cNvGrpSpPr>
            <p:nvPr/>
          </p:nvGrpSpPr>
          <p:grpSpPr bwMode="auto">
            <a:xfrm>
              <a:off x="1200150" y="1752600"/>
              <a:ext cx="2901950" cy="3987800"/>
              <a:chOff x="407" y="1528"/>
              <a:chExt cx="1379" cy="1951"/>
            </a:xfrm>
          </p:grpSpPr>
          <p:sp>
            <p:nvSpPr>
              <p:cNvPr id="16398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399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0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1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2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03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4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5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6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6407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08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09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0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1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2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3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14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5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6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17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6418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6419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6420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6421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6422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6423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6424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6425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6426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6427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444" name="AutoShape 1082"/>
              <p:cNvCxnSpPr>
                <a:cxnSpLocks noChangeShapeType="1"/>
                <a:stCxn id="16426" idx="5"/>
                <a:endCxn id="16426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5" name="AutoShape 1083"/>
              <p:cNvCxnSpPr>
                <a:cxnSpLocks noChangeShapeType="1"/>
                <a:stCxn id="16424" idx="7"/>
                <a:endCxn id="16424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6" name="AutoShape 1084"/>
              <p:cNvCxnSpPr>
                <a:cxnSpLocks noChangeShapeType="1"/>
                <a:stCxn id="16421" idx="7"/>
                <a:endCxn id="16421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7" name="AutoShape 1085"/>
              <p:cNvCxnSpPr>
                <a:cxnSpLocks noChangeShapeType="1"/>
                <a:stCxn id="16423" idx="2"/>
                <a:endCxn id="16421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8" name="AutoShape 1086"/>
              <p:cNvCxnSpPr>
                <a:cxnSpLocks noChangeShapeType="1"/>
                <a:stCxn id="16422" idx="3"/>
                <a:endCxn id="16422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49" name="AutoShape 1087"/>
              <p:cNvCxnSpPr>
                <a:cxnSpLocks noChangeShapeType="1"/>
                <a:stCxn id="16424" idx="6"/>
                <a:endCxn id="16426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450" name="AutoShape 1088"/>
              <p:cNvCxnSpPr>
                <a:cxnSpLocks noChangeShapeType="1"/>
                <a:stCxn id="16426" idx="6"/>
                <a:endCxn id="16424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6451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639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0461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741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741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7476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7477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510" y="1447800"/>
            <a:ext cx="3581400" cy="4495800"/>
            <a:chOff x="801510" y="1447800"/>
            <a:chExt cx="3581400" cy="4495800"/>
          </a:xfrm>
        </p:grpSpPr>
        <p:sp>
          <p:nvSpPr>
            <p:cNvPr id="70" name="Oval 69"/>
            <p:cNvSpPr/>
            <p:nvPr/>
          </p:nvSpPr>
          <p:spPr>
            <a:xfrm>
              <a:off x="2858910" y="1600200"/>
              <a:ext cx="1143000" cy="1143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630310" y="3200400"/>
              <a:ext cx="1752600" cy="2667000"/>
            </a:xfrm>
            <a:prstGeom prst="ellipse">
              <a:avLst/>
            </a:prstGeom>
            <a:solidFill>
              <a:srgbClr val="DBFFA0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1510" y="1447800"/>
              <a:ext cx="1752600" cy="449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419" name="Group 1035"/>
            <p:cNvGrpSpPr>
              <a:grpSpLocks/>
            </p:cNvGrpSpPr>
            <p:nvPr/>
          </p:nvGrpSpPr>
          <p:grpSpPr bwMode="auto">
            <a:xfrm>
              <a:off x="1087260" y="1752600"/>
              <a:ext cx="2901950" cy="3987800"/>
              <a:chOff x="407" y="1528"/>
              <a:chExt cx="1379" cy="1951"/>
            </a:xfrm>
          </p:grpSpPr>
          <p:sp>
            <p:nvSpPr>
              <p:cNvPr id="17422" name="Rectangle 1036"/>
              <p:cNvSpPr>
                <a:spLocks noChangeArrowheads="1"/>
              </p:cNvSpPr>
              <p:nvPr/>
            </p:nvSpPr>
            <p:spPr bwMode="auto">
              <a:xfrm>
                <a:off x="619" y="19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23" name="Rectangle 1037"/>
              <p:cNvSpPr>
                <a:spLocks noChangeArrowheads="1"/>
              </p:cNvSpPr>
              <p:nvPr/>
            </p:nvSpPr>
            <p:spPr bwMode="auto">
              <a:xfrm>
                <a:off x="957" y="1832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4" name="Rectangle 1038"/>
              <p:cNvSpPr>
                <a:spLocks noChangeArrowheads="1"/>
              </p:cNvSpPr>
              <p:nvPr/>
            </p:nvSpPr>
            <p:spPr bwMode="auto">
              <a:xfrm>
                <a:off x="910" y="206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5" name="Rectangle 1039"/>
              <p:cNvSpPr>
                <a:spLocks noChangeArrowheads="1"/>
              </p:cNvSpPr>
              <p:nvPr/>
            </p:nvSpPr>
            <p:spPr bwMode="auto">
              <a:xfrm>
                <a:off x="830" y="152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6" name="Rectangle 1040"/>
              <p:cNvSpPr>
                <a:spLocks noChangeArrowheads="1"/>
              </p:cNvSpPr>
              <p:nvPr/>
            </p:nvSpPr>
            <p:spPr bwMode="auto">
              <a:xfrm>
                <a:off x="810" y="2268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27" name="Rectangle 1041"/>
              <p:cNvSpPr>
                <a:spLocks noChangeArrowheads="1"/>
              </p:cNvSpPr>
              <p:nvPr/>
            </p:nvSpPr>
            <p:spPr bwMode="auto">
              <a:xfrm>
                <a:off x="911" y="250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28" name="Rectangle 1042"/>
              <p:cNvSpPr>
                <a:spLocks noChangeArrowheads="1"/>
              </p:cNvSpPr>
              <p:nvPr/>
            </p:nvSpPr>
            <p:spPr bwMode="auto">
              <a:xfrm>
                <a:off x="798" y="26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29" name="Rectangle 1043"/>
              <p:cNvSpPr>
                <a:spLocks noChangeArrowheads="1"/>
              </p:cNvSpPr>
              <p:nvPr/>
            </p:nvSpPr>
            <p:spPr bwMode="auto">
              <a:xfrm>
                <a:off x="467" y="2663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0" name="Rectangle 1044"/>
              <p:cNvSpPr>
                <a:spLocks noChangeArrowheads="1"/>
              </p:cNvSpPr>
              <p:nvPr/>
            </p:nvSpPr>
            <p:spPr bwMode="auto">
              <a:xfrm>
                <a:off x="581" y="2940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7431" name="Rectangle 1045"/>
              <p:cNvSpPr>
                <a:spLocks noChangeArrowheads="1"/>
              </p:cNvSpPr>
              <p:nvPr/>
            </p:nvSpPr>
            <p:spPr bwMode="auto">
              <a:xfrm>
                <a:off x="978" y="277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32" name="Rectangle 1046"/>
              <p:cNvSpPr>
                <a:spLocks noChangeArrowheads="1"/>
              </p:cNvSpPr>
              <p:nvPr/>
            </p:nvSpPr>
            <p:spPr bwMode="auto">
              <a:xfrm flipH="1">
                <a:off x="1000" y="3070"/>
                <a:ext cx="29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3" name="Rectangle 1047"/>
              <p:cNvSpPr>
                <a:spLocks noChangeArrowheads="1"/>
              </p:cNvSpPr>
              <p:nvPr/>
            </p:nvSpPr>
            <p:spPr bwMode="auto">
              <a:xfrm>
                <a:off x="407" y="3143"/>
                <a:ext cx="61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7434" name="Rectangle 1048"/>
              <p:cNvSpPr>
                <a:spLocks noChangeArrowheads="1"/>
              </p:cNvSpPr>
              <p:nvPr/>
            </p:nvSpPr>
            <p:spPr bwMode="auto">
              <a:xfrm flipH="1">
                <a:off x="1635" y="1529"/>
                <a:ext cx="29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35" name="Rectangle 1049"/>
              <p:cNvSpPr>
                <a:spLocks noChangeArrowheads="1"/>
              </p:cNvSpPr>
              <p:nvPr/>
            </p:nvSpPr>
            <p:spPr bwMode="auto">
              <a:xfrm>
                <a:off x="1213" y="1655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6" name="Rectangle 1050"/>
              <p:cNvSpPr>
                <a:spLocks noChangeArrowheads="1"/>
              </p:cNvSpPr>
              <p:nvPr/>
            </p:nvSpPr>
            <p:spPr bwMode="auto">
              <a:xfrm>
                <a:off x="1647" y="1975"/>
                <a:ext cx="25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7" name="Rectangle 1051"/>
              <p:cNvSpPr>
                <a:spLocks noChangeArrowheads="1"/>
              </p:cNvSpPr>
              <p:nvPr/>
            </p:nvSpPr>
            <p:spPr bwMode="auto">
              <a:xfrm>
                <a:off x="1415" y="2119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38" name="Rectangle 1052"/>
              <p:cNvSpPr>
                <a:spLocks noChangeArrowheads="1"/>
              </p:cNvSpPr>
              <p:nvPr/>
            </p:nvSpPr>
            <p:spPr bwMode="auto">
              <a:xfrm>
                <a:off x="1510" y="268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39" name="Rectangle 1053"/>
              <p:cNvSpPr>
                <a:spLocks noChangeArrowheads="1"/>
              </p:cNvSpPr>
              <p:nvPr/>
            </p:nvSpPr>
            <p:spPr bwMode="auto">
              <a:xfrm>
                <a:off x="1219" y="2627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0" name="Rectangle 1054"/>
              <p:cNvSpPr>
                <a:spLocks noChangeArrowheads="1"/>
              </p:cNvSpPr>
              <p:nvPr/>
            </p:nvSpPr>
            <p:spPr bwMode="auto">
              <a:xfrm>
                <a:off x="1325" y="2210"/>
                <a:ext cx="3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1" name="Rectangle 1055"/>
              <p:cNvSpPr>
                <a:spLocks noChangeArrowheads="1"/>
              </p:cNvSpPr>
              <p:nvPr/>
            </p:nvSpPr>
            <p:spPr bwMode="auto">
              <a:xfrm>
                <a:off x="1211" y="2945"/>
                <a:ext cx="74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b="1"/>
                  <a:t>2</a:t>
                </a:r>
              </a:p>
            </p:txBody>
          </p:sp>
          <p:sp>
            <p:nvSpPr>
              <p:cNvPr id="17442" name="Rectangle 1056"/>
              <p:cNvSpPr>
                <a:spLocks noChangeArrowheads="1"/>
              </p:cNvSpPr>
              <p:nvPr/>
            </p:nvSpPr>
            <p:spPr bwMode="auto">
              <a:xfrm>
                <a:off x="1605" y="3391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7443" name="Rectangle 1057"/>
              <p:cNvSpPr>
                <a:spLocks noChangeArrowheads="1"/>
              </p:cNvSpPr>
              <p:nvPr/>
            </p:nvSpPr>
            <p:spPr bwMode="auto">
              <a:xfrm>
                <a:off x="1223" y="3277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7444" name="Rectangle 1058"/>
              <p:cNvSpPr>
                <a:spLocks noChangeArrowheads="1"/>
              </p:cNvSpPr>
              <p:nvPr/>
            </p:nvSpPr>
            <p:spPr bwMode="auto">
              <a:xfrm>
                <a:off x="1739" y="3124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0</a:t>
                </a:r>
              </a:p>
            </p:txBody>
          </p:sp>
          <p:sp>
            <p:nvSpPr>
              <p:cNvPr id="17445" name="Oval 1059"/>
              <p:cNvSpPr>
                <a:spLocks noChangeArrowheads="1"/>
              </p:cNvSpPr>
              <p:nvPr/>
            </p:nvSpPr>
            <p:spPr bwMode="auto">
              <a:xfrm>
                <a:off x="588" y="165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S0</a:t>
                </a:r>
              </a:p>
            </p:txBody>
          </p:sp>
          <p:sp>
            <p:nvSpPr>
              <p:cNvPr id="17446" name="Oval 1060"/>
              <p:cNvSpPr>
                <a:spLocks noChangeArrowheads="1"/>
              </p:cNvSpPr>
              <p:nvPr/>
            </p:nvSpPr>
            <p:spPr bwMode="auto">
              <a:xfrm>
                <a:off x="588" y="237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S2</a:t>
                </a:r>
              </a:p>
            </p:txBody>
          </p:sp>
          <p:sp>
            <p:nvSpPr>
              <p:cNvPr id="17447" name="Oval 1061"/>
              <p:cNvSpPr>
                <a:spLocks noChangeArrowheads="1"/>
              </p:cNvSpPr>
              <p:nvPr/>
            </p:nvSpPr>
            <p:spPr bwMode="auto">
              <a:xfrm>
                <a:off x="588" y="309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S4</a:t>
                </a:r>
              </a:p>
            </p:txBody>
          </p:sp>
          <p:sp>
            <p:nvSpPr>
              <p:cNvPr id="17448" name="Oval 1062"/>
              <p:cNvSpPr>
                <a:spLocks noChangeArrowheads="1"/>
              </p:cNvSpPr>
              <p:nvPr/>
            </p:nvSpPr>
            <p:spPr bwMode="auto">
              <a:xfrm>
                <a:off x="1356" y="165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S1</a:t>
                </a:r>
              </a:p>
            </p:txBody>
          </p:sp>
          <p:sp>
            <p:nvSpPr>
              <p:cNvPr id="17449" name="Oval 1063"/>
              <p:cNvSpPr>
                <a:spLocks noChangeArrowheads="1"/>
              </p:cNvSpPr>
              <p:nvPr/>
            </p:nvSpPr>
            <p:spPr bwMode="auto">
              <a:xfrm>
                <a:off x="1356" y="237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S3</a:t>
                </a:r>
              </a:p>
            </p:txBody>
          </p:sp>
          <p:sp>
            <p:nvSpPr>
              <p:cNvPr id="17450" name="Oval 1064"/>
              <p:cNvSpPr>
                <a:spLocks noChangeArrowheads="1"/>
              </p:cNvSpPr>
              <p:nvPr/>
            </p:nvSpPr>
            <p:spPr bwMode="auto">
              <a:xfrm>
                <a:off x="1356" y="309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ts val="1375"/>
                  </a:lnSpc>
                </a:pPr>
                <a:r>
                  <a:rPr lang="en-US" sz="1400" b="1" dirty="0"/>
                  <a:t>S5</a:t>
                </a:r>
              </a:p>
            </p:txBody>
          </p:sp>
          <p:sp>
            <p:nvSpPr>
              <p:cNvPr id="17451" name="Line 1065"/>
              <p:cNvSpPr>
                <a:spLocks noChangeShapeType="1"/>
              </p:cNvSpPr>
              <p:nvPr/>
            </p:nvSpPr>
            <p:spPr bwMode="auto">
              <a:xfrm>
                <a:off x="150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1066"/>
              <p:cNvSpPr>
                <a:spLocks noChangeShapeType="1"/>
              </p:cNvSpPr>
              <p:nvPr/>
            </p:nvSpPr>
            <p:spPr bwMode="auto">
              <a:xfrm>
                <a:off x="780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1067"/>
              <p:cNvSpPr>
                <a:spLocks noChangeShapeType="1"/>
              </p:cNvSpPr>
              <p:nvPr/>
            </p:nvSpPr>
            <p:spPr bwMode="auto">
              <a:xfrm flipV="1">
                <a:off x="684" y="265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068"/>
              <p:cNvSpPr>
                <a:spLocks noChangeShapeType="1"/>
              </p:cNvSpPr>
              <p:nvPr/>
            </p:nvSpPr>
            <p:spPr bwMode="auto">
              <a:xfrm>
                <a:off x="876" y="318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1069"/>
              <p:cNvSpPr>
                <a:spLocks noChangeShapeType="1"/>
              </p:cNvSpPr>
              <p:nvPr/>
            </p:nvSpPr>
            <p:spPr bwMode="auto">
              <a:xfrm flipH="1">
                <a:off x="876" y="328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1070"/>
              <p:cNvSpPr>
                <a:spLocks noChangeShapeType="1"/>
              </p:cNvSpPr>
              <p:nvPr/>
            </p:nvSpPr>
            <p:spPr bwMode="auto">
              <a:xfrm flipV="1">
                <a:off x="1486" y="1933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7" name="Line 1071"/>
              <p:cNvSpPr>
                <a:spLocks noChangeShapeType="1"/>
              </p:cNvSpPr>
              <p:nvPr/>
            </p:nvSpPr>
            <p:spPr bwMode="auto">
              <a:xfrm>
                <a:off x="1548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1072"/>
              <p:cNvSpPr>
                <a:spLocks noChangeShapeType="1"/>
              </p:cNvSpPr>
              <p:nvPr/>
            </p:nvSpPr>
            <p:spPr bwMode="auto">
              <a:xfrm>
                <a:off x="876" y="251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Line 1073"/>
              <p:cNvSpPr>
                <a:spLocks noChangeShapeType="1"/>
              </p:cNvSpPr>
              <p:nvPr/>
            </p:nvSpPr>
            <p:spPr bwMode="auto">
              <a:xfrm flipV="1">
                <a:off x="828" y="1890"/>
                <a:ext cx="576" cy="52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1074"/>
              <p:cNvSpPr>
                <a:spLocks noChangeShapeType="1"/>
              </p:cNvSpPr>
              <p:nvPr/>
            </p:nvSpPr>
            <p:spPr bwMode="auto">
              <a:xfrm flipH="1">
                <a:off x="828" y="2610"/>
                <a:ext cx="576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1075"/>
              <p:cNvSpPr>
                <a:spLocks noChangeShapeType="1"/>
              </p:cNvSpPr>
              <p:nvPr/>
            </p:nvSpPr>
            <p:spPr bwMode="auto">
              <a:xfrm flipV="1">
                <a:off x="798" y="1920"/>
                <a:ext cx="630" cy="1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1076"/>
              <p:cNvSpPr>
                <a:spLocks noChangeShapeType="1"/>
              </p:cNvSpPr>
              <p:nvPr/>
            </p:nvSpPr>
            <p:spPr bwMode="auto">
              <a:xfrm>
                <a:off x="876" y="184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Line 1077"/>
              <p:cNvSpPr>
                <a:spLocks noChangeShapeType="1"/>
              </p:cNvSpPr>
              <p:nvPr/>
            </p:nvSpPr>
            <p:spPr bwMode="auto">
              <a:xfrm flipH="1">
                <a:off x="876" y="174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078"/>
              <p:cNvSpPr>
                <a:spLocks noChangeShapeType="1"/>
              </p:cNvSpPr>
              <p:nvPr/>
            </p:nvSpPr>
            <p:spPr bwMode="auto">
              <a:xfrm>
                <a:off x="732" y="193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079"/>
              <p:cNvSpPr>
                <a:spLocks noChangeShapeType="1"/>
              </p:cNvSpPr>
              <p:nvPr/>
            </p:nvSpPr>
            <p:spPr bwMode="auto">
              <a:xfrm flipH="1" flipV="1">
                <a:off x="768" y="1938"/>
                <a:ext cx="636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1080"/>
              <p:cNvSpPr>
                <a:spLocks noChangeShapeType="1"/>
              </p:cNvSpPr>
              <p:nvPr/>
            </p:nvSpPr>
            <p:spPr bwMode="auto">
              <a:xfrm>
                <a:off x="798" y="1914"/>
                <a:ext cx="570" cy="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1081"/>
              <p:cNvSpPr>
                <a:spLocks noChangeShapeType="1"/>
              </p:cNvSpPr>
              <p:nvPr/>
            </p:nvSpPr>
            <p:spPr bwMode="auto">
              <a:xfrm flipH="1" flipV="1">
                <a:off x="846" y="1878"/>
                <a:ext cx="558" cy="5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8" name="AutoShape 1082"/>
              <p:cNvCxnSpPr>
                <a:cxnSpLocks noChangeShapeType="1"/>
                <a:stCxn id="17450" idx="5"/>
                <a:endCxn id="17450" idx="3"/>
              </p:cNvCxnSpPr>
              <p:nvPr/>
            </p:nvCxnSpPr>
            <p:spPr bwMode="auto">
              <a:xfrm rot="5400000">
                <a:off x="1499" y="3235"/>
                <a:ext cx="1" cy="204"/>
              </a:xfrm>
              <a:prstGeom prst="curvedConnector3">
                <a:avLst>
                  <a:gd name="adj1" fmla="val 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69" name="AutoShape 1083"/>
              <p:cNvCxnSpPr>
                <a:cxnSpLocks noChangeShapeType="1"/>
                <a:stCxn id="17448" idx="7"/>
                <a:endCxn id="17448" idx="1"/>
              </p:cNvCxnSpPr>
              <p:nvPr/>
            </p:nvCxnSpPr>
            <p:spPr bwMode="auto">
              <a:xfrm rot="-5400000" flipH="1" flipV="1">
                <a:off x="1499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0" name="AutoShape 1084"/>
              <p:cNvCxnSpPr>
                <a:cxnSpLocks noChangeShapeType="1"/>
                <a:stCxn id="17445" idx="7"/>
                <a:endCxn id="17445" idx="1"/>
              </p:cNvCxnSpPr>
              <p:nvPr/>
            </p:nvCxnSpPr>
            <p:spPr bwMode="auto">
              <a:xfrm rot="-5400000" flipH="1" flipV="1">
                <a:off x="731" y="1591"/>
                <a:ext cx="1" cy="204"/>
              </a:xfrm>
              <a:prstGeom prst="curvedConnector3">
                <a:avLst>
                  <a:gd name="adj1" fmla="val -186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1" name="AutoShape 1085"/>
              <p:cNvCxnSpPr>
                <a:cxnSpLocks noChangeShapeType="1"/>
                <a:stCxn id="17447" idx="2"/>
                <a:endCxn id="17445" idx="2"/>
              </p:cNvCxnSpPr>
              <p:nvPr/>
            </p:nvCxnSpPr>
            <p:spPr bwMode="auto">
              <a:xfrm rot="10800000" flipH="1">
                <a:off x="588" y="1794"/>
                <a:ext cx="1" cy="1440"/>
              </a:xfrm>
              <a:prstGeom prst="curvedConnector3">
                <a:avLst>
                  <a:gd name="adj1" fmla="val -23400009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2" name="AutoShape 1086"/>
              <p:cNvCxnSpPr>
                <a:cxnSpLocks noChangeShapeType="1"/>
                <a:stCxn id="17446" idx="3"/>
                <a:endCxn id="17446" idx="1"/>
              </p:cNvCxnSpPr>
              <p:nvPr/>
            </p:nvCxnSpPr>
            <p:spPr bwMode="auto">
              <a:xfrm rot="5400000" flipH="1" flipV="1">
                <a:off x="529" y="2513"/>
                <a:ext cx="204" cy="1"/>
              </a:xfrm>
              <a:prstGeom prst="curvedConnector5">
                <a:avLst>
                  <a:gd name="adj1" fmla="val -29412"/>
                  <a:gd name="adj2" fmla="val -15600005"/>
                  <a:gd name="adj3" fmla="val 12303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3" name="AutoShape 1087"/>
              <p:cNvCxnSpPr>
                <a:cxnSpLocks noChangeShapeType="1"/>
                <a:stCxn id="17448" idx="6"/>
                <a:endCxn id="17450" idx="6"/>
              </p:cNvCxnSpPr>
              <p:nvPr/>
            </p:nvCxnSpPr>
            <p:spPr bwMode="auto">
              <a:xfrm>
                <a:off x="1644" y="1794"/>
                <a:ext cx="1" cy="1440"/>
              </a:xfrm>
              <a:prstGeom prst="curvedConnector3">
                <a:avLst>
                  <a:gd name="adj1" fmla="val 12000005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74" name="AutoShape 1088"/>
              <p:cNvCxnSpPr>
                <a:cxnSpLocks noChangeShapeType="1"/>
                <a:stCxn id="17450" idx="6"/>
                <a:endCxn id="17448" idx="6"/>
              </p:cNvCxnSpPr>
              <p:nvPr/>
            </p:nvCxnSpPr>
            <p:spPr bwMode="auto">
              <a:xfrm flipV="1">
                <a:off x="1644" y="1794"/>
                <a:ext cx="1" cy="1440"/>
              </a:xfrm>
              <a:prstGeom prst="curvedConnector3">
                <a:avLst>
                  <a:gd name="adj1" fmla="val 245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7475" name="Rectangle 1089"/>
              <p:cNvSpPr>
                <a:spLocks noChangeArrowheads="1"/>
              </p:cNvSpPr>
              <p:nvPr/>
            </p:nvSpPr>
            <p:spPr bwMode="auto">
              <a:xfrm>
                <a:off x="1559" y="2128"/>
                <a:ext cx="47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lnSpc>
                    <a:spcPts val="1375"/>
                  </a:lnSpc>
                </a:pPr>
                <a:r>
                  <a:rPr lang="en-US" sz="1400" b="1"/>
                  <a:t>1</a:t>
                </a:r>
              </a:p>
            </p:txBody>
          </p:sp>
        </p:grpSp>
      </p:grpSp>
      <p:sp>
        <p:nvSpPr>
          <p:cNvPr id="17420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1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32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8443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18444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18502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</a:pPr>
              <a:r>
                <a:rPr lang="en-US" dirty="0"/>
                <a:t>present	        next state        output</a:t>
              </a:r>
              <a:br>
                <a:rPr lang="en-US" dirty="0"/>
              </a:br>
              <a:r>
                <a:rPr lang="en-US" dirty="0"/>
                <a:t>  state	0	1	2	3	</a:t>
              </a:r>
              <a:br>
                <a:rPr lang="en-US" dirty="0"/>
              </a:br>
              <a:r>
                <a:rPr lang="en-US" dirty="0"/>
                <a:t>    S0	S0	S1	S2	S3	1</a:t>
              </a:r>
              <a:br>
                <a:rPr lang="en-US" dirty="0"/>
              </a:br>
              <a:r>
                <a:rPr lang="en-US" dirty="0"/>
                <a:t>    S1	S0	S3	S1	S5	0</a:t>
              </a:r>
              <a:br>
                <a:rPr lang="en-US" dirty="0"/>
              </a:br>
              <a:r>
                <a:rPr lang="en-US" dirty="0"/>
                <a:t>    S2	S1	S3	S2	S4	1</a:t>
              </a:r>
              <a:br>
                <a:rPr lang="en-US" dirty="0"/>
              </a:br>
              <a:r>
                <a:rPr lang="en-US" dirty="0"/>
                <a:t>    S3	S1	S0	S4	S5	0</a:t>
              </a:r>
              <a:br>
                <a:rPr lang="en-US" dirty="0"/>
              </a:br>
              <a:r>
                <a:rPr lang="en-US" dirty="0"/>
                <a:t>    S4	S0	S1	S2	S5	1</a:t>
              </a:r>
              <a:br>
                <a:rPr lang="en-US" dirty="0"/>
              </a:br>
              <a:r>
                <a:rPr lang="en-US" dirty="0"/>
                <a:t>    S5	S1	S4	S0	S5	0</a:t>
              </a:r>
            </a:p>
          </p:txBody>
        </p:sp>
        <p:sp>
          <p:nvSpPr>
            <p:cNvPr id="18503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Rectangle 1036"/>
          <p:cNvSpPr>
            <a:spLocks noChangeArrowheads="1"/>
          </p:cNvSpPr>
          <p:nvPr/>
        </p:nvSpPr>
        <p:spPr bwMode="auto">
          <a:xfrm>
            <a:off x="1533390" y="264377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49" name="Rectangle 1037"/>
          <p:cNvSpPr>
            <a:spLocks noChangeArrowheads="1"/>
          </p:cNvSpPr>
          <p:nvPr/>
        </p:nvSpPr>
        <p:spPr bwMode="auto">
          <a:xfrm>
            <a:off x="2244673" y="2373969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0" name="Rectangle 1038"/>
          <p:cNvSpPr>
            <a:spLocks noChangeArrowheads="1"/>
          </p:cNvSpPr>
          <p:nvPr/>
        </p:nvSpPr>
        <p:spPr bwMode="auto">
          <a:xfrm>
            <a:off x="2145767" y="28481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1" name="Rectangle 1039"/>
          <p:cNvSpPr>
            <a:spLocks noChangeArrowheads="1"/>
          </p:cNvSpPr>
          <p:nvPr/>
        </p:nvSpPr>
        <p:spPr bwMode="auto">
          <a:xfrm>
            <a:off x="1977416" y="1752600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52" name="Rectangle 1040"/>
          <p:cNvSpPr>
            <a:spLocks noChangeArrowheads="1"/>
          </p:cNvSpPr>
          <p:nvPr/>
        </p:nvSpPr>
        <p:spPr bwMode="auto">
          <a:xfrm>
            <a:off x="1935328" y="3265143"/>
            <a:ext cx="128368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/>
              <a:t>0</a:t>
            </a:r>
          </a:p>
        </p:txBody>
      </p:sp>
      <p:sp>
        <p:nvSpPr>
          <p:cNvPr id="18453" name="Rectangle 1041"/>
          <p:cNvSpPr>
            <a:spLocks noChangeArrowheads="1"/>
          </p:cNvSpPr>
          <p:nvPr/>
        </p:nvSpPr>
        <p:spPr bwMode="auto">
          <a:xfrm>
            <a:off x="2147871" y="374752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4" name="Rectangle 1042"/>
          <p:cNvSpPr>
            <a:spLocks noChangeArrowheads="1"/>
          </p:cNvSpPr>
          <p:nvPr/>
        </p:nvSpPr>
        <p:spPr bwMode="auto">
          <a:xfrm>
            <a:off x="1910075" y="412974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5" name="Rectangle 1043"/>
          <p:cNvSpPr>
            <a:spLocks noChangeArrowheads="1"/>
          </p:cNvSpPr>
          <p:nvPr/>
        </p:nvSpPr>
        <p:spPr bwMode="auto">
          <a:xfrm>
            <a:off x="1213523" y="4072514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6" name="Rectangle 1044"/>
          <p:cNvSpPr>
            <a:spLocks noChangeArrowheads="1"/>
          </p:cNvSpPr>
          <p:nvPr/>
        </p:nvSpPr>
        <p:spPr bwMode="auto">
          <a:xfrm>
            <a:off x="1453423" y="463869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57" name="Rectangle 1045"/>
          <p:cNvSpPr>
            <a:spLocks noChangeArrowheads="1"/>
          </p:cNvSpPr>
          <p:nvPr/>
        </p:nvSpPr>
        <p:spPr bwMode="auto">
          <a:xfrm>
            <a:off x="2288865" y="4307572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58" name="Rectangle 1046"/>
          <p:cNvSpPr>
            <a:spLocks noChangeArrowheads="1"/>
          </p:cNvSpPr>
          <p:nvPr/>
        </p:nvSpPr>
        <p:spPr bwMode="auto">
          <a:xfrm flipH="1">
            <a:off x="2335162" y="4904413"/>
            <a:ext cx="61027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59" name="Rectangle 1047"/>
          <p:cNvSpPr>
            <a:spLocks noChangeArrowheads="1"/>
          </p:cNvSpPr>
          <p:nvPr/>
        </p:nvSpPr>
        <p:spPr bwMode="auto">
          <a:xfrm>
            <a:off x="1087260" y="5053624"/>
            <a:ext cx="128368" cy="18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b="1" dirty="0"/>
              <a:t>0</a:t>
            </a:r>
          </a:p>
        </p:txBody>
      </p:sp>
      <p:sp>
        <p:nvSpPr>
          <p:cNvPr id="18460" name="Rectangle 1048"/>
          <p:cNvSpPr>
            <a:spLocks noChangeArrowheads="1"/>
          </p:cNvSpPr>
          <p:nvPr/>
        </p:nvSpPr>
        <p:spPr bwMode="auto">
          <a:xfrm flipH="1">
            <a:off x="3671448" y="1754644"/>
            <a:ext cx="61027" cy="18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18461" name="Rectangle 1049"/>
          <p:cNvSpPr>
            <a:spLocks noChangeArrowheads="1"/>
          </p:cNvSpPr>
          <p:nvPr/>
        </p:nvSpPr>
        <p:spPr bwMode="auto">
          <a:xfrm>
            <a:off x="2783396" y="2012185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2" name="Rectangle 1050"/>
          <p:cNvSpPr>
            <a:spLocks noChangeArrowheads="1"/>
          </p:cNvSpPr>
          <p:nvPr/>
        </p:nvSpPr>
        <p:spPr bwMode="auto">
          <a:xfrm>
            <a:off x="3696700" y="2666258"/>
            <a:ext cx="52610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3" name="Rectangle 1051"/>
          <p:cNvSpPr>
            <a:spLocks noChangeArrowheads="1"/>
          </p:cNvSpPr>
          <p:nvPr/>
        </p:nvSpPr>
        <p:spPr bwMode="auto">
          <a:xfrm>
            <a:off x="3208482" y="296059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64" name="Rectangle 1052"/>
          <p:cNvSpPr>
            <a:spLocks noChangeArrowheads="1"/>
          </p:cNvSpPr>
          <p:nvPr/>
        </p:nvSpPr>
        <p:spPr bwMode="auto">
          <a:xfrm>
            <a:off x="3408399" y="410930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5" name="Rectangle 1053"/>
          <p:cNvSpPr>
            <a:spLocks noChangeArrowheads="1"/>
          </p:cNvSpPr>
          <p:nvPr/>
        </p:nvSpPr>
        <p:spPr bwMode="auto">
          <a:xfrm>
            <a:off x="2796022" y="3998931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6" name="Rectangle 1054"/>
          <p:cNvSpPr>
            <a:spLocks noChangeArrowheads="1"/>
          </p:cNvSpPr>
          <p:nvPr/>
        </p:nvSpPr>
        <p:spPr bwMode="auto">
          <a:xfrm>
            <a:off x="3019087" y="3146593"/>
            <a:ext cx="6944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67" name="Rectangle 1055"/>
          <p:cNvSpPr>
            <a:spLocks noChangeArrowheads="1"/>
          </p:cNvSpPr>
          <p:nvPr/>
        </p:nvSpPr>
        <p:spPr bwMode="auto">
          <a:xfrm>
            <a:off x="2779187" y="4648916"/>
            <a:ext cx="155725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18468" name="Rectangle 1056"/>
          <p:cNvSpPr>
            <a:spLocks noChangeArrowheads="1"/>
          </p:cNvSpPr>
          <p:nvPr/>
        </p:nvSpPr>
        <p:spPr bwMode="auto">
          <a:xfrm>
            <a:off x="3608316" y="5560530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18469" name="Rectangle 1057"/>
          <p:cNvSpPr>
            <a:spLocks noChangeArrowheads="1"/>
          </p:cNvSpPr>
          <p:nvPr/>
        </p:nvSpPr>
        <p:spPr bwMode="auto">
          <a:xfrm>
            <a:off x="2804440" y="5327517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70" name="Rectangle 1058"/>
          <p:cNvSpPr>
            <a:spLocks noChangeArrowheads="1"/>
          </p:cNvSpPr>
          <p:nvPr/>
        </p:nvSpPr>
        <p:spPr bwMode="auto">
          <a:xfrm>
            <a:off x="3890304" y="5014788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18471" name="Oval 1059"/>
          <p:cNvSpPr>
            <a:spLocks noChangeArrowheads="1"/>
          </p:cNvSpPr>
          <p:nvPr/>
        </p:nvSpPr>
        <p:spPr bwMode="auto">
          <a:xfrm>
            <a:off x="1468154" y="2001965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18472" name="Oval 1060"/>
          <p:cNvSpPr>
            <a:spLocks noChangeArrowheads="1"/>
          </p:cNvSpPr>
          <p:nvPr/>
        </p:nvSpPr>
        <p:spPr bwMode="auto">
          <a:xfrm>
            <a:off x="1468154" y="3473629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18473" name="Oval 1061"/>
          <p:cNvSpPr>
            <a:spLocks noChangeArrowheads="1"/>
          </p:cNvSpPr>
          <p:nvPr/>
        </p:nvSpPr>
        <p:spPr bwMode="auto">
          <a:xfrm>
            <a:off x="1468154" y="4945293"/>
            <a:ext cx="606064" cy="5886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S4</a:t>
            </a:r>
          </a:p>
        </p:txBody>
      </p:sp>
      <p:sp>
        <p:nvSpPr>
          <p:cNvPr id="18474" name="Oval 1062"/>
          <p:cNvSpPr>
            <a:spLocks noChangeArrowheads="1"/>
          </p:cNvSpPr>
          <p:nvPr/>
        </p:nvSpPr>
        <p:spPr bwMode="auto">
          <a:xfrm>
            <a:off x="3084323" y="2001965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18475" name="Oval 1063"/>
          <p:cNvSpPr>
            <a:spLocks noChangeArrowheads="1"/>
          </p:cNvSpPr>
          <p:nvPr/>
        </p:nvSpPr>
        <p:spPr bwMode="auto">
          <a:xfrm>
            <a:off x="3084323" y="3473629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18476" name="Oval 1064"/>
          <p:cNvSpPr>
            <a:spLocks noChangeArrowheads="1"/>
          </p:cNvSpPr>
          <p:nvPr/>
        </p:nvSpPr>
        <p:spPr bwMode="auto">
          <a:xfrm>
            <a:off x="3084323" y="4945293"/>
            <a:ext cx="606064" cy="58866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S5</a:t>
            </a:r>
          </a:p>
        </p:txBody>
      </p:sp>
      <p:sp>
        <p:nvSpPr>
          <p:cNvPr id="18477" name="Line 1065"/>
          <p:cNvSpPr>
            <a:spLocks noChangeShapeType="1"/>
          </p:cNvSpPr>
          <p:nvPr/>
        </p:nvSpPr>
        <p:spPr bwMode="auto">
          <a:xfrm>
            <a:off x="338735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1066"/>
          <p:cNvSpPr>
            <a:spLocks noChangeShapeType="1"/>
          </p:cNvSpPr>
          <p:nvPr/>
        </p:nvSpPr>
        <p:spPr bwMode="auto">
          <a:xfrm>
            <a:off x="1872196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1067"/>
          <p:cNvSpPr>
            <a:spLocks noChangeShapeType="1"/>
          </p:cNvSpPr>
          <p:nvPr/>
        </p:nvSpPr>
        <p:spPr bwMode="auto">
          <a:xfrm flipV="1">
            <a:off x="1670175" y="4062295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1068"/>
          <p:cNvSpPr>
            <a:spLocks noChangeShapeType="1"/>
          </p:cNvSpPr>
          <p:nvPr/>
        </p:nvSpPr>
        <p:spPr bwMode="auto">
          <a:xfrm>
            <a:off x="2074218" y="5141515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1069"/>
          <p:cNvSpPr>
            <a:spLocks noChangeShapeType="1"/>
          </p:cNvSpPr>
          <p:nvPr/>
        </p:nvSpPr>
        <p:spPr bwMode="auto">
          <a:xfrm flipH="1">
            <a:off x="2074218" y="5337736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1070"/>
          <p:cNvSpPr>
            <a:spLocks noChangeShapeType="1"/>
          </p:cNvSpPr>
          <p:nvPr/>
        </p:nvSpPr>
        <p:spPr bwMode="auto">
          <a:xfrm flipV="1">
            <a:off x="3357894" y="258041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1071"/>
          <p:cNvSpPr>
            <a:spLocks noChangeShapeType="1"/>
          </p:cNvSpPr>
          <p:nvPr/>
        </p:nvSpPr>
        <p:spPr bwMode="auto">
          <a:xfrm>
            <a:off x="348836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Line 1072"/>
          <p:cNvSpPr>
            <a:spLocks noChangeShapeType="1"/>
          </p:cNvSpPr>
          <p:nvPr/>
        </p:nvSpPr>
        <p:spPr bwMode="auto">
          <a:xfrm>
            <a:off x="2074218" y="3767962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Line 1073"/>
          <p:cNvSpPr>
            <a:spLocks noChangeShapeType="1"/>
          </p:cNvSpPr>
          <p:nvPr/>
        </p:nvSpPr>
        <p:spPr bwMode="auto">
          <a:xfrm flipV="1">
            <a:off x="1973207" y="2492520"/>
            <a:ext cx="1212127" cy="10792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Line 1074"/>
          <p:cNvSpPr>
            <a:spLocks noChangeShapeType="1"/>
          </p:cNvSpPr>
          <p:nvPr/>
        </p:nvSpPr>
        <p:spPr bwMode="auto">
          <a:xfrm flipH="1">
            <a:off x="1973207" y="3964184"/>
            <a:ext cx="1212127" cy="1079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1075"/>
          <p:cNvSpPr>
            <a:spLocks noChangeShapeType="1"/>
          </p:cNvSpPr>
          <p:nvPr/>
        </p:nvSpPr>
        <p:spPr bwMode="auto">
          <a:xfrm flipV="1">
            <a:off x="1910075" y="2553839"/>
            <a:ext cx="1325764" cy="2415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Line 1076"/>
          <p:cNvSpPr>
            <a:spLocks noChangeShapeType="1"/>
          </p:cNvSpPr>
          <p:nvPr/>
        </p:nvSpPr>
        <p:spPr bwMode="auto">
          <a:xfrm>
            <a:off x="2074218" y="2394409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Line 1077"/>
          <p:cNvSpPr>
            <a:spLocks noChangeShapeType="1"/>
          </p:cNvSpPr>
          <p:nvPr/>
        </p:nvSpPr>
        <p:spPr bwMode="auto">
          <a:xfrm flipH="1">
            <a:off x="2074218" y="2198187"/>
            <a:ext cx="101010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1078"/>
          <p:cNvSpPr>
            <a:spLocks noChangeShapeType="1"/>
          </p:cNvSpPr>
          <p:nvPr/>
        </p:nvSpPr>
        <p:spPr bwMode="auto">
          <a:xfrm>
            <a:off x="1771186" y="2590631"/>
            <a:ext cx="0" cy="882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Line 1079"/>
          <p:cNvSpPr>
            <a:spLocks noChangeShapeType="1"/>
          </p:cNvSpPr>
          <p:nvPr/>
        </p:nvSpPr>
        <p:spPr bwMode="auto">
          <a:xfrm flipH="1" flipV="1">
            <a:off x="1846944" y="2590631"/>
            <a:ext cx="1338390" cy="24527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1080"/>
          <p:cNvSpPr>
            <a:spLocks noChangeShapeType="1"/>
          </p:cNvSpPr>
          <p:nvPr/>
        </p:nvSpPr>
        <p:spPr bwMode="auto">
          <a:xfrm>
            <a:off x="1910075" y="2541575"/>
            <a:ext cx="1199501" cy="10914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Line 1081"/>
          <p:cNvSpPr>
            <a:spLocks noChangeShapeType="1"/>
          </p:cNvSpPr>
          <p:nvPr/>
        </p:nvSpPr>
        <p:spPr bwMode="auto">
          <a:xfrm flipH="1" flipV="1">
            <a:off x="2011086" y="2467992"/>
            <a:ext cx="1174248" cy="1042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94" name="AutoShape 1082"/>
          <p:cNvCxnSpPr>
            <a:cxnSpLocks noChangeShapeType="1"/>
            <a:stCxn id="18476" idx="5"/>
            <a:endCxn id="18476" idx="3"/>
          </p:cNvCxnSpPr>
          <p:nvPr/>
        </p:nvCxnSpPr>
        <p:spPr bwMode="auto">
          <a:xfrm rot="5400000">
            <a:off x="3385281" y="5235508"/>
            <a:ext cx="2044" cy="42929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5" name="AutoShape 1083"/>
          <p:cNvCxnSpPr>
            <a:cxnSpLocks noChangeShapeType="1"/>
            <a:stCxn id="18474" idx="7"/>
            <a:endCxn id="18474" idx="1"/>
          </p:cNvCxnSpPr>
          <p:nvPr/>
        </p:nvCxnSpPr>
        <p:spPr bwMode="auto">
          <a:xfrm rot="16200000" flipH="1" flipV="1">
            <a:off x="3385281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6" name="AutoShape 1084"/>
          <p:cNvCxnSpPr>
            <a:cxnSpLocks noChangeShapeType="1"/>
            <a:stCxn id="18471" idx="7"/>
            <a:endCxn id="18471" idx="1"/>
          </p:cNvCxnSpPr>
          <p:nvPr/>
        </p:nvCxnSpPr>
        <p:spPr bwMode="auto">
          <a:xfrm rot="16200000" flipH="1" flipV="1">
            <a:off x="1769112" y="1875209"/>
            <a:ext cx="2044" cy="429295"/>
          </a:xfrm>
          <a:prstGeom prst="curvedConnector3">
            <a:avLst>
              <a:gd name="adj1" fmla="val -186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7" name="AutoShape 1085"/>
          <p:cNvCxnSpPr>
            <a:cxnSpLocks noChangeShapeType="1"/>
            <a:stCxn id="18473" idx="2"/>
            <a:endCxn id="18471" idx="2"/>
          </p:cNvCxnSpPr>
          <p:nvPr/>
        </p:nvCxnSpPr>
        <p:spPr bwMode="auto">
          <a:xfrm rot="10800000" flipH="1">
            <a:off x="1468154" y="2296298"/>
            <a:ext cx="2104" cy="2943328"/>
          </a:xfrm>
          <a:prstGeom prst="curvedConnector3">
            <a:avLst>
              <a:gd name="adj1" fmla="val -23400009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8" name="AutoShape 1086"/>
          <p:cNvCxnSpPr>
            <a:cxnSpLocks noChangeShapeType="1"/>
            <a:stCxn id="18472" idx="3"/>
            <a:endCxn id="18472" idx="1"/>
          </p:cNvCxnSpPr>
          <p:nvPr/>
        </p:nvCxnSpPr>
        <p:spPr bwMode="auto">
          <a:xfrm rot="5400000" flipH="1" flipV="1">
            <a:off x="1350157" y="3765888"/>
            <a:ext cx="416971" cy="2104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99" name="AutoShape 1087"/>
          <p:cNvCxnSpPr>
            <a:cxnSpLocks noChangeShapeType="1"/>
            <a:stCxn id="18474" idx="6"/>
            <a:endCxn id="18476" idx="6"/>
          </p:cNvCxnSpPr>
          <p:nvPr/>
        </p:nvCxnSpPr>
        <p:spPr bwMode="auto">
          <a:xfrm>
            <a:off x="3690387" y="2296298"/>
            <a:ext cx="2104" cy="2943328"/>
          </a:xfrm>
          <a:prstGeom prst="curvedConnector3">
            <a:avLst>
              <a:gd name="adj1" fmla="val 120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00" name="AutoShape 1088"/>
          <p:cNvCxnSpPr>
            <a:cxnSpLocks noChangeShapeType="1"/>
            <a:stCxn id="18476" idx="6"/>
            <a:endCxn id="18474" idx="6"/>
          </p:cNvCxnSpPr>
          <p:nvPr/>
        </p:nvCxnSpPr>
        <p:spPr bwMode="auto">
          <a:xfrm flipV="1">
            <a:off x="3690387" y="2296298"/>
            <a:ext cx="2104" cy="2943328"/>
          </a:xfrm>
          <a:prstGeom prst="curvedConnector3">
            <a:avLst>
              <a:gd name="adj1" fmla="val 245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501" name="Rectangle 1089"/>
          <p:cNvSpPr>
            <a:spLocks noChangeArrowheads="1"/>
          </p:cNvSpPr>
          <p:nvPr/>
        </p:nvSpPr>
        <p:spPr bwMode="auto">
          <a:xfrm>
            <a:off x="3511514" y="2978986"/>
            <a:ext cx="98906" cy="17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18446" name="TextBox 78"/>
          <p:cNvSpPr txBox="1">
            <a:spLocks noChangeArrowheads="1"/>
          </p:cNvSpPr>
          <p:nvPr/>
        </p:nvSpPr>
        <p:spPr bwMode="auto">
          <a:xfrm>
            <a:off x="4572000" y="3886200"/>
            <a:ext cx="4390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Put states into groups based on their</a:t>
            </a:r>
          </a:p>
          <a:p>
            <a:pPr eaLnBrk="1" hangingPunct="1"/>
            <a:r>
              <a:rPr lang="en-US" dirty="0"/>
              <a:t>outputs (or whether they accept or reject)</a:t>
            </a:r>
          </a:p>
        </p:txBody>
      </p:sp>
      <p:sp>
        <p:nvSpPr>
          <p:cNvPr id="73" name="TextBox 66"/>
          <p:cNvSpPr txBox="1">
            <a:spLocks noChangeArrowheads="1"/>
          </p:cNvSpPr>
          <p:nvPr/>
        </p:nvSpPr>
        <p:spPr bwMode="auto">
          <a:xfrm>
            <a:off x="3973513" y="5029200"/>
            <a:ext cx="514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1" eaLnBrk="1" hangingPunct="1"/>
            <a:r>
              <a:rPr lang="en-US" dirty="0"/>
              <a:t>If there is a symbol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so that not all states in</a:t>
            </a:r>
          </a:p>
          <a:p>
            <a:pPr lvl="1" eaLnBrk="1" hangingPunct="1"/>
            <a:r>
              <a:rPr lang="en-US" dirty="0"/>
              <a:t>a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agree on which group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dirty="0"/>
              <a:t> leads to, </a:t>
            </a:r>
          </a:p>
          <a:p>
            <a:pPr lvl="1" eaLnBrk="1" hangingPunct="1"/>
            <a:r>
              <a:rPr lang="en-US" dirty="0"/>
              <a:t>split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dirty="0"/>
              <a:t> based on which group the states go </a:t>
            </a:r>
          </a:p>
          <a:p>
            <a:pPr lvl="1" eaLnBrk="1" hangingPunct="1"/>
            <a:r>
              <a:rPr lang="en-US" dirty="0"/>
              <a:t>to on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643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01510" y="1447800"/>
            <a:ext cx="1752600" cy="449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82510" y="2667000"/>
            <a:ext cx="2133600" cy="228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30310" y="3200400"/>
            <a:ext cx="1752600" cy="26670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Example</a:t>
            </a:r>
          </a:p>
        </p:txBody>
      </p:sp>
      <p:sp>
        <p:nvSpPr>
          <p:cNvPr id="19467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transition table</a:t>
            </a:r>
          </a:p>
        </p:txBody>
      </p:sp>
      <p:grpSp>
        <p:nvGrpSpPr>
          <p:cNvPr id="19468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S4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S5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</a:p>
          </p:txBody>
        </p:sp>
        <p:sp>
          <p:nvSpPr>
            <p:cNvPr id="19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9" name="Group 1035"/>
          <p:cNvGrpSpPr>
            <a:grpSpLocks/>
          </p:cNvGrpSpPr>
          <p:nvPr/>
        </p:nvGrpSpPr>
        <p:grpSpPr bwMode="auto">
          <a:xfrm>
            <a:off x="1087260" y="1752600"/>
            <a:ext cx="2901950" cy="3987800"/>
            <a:chOff x="407" y="1528"/>
            <a:chExt cx="1379" cy="1951"/>
          </a:xfrm>
        </p:grpSpPr>
        <p:sp>
          <p:nvSpPr>
            <p:cNvPr id="19471" name="Rectangle 1036"/>
            <p:cNvSpPr>
              <a:spLocks noChangeArrowheads="1"/>
            </p:cNvSpPr>
            <p:nvPr/>
          </p:nvSpPr>
          <p:spPr bwMode="auto">
            <a:xfrm>
              <a:off x="619" y="19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2" name="Rectangle 1037"/>
            <p:cNvSpPr>
              <a:spLocks noChangeArrowheads="1"/>
            </p:cNvSpPr>
            <p:nvPr/>
          </p:nvSpPr>
          <p:spPr bwMode="auto">
            <a:xfrm>
              <a:off x="957" y="1832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3" name="Rectangle 1038"/>
            <p:cNvSpPr>
              <a:spLocks noChangeArrowheads="1"/>
            </p:cNvSpPr>
            <p:nvPr/>
          </p:nvSpPr>
          <p:spPr bwMode="auto">
            <a:xfrm>
              <a:off x="910" y="206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4" name="Rectangle 1039"/>
            <p:cNvSpPr>
              <a:spLocks noChangeArrowheads="1"/>
            </p:cNvSpPr>
            <p:nvPr/>
          </p:nvSpPr>
          <p:spPr bwMode="auto">
            <a:xfrm>
              <a:off x="830" y="15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5" name="Rectangle 1040"/>
            <p:cNvSpPr>
              <a:spLocks noChangeArrowheads="1"/>
            </p:cNvSpPr>
            <p:nvPr/>
          </p:nvSpPr>
          <p:spPr bwMode="auto">
            <a:xfrm>
              <a:off x="810" y="226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76" name="Rectangle 1041"/>
            <p:cNvSpPr>
              <a:spLocks noChangeArrowheads="1"/>
            </p:cNvSpPr>
            <p:nvPr/>
          </p:nvSpPr>
          <p:spPr bwMode="auto">
            <a:xfrm>
              <a:off x="911" y="250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77" name="Rectangle 1042"/>
            <p:cNvSpPr>
              <a:spLocks noChangeArrowheads="1"/>
            </p:cNvSpPr>
            <p:nvPr/>
          </p:nvSpPr>
          <p:spPr bwMode="auto">
            <a:xfrm>
              <a:off x="798" y="26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78" name="Rectangle 1043"/>
            <p:cNvSpPr>
              <a:spLocks noChangeArrowheads="1"/>
            </p:cNvSpPr>
            <p:nvPr/>
          </p:nvSpPr>
          <p:spPr bwMode="auto">
            <a:xfrm>
              <a:off x="467" y="2663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79" name="Rectangle 1044"/>
            <p:cNvSpPr>
              <a:spLocks noChangeArrowheads="1"/>
            </p:cNvSpPr>
            <p:nvPr/>
          </p:nvSpPr>
          <p:spPr bwMode="auto">
            <a:xfrm>
              <a:off x="581" y="2940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0" name="Rectangle 1045"/>
            <p:cNvSpPr>
              <a:spLocks noChangeArrowheads="1"/>
            </p:cNvSpPr>
            <p:nvPr/>
          </p:nvSpPr>
          <p:spPr bwMode="auto">
            <a:xfrm>
              <a:off x="978" y="277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81" name="Rectangle 1046"/>
            <p:cNvSpPr>
              <a:spLocks noChangeArrowheads="1"/>
            </p:cNvSpPr>
            <p:nvPr/>
          </p:nvSpPr>
          <p:spPr bwMode="auto">
            <a:xfrm flipH="1">
              <a:off x="1000" y="30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2" name="Rectangle 1047"/>
            <p:cNvSpPr>
              <a:spLocks noChangeArrowheads="1"/>
            </p:cNvSpPr>
            <p:nvPr/>
          </p:nvSpPr>
          <p:spPr bwMode="auto">
            <a:xfrm>
              <a:off x="407" y="3143"/>
              <a:ext cx="5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0</a:t>
              </a:r>
            </a:p>
          </p:txBody>
        </p:sp>
        <p:sp>
          <p:nvSpPr>
            <p:cNvPr id="19483" name="Rectangle 1048"/>
            <p:cNvSpPr>
              <a:spLocks noChangeArrowheads="1"/>
            </p:cNvSpPr>
            <p:nvPr/>
          </p:nvSpPr>
          <p:spPr bwMode="auto">
            <a:xfrm flipH="1">
              <a:off x="1635" y="1529"/>
              <a:ext cx="2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600" b="1"/>
                <a:t>2</a:t>
              </a:r>
            </a:p>
          </p:txBody>
        </p:sp>
        <p:sp>
          <p:nvSpPr>
            <p:cNvPr id="19484" name="Rectangle 1049"/>
            <p:cNvSpPr>
              <a:spLocks noChangeArrowheads="1"/>
            </p:cNvSpPr>
            <p:nvPr/>
          </p:nvSpPr>
          <p:spPr bwMode="auto">
            <a:xfrm>
              <a:off x="1213" y="1655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5" name="Rectangle 1050"/>
            <p:cNvSpPr>
              <a:spLocks noChangeArrowheads="1"/>
            </p:cNvSpPr>
            <p:nvPr/>
          </p:nvSpPr>
          <p:spPr bwMode="auto">
            <a:xfrm>
              <a:off x="1647" y="1975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6" name="Rectangle 1051"/>
            <p:cNvSpPr>
              <a:spLocks noChangeArrowheads="1"/>
            </p:cNvSpPr>
            <p:nvPr/>
          </p:nvSpPr>
          <p:spPr bwMode="auto">
            <a:xfrm>
              <a:off x="1415" y="2119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87" name="Rectangle 1052"/>
            <p:cNvSpPr>
              <a:spLocks noChangeArrowheads="1"/>
            </p:cNvSpPr>
            <p:nvPr/>
          </p:nvSpPr>
          <p:spPr bwMode="auto">
            <a:xfrm>
              <a:off x="1510" y="268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88" name="Rectangle 1053"/>
            <p:cNvSpPr>
              <a:spLocks noChangeArrowheads="1"/>
            </p:cNvSpPr>
            <p:nvPr/>
          </p:nvSpPr>
          <p:spPr bwMode="auto">
            <a:xfrm>
              <a:off x="1219" y="262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89" name="Rectangle 1054"/>
            <p:cNvSpPr>
              <a:spLocks noChangeArrowheads="1"/>
            </p:cNvSpPr>
            <p:nvPr/>
          </p:nvSpPr>
          <p:spPr bwMode="auto">
            <a:xfrm>
              <a:off x="1325" y="2210"/>
              <a:ext cx="3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0" name="Rectangle 1055"/>
            <p:cNvSpPr>
              <a:spLocks noChangeArrowheads="1"/>
            </p:cNvSpPr>
            <p:nvPr/>
          </p:nvSpPr>
          <p:spPr bwMode="auto">
            <a:xfrm>
              <a:off x="1211" y="2945"/>
              <a:ext cx="74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2</a:t>
              </a:r>
            </a:p>
          </p:txBody>
        </p:sp>
        <p:sp>
          <p:nvSpPr>
            <p:cNvPr id="19491" name="Rectangle 1056"/>
            <p:cNvSpPr>
              <a:spLocks noChangeArrowheads="1"/>
            </p:cNvSpPr>
            <p:nvPr/>
          </p:nvSpPr>
          <p:spPr bwMode="auto">
            <a:xfrm>
              <a:off x="1605" y="3391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3</a:t>
              </a:r>
            </a:p>
          </p:txBody>
        </p:sp>
        <p:sp>
          <p:nvSpPr>
            <p:cNvPr id="19492" name="Rectangle 1057"/>
            <p:cNvSpPr>
              <a:spLocks noChangeArrowheads="1"/>
            </p:cNvSpPr>
            <p:nvPr/>
          </p:nvSpPr>
          <p:spPr bwMode="auto">
            <a:xfrm>
              <a:off x="1223" y="3277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  <p:sp>
          <p:nvSpPr>
            <p:cNvPr id="19493" name="Rectangle 1058"/>
            <p:cNvSpPr>
              <a:spLocks noChangeArrowheads="1"/>
            </p:cNvSpPr>
            <p:nvPr/>
          </p:nvSpPr>
          <p:spPr bwMode="auto">
            <a:xfrm>
              <a:off x="1739" y="3124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0</a:t>
              </a:r>
            </a:p>
          </p:txBody>
        </p:sp>
        <p:sp>
          <p:nvSpPr>
            <p:cNvPr id="19494" name="Oval 1059"/>
            <p:cNvSpPr>
              <a:spLocks noChangeArrowheads="1"/>
            </p:cNvSpPr>
            <p:nvPr/>
          </p:nvSpPr>
          <p:spPr bwMode="auto">
            <a:xfrm>
              <a:off x="588" y="165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S0</a:t>
              </a:r>
            </a:p>
          </p:txBody>
        </p:sp>
        <p:sp>
          <p:nvSpPr>
            <p:cNvPr id="19495" name="Oval 1060"/>
            <p:cNvSpPr>
              <a:spLocks noChangeArrowheads="1"/>
            </p:cNvSpPr>
            <p:nvPr/>
          </p:nvSpPr>
          <p:spPr bwMode="auto">
            <a:xfrm>
              <a:off x="588" y="237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S2</a:t>
              </a:r>
            </a:p>
          </p:txBody>
        </p:sp>
        <p:sp>
          <p:nvSpPr>
            <p:cNvPr id="19496" name="Oval 1061"/>
            <p:cNvSpPr>
              <a:spLocks noChangeArrowheads="1"/>
            </p:cNvSpPr>
            <p:nvPr/>
          </p:nvSpPr>
          <p:spPr bwMode="auto">
            <a:xfrm>
              <a:off x="588" y="309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S4</a:t>
              </a:r>
            </a:p>
          </p:txBody>
        </p:sp>
        <p:sp>
          <p:nvSpPr>
            <p:cNvPr id="19497" name="Oval 1062"/>
            <p:cNvSpPr>
              <a:spLocks noChangeArrowheads="1"/>
            </p:cNvSpPr>
            <p:nvPr/>
          </p:nvSpPr>
          <p:spPr bwMode="auto">
            <a:xfrm>
              <a:off x="1356" y="165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S1</a:t>
              </a:r>
            </a:p>
          </p:txBody>
        </p:sp>
        <p:sp>
          <p:nvSpPr>
            <p:cNvPr id="19498" name="Oval 1063"/>
            <p:cNvSpPr>
              <a:spLocks noChangeArrowheads="1"/>
            </p:cNvSpPr>
            <p:nvPr/>
          </p:nvSpPr>
          <p:spPr bwMode="auto">
            <a:xfrm>
              <a:off x="1356" y="237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S3</a:t>
              </a:r>
            </a:p>
          </p:txBody>
        </p:sp>
        <p:sp>
          <p:nvSpPr>
            <p:cNvPr id="19499" name="Oval 1064"/>
            <p:cNvSpPr>
              <a:spLocks noChangeArrowheads="1"/>
            </p:cNvSpPr>
            <p:nvPr/>
          </p:nvSpPr>
          <p:spPr bwMode="auto">
            <a:xfrm>
              <a:off x="1356" y="309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ts val="1375"/>
                </a:lnSpc>
              </a:pPr>
              <a:r>
                <a:rPr lang="en-US" sz="1400" b="1" dirty="0"/>
                <a:t>S5</a:t>
              </a:r>
            </a:p>
          </p:txBody>
        </p:sp>
        <p:sp>
          <p:nvSpPr>
            <p:cNvPr id="19500" name="Line 1065"/>
            <p:cNvSpPr>
              <a:spLocks noChangeShapeType="1"/>
            </p:cNvSpPr>
            <p:nvPr/>
          </p:nvSpPr>
          <p:spPr bwMode="auto">
            <a:xfrm>
              <a:off x="150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1066"/>
            <p:cNvSpPr>
              <a:spLocks noChangeShapeType="1"/>
            </p:cNvSpPr>
            <p:nvPr/>
          </p:nvSpPr>
          <p:spPr bwMode="auto">
            <a:xfrm>
              <a:off x="780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1067"/>
            <p:cNvSpPr>
              <a:spLocks noChangeShapeType="1"/>
            </p:cNvSpPr>
            <p:nvPr/>
          </p:nvSpPr>
          <p:spPr bwMode="auto">
            <a:xfrm flipV="1">
              <a:off x="684" y="265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68"/>
            <p:cNvSpPr>
              <a:spLocks noChangeShapeType="1"/>
            </p:cNvSpPr>
            <p:nvPr/>
          </p:nvSpPr>
          <p:spPr bwMode="auto">
            <a:xfrm>
              <a:off x="876" y="31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069"/>
            <p:cNvSpPr>
              <a:spLocks noChangeShapeType="1"/>
            </p:cNvSpPr>
            <p:nvPr/>
          </p:nvSpPr>
          <p:spPr bwMode="auto">
            <a:xfrm flipH="1">
              <a:off x="876" y="328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070"/>
            <p:cNvSpPr>
              <a:spLocks noChangeShapeType="1"/>
            </p:cNvSpPr>
            <p:nvPr/>
          </p:nvSpPr>
          <p:spPr bwMode="auto">
            <a:xfrm flipV="1">
              <a:off x="1486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1071"/>
            <p:cNvSpPr>
              <a:spLocks noChangeShapeType="1"/>
            </p:cNvSpPr>
            <p:nvPr/>
          </p:nvSpPr>
          <p:spPr bwMode="auto">
            <a:xfrm>
              <a:off x="1548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1072"/>
            <p:cNvSpPr>
              <a:spLocks noChangeShapeType="1"/>
            </p:cNvSpPr>
            <p:nvPr/>
          </p:nvSpPr>
          <p:spPr bwMode="auto">
            <a:xfrm>
              <a:off x="876" y="251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1073"/>
            <p:cNvSpPr>
              <a:spLocks noChangeShapeType="1"/>
            </p:cNvSpPr>
            <p:nvPr/>
          </p:nvSpPr>
          <p:spPr bwMode="auto">
            <a:xfrm flipV="1">
              <a:off x="828" y="189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4"/>
            <p:cNvSpPr>
              <a:spLocks noChangeShapeType="1"/>
            </p:cNvSpPr>
            <p:nvPr/>
          </p:nvSpPr>
          <p:spPr bwMode="auto">
            <a:xfrm flipH="1">
              <a:off x="828" y="2610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1075"/>
            <p:cNvSpPr>
              <a:spLocks noChangeShapeType="1"/>
            </p:cNvSpPr>
            <p:nvPr/>
          </p:nvSpPr>
          <p:spPr bwMode="auto">
            <a:xfrm flipV="1">
              <a:off x="798" y="1920"/>
              <a:ext cx="630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1076"/>
            <p:cNvSpPr>
              <a:spLocks noChangeShapeType="1"/>
            </p:cNvSpPr>
            <p:nvPr/>
          </p:nvSpPr>
          <p:spPr bwMode="auto">
            <a:xfrm>
              <a:off x="876" y="184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77"/>
            <p:cNvSpPr>
              <a:spLocks noChangeShapeType="1"/>
            </p:cNvSpPr>
            <p:nvPr/>
          </p:nvSpPr>
          <p:spPr bwMode="auto">
            <a:xfrm flipH="1">
              <a:off x="876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1078"/>
            <p:cNvSpPr>
              <a:spLocks noChangeShapeType="1"/>
            </p:cNvSpPr>
            <p:nvPr/>
          </p:nvSpPr>
          <p:spPr bwMode="auto">
            <a:xfrm>
              <a:off x="732" y="19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1079"/>
            <p:cNvSpPr>
              <a:spLocks noChangeShapeType="1"/>
            </p:cNvSpPr>
            <p:nvPr/>
          </p:nvSpPr>
          <p:spPr bwMode="auto">
            <a:xfrm flipH="1" flipV="1">
              <a:off x="768" y="1938"/>
              <a:ext cx="636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1080"/>
            <p:cNvSpPr>
              <a:spLocks noChangeShapeType="1"/>
            </p:cNvSpPr>
            <p:nvPr/>
          </p:nvSpPr>
          <p:spPr bwMode="auto">
            <a:xfrm>
              <a:off x="798" y="1914"/>
              <a:ext cx="57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1081"/>
            <p:cNvSpPr>
              <a:spLocks noChangeShapeType="1"/>
            </p:cNvSpPr>
            <p:nvPr/>
          </p:nvSpPr>
          <p:spPr bwMode="auto">
            <a:xfrm flipH="1" flipV="1">
              <a:off x="846" y="1878"/>
              <a:ext cx="558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517" name="AutoShape 1082"/>
            <p:cNvCxnSpPr>
              <a:cxnSpLocks noChangeShapeType="1"/>
              <a:stCxn id="19499" idx="5"/>
              <a:endCxn id="19499" idx="3"/>
            </p:cNvCxnSpPr>
            <p:nvPr/>
          </p:nvCxnSpPr>
          <p:spPr bwMode="auto">
            <a:xfrm rot="5400000">
              <a:off x="1499" y="3235"/>
              <a:ext cx="1" cy="204"/>
            </a:xfrm>
            <a:prstGeom prst="curvedConnector3">
              <a:avLst>
                <a:gd name="adj1" fmla="val 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8" name="AutoShape 1083"/>
            <p:cNvCxnSpPr>
              <a:cxnSpLocks noChangeShapeType="1"/>
              <a:stCxn id="19497" idx="7"/>
              <a:endCxn id="19497" idx="1"/>
            </p:cNvCxnSpPr>
            <p:nvPr/>
          </p:nvCxnSpPr>
          <p:spPr bwMode="auto">
            <a:xfrm rot="-5400000" flipH="1" flipV="1">
              <a:off x="1499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9" name="AutoShape 1084"/>
            <p:cNvCxnSpPr>
              <a:cxnSpLocks noChangeShapeType="1"/>
              <a:stCxn id="19494" idx="7"/>
              <a:endCxn id="19494" idx="1"/>
            </p:cNvCxnSpPr>
            <p:nvPr/>
          </p:nvCxnSpPr>
          <p:spPr bwMode="auto">
            <a:xfrm rot="-5400000" flipH="1" flipV="1">
              <a:off x="731" y="159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0" name="AutoShape 1085"/>
            <p:cNvCxnSpPr>
              <a:cxnSpLocks noChangeShapeType="1"/>
              <a:stCxn id="19496" idx="2"/>
              <a:endCxn id="19494" idx="2"/>
            </p:cNvCxnSpPr>
            <p:nvPr/>
          </p:nvCxnSpPr>
          <p:spPr bwMode="auto">
            <a:xfrm rot="10800000" flipH="1">
              <a:off x="588" y="1794"/>
              <a:ext cx="1" cy="1440"/>
            </a:xfrm>
            <a:prstGeom prst="curvedConnector3">
              <a:avLst>
                <a:gd name="adj1" fmla="val -234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1" name="AutoShape 1086"/>
            <p:cNvCxnSpPr>
              <a:cxnSpLocks noChangeShapeType="1"/>
              <a:stCxn id="19495" idx="3"/>
              <a:endCxn id="19495" idx="1"/>
            </p:cNvCxnSpPr>
            <p:nvPr/>
          </p:nvCxnSpPr>
          <p:spPr bwMode="auto">
            <a:xfrm rot="5400000" flipH="1" flipV="1">
              <a:off x="529" y="2513"/>
              <a:ext cx="204" cy="1"/>
            </a:xfrm>
            <a:prstGeom prst="curvedConnector5">
              <a:avLst>
                <a:gd name="adj1" fmla="val -29412"/>
                <a:gd name="adj2" fmla="val -15600005"/>
                <a:gd name="adj3" fmla="val 123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2" name="AutoShape 1087"/>
            <p:cNvCxnSpPr>
              <a:cxnSpLocks noChangeShapeType="1"/>
              <a:stCxn id="19497" idx="6"/>
              <a:endCxn id="19499" idx="6"/>
            </p:cNvCxnSpPr>
            <p:nvPr/>
          </p:nvCxnSpPr>
          <p:spPr bwMode="auto">
            <a:xfrm>
              <a:off x="1644" y="1794"/>
              <a:ext cx="1" cy="1440"/>
            </a:xfrm>
            <a:prstGeom prst="curvedConnector3">
              <a:avLst>
                <a:gd name="adj1" fmla="val 120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3" name="AutoShape 1088"/>
            <p:cNvCxnSpPr>
              <a:cxnSpLocks noChangeShapeType="1"/>
              <a:stCxn id="19499" idx="6"/>
              <a:endCxn id="19497" idx="6"/>
            </p:cNvCxnSpPr>
            <p:nvPr/>
          </p:nvCxnSpPr>
          <p:spPr bwMode="auto">
            <a:xfrm flipV="1">
              <a:off x="1644" y="1794"/>
              <a:ext cx="1" cy="1440"/>
            </a:xfrm>
            <a:prstGeom prst="curvedConnector3">
              <a:avLst>
                <a:gd name="adj1" fmla="val 245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4" name="Rectangle 1089"/>
            <p:cNvSpPr>
              <a:spLocks noChangeArrowheads="1"/>
            </p:cNvSpPr>
            <p:nvPr/>
          </p:nvSpPr>
          <p:spPr bwMode="auto">
            <a:xfrm>
              <a:off x="1559" y="2128"/>
              <a:ext cx="4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ts val="1375"/>
                </a:lnSpc>
              </a:pPr>
              <a:r>
                <a:rPr lang="en-US" sz="1400" b="1"/>
                <a:t>1</a:t>
              </a:r>
            </a:p>
          </p:txBody>
        </p:sp>
      </p:grpSp>
      <p:sp>
        <p:nvSpPr>
          <p:cNvPr id="19470" name="TextBox 72"/>
          <p:cNvSpPr txBox="1">
            <a:spLocks noChangeArrowheads="1"/>
          </p:cNvSpPr>
          <p:nvPr/>
        </p:nvSpPr>
        <p:spPr bwMode="auto">
          <a:xfrm>
            <a:off x="5105400" y="4191000"/>
            <a:ext cx="344196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/>
              <a:t>Finally convert groups to states: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Can combine states S0-S4 and</a:t>
            </a:r>
          </a:p>
          <a:p>
            <a:pPr eaLnBrk="1" hangingPunct="1"/>
            <a:r>
              <a:rPr lang="en-US" dirty="0"/>
              <a:t>S3-S5.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table replace all S4 with S0 </a:t>
            </a:r>
          </a:p>
          <a:p>
            <a:pPr eaLnBrk="1" hangingPunct="1"/>
            <a:r>
              <a:rPr lang="en-US" dirty="0"/>
              <a:t>and all S5 with S3</a:t>
            </a:r>
          </a:p>
        </p:txBody>
      </p:sp>
    </p:spTree>
    <p:extLst>
      <p:ext uri="{BB962C8B-B14F-4D97-AF65-F5344CB8AC3E}">
        <p14:creationId xmlns:p14="http://schemas.microsoft.com/office/powerpoint/2010/main" val="12914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1258710" y="1447800"/>
            <a:ext cx="10668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258710" y="3048000"/>
            <a:ext cx="990600" cy="14478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858910" y="1600200"/>
            <a:ext cx="1143000" cy="1143000"/>
          </a:xfrm>
          <a:prstGeom prst="ellipse">
            <a:avLst/>
          </a:prstGeom>
          <a:solidFill>
            <a:srgbClr val="C8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858910" y="3276600"/>
            <a:ext cx="1066800" cy="1219200"/>
          </a:xfrm>
          <a:prstGeom prst="ellipse">
            <a:avLst/>
          </a:prstGeom>
          <a:solidFill>
            <a:srgbClr val="DBFFA0"/>
          </a:solidFill>
          <a:ln w="571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Machine</a:t>
            </a:r>
          </a:p>
        </p:txBody>
      </p:sp>
      <p:sp>
        <p:nvSpPr>
          <p:cNvPr id="20490" name="Rectangle 1026"/>
          <p:cNvSpPr>
            <a:spLocks noChangeArrowheads="1"/>
          </p:cNvSpPr>
          <p:nvPr/>
        </p:nvSpPr>
        <p:spPr bwMode="auto">
          <a:xfrm>
            <a:off x="5105400" y="3200400"/>
            <a:ext cx="298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1775"/>
              </a:lnSpc>
            </a:pPr>
            <a:r>
              <a:rPr lang="en-US"/>
              <a:t>state </a:t>
            </a:r>
            <a:br>
              <a:rPr lang="en-US"/>
            </a:br>
            <a:r>
              <a:rPr lang="en-US"/>
              <a:t>transition table</a:t>
            </a:r>
          </a:p>
        </p:txBody>
      </p:sp>
      <p:grpSp>
        <p:nvGrpSpPr>
          <p:cNvPr id="20491" name="Group 1027"/>
          <p:cNvGrpSpPr>
            <a:grpSpLocks/>
          </p:cNvGrpSpPr>
          <p:nvPr/>
        </p:nvGrpSpPr>
        <p:grpSpPr bwMode="auto">
          <a:xfrm>
            <a:off x="4800600" y="1219200"/>
            <a:ext cx="4235450" cy="2081213"/>
            <a:chOff x="2856" y="2024"/>
            <a:chExt cx="2705" cy="1328"/>
          </a:xfrm>
        </p:grpSpPr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2905" y="2024"/>
              <a:ext cx="2656" cy="13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1127125" algn="l"/>
                  <a:tab pos="1577975" algn="l"/>
                  <a:tab pos="2028825" algn="l"/>
                  <a:tab pos="2479675" algn="l"/>
                  <a:tab pos="3155950" algn="l"/>
                </a:tabLst>
                <a:defRPr/>
              </a:pPr>
              <a:r>
                <a:rPr lang="en-US" dirty="0">
                  <a:ea typeface="ＭＳ Ｐゴシック" pitchFamily="34" charset="-128"/>
                </a:rPr>
                <a:t>present	        next state        output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state	0	1	2	3	</a:t>
              </a:r>
              <a:br>
                <a:rPr lang="en-US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 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C000"/>
                  </a:solidFill>
                  <a:ea typeface="ＭＳ Ｐゴシック" pitchFamily="34" charset="-128"/>
                </a:rPr>
                <a:t>S2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1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b="1" dirty="0">
                  <a:ea typeface="ＭＳ Ｐゴシック" pitchFamily="34" charset="-128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 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ea typeface="ＭＳ Ｐゴシック" pitchFamily="34" charset="-128"/>
                </a:rPr>
                <a:t>S1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FF0000"/>
                  </a:solidFill>
                  <a:ea typeface="ＭＳ Ｐゴシック" pitchFamily="34" charset="-128"/>
                </a:rPr>
                <a:t>S0	S0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b="1" dirty="0">
                  <a:solidFill>
                    <a:srgbClr val="008000"/>
                  </a:solidFill>
                  <a:ea typeface="ＭＳ Ｐゴシック" pitchFamily="34" charset="-128"/>
                </a:rPr>
                <a:t>S3</a:t>
              </a:r>
              <a:r>
                <a:rPr lang="en-US" b="1" dirty="0">
                  <a:ea typeface="ＭＳ Ｐゴシック" pitchFamily="34" charset="-128"/>
                </a:rPr>
                <a:t>	</a:t>
              </a:r>
              <a:r>
                <a:rPr lang="en-US" dirty="0">
                  <a:ea typeface="ＭＳ Ｐゴシック" pitchFamily="34" charset="-128"/>
                </a:rPr>
                <a:t>0</a:t>
              </a:r>
              <a:br>
                <a:rPr lang="en-US" b="1" dirty="0">
                  <a:ea typeface="ＭＳ Ｐゴシック" pitchFamily="34" charset="-128"/>
                </a:rPr>
              </a:br>
              <a:r>
                <a:rPr lang="en-US" dirty="0">
                  <a:ea typeface="ＭＳ Ｐゴシック" pitchFamily="34" charset="-128"/>
                </a:rPr>
                <a:t>   </a:t>
              </a:r>
            </a:p>
          </p:txBody>
        </p:sp>
        <p:sp>
          <p:nvSpPr>
            <p:cNvPr id="20526" name="Line 1029"/>
            <p:cNvSpPr>
              <a:spLocks noChangeShapeType="1"/>
            </p:cNvSpPr>
            <p:nvPr/>
          </p:nvSpPr>
          <p:spPr bwMode="auto">
            <a:xfrm>
              <a:off x="2856" y="2319"/>
              <a:ext cx="2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030"/>
            <p:cNvSpPr>
              <a:spLocks noChangeShapeType="1"/>
            </p:cNvSpPr>
            <p:nvPr/>
          </p:nvSpPr>
          <p:spPr bwMode="auto">
            <a:xfrm>
              <a:off x="4704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031"/>
            <p:cNvSpPr>
              <a:spLocks noChangeShapeType="1"/>
            </p:cNvSpPr>
            <p:nvPr/>
          </p:nvSpPr>
          <p:spPr bwMode="auto">
            <a:xfrm>
              <a:off x="3576" y="2064"/>
              <a:ext cx="0" cy="10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Rectangle 1036"/>
          <p:cNvSpPr>
            <a:spLocks noChangeArrowheads="1"/>
          </p:cNvSpPr>
          <p:nvPr/>
        </p:nvSpPr>
        <p:spPr bwMode="auto">
          <a:xfrm>
            <a:off x="1533348" y="264318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493" name="Rectangle 1037"/>
          <p:cNvSpPr>
            <a:spLocks noChangeArrowheads="1"/>
          </p:cNvSpPr>
          <p:nvPr/>
        </p:nvSpPr>
        <p:spPr bwMode="auto">
          <a:xfrm>
            <a:off x="2244548" y="2373313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4" name="Rectangle 1038"/>
          <p:cNvSpPr>
            <a:spLocks noChangeArrowheads="1"/>
          </p:cNvSpPr>
          <p:nvPr/>
        </p:nvSpPr>
        <p:spPr bwMode="auto">
          <a:xfrm>
            <a:off x="2146123" y="2847975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5" name="Rectangle 1039"/>
          <p:cNvSpPr>
            <a:spLocks noChangeArrowheads="1"/>
          </p:cNvSpPr>
          <p:nvPr/>
        </p:nvSpPr>
        <p:spPr bwMode="auto">
          <a:xfrm>
            <a:off x="1977848" y="1752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6" name="Rectangle 1040"/>
          <p:cNvSpPr>
            <a:spLocks noChangeArrowheads="1"/>
          </p:cNvSpPr>
          <p:nvPr/>
        </p:nvSpPr>
        <p:spPr bwMode="auto">
          <a:xfrm>
            <a:off x="2325510" y="3276600"/>
            <a:ext cx="98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497" name="Rectangle 1041"/>
          <p:cNvSpPr>
            <a:spLocks noChangeArrowheads="1"/>
          </p:cNvSpPr>
          <p:nvPr/>
        </p:nvSpPr>
        <p:spPr bwMode="auto">
          <a:xfrm>
            <a:off x="2147710" y="374808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</a:t>
            </a:r>
          </a:p>
        </p:txBody>
      </p:sp>
      <p:sp>
        <p:nvSpPr>
          <p:cNvPr id="20498" name="Rectangle 1042"/>
          <p:cNvSpPr>
            <a:spLocks noChangeArrowheads="1"/>
          </p:cNvSpPr>
          <p:nvPr/>
        </p:nvSpPr>
        <p:spPr bwMode="auto">
          <a:xfrm flipH="1">
            <a:off x="2009598" y="3124200"/>
            <a:ext cx="444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499" name="Rectangle 1043"/>
          <p:cNvSpPr>
            <a:spLocks noChangeArrowheads="1"/>
          </p:cNvSpPr>
          <p:nvPr/>
        </p:nvSpPr>
        <p:spPr bwMode="auto">
          <a:xfrm>
            <a:off x="1214260" y="4071938"/>
            <a:ext cx="98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2</a:t>
            </a:r>
          </a:p>
        </p:txBody>
      </p:sp>
      <p:sp>
        <p:nvSpPr>
          <p:cNvPr id="20500" name="Rectangle 1048"/>
          <p:cNvSpPr>
            <a:spLocks noChangeArrowheads="1"/>
          </p:cNvSpPr>
          <p:nvPr/>
        </p:nvSpPr>
        <p:spPr bwMode="auto">
          <a:xfrm flipH="1">
            <a:off x="3671710" y="1754188"/>
            <a:ext cx="603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600" b="1"/>
              <a:t>2</a:t>
            </a:r>
          </a:p>
        </p:txBody>
      </p:sp>
      <p:sp>
        <p:nvSpPr>
          <p:cNvPr id="20501" name="Rectangle 1049"/>
          <p:cNvSpPr>
            <a:spLocks noChangeArrowheads="1"/>
          </p:cNvSpPr>
          <p:nvPr/>
        </p:nvSpPr>
        <p:spPr bwMode="auto">
          <a:xfrm>
            <a:off x="2782710" y="2012950"/>
            <a:ext cx="10001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2" name="Rectangle 1050"/>
          <p:cNvSpPr>
            <a:spLocks noChangeArrowheads="1"/>
          </p:cNvSpPr>
          <p:nvPr/>
        </p:nvSpPr>
        <p:spPr bwMode="auto">
          <a:xfrm flipH="1">
            <a:off x="3749498" y="2667000"/>
            <a:ext cx="460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endParaRPr lang="en-US" sz="1400" b="1"/>
          </a:p>
        </p:txBody>
      </p:sp>
      <p:sp>
        <p:nvSpPr>
          <p:cNvPr id="20503" name="Rectangle 1051"/>
          <p:cNvSpPr>
            <a:spLocks noChangeArrowheads="1"/>
          </p:cNvSpPr>
          <p:nvPr/>
        </p:nvSpPr>
        <p:spPr bwMode="auto">
          <a:xfrm>
            <a:off x="3208160" y="2895600"/>
            <a:ext cx="1079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0</a:t>
            </a:r>
          </a:p>
        </p:txBody>
      </p:sp>
      <p:sp>
        <p:nvSpPr>
          <p:cNvPr id="20504" name="Rectangle 1052"/>
          <p:cNvSpPr>
            <a:spLocks noChangeArrowheads="1"/>
          </p:cNvSpPr>
          <p:nvPr/>
        </p:nvSpPr>
        <p:spPr bwMode="auto">
          <a:xfrm>
            <a:off x="3408185" y="4110038"/>
            <a:ext cx="984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3</a:t>
            </a:r>
          </a:p>
        </p:txBody>
      </p:sp>
      <p:sp>
        <p:nvSpPr>
          <p:cNvPr id="20505" name="Rectangle 1054"/>
          <p:cNvSpPr>
            <a:spLocks noChangeArrowheads="1"/>
          </p:cNvSpPr>
          <p:nvPr/>
        </p:nvSpPr>
        <p:spPr bwMode="auto">
          <a:xfrm>
            <a:off x="3019248" y="3146425"/>
            <a:ext cx="29686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1,2</a:t>
            </a:r>
          </a:p>
        </p:txBody>
      </p:sp>
      <p:sp>
        <p:nvSpPr>
          <p:cNvPr id="20506" name="Oval 1059"/>
          <p:cNvSpPr>
            <a:spLocks noChangeArrowheads="1"/>
          </p:cNvSpPr>
          <p:nvPr/>
        </p:nvSpPr>
        <p:spPr bwMode="auto">
          <a:xfrm>
            <a:off x="1468260" y="2001838"/>
            <a:ext cx="606425" cy="5889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S0</a:t>
            </a:r>
          </a:p>
        </p:txBody>
      </p:sp>
      <p:sp>
        <p:nvSpPr>
          <p:cNvPr id="20507" name="Oval 1060"/>
          <p:cNvSpPr>
            <a:spLocks noChangeArrowheads="1"/>
          </p:cNvSpPr>
          <p:nvPr/>
        </p:nvSpPr>
        <p:spPr bwMode="auto">
          <a:xfrm>
            <a:off x="1468260" y="3473450"/>
            <a:ext cx="606425" cy="5889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S2</a:t>
            </a:r>
          </a:p>
        </p:txBody>
      </p:sp>
      <p:sp>
        <p:nvSpPr>
          <p:cNvPr id="20508" name="Oval 1062"/>
          <p:cNvSpPr>
            <a:spLocks noChangeArrowheads="1"/>
          </p:cNvSpPr>
          <p:nvPr/>
        </p:nvSpPr>
        <p:spPr bwMode="auto">
          <a:xfrm>
            <a:off x="3084335" y="2001838"/>
            <a:ext cx="606425" cy="588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S1</a:t>
            </a:r>
          </a:p>
        </p:txBody>
      </p:sp>
      <p:sp>
        <p:nvSpPr>
          <p:cNvPr id="20509" name="Oval 1063"/>
          <p:cNvSpPr>
            <a:spLocks noChangeArrowheads="1"/>
          </p:cNvSpPr>
          <p:nvPr/>
        </p:nvSpPr>
        <p:spPr bwMode="auto">
          <a:xfrm>
            <a:off x="3084335" y="3473450"/>
            <a:ext cx="606425" cy="588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ts val="1375"/>
              </a:lnSpc>
            </a:pPr>
            <a:r>
              <a:rPr lang="en-US" sz="1400" b="1" dirty="0"/>
              <a:t>S3</a:t>
            </a:r>
          </a:p>
        </p:txBody>
      </p:sp>
      <p:sp>
        <p:nvSpPr>
          <p:cNvPr id="20510" name="Line 1066"/>
          <p:cNvSpPr>
            <a:spLocks noChangeShapeType="1"/>
          </p:cNvSpPr>
          <p:nvPr/>
        </p:nvSpPr>
        <p:spPr bwMode="auto">
          <a:xfrm flipV="1">
            <a:off x="1944510" y="2590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1070"/>
          <p:cNvSpPr>
            <a:spLocks noChangeShapeType="1"/>
          </p:cNvSpPr>
          <p:nvPr/>
        </p:nvSpPr>
        <p:spPr bwMode="auto">
          <a:xfrm flipV="1">
            <a:off x="3357385" y="2581275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1071"/>
          <p:cNvSpPr>
            <a:spLocks noChangeShapeType="1"/>
          </p:cNvSpPr>
          <p:nvPr/>
        </p:nvSpPr>
        <p:spPr bwMode="auto">
          <a:xfrm>
            <a:off x="3489148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1072"/>
          <p:cNvSpPr>
            <a:spLocks noChangeShapeType="1"/>
          </p:cNvSpPr>
          <p:nvPr/>
        </p:nvSpPr>
        <p:spPr bwMode="auto">
          <a:xfrm>
            <a:off x="2074685" y="3768725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1073"/>
          <p:cNvSpPr>
            <a:spLocks noChangeShapeType="1"/>
          </p:cNvSpPr>
          <p:nvPr/>
        </p:nvSpPr>
        <p:spPr bwMode="auto">
          <a:xfrm flipV="1">
            <a:off x="1973085" y="2492375"/>
            <a:ext cx="121285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1076"/>
          <p:cNvSpPr>
            <a:spLocks noChangeShapeType="1"/>
          </p:cNvSpPr>
          <p:nvPr/>
        </p:nvSpPr>
        <p:spPr bwMode="auto">
          <a:xfrm>
            <a:off x="2074685" y="2393950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1077"/>
          <p:cNvSpPr>
            <a:spLocks noChangeShapeType="1"/>
          </p:cNvSpPr>
          <p:nvPr/>
        </p:nvSpPr>
        <p:spPr bwMode="auto">
          <a:xfrm flipH="1">
            <a:off x="2074685" y="2198688"/>
            <a:ext cx="100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1078"/>
          <p:cNvSpPr>
            <a:spLocks noChangeShapeType="1"/>
          </p:cNvSpPr>
          <p:nvPr/>
        </p:nvSpPr>
        <p:spPr bwMode="auto">
          <a:xfrm>
            <a:off x="1771473" y="2590800"/>
            <a:ext cx="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1080"/>
          <p:cNvSpPr>
            <a:spLocks noChangeShapeType="1"/>
          </p:cNvSpPr>
          <p:nvPr/>
        </p:nvSpPr>
        <p:spPr bwMode="auto">
          <a:xfrm>
            <a:off x="1909585" y="2541588"/>
            <a:ext cx="120015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1081"/>
          <p:cNvSpPr>
            <a:spLocks noChangeShapeType="1"/>
          </p:cNvSpPr>
          <p:nvPr/>
        </p:nvSpPr>
        <p:spPr bwMode="auto">
          <a:xfrm flipH="1" flipV="1">
            <a:off x="2011185" y="2468563"/>
            <a:ext cx="11747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0" name="AutoShape 1082"/>
          <p:cNvCxnSpPr>
            <a:cxnSpLocks noChangeShapeType="1"/>
          </p:cNvCxnSpPr>
          <p:nvPr/>
        </p:nvCxnSpPr>
        <p:spPr bwMode="auto">
          <a:xfrm rot="5400000">
            <a:off x="3377229" y="3750469"/>
            <a:ext cx="1587" cy="428625"/>
          </a:xfrm>
          <a:prstGeom prst="curvedConnector3">
            <a:avLst>
              <a:gd name="adj1" fmla="val 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1" name="AutoShape 1083"/>
          <p:cNvCxnSpPr>
            <a:cxnSpLocks noChangeShapeType="1"/>
            <a:stCxn id="20508" idx="7"/>
            <a:endCxn id="20508" idx="1"/>
          </p:cNvCxnSpPr>
          <p:nvPr/>
        </p:nvCxnSpPr>
        <p:spPr bwMode="auto">
          <a:xfrm rot="-5400000" flipH="1" flipV="1">
            <a:off x="3385167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2" name="AutoShape 1084"/>
          <p:cNvCxnSpPr>
            <a:cxnSpLocks noChangeShapeType="1"/>
            <a:stCxn id="20506" idx="7"/>
            <a:endCxn id="20506" idx="1"/>
          </p:cNvCxnSpPr>
          <p:nvPr/>
        </p:nvCxnSpPr>
        <p:spPr bwMode="auto">
          <a:xfrm rot="-5400000" flipH="1" flipV="1">
            <a:off x="1769092" y="1875631"/>
            <a:ext cx="1588" cy="428625"/>
          </a:xfrm>
          <a:prstGeom prst="curvedConnector3">
            <a:avLst>
              <a:gd name="adj1" fmla="val -1860000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23" name="AutoShape 1086"/>
          <p:cNvCxnSpPr>
            <a:cxnSpLocks noChangeShapeType="1"/>
            <a:stCxn id="20507" idx="3"/>
            <a:endCxn id="20507" idx="1"/>
          </p:cNvCxnSpPr>
          <p:nvPr/>
        </p:nvCxnSpPr>
        <p:spPr bwMode="auto">
          <a:xfrm rot="5400000" flipH="1" flipV="1">
            <a:off x="1350785" y="3765550"/>
            <a:ext cx="415925" cy="3175"/>
          </a:xfrm>
          <a:prstGeom prst="curvedConnector5">
            <a:avLst>
              <a:gd name="adj1" fmla="val -29412"/>
              <a:gd name="adj2" fmla="val -15600005"/>
              <a:gd name="adj3" fmla="val 12303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24" name="Rectangle 1089"/>
          <p:cNvSpPr>
            <a:spLocks noChangeArrowheads="1"/>
          </p:cNvSpPr>
          <p:nvPr/>
        </p:nvSpPr>
        <p:spPr bwMode="auto">
          <a:xfrm>
            <a:off x="3511373" y="2979738"/>
            <a:ext cx="249237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1375"/>
              </a:lnSpc>
            </a:pPr>
            <a:r>
              <a:rPr lang="en-US" sz="1400" b="1"/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216314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D72CF-24B2-5542-A63C-A047C08EA060}"/>
              </a:ext>
            </a:extLst>
          </p:cNvPr>
          <p:cNvSpPr txBox="1"/>
          <p:nvPr/>
        </p:nvSpPr>
        <p:spPr>
          <a:xfrm>
            <a:off x="715617" y="5292461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26731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2" descr="http://www.glamour.com/images/health-fitness/2008/10/1029-snickers_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-217311"/>
            <a:ext cx="208597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5042" y="279402"/>
            <a:ext cx="3222972" cy="606642"/>
          </a:xfrm>
        </p:spPr>
        <p:txBody>
          <a:bodyPr/>
          <a:lstStyle/>
          <a:p>
            <a:r>
              <a:rPr lang="en-US" dirty="0"/>
              <a:t>Vending Machine</a:t>
            </a:r>
          </a:p>
        </p:txBody>
      </p:sp>
      <p:pic>
        <p:nvPicPr>
          <p:cNvPr id="16391" name="Picture 4" descr="http://1.bp.blogspot.com/_kezuLFIViYo/S7S46lCEjkI/AAAAAAAAAz8/THNy4eGHrtc/s1600/free+Butterf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43" y="-30012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5"/>
          <p:cNvSpPr txBox="1">
            <a:spLocks noChangeArrowheads="1"/>
          </p:cNvSpPr>
          <p:nvPr/>
        </p:nvSpPr>
        <p:spPr bwMode="auto">
          <a:xfrm>
            <a:off x="567267" y="1247418"/>
            <a:ext cx="42707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Enter 15 cents in dimes or nickels</a:t>
            </a:r>
          </a:p>
          <a:p>
            <a:pPr eaLnBrk="1" hangingPunct="1"/>
            <a:r>
              <a:rPr lang="en-US" sz="2200" dirty="0">
                <a:latin typeface="Franklin Gothic Medium" panose="020B0603020102020204" pitchFamily="34" charset="0"/>
              </a:rPr>
              <a:t>Press S or B for a candy bar</a:t>
            </a:r>
          </a:p>
        </p:txBody>
      </p:sp>
      <p:pic>
        <p:nvPicPr>
          <p:cNvPr id="16393" name="Picture 8" descr="http://sockhop.files.wordpress.com/2010/10/candy_machine_921kb_cp4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8" y="2342439"/>
            <a:ext cx="2743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88244" y="886044"/>
            <a:ext cx="81816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7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060855" y="1130800"/>
            <a:ext cx="4067297" cy="4165984"/>
          </a:xfrm>
          <a:custGeom>
            <a:avLst/>
            <a:gdLst>
              <a:gd name="connsiteX0" fmla="*/ 1747659 w 4067297"/>
              <a:gd name="connsiteY0" fmla="*/ 317000 h 4165984"/>
              <a:gd name="connsiteX1" fmla="*/ 2008916 w 4067297"/>
              <a:gd name="connsiteY1" fmla="*/ 1068114 h 4165984"/>
              <a:gd name="connsiteX2" fmla="*/ 2553202 w 4067297"/>
              <a:gd name="connsiteY2" fmla="*/ 1351143 h 4165984"/>
              <a:gd name="connsiteX3" fmla="*/ 3075716 w 4067297"/>
              <a:gd name="connsiteY3" fmla="*/ 2134914 h 4165984"/>
              <a:gd name="connsiteX4" fmla="*/ 3239002 w 4067297"/>
              <a:gd name="connsiteY4" fmla="*/ 3114629 h 4165984"/>
              <a:gd name="connsiteX5" fmla="*/ 2705602 w 4067297"/>
              <a:gd name="connsiteY5" fmla="*/ 3539171 h 4165984"/>
              <a:gd name="connsiteX6" fmla="*/ 1671459 w 4067297"/>
              <a:gd name="connsiteY6" fmla="*/ 3299686 h 4165984"/>
              <a:gd name="connsiteX7" fmla="*/ 1029202 w 4067297"/>
              <a:gd name="connsiteY7" fmla="*/ 2722743 h 4165984"/>
              <a:gd name="connsiteX8" fmla="*/ 811488 w 4067297"/>
              <a:gd name="connsiteY8" fmla="*/ 2309086 h 4165984"/>
              <a:gd name="connsiteX9" fmla="*/ 365174 w 4067297"/>
              <a:gd name="connsiteY9" fmla="*/ 2167571 h 4165984"/>
              <a:gd name="connsiteX10" fmla="*/ 60374 w 4067297"/>
              <a:gd name="connsiteY10" fmla="*/ 2189343 h 4165984"/>
              <a:gd name="connsiteX11" fmla="*/ 38602 w 4067297"/>
              <a:gd name="connsiteY11" fmla="*/ 2668314 h 4165984"/>
              <a:gd name="connsiteX12" fmla="*/ 484916 w 4067297"/>
              <a:gd name="connsiteY12" fmla="*/ 3179943 h 4165984"/>
              <a:gd name="connsiteX13" fmla="*/ 1693231 w 4067297"/>
              <a:gd name="connsiteY13" fmla="*/ 3931057 h 4165984"/>
              <a:gd name="connsiteX14" fmla="*/ 3456716 w 4067297"/>
              <a:gd name="connsiteY14" fmla="*/ 4105229 h 4165984"/>
              <a:gd name="connsiteX15" fmla="*/ 4066316 w 4067297"/>
              <a:gd name="connsiteY15" fmla="*/ 2994886 h 4165984"/>
              <a:gd name="connsiteX16" fmla="*/ 3565574 w 4067297"/>
              <a:gd name="connsiteY16" fmla="*/ 981029 h 4165984"/>
              <a:gd name="connsiteX17" fmla="*/ 2368145 w 4067297"/>
              <a:gd name="connsiteY17" fmla="*/ 33971 h 4165984"/>
              <a:gd name="connsiteX18" fmla="*/ 1867402 w 4067297"/>
              <a:gd name="connsiteY18" fmla="*/ 219029 h 4165984"/>
              <a:gd name="connsiteX19" fmla="*/ 1747659 w 4067297"/>
              <a:gd name="connsiteY19" fmla="*/ 317000 h 41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7297" h="4165984">
                <a:moveTo>
                  <a:pt x="1747659" y="317000"/>
                </a:moveTo>
                <a:cubicBezTo>
                  <a:pt x="1771245" y="458514"/>
                  <a:pt x="1874659" y="895757"/>
                  <a:pt x="2008916" y="1068114"/>
                </a:cubicBezTo>
                <a:cubicBezTo>
                  <a:pt x="2143173" y="1240471"/>
                  <a:pt x="2375402" y="1173343"/>
                  <a:pt x="2553202" y="1351143"/>
                </a:cubicBezTo>
                <a:cubicBezTo>
                  <a:pt x="2731002" y="1528943"/>
                  <a:pt x="2961416" y="1841000"/>
                  <a:pt x="3075716" y="2134914"/>
                </a:cubicBezTo>
                <a:cubicBezTo>
                  <a:pt x="3190016" y="2428828"/>
                  <a:pt x="3300688" y="2880586"/>
                  <a:pt x="3239002" y="3114629"/>
                </a:cubicBezTo>
                <a:cubicBezTo>
                  <a:pt x="3177316" y="3348672"/>
                  <a:pt x="2966859" y="3508328"/>
                  <a:pt x="2705602" y="3539171"/>
                </a:cubicBezTo>
                <a:cubicBezTo>
                  <a:pt x="2444345" y="3570014"/>
                  <a:pt x="1950859" y="3435757"/>
                  <a:pt x="1671459" y="3299686"/>
                </a:cubicBezTo>
                <a:cubicBezTo>
                  <a:pt x="1392059" y="3163615"/>
                  <a:pt x="1172530" y="2887843"/>
                  <a:pt x="1029202" y="2722743"/>
                </a:cubicBezTo>
                <a:cubicBezTo>
                  <a:pt x="885874" y="2557643"/>
                  <a:pt x="922159" y="2401615"/>
                  <a:pt x="811488" y="2309086"/>
                </a:cubicBezTo>
                <a:cubicBezTo>
                  <a:pt x="700817" y="2216557"/>
                  <a:pt x="490360" y="2187528"/>
                  <a:pt x="365174" y="2167571"/>
                </a:cubicBezTo>
                <a:cubicBezTo>
                  <a:pt x="239988" y="2147614"/>
                  <a:pt x="114803" y="2105886"/>
                  <a:pt x="60374" y="2189343"/>
                </a:cubicBezTo>
                <a:cubicBezTo>
                  <a:pt x="5945" y="2272800"/>
                  <a:pt x="-32155" y="2503214"/>
                  <a:pt x="38602" y="2668314"/>
                </a:cubicBezTo>
                <a:cubicBezTo>
                  <a:pt x="109359" y="2833414"/>
                  <a:pt x="209144" y="2969486"/>
                  <a:pt x="484916" y="3179943"/>
                </a:cubicBezTo>
                <a:cubicBezTo>
                  <a:pt x="760688" y="3390400"/>
                  <a:pt x="1197931" y="3776843"/>
                  <a:pt x="1693231" y="3931057"/>
                </a:cubicBezTo>
                <a:cubicBezTo>
                  <a:pt x="2188531" y="4085271"/>
                  <a:pt x="3061202" y="4261257"/>
                  <a:pt x="3456716" y="4105229"/>
                </a:cubicBezTo>
                <a:cubicBezTo>
                  <a:pt x="3852230" y="3949201"/>
                  <a:pt x="4048173" y="3515586"/>
                  <a:pt x="4066316" y="2994886"/>
                </a:cubicBezTo>
                <a:cubicBezTo>
                  <a:pt x="4084459" y="2474186"/>
                  <a:pt x="3848602" y="1474515"/>
                  <a:pt x="3565574" y="981029"/>
                </a:cubicBezTo>
                <a:cubicBezTo>
                  <a:pt x="3282546" y="487543"/>
                  <a:pt x="2651174" y="160971"/>
                  <a:pt x="2368145" y="33971"/>
                </a:cubicBezTo>
                <a:cubicBezTo>
                  <a:pt x="2085116" y="-93029"/>
                  <a:pt x="1969002" y="173672"/>
                  <a:pt x="1867402" y="219029"/>
                </a:cubicBezTo>
                <a:cubicBezTo>
                  <a:pt x="1765802" y="264386"/>
                  <a:pt x="1724073" y="175486"/>
                  <a:pt x="1747659" y="3170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2719558">
            <a:off x="588687" y="2144301"/>
            <a:ext cx="3803847" cy="1419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Minimization Example</a:t>
            </a:r>
          </a:p>
        </p:txBody>
      </p:sp>
      <p:sp>
        <p:nvSpPr>
          <p:cNvPr id="7" name="Oval 6"/>
          <p:cNvSpPr/>
          <p:nvPr/>
        </p:nvSpPr>
        <p:spPr>
          <a:xfrm>
            <a:off x="12714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12714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100211" y="34636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100211" y="163486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81011" y="17872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1011" y="20158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14"/>
          <p:cNvSpPr txBox="1">
            <a:spLocks noChangeArrowheads="1"/>
          </p:cNvSpPr>
          <p:nvPr/>
        </p:nvSpPr>
        <p:spPr bwMode="auto">
          <a:xfrm>
            <a:off x="2033411" y="14062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5" name="TextBox 15"/>
          <p:cNvSpPr txBox="1">
            <a:spLocks noChangeArrowheads="1"/>
          </p:cNvSpPr>
          <p:nvPr/>
        </p:nvSpPr>
        <p:spPr bwMode="auto">
          <a:xfrm>
            <a:off x="2719211" y="2092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1011" y="36160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81011" y="3844661"/>
            <a:ext cx="12192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18"/>
          <p:cNvSpPr txBox="1">
            <a:spLocks noChangeArrowheads="1"/>
          </p:cNvSpPr>
          <p:nvPr/>
        </p:nvSpPr>
        <p:spPr bwMode="auto">
          <a:xfrm>
            <a:off x="2033411" y="3235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8209" name="TextBox 19"/>
          <p:cNvSpPr txBox="1">
            <a:spLocks noChangeArrowheads="1"/>
          </p:cNvSpPr>
          <p:nvPr/>
        </p:nvSpPr>
        <p:spPr bwMode="auto">
          <a:xfrm>
            <a:off x="2795411" y="39208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812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526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TextBox 23"/>
          <p:cNvSpPr txBox="1">
            <a:spLocks noChangeArrowheads="1"/>
          </p:cNvSpPr>
          <p:nvPr/>
        </p:nvSpPr>
        <p:spPr bwMode="auto">
          <a:xfrm>
            <a:off x="35574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3" name="TextBox 24"/>
          <p:cNvSpPr txBox="1">
            <a:spLocks noChangeArrowheads="1"/>
          </p:cNvSpPr>
          <p:nvPr/>
        </p:nvSpPr>
        <p:spPr bwMode="auto">
          <a:xfrm>
            <a:off x="29478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52411" y="2246048"/>
            <a:ext cx="0" cy="114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3811" y="2244461"/>
            <a:ext cx="0" cy="11414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728611" y="22444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217" name="TextBox 28"/>
          <p:cNvSpPr txBox="1">
            <a:spLocks noChangeArrowheads="1"/>
          </p:cNvSpPr>
          <p:nvPr/>
        </p:nvSpPr>
        <p:spPr bwMode="auto">
          <a:xfrm>
            <a:off x="1119011" y="285406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2961" y="1896798"/>
            <a:ext cx="3048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6046" y="1404028"/>
            <a:ext cx="3263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Split states into accept/reject groups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108" y="2792506"/>
            <a:ext cx="3326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Every symbol causes the DFA to go from one group to the other so neither group needs to be split</a:t>
            </a:r>
          </a:p>
        </p:txBody>
      </p:sp>
    </p:spTree>
    <p:extLst>
      <p:ext uri="{BB962C8B-B14F-4D97-AF65-F5344CB8AC3E}">
        <p14:creationId xmlns:p14="http://schemas.microsoft.com/office/powerpoint/2010/main" val="33752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rot="2719558">
            <a:off x="1005028" y="1228343"/>
            <a:ext cx="1193860" cy="13383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DFA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2960" y="1369076"/>
            <a:ext cx="3762325" cy="1296497"/>
            <a:chOff x="972961" y="1369076"/>
            <a:chExt cx="3076560" cy="1162273"/>
          </a:xfrm>
        </p:grpSpPr>
        <p:sp>
          <p:nvSpPr>
            <p:cNvPr id="6" name="Oval 5"/>
            <p:cNvSpPr/>
            <p:nvPr/>
          </p:nvSpPr>
          <p:spPr>
            <a:xfrm>
              <a:off x="2882532" y="1369076"/>
              <a:ext cx="1166989" cy="11068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1411" y="1634861"/>
              <a:ext cx="533400" cy="614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00211" y="1634861"/>
              <a:ext cx="533400" cy="645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1</a:t>
              </a: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881011" y="17872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881011" y="2015861"/>
              <a:ext cx="12192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4" name="TextBox 14"/>
            <p:cNvSpPr txBox="1">
              <a:spLocks noChangeArrowheads="1"/>
            </p:cNvSpPr>
            <p:nvPr/>
          </p:nvSpPr>
          <p:spPr bwMode="auto">
            <a:xfrm>
              <a:off x="2219633" y="1406261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sp>
          <p:nvSpPr>
            <p:cNvPr id="8205" name="TextBox 15"/>
            <p:cNvSpPr txBox="1">
              <a:spLocks noChangeArrowheads="1"/>
            </p:cNvSpPr>
            <p:nvPr/>
          </p:nvSpPr>
          <p:spPr bwMode="auto">
            <a:xfrm>
              <a:off x="2377570" y="2131239"/>
              <a:ext cx="614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prstClr val="black"/>
                  </a:solidFill>
                </a:rPr>
                <a:t>0,1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72961" y="1896798"/>
              <a:ext cx="3048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7F0B9E-2455-6247-816A-2E97E5A85495}"/>
              </a:ext>
            </a:extLst>
          </p:cNvPr>
          <p:cNvSpPr txBox="1"/>
          <p:nvPr/>
        </p:nvSpPr>
        <p:spPr>
          <a:xfrm>
            <a:off x="697185" y="5106699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The set of all binary strings with even length.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B3879-F995-A04A-932B-61A6444B77B4}"/>
              </a:ext>
            </a:extLst>
          </p:cNvPr>
          <p:cNvSpPr txBox="1"/>
          <p:nvPr/>
        </p:nvSpPr>
        <p:spPr>
          <a:xfrm>
            <a:off x="706401" y="4630055"/>
            <a:ext cx="842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with # of 1’s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≣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# of 0’s (mod 2).</a:t>
            </a:r>
          </a:p>
        </p:txBody>
      </p:sp>
    </p:spTree>
    <p:extLst>
      <p:ext uri="{BB962C8B-B14F-4D97-AF65-F5344CB8AC3E}">
        <p14:creationId xmlns:p14="http://schemas.microsoft.com/office/powerpoint/2010/main" val="176034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8" y="274638"/>
            <a:ext cx="8839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Nondeterministic Finite Automata (NFA)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89375"/>
            <a:ext cx="8229600" cy="4525963"/>
          </a:xfrm>
        </p:spPr>
        <p:txBody>
          <a:bodyPr/>
          <a:lstStyle/>
          <a:p>
            <a:r>
              <a:rPr lang="en-US" sz="2800" dirty="0"/>
              <a:t>Graph with start state, final states, edges labeled by symbols (like DFA) but</a:t>
            </a:r>
          </a:p>
          <a:p>
            <a:pPr lvl="1"/>
            <a:r>
              <a:rPr lang="en-US" sz="2400" dirty="0"/>
              <a:t>Not required to have exactly 1 edge out of each state labeled by each symbol--- can have 0 or &gt;1</a:t>
            </a:r>
          </a:p>
          <a:p>
            <a:pPr lvl="1"/>
            <a:r>
              <a:rPr lang="en-US" sz="2400" dirty="0"/>
              <a:t>Also can have edges labeled by empty string </a:t>
            </a:r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endParaRPr lang="en-US" sz="2400" b="1" dirty="0">
              <a:sym typeface="Symbol" pitchFamily="18" charset="2"/>
            </a:endParaRPr>
          </a:p>
          <a:p>
            <a:r>
              <a:rPr lang="en-US" sz="2800" b="1" dirty="0"/>
              <a:t>Definition: 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is in the language recognized by an NFA if and only if </a:t>
            </a:r>
            <a:r>
              <a:rPr lang="en-US" sz="2800" u="sng" dirty="0"/>
              <a:t>some</a:t>
            </a:r>
            <a:r>
              <a:rPr lang="en-US" sz="2800" dirty="0"/>
              <a:t> valid execution of the machine gets to an accept state</a:t>
            </a:r>
          </a:p>
          <a:p>
            <a:endParaRPr lang="en-US" b="1" dirty="0"/>
          </a:p>
        </p:txBody>
      </p:sp>
      <p:grpSp>
        <p:nvGrpSpPr>
          <p:cNvPr id="22535" name="Group 26"/>
          <p:cNvGrpSpPr>
            <a:grpSpLocks/>
          </p:cNvGrpSpPr>
          <p:nvPr/>
        </p:nvGrpSpPr>
        <p:grpSpPr bwMode="auto">
          <a:xfrm>
            <a:off x="2362200" y="4953000"/>
            <a:ext cx="4572000" cy="1344613"/>
            <a:chOff x="2362200" y="5059196"/>
            <a:chExt cx="4572000" cy="1344581"/>
          </a:xfrm>
        </p:grpSpPr>
        <p:sp>
          <p:nvSpPr>
            <p:cNvPr id="8" name="Oval 7"/>
            <p:cNvSpPr/>
            <p:nvPr/>
          </p:nvSpPr>
          <p:spPr>
            <a:xfrm>
              <a:off x="2671763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1438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91275" y="5138569"/>
              <a:ext cx="542925" cy="5572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11600" y="5138569"/>
              <a:ext cx="542925" cy="5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s</a:t>
              </a:r>
              <a:r>
                <a:rPr lang="en-US" sz="1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540" name="TextBox 14"/>
            <p:cNvSpPr txBox="1">
              <a:spLocks noChangeArrowheads="1"/>
            </p:cNvSpPr>
            <p:nvPr/>
          </p:nvSpPr>
          <p:spPr bwMode="auto">
            <a:xfrm>
              <a:off x="5694336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1" name="TextBox 15"/>
            <p:cNvSpPr txBox="1">
              <a:spLocks noChangeArrowheads="1"/>
            </p:cNvSpPr>
            <p:nvPr/>
          </p:nvSpPr>
          <p:spPr bwMode="auto">
            <a:xfrm>
              <a:off x="4531962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cxnSp>
          <p:nvCxnSpPr>
            <p:cNvPr id="14" name="Straight Arrow Connector 13"/>
            <p:cNvCxnSpPr>
              <a:stCxn id="8" idx="6"/>
              <a:endCxn id="11" idx="2"/>
            </p:cNvCxnSpPr>
            <p:nvPr/>
          </p:nvCxnSpPr>
          <p:spPr>
            <a:xfrm>
              <a:off x="3214688" y="5416375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18"/>
            <p:cNvSpPr txBox="1">
              <a:spLocks noChangeArrowheads="1"/>
            </p:cNvSpPr>
            <p:nvPr/>
          </p:nvSpPr>
          <p:spPr bwMode="auto">
            <a:xfrm>
              <a:off x="3214607" y="5059196"/>
              <a:ext cx="232475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2544" name="TextBox 23"/>
            <p:cNvSpPr txBox="1">
              <a:spLocks noChangeArrowheads="1"/>
            </p:cNvSpPr>
            <p:nvPr/>
          </p:nvSpPr>
          <p:spPr bwMode="auto">
            <a:xfrm>
              <a:off x="6391759" y="6013590"/>
              <a:ext cx="542441" cy="333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2819400" y="6096000"/>
              <a:ext cx="457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1400" b="1"/>
                <a:t>0,1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54525" y="5376688"/>
              <a:ext cx="696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94363" y="5376688"/>
              <a:ext cx="6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4988361">
              <a:off x="2766224" y="5723545"/>
              <a:ext cx="398453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sp>
          <p:nvSpPr>
            <p:cNvPr id="25" name="Arc 24"/>
            <p:cNvSpPr/>
            <p:nvPr/>
          </p:nvSpPr>
          <p:spPr>
            <a:xfrm rot="14988361">
              <a:off x="6441286" y="5677509"/>
              <a:ext cx="398454" cy="387350"/>
            </a:xfrm>
            <a:prstGeom prst="arc">
              <a:avLst>
                <a:gd name="adj1" fmla="val 1453660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362200" y="5376688"/>
              <a:ext cx="309563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0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813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982" y="313020"/>
            <a:ext cx="8421504" cy="464220"/>
          </a:xfrm>
        </p:spPr>
        <p:txBody>
          <a:bodyPr>
            <a:noAutofit/>
          </a:bodyPr>
          <a:lstStyle/>
          <a:p>
            <a:r>
              <a:rPr lang="en-US" sz="2500" dirty="0"/>
              <a:t>Consider This NFA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" y="5074920"/>
            <a:ext cx="516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What language does this NFA accept?</a:t>
            </a:r>
          </a:p>
        </p:txBody>
      </p:sp>
      <p:sp>
        <p:nvSpPr>
          <p:cNvPr id="8" name="Oval 7"/>
          <p:cNvSpPr/>
          <p:nvPr/>
        </p:nvSpPr>
        <p:spPr>
          <a:xfrm>
            <a:off x="1804811" y="287887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061393" y="169417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137485" y="382397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3286136" y="39896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4" name="Straight Arrow Connector 3"/>
          <p:cNvCxnSpPr>
            <a:stCxn id="8" idx="7"/>
            <a:endCxn id="9" idx="3"/>
          </p:cNvCxnSpPr>
          <p:nvPr/>
        </p:nvCxnSpPr>
        <p:spPr>
          <a:xfrm flipV="1">
            <a:off x="2260096" y="2149462"/>
            <a:ext cx="879412" cy="8075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5"/>
            <a:endCxn id="11" idx="1"/>
          </p:cNvCxnSpPr>
          <p:nvPr/>
        </p:nvCxnSpPr>
        <p:spPr>
          <a:xfrm>
            <a:off x="2260096" y="3334157"/>
            <a:ext cx="1104155" cy="73356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778370" y="3803068"/>
            <a:ext cx="1362973" cy="311732"/>
          </a:xfrm>
          <a:custGeom>
            <a:avLst/>
            <a:gdLst>
              <a:gd name="connsiteX0" fmla="*/ 0 w 1362973"/>
              <a:gd name="connsiteY0" fmla="*/ 311732 h 311732"/>
              <a:gd name="connsiteX1" fmla="*/ 595222 w 1362973"/>
              <a:gd name="connsiteY1" fmla="*/ 1181 h 311732"/>
              <a:gd name="connsiteX2" fmla="*/ 1362973 w 1362973"/>
              <a:gd name="connsiteY2" fmla="*/ 225468 h 3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1732">
                <a:moveTo>
                  <a:pt x="0" y="311732"/>
                </a:moveTo>
                <a:cubicBezTo>
                  <a:pt x="184030" y="163645"/>
                  <a:pt x="368060" y="15558"/>
                  <a:pt x="595222" y="1181"/>
                </a:cubicBezTo>
                <a:cubicBezTo>
                  <a:pt x="822384" y="-13196"/>
                  <a:pt x="1092678" y="106136"/>
                  <a:pt x="1362973" y="225468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1502" y="4218317"/>
            <a:ext cx="1311215" cy="305454"/>
          </a:xfrm>
          <a:custGeom>
            <a:avLst/>
            <a:gdLst>
              <a:gd name="connsiteX0" fmla="*/ 1311215 w 1311215"/>
              <a:gd name="connsiteY0" fmla="*/ 0 h 305454"/>
              <a:gd name="connsiteX1" fmla="*/ 707366 w 1311215"/>
              <a:gd name="connsiteY1" fmla="*/ 301925 h 305454"/>
              <a:gd name="connsiteX2" fmla="*/ 0 w 1311215"/>
              <a:gd name="connsiteY2" fmla="*/ 138023 h 3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215" h="305454">
                <a:moveTo>
                  <a:pt x="1311215" y="0"/>
                </a:moveTo>
                <a:cubicBezTo>
                  <a:pt x="1118558" y="139460"/>
                  <a:pt x="925902" y="278921"/>
                  <a:pt x="707366" y="301925"/>
                </a:cubicBezTo>
                <a:cubicBezTo>
                  <a:pt x="488830" y="324929"/>
                  <a:pt x="244415" y="231476"/>
                  <a:pt x="0" y="13802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040689" y="1292851"/>
            <a:ext cx="690130" cy="445703"/>
          </a:xfrm>
          <a:custGeom>
            <a:avLst/>
            <a:gdLst>
              <a:gd name="connsiteX0" fmla="*/ 0 w 690130"/>
              <a:gd name="connsiteY0" fmla="*/ 324933 h 445703"/>
              <a:gd name="connsiteX1" fmla="*/ 224286 w 690130"/>
              <a:gd name="connsiteY1" fmla="*/ 5755 h 445703"/>
              <a:gd name="connsiteX2" fmla="*/ 690113 w 690130"/>
              <a:gd name="connsiteY2" fmla="*/ 143778 h 445703"/>
              <a:gd name="connsiteX3" fmla="*/ 207034 w 690130"/>
              <a:gd name="connsiteY3" fmla="*/ 445703 h 44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130" h="445703">
                <a:moveTo>
                  <a:pt x="0" y="324933"/>
                </a:moveTo>
                <a:cubicBezTo>
                  <a:pt x="54633" y="180440"/>
                  <a:pt x="109267" y="35948"/>
                  <a:pt x="224286" y="5755"/>
                </a:cubicBezTo>
                <a:cubicBezTo>
                  <a:pt x="339305" y="-24438"/>
                  <a:pt x="692988" y="70453"/>
                  <a:pt x="690113" y="143778"/>
                </a:cubicBezTo>
                <a:cubicBezTo>
                  <a:pt x="687238" y="217103"/>
                  <a:pt x="447136" y="331403"/>
                  <a:pt x="207034" y="445703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8" idx="2"/>
          </p:cNvCxnSpPr>
          <p:nvPr/>
        </p:nvCxnSpPr>
        <p:spPr>
          <a:xfrm>
            <a:off x="1362974" y="3145572"/>
            <a:ext cx="44183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102" y="21587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984" y="3593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0137" y="13769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9911" y="33414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4856" y="45070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4413369" y="167777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5765345" y="1661363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3594793" y="1944470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2"/>
          </p:cNvCxnSpPr>
          <p:nvPr/>
        </p:nvCxnSpPr>
        <p:spPr>
          <a:xfrm flipV="1">
            <a:off x="4946769" y="1928063"/>
            <a:ext cx="818576" cy="1640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205" y="13732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9866" y="11300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2942" y="5823366"/>
            <a:ext cx="395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10(10)* 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111 (0 </a:t>
            </a:r>
            <a:r>
              <a:rPr lang="en-US" sz="2400" dirty="0">
                <a:solidFill>
                  <a:srgbClr val="7030A0"/>
                </a:solidFill>
                <a:ea typeface="Cambria Math" panose="02040503050406030204" pitchFamily="18" charset="0"/>
                <a:cs typeface="Franklin Gothic Medium"/>
              </a:rPr>
              <a:t>⋃ </a:t>
            </a:r>
            <a:r>
              <a:rPr lang="en-US" sz="2400" dirty="0">
                <a:solidFill>
                  <a:srgbClr val="7030A0"/>
                </a:solidFill>
                <a:cs typeface="Franklin Gothic Medium"/>
              </a:rPr>
              <a:t>1)*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239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960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/>
              <a:t>-moves </a:t>
            </a:r>
            <a:endParaRPr lang="en-US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46402" y="235937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80002" y="2367312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3162265" y="56161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5302431" y="559593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>
            <a:endCxn id="42" idx="2"/>
          </p:cNvCxnSpPr>
          <p:nvPr/>
        </p:nvCxnSpPr>
        <p:spPr>
          <a:xfrm>
            <a:off x="1385589" y="4361238"/>
            <a:ext cx="363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51493" y="444499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rc 16"/>
          <p:cNvSpPr/>
          <p:nvPr/>
        </p:nvSpPr>
        <p:spPr>
          <a:xfrm rot="6000954">
            <a:off x="5376930" y="20167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 rot="3229459">
            <a:off x="2820111" y="1977389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178259" y="178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171" y="193918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25331" y="193566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0,1</a:t>
            </a:r>
          </a:p>
        </p:txBody>
      </p:sp>
      <p:sp>
        <p:nvSpPr>
          <p:cNvPr id="19" name="Freeform 18"/>
          <p:cNvSpPr/>
          <p:nvPr/>
        </p:nvSpPr>
        <p:spPr>
          <a:xfrm>
            <a:off x="3429000" y="2245349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3396025" y="2785730"/>
            <a:ext cx="1709530" cy="19967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4433" y="2955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21" name="Arc 20"/>
          <p:cNvSpPr/>
          <p:nvPr/>
        </p:nvSpPr>
        <p:spPr>
          <a:xfrm rot="3229459">
            <a:off x="4046157" y="4070072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" name="Arc 22"/>
          <p:cNvSpPr/>
          <p:nvPr/>
        </p:nvSpPr>
        <p:spPr>
          <a:xfrm rot="7971470">
            <a:off x="5744526" y="539537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6" name="Arc 25"/>
          <p:cNvSpPr/>
          <p:nvPr/>
        </p:nvSpPr>
        <p:spPr>
          <a:xfrm rot="3229459">
            <a:off x="3010611" y="5217301"/>
            <a:ext cx="381000" cy="385253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6147685" y="53571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9949" y="40318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4161" y="4837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0</a:t>
            </a:r>
          </a:p>
        </p:txBody>
      </p:sp>
      <p:sp>
        <p:nvSpPr>
          <p:cNvPr id="30" name="Freeform 29"/>
          <p:cNvSpPr/>
          <p:nvPr/>
        </p:nvSpPr>
        <p:spPr>
          <a:xfrm rot="18413297">
            <a:off x="3336873" y="51080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2820000">
            <a:off x="4590007" y="5086681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00039" y="5733019"/>
            <a:ext cx="1630617" cy="244247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8282" y="46532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58926" y="468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0666" y="62071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1</a:t>
            </a:r>
          </a:p>
        </p:txBody>
      </p:sp>
      <p:sp>
        <p:nvSpPr>
          <p:cNvPr id="36" name="Freeform 35"/>
          <p:cNvSpPr/>
          <p:nvPr/>
        </p:nvSpPr>
        <p:spPr>
          <a:xfrm rot="7620000">
            <a:off x="3489273" y="5260423"/>
            <a:ext cx="987666" cy="116161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38223" y="51148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38" name="Freeform 37"/>
          <p:cNvSpPr/>
          <p:nvPr/>
        </p:nvSpPr>
        <p:spPr>
          <a:xfrm rot="13620000">
            <a:off x="4385900" y="5258970"/>
            <a:ext cx="1130183" cy="137420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98150" y="5086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0" name="Freeform 39"/>
          <p:cNvSpPr/>
          <p:nvPr/>
        </p:nvSpPr>
        <p:spPr>
          <a:xfrm rot="10513883">
            <a:off x="3692580" y="6023533"/>
            <a:ext cx="1630617" cy="247356"/>
          </a:xfrm>
          <a:custGeom>
            <a:avLst/>
            <a:gdLst>
              <a:gd name="connsiteX0" fmla="*/ 0 w 1709530"/>
              <a:gd name="connsiteY0" fmla="*/ 140042 h 199677"/>
              <a:gd name="connsiteX1" fmla="*/ 944217 w 1709530"/>
              <a:gd name="connsiteY1" fmla="*/ 894 h 199677"/>
              <a:gd name="connsiteX2" fmla="*/ 1709530 w 1709530"/>
              <a:gd name="connsiteY2" fmla="*/ 199677 h 1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530" h="199677">
                <a:moveTo>
                  <a:pt x="0" y="140042"/>
                </a:moveTo>
                <a:cubicBezTo>
                  <a:pt x="329647" y="65498"/>
                  <a:pt x="659295" y="-9045"/>
                  <a:pt x="944217" y="894"/>
                </a:cubicBezTo>
                <a:cubicBezTo>
                  <a:pt x="1229139" y="10833"/>
                  <a:pt x="1469334" y="105255"/>
                  <a:pt x="1709530" y="19967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21957" y="5687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748661" y="4094538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q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2" idx="0"/>
            <a:endCxn id="7" idx="3"/>
          </p:cNvCxnSpPr>
          <p:nvPr/>
        </p:nvCxnSpPr>
        <p:spPr>
          <a:xfrm flipV="1">
            <a:off x="2015361" y="2814659"/>
            <a:ext cx="1009156" cy="127987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4"/>
            <a:endCxn id="13" idx="2"/>
          </p:cNvCxnSpPr>
          <p:nvPr/>
        </p:nvCxnSpPr>
        <p:spPr>
          <a:xfrm>
            <a:off x="2015361" y="4627938"/>
            <a:ext cx="1146904" cy="125487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5331" y="299692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49208" y="512571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ε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920" y="982323"/>
            <a:ext cx="746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Strings over {0,1,2} w/even # of 2’s OR sum to 0 mod 3</a:t>
            </a:r>
          </a:p>
        </p:txBody>
      </p:sp>
    </p:spTree>
    <p:extLst>
      <p:ext uri="{BB962C8B-B14F-4D97-AF65-F5344CB8AC3E}">
        <p14:creationId xmlns:p14="http://schemas.microsoft.com/office/powerpoint/2010/main" val="312342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</p:spTree>
    <p:extLst>
      <p:ext uri="{BB962C8B-B14F-4D97-AF65-F5344CB8AC3E}">
        <p14:creationId xmlns:p14="http://schemas.microsoft.com/office/powerpoint/2010/main" val="1845653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4891" y="274638"/>
            <a:ext cx="9049109" cy="606642"/>
          </a:xfrm>
        </p:spPr>
        <p:txBody>
          <a:bodyPr>
            <a:noAutofit/>
          </a:bodyPr>
          <a:lstStyle/>
          <a:p>
            <a:r>
              <a:rPr lang="en-US" sz="2400" dirty="0"/>
              <a:t>NFA for set of binary strings with a 1 in the 3</a:t>
            </a:r>
            <a:r>
              <a:rPr lang="en-US" sz="2400" baseline="30000" dirty="0"/>
              <a:t>rd</a:t>
            </a:r>
            <a:r>
              <a:rPr lang="en-US" sz="2400" dirty="0"/>
              <a:t> position from the end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59457" y="2778274"/>
            <a:ext cx="5836506" cy="1350814"/>
            <a:chOff x="1259457" y="2778274"/>
            <a:chExt cx="5836506" cy="1350814"/>
          </a:xfrm>
        </p:grpSpPr>
        <p:sp>
          <p:nvSpPr>
            <p:cNvPr id="38" name="TextBox 37"/>
            <p:cNvSpPr txBox="1"/>
            <p:nvPr/>
          </p:nvSpPr>
          <p:spPr>
            <a:xfrm>
              <a:off x="1590143" y="277827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99751" y="3519488"/>
              <a:ext cx="609600" cy="609600"/>
              <a:chOff x="1599751" y="3519488"/>
              <a:chExt cx="609600" cy="609600"/>
            </a:xfrm>
          </p:grpSpPr>
          <p:sp>
            <p:nvSpPr>
              <p:cNvPr id="154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41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>
              <a:endCxn id="141" idx="2"/>
            </p:cNvCxnSpPr>
            <p:nvPr/>
          </p:nvCxnSpPr>
          <p:spPr>
            <a:xfrm flipV="1">
              <a:off x="1259457" y="3824288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615075" y="3265488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09351" y="3518624"/>
              <a:ext cx="1625932" cy="609600"/>
              <a:chOff x="2209351" y="3518624"/>
              <a:chExt cx="1625932" cy="609600"/>
            </a:xfrm>
          </p:grpSpPr>
          <p:cxnSp>
            <p:nvCxnSpPr>
              <p:cNvPr id="125" name="AutoShape 39"/>
              <p:cNvCxnSpPr>
                <a:cxnSpLocks noChangeShapeType="1"/>
                <a:stCxn id="141" idx="6"/>
                <a:endCxn id="157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55" name="Group 154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57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grpSp>
          <p:nvGrpSpPr>
            <p:cNvPr id="158" name="Group 157"/>
            <p:cNvGrpSpPr/>
            <p:nvPr/>
          </p:nvGrpSpPr>
          <p:grpSpPr>
            <a:xfrm>
              <a:off x="3844099" y="3505535"/>
              <a:ext cx="1625932" cy="609600"/>
              <a:chOff x="2209351" y="3518624"/>
              <a:chExt cx="1625932" cy="609600"/>
            </a:xfrm>
          </p:grpSpPr>
          <p:cxnSp>
            <p:nvCxnSpPr>
              <p:cNvPr id="159" name="AutoShape 39"/>
              <p:cNvCxnSpPr>
                <a:cxnSpLocks noChangeShapeType="1"/>
                <a:endCxn id="16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60" name="Group 15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solidFill>
                        <a:srgbClr val="7030A0"/>
                      </a:solidFill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6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64" name="AutoShape 39"/>
            <p:cNvCxnSpPr>
              <a:cxnSpLocks noChangeShapeType="1"/>
              <a:endCxn id="167" idx="2"/>
            </p:cNvCxnSpPr>
            <p:nvPr/>
          </p:nvCxnSpPr>
          <p:spPr bwMode="auto">
            <a:xfrm flipV="1">
              <a:off x="5470031" y="3799434"/>
              <a:ext cx="1016332" cy="864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5" name="Group 164"/>
            <p:cNvGrpSpPr/>
            <p:nvPr/>
          </p:nvGrpSpPr>
          <p:grpSpPr>
            <a:xfrm>
              <a:off x="6486363" y="3494634"/>
              <a:ext cx="609600" cy="609600"/>
              <a:chOff x="1599751" y="3519488"/>
              <a:chExt cx="609600" cy="609600"/>
            </a:xfrm>
          </p:grpSpPr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7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3971209" y="3331811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27808" y="3326883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57429" y="334953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8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053651" y="3303588"/>
            <a:ext cx="6869112" cy="2438400"/>
            <a:chOff x="1277938" y="3703638"/>
            <a:chExt cx="6869112" cy="2438400"/>
          </a:xfrm>
        </p:grpSpPr>
        <p:grpSp>
          <p:nvGrpSpPr>
            <p:cNvPr id="79" name="Group 4"/>
            <p:cNvGrpSpPr>
              <a:grpSpLocks/>
            </p:cNvGrpSpPr>
            <p:nvPr/>
          </p:nvGrpSpPr>
          <p:grpSpPr bwMode="auto">
            <a:xfrm>
              <a:off x="1824038" y="3703638"/>
              <a:ext cx="5791200" cy="2438400"/>
              <a:chOff x="1149" y="2333"/>
              <a:chExt cx="3648" cy="1536"/>
            </a:xfrm>
          </p:grpSpPr>
          <p:grpSp>
            <p:nvGrpSpPr>
              <p:cNvPr id="131" name="Group 5"/>
              <p:cNvGrpSpPr>
                <a:grpSpLocks/>
              </p:cNvGrpSpPr>
              <p:nvPr/>
            </p:nvGrpSpPr>
            <p:grpSpPr bwMode="auto">
              <a:xfrm>
                <a:off x="1725" y="2333"/>
                <a:ext cx="384" cy="384"/>
                <a:chOff x="1725" y="2333"/>
                <a:chExt cx="384" cy="384"/>
              </a:xfrm>
            </p:grpSpPr>
            <p:sp>
              <p:nvSpPr>
                <p:cNvPr id="153" name="Oval 6"/>
                <p:cNvSpPr>
                  <a:spLocks noChangeArrowheads="1"/>
                </p:cNvSpPr>
                <p:nvPr/>
              </p:nvSpPr>
              <p:spPr bwMode="auto">
                <a:xfrm>
                  <a:off x="1725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63" y="241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001</a:t>
                  </a:r>
                </a:p>
              </p:txBody>
            </p:sp>
          </p:grpSp>
          <p:grpSp>
            <p:nvGrpSpPr>
              <p:cNvPr id="132" name="Group 8"/>
              <p:cNvGrpSpPr>
                <a:grpSpLocks/>
              </p:cNvGrpSpPr>
              <p:nvPr/>
            </p:nvGrpSpPr>
            <p:grpSpPr bwMode="auto">
              <a:xfrm>
                <a:off x="3837" y="2333"/>
                <a:ext cx="384" cy="384"/>
                <a:chOff x="3837" y="2333"/>
                <a:chExt cx="384" cy="384"/>
              </a:xfrm>
            </p:grpSpPr>
            <p:sp>
              <p:nvSpPr>
                <p:cNvPr id="151" name="Oval 9"/>
                <p:cNvSpPr>
                  <a:spLocks noChangeArrowheads="1"/>
                </p:cNvSpPr>
                <p:nvPr/>
              </p:nvSpPr>
              <p:spPr bwMode="auto">
                <a:xfrm>
                  <a:off x="3837" y="2333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67" y="2409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011</a:t>
                  </a:r>
                </a:p>
              </p:txBody>
            </p:sp>
          </p:grpSp>
          <p:grpSp>
            <p:nvGrpSpPr>
              <p:cNvPr id="133" name="Group 11"/>
              <p:cNvGrpSpPr>
                <a:grpSpLocks/>
              </p:cNvGrpSpPr>
              <p:nvPr/>
            </p:nvGrpSpPr>
            <p:grpSpPr bwMode="auto">
              <a:xfrm>
                <a:off x="4413" y="2909"/>
                <a:ext cx="384" cy="384"/>
                <a:chOff x="4413" y="2909"/>
                <a:chExt cx="384" cy="384"/>
              </a:xfrm>
            </p:grpSpPr>
            <p:sp>
              <p:nvSpPr>
                <p:cNvPr id="149" name="Oval 12"/>
                <p:cNvSpPr>
                  <a:spLocks noChangeArrowheads="1"/>
                </p:cNvSpPr>
                <p:nvPr/>
              </p:nvSpPr>
              <p:spPr bwMode="auto">
                <a:xfrm>
                  <a:off x="4413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51" y="298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111</a:t>
                  </a:r>
                </a:p>
              </p:txBody>
            </p:sp>
          </p:grpSp>
          <p:grpSp>
            <p:nvGrpSpPr>
              <p:cNvPr id="134" name="Group 14"/>
              <p:cNvGrpSpPr>
                <a:grpSpLocks/>
              </p:cNvGrpSpPr>
              <p:nvPr/>
            </p:nvGrpSpPr>
            <p:grpSpPr bwMode="auto">
              <a:xfrm>
                <a:off x="3837" y="3485"/>
                <a:ext cx="384" cy="384"/>
                <a:chOff x="3837" y="3485"/>
                <a:chExt cx="384" cy="384"/>
              </a:xfrm>
            </p:grpSpPr>
            <p:sp>
              <p:nvSpPr>
                <p:cNvPr id="147" name="Oval 15"/>
                <p:cNvSpPr>
                  <a:spLocks noChangeArrowheads="1"/>
                </p:cNvSpPr>
                <p:nvPr/>
              </p:nvSpPr>
              <p:spPr bwMode="auto">
                <a:xfrm>
                  <a:off x="3837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75" y="3563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110</a:t>
                  </a:r>
                </a:p>
              </p:txBody>
            </p:sp>
          </p:grpSp>
          <p:grpSp>
            <p:nvGrpSpPr>
              <p:cNvPr id="135" name="Group 17"/>
              <p:cNvGrpSpPr>
                <a:grpSpLocks/>
              </p:cNvGrpSpPr>
              <p:nvPr/>
            </p:nvGrpSpPr>
            <p:grpSpPr bwMode="auto">
              <a:xfrm>
                <a:off x="3261" y="2909"/>
                <a:ext cx="384" cy="384"/>
                <a:chOff x="3261" y="2909"/>
                <a:chExt cx="384" cy="384"/>
              </a:xfrm>
            </p:grpSpPr>
            <p:sp>
              <p:nvSpPr>
                <p:cNvPr id="145" name="Oval 18"/>
                <p:cNvSpPr>
                  <a:spLocks noChangeArrowheads="1"/>
                </p:cNvSpPr>
                <p:nvPr/>
              </p:nvSpPr>
              <p:spPr bwMode="auto">
                <a:xfrm>
                  <a:off x="3261" y="2909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8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101</a:t>
                  </a:r>
                </a:p>
              </p:txBody>
            </p:sp>
          </p:grpSp>
          <p:grpSp>
            <p:nvGrpSpPr>
              <p:cNvPr id="136" name="Group 20"/>
              <p:cNvGrpSpPr>
                <a:grpSpLocks/>
              </p:cNvGrpSpPr>
              <p:nvPr/>
            </p:nvGrpSpPr>
            <p:grpSpPr bwMode="auto">
              <a:xfrm>
                <a:off x="2301" y="2909"/>
                <a:ext cx="384" cy="384"/>
                <a:chOff x="2301" y="2909"/>
                <a:chExt cx="384" cy="384"/>
              </a:xfrm>
            </p:grpSpPr>
            <p:sp>
              <p:nvSpPr>
                <p:cNvPr id="143" name="Oval 21"/>
                <p:cNvSpPr>
                  <a:spLocks noChangeArrowheads="1"/>
                </p:cNvSpPr>
                <p:nvPr/>
              </p:nvSpPr>
              <p:spPr bwMode="auto">
                <a:xfrm>
                  <a:off x="2301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29" y="2985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010</a:t>
                  </a:r>
                </a:p>
              </p:txBody>
            </p:sp>
          </p:grpSp>
          <p:grpSp>
            <p:nvGrpSpPr>
              <p:cNvPr id="137" name="Group 23"/>
              <p:cNvGrpSpPr>
                <a:grpSpLocks/>
              </p:cNvGrpSpPr>
              <p:nvPr/>
            </p:nvGrpSpPr>
            <p:grpSpPr bwMode="auto">
              <a:xfrm>
                <a:off x="1149" y="2909"/>
                <a:ext cx="384" cy="384"/>
                <a:chOff x="1149" y="2909"/>
                <a:chExt cx="384" cy="384"/>
              </a:xfrm>
            </p:grpSpPr>
            <p:sp>
              <p:nvSpPr>
                <p:cNvPr id="141" name="Oval 24"/>
                <p:cNvSpPr>
                  <a:spLocks noChangeArrowheads="1"/>
                </p:cNvSpPr>
                <p:nvPr/>
              </p:nvSpPr>
              <p:spPr bwMode="auto">
                <a:xfrm>
                  <a:off x="1149" y="2909"/>
                  <a:ext cx="384" cy="3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79" y="2997"/>
                  <a:ext cx="32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000</a:t>
                  </a:r>
                </a:p>
              </p:txBody>
            </p:sp>
          </p:grpSp>
          <p:grpSp>
            <p:nvGrpSpPr>
              <p:cNvPr id="138" name="Group 26"/>
              <p:cNvGrpSpPr>
                <a:grpSpLocks/>
              </p:cNvGrpSpPr>
              <p:nvPr/>
            </p:nvGrpSpPr>
            <p:grpSpPr bwMode="auto">
              <a:xfrm>
                <a:off x="1725" y="3485"/>
                <a:ext cx="384" cy="384"/>
                <a:chOff x="1725" y="3485"/>
                <a:chExt cx="384" cy="384"/>
              </a:xfrm>
            </p:grpSpPr>
            <p:sp>
              <p:nvSpPr>
                <p:cNvPr id="139" name="Oval 27"/>
                <p:cNvSpPr>
                  <a:spLocks noChangeArrowheads="1"/>
                </p:cNvSpPr>
                <p:nvPr/>
              </p:nvSpPr>
              <p:spPr bwMode="auto">
                <a:xfrm>
                  <a:off x="1725" y="3485"/>
                  <a:ext cx="384" cy="384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63" y="3561"/>
                  <a:ext cx="3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100</a:t>
                  </a:r>
                </a:p>
              </p:txBody>
            </p:sp>
          </p:grpSp>
        </p:grpSp>
        <p:grpSp>
          <p:nvGrpSpPr>
            <p:cNvPr id="81" name="Group 29"/>
            <p:cNvGrpSpPr>
              <a:grpSpLocks/>
            </p:cNvGrpSpPr>
            <p:nvPr/>
          </p:nvGrpSpPr>
          <p:grpSpPr bwMode="auto">
            <a:xfrm>
              <a:off x="3348038" y="3721100"/>
              <a:ext cx="2743200" cy="336550"/>
              <a:chOff x="2016" y="2603"/>
              <a:chExt cx="1728" cy="212"/>
            </a:xfrm>
          </p:grpSpPr>
          <p:cxnSp>
            <p:nvCxnSpPr>
              <p:cNvPr id="129" name="AutoShape 30"/>
              <p:cNvCxnSpPr>
                <a:cxnSpLocks noChangeShapeType="1"/>
                <a:stCxn id="153" idx="6"/>
                <a:endCxn id="151" idx="2"/>
              </p:cNvCxnSpPr>
              <p:nvPr/>
            </p:nvCxnSpPr>
            <p:spPr bwMode="auto">
              <a:xfrm>
                <a:off x="2016" y="2784"/>
                <a:ext cx="17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30" name="Text Box 31"/>
              <p:cNvSpPr txBox="1">
                <a:spLocks noChangeArrowheads="1"/>
              </p:cNvSpPr>
              <p:nvPr/>
            </p:nvSpPr>
            <p:spPr bwMode="auto">
              <a:xfrm>
                <a:off x="2804" y="2603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" name="Group 32"/>
            <p:cNvGrpSpPr>
              <a:grpSpLocks/>
            </p:cNvGrpSpPr>
            <p:nvPr/>
          </p:nvGrpSpPr>
          <p:grpSpPr bwMode="auto">
            <a:xfrm>
              <a:off x="4173538" y="4349750"/>
              <a:ext cx="1092200" cy="358775"/>
              <a:chOff x="2536" y="2999"/>
              <a:chExt cx="688" cy="226"/>
            </a:xfrm>
          </p:grpSpPr>
          <p:cxnSp>
            <p:nvCxnSpPr>
              <p:cNvPr id="127" name="AutoShape 33"/>
              <p:cNvCxnSpPr>
                <a:cxnSpLocks noChangeShapeType="1"/>
                <a:stCxn id="143" idx="7"/>
                <a:endCxn id="145" idx="1"/>
              </p:cNvCxnSpPr>
              <p:nvPr/>
            </p:nvCxnSpPr>
            <p:spPr bwMode="auto">
              <a:xfrm rot="5400000" flipV="1">
                <a:off x="2879" y="2881"/>
                <a:ext cx="1" cy="688"/>
              </a:xfrm>
              <a:prstGeom prst="curvedConnector3">
                <a:avLst>
                  <a:gd name="adj1" fmla="val -2000000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8" name="Text Box 34"/>
              <p:cNvSpPr txBox="1">
                <a:spLocks noChangeArrowheads="1"/>
              </p:cNvSpPr>
              <p:nvPr/>
            </p:nvSpPr>
            <p:spPr bwMode="auto">
              <a:xfrm>
                <a:off x="2810" y="299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3" name="Group 38"/>
            <p:cNvGrpSpPr>
              <a:grpSpLocks/>
            </p:cNvGrpSpPr>
            <p:nvPr/>
          </p:nvGrpSpPr>
          <p:grpSpPr bwMode="auto">
            <a:xfrm>
              <a:off x="2344738" y="4219575"/>
              <a:ext cx="482600" cy="487363"/>
              <a:chOff x="1384" y="2917"/>
              <a:chExt cx="304" cy="307"/>
            </a:xfrm>
          </p:grpSpPr>
          <p:cxnSp>
            <p:nvCxnSpPr>
              <p:cNvPr id="125" name="AutoShape 39"/>
              <p:cNvCxnSpPr>
                <a:cxnSpLocks noChangeShapeType="1"/>
                <a:stCxn id="141" idx="7"/>
                <a:endCxn id="153" idx="3"/>
              </p:cNvCxnSpPr>
              <p:nvPr/>
            </p:nvCxnSpPr>
            <p:spPr bwMode="auto">
              <a:xfrm flipV="1">
                <a:off x="1384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6" name="Text Box 40"/>
              <p:cNvSpPr txBox="1">
                <a:spLocks noChangeArrowheads="1"/>
              </p:cNvSpPr>
              <p:nvPr/>
            </p:nvSpPr>
            <p:spPr bwMode="auto">
              <a:xfrm>
                <a:off x="1392" y="2917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4" name="Group 44"/>
            <p:cNvGrpSpPr>
              <a:grpSpLocks/>
            </p:cNvGrpSpPr>
            <p:nvPr/>
          </p:nvGrpSpPr>
          <p:grpSpPr bwMode="auto">
            <a:xfrm>
              <a:off x="3259138" y="4186238"/>
              <a:ext cx="482600" cy="520700"/>
              <a:chOff x="1960" y="2896"/>
              <a:chExt cx="304" cy="328"/>
            </a:xfrm>
          </p:grpSpPr>
          <p:cxnSp>
            <p:nvCxnSpPr>
              <p:cNvPr id="123" name="AutoShape 45"/>
              <p:cNvCxnSpPr>
                <a:cxnSpLocks noChangeShapeType="1"/>
                <a:stCxn id="153" idx="5"/>
                <a:endCxn id="143" idx="1"/>
              </p:cNvCxnSpPr>
              <p:nvPr/>
            </p:nvCxnSpPr>
            <p:spPr bwMode="auto">
              <a:xfrm>
                <a:off x="1960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4" name="Text Box 46"/>
              <p:cNvSpPr txBox="1">
                <a:spLocks noChangeArrowheads="1"/>
              </p:cNvSpPr>
              <p:nvPr/>
            </p:nvSpPr>
            <p:spPr bwMode="auto">
              <a:xfrm>
                <a:off x="2063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85" name="Group 54"/>
            <p:cNvGrpSpPr>
              <a:grpSpLocks/>
            </p:cNvGrpSpPr>
            <p:nvPr/>
          </p:nvGrpSpPr>
          <p:grpSpPr bwMode="auto">
            <a:xfrm>
              <a:off x="5695950" y="4224338"/>
              <a:ext cx="484188" cy="482600"/>
              <a:chOff x="3495" y="2920"/>
              <a:chExt cx="305" cy="304"/>
            </a:xfrm>
          </p:grpSpPr>
          <p:cxnSp>
            <p:nvCxnSpPr>
              <p:cNvPr id="121" name="AutoShape 55"/>
              <p:cNvCxnSpPr>
                <a:cxnSpLocks noChangeShapeType="1"/>
                <a:stCxn id="145" idx="7"/>
                <a:endCxn id="151" idx="3"/>
              </p:cNvCxnSpPr>
              <p:nvPr/>
            </p:nvCxnSpPr>
            <p:spPr bwMode="auto">
              <a:xfrm flipV="1">
                <a:off x="3496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3495" y="29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6" name="Group 57"/>
            <p:cNvGrpSpPr>
              <a:grpSpLocks/>
            </p:cNvGrpSpPr>
            <p:nvPr/>
          </p:nvGrpSpPr>
          <p:grpSpPr bwMode="auto">
            <a:xfrm>
              <a:off x="7526338" y="4706938"/>
              <a:ext cx="620712" cy="431800"/>
              <a:chOff x="4648" y="3224"/>
              <a:chExt cx="391" cy="272"/>
            </a:xfrm>
          </p:grpSpPr>
          <p:cxnSp>
            <p:nvCxnSpPr>
              <p:cNvPr id="119" name="AutoShape 58"/>
              <p:cNvCxnSpPr>
                <a:cxnSpLocks noChangeShapeType="1"/>
                <a:stCxn id="149" idx="5"/>
                <a:endCxn id="149" idx="7"/>
              </p:cNvCxnSpPr>
              <p:nvPr/>
            </p:nvCxnSpPr>
            <p:spPr bwMode="auto">
              <a:xfrm rot="5400000" flipH="1" flipV="1">
                <a:off x="4513" y="3359"/>
                <a:ext cx="272" cy="1"/>
              </a:xfrm>
              <a:prstGeom prst="curvedConnector5">
                <a:avLst>
                  <a:gd name="adj1" fmla="val -73528"/>
                  <a:gd name="adj2" fmla="val 36399986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20" name="Text Box 59"/>
              <p:cNvSpPr txBox="1">
                <a:spLocks noChangeArrowheads="1"/>
              </p:cNvSpPr>
              <p:nvPr/>
            </p:nvSpPr>
            <p:spPr bwMode="auto">
              <a:xfrm>
                <a:off x="4853" y="323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6611938" y="4186238"/>
              <a:ext cx="500062" cy="520700"/>
              <a:chOff x="4072" y="2896"/>
              <a:chExt cx="315" cy="328"/>
            </a:xfrm>
          </p:grpSpPr>
          <p:cxnSp>
            <p:nvCxnSpPr>
              <p:cNvPr id="117" name="AutoShape 70"/>
              <p:cNvCxnSpPr>
                <a:cxnSpLocks noChangeShapeType="1"/>
                <a:stCxn id="151" idx="5"/>
                <a:endCxn id="149" idx="1"/>
              </p:cNvCxnSpPr>
              <p:nvPr/>
            </p:nvCxnSpPr>
            <p:spPr bwMode="auto">
              <a:xfrm>
                <a:off x="4072" y="2920"/>
                <a:ext cx="304" cy="30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18" name="Text Box 71"/>
              <p:cNvSpPr txBox="1">
                <a:spLocks noChangeArrowheads="1"/>
              </p:cNvSpPr>
              <p:nvPr/>
            </p:nvSpPr>
            <p:spPr bwMode="auto">
              <a:xfrm>
                <a:off x="4201" y="28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8" name="Group 126"/>
            <p:cNvGrpSpPr>
              <a:grpSpLocks/>
            </p:cNvGrpSpPr>
            <p:nvPr/>
          </p:nvGrpSpPr>
          <p:grpSpPr bwMode="auto">
            <a:xfrm>
              <a:off x="2344738" y="4313238"/>
              <a:ext cx="4813300" cy="1811337"/>
              <a:chOff x="2344738" y="4313238"/>
              <a:chExt cx="4813300" cy="1811337"/>
            </a:xfrm>
          </p:grpSpPr>
          <p:grpSp>
            <p:nvGrpSpPr>
              <p:cNvPr id="93" name="Group 35"/>
              <p:cNvGrpSpPr>
                <a:grpSpLocks/>
              </p:cNvGrpSpPr>
              <p:nvPr/>
            </p:nvGrpSpPr>
            <p:grpSpPr bwMode="auto">
              <a:xfrm>
                <a:off x="2797175" y="4313238"/>
                <a:ext cx="295275" cy="1219200"/>
                <a:chOff x="1669" y="2976"/>
                <a:chExt cx="186" cy="768"/>
              </a:xfrm>
            </p:grpSpPr>
            <p:cxnSp>
              <p:nvCxnSpPr>
                <p:cNvPr id="115" name="AutoShape 36"/>
                <p:cNvCxnSpPr>
                  <a:cxnSpLocks noChangeShapeType="1"/>
                  <a:stCxn id="139" idx="0"/>
                  <a:endCxn id="153" idx="4"/>
                </p:cNvCxnSpPr>
                <p:nvPr/>
              </p:nvCxnSpPr>
              <p:spPr bwMode="auto">
                <a:xfrm flipV="1">
                  <a:off x="1824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69" y="325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4" name="Group 41"/>
              <p:cNvGrpSpPr>
                <a:grpSpLocks/>
              </p:cNvGrpSpPr>
              <p:nvPr/>
            </p:nvGrpSpPr>
            <p:grpSpPr bwMode="auto">
              <a:xfrm>
                <a:off x="3259138" y="5138738"/>
                <a:ext cx="482600" cy="512762"/>
                <a:chOff x="1960" y="3496"/>
                <a:chExt cx="304" cy="323"/>
              </a:xfrm>
            </p:grpSpPr>
            <p:cxnSp>
              <p:nvCxnSpPr>
                <p:cNvPr id="113" name="AutoShape 42"/>
                <p:cNvCxnSpPr>
                  <a:cxnSpLocks noChangeShapeType="1"/>
                  <a:stCxn id="143" idx="3"/>
                  <a:endCxn id="139" idx="7"/>
                </p:cNvCxnSpPr>
                <p:nvPr/>
              </p:nvCxnSpPr>
              <p:spPr bwMode="auto">
                <a:xfrm flipH="1">
                  <a:off x="1960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071" y="3607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5" name="Group 47"/>
              <p:cNvGrpSpPr>
                <a:grpSpLocks/>
              </p:cNvGrpSpPr>
              <p:nvPr/>
            </p:nvGrpSpPr>
            <p:grpSpPr bwMode="auto">
              <a:xfrm>
                <a:off x="2344738" y="5138738"/>
                <a:ext cx="482600" cy="490537"/>
                <a:chOff x="1384" y="3496"/>
                <a:chExt cx="304" cy="309"/>
              </a:xfrm>
            </p:grpSpPr>
            <p:cxnSp>
              <p:nvCxnSpPr>
                <p:cNvPr id="111" name="AutoShape 48"/>
                <p:cNvCxnSpPr>
                  <a:cxnSpLocks noChangeShapeType="1"/>
                  <a:stCxn id="139" idx="1"/>
                  <a:endCxn id="141" idx="5"/>
                </p:cNvCxnSpPr>
                <p:nvPr/>
              </p:nvCxnSpPr>
              <p:spPr bwMode="auto">
                <a:xfrm flipH="1" flipV="1">
                  <a:off x="1384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93" y="3593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6" name="Group 51"/>
              <p:cNvGrpSpPr>
                <a:grpSpLocks/>
              </p:cNvGrpSpPr>
              <p:nvPr/>
            </p:nvGrpSpPr>
            <p:grpSpPr bwMode="auto">
              <a:xfrm>
                <a:off x="4173538" y="5138738"/>
                <a:ext cx="1092200" cy="355600"/>
                <a:chOff x="2536" y="3496"/>
                <a:chExt cx="688" cy="224"/>
              </a:xfrm>
            </p:grpSpPr>
            <p:cxnSp>
              <p:nvCxnSpPr>
                <p:cNvPr id="109" name="AutoShape 52"/>
                <p:cNvCxnSpPr>
                  <a:cxnSpLocks noChangeShapeType="1"/>
                  <a:stCxn id="145" idx="3"/>
                  <a:endCxn id="143" idx="5"/>
                </p:cNvCxnSpPr>
                <p:nvPr/>
              </p:nvCxnSpPr>
              <p:spPr bwMode="auto">
                <a:xfrm rot="5400000">
                  <a:off x="2879" y="3153"/>
                  <a:ext cx="1" cy="688"/>
                </a:xfrm>
                <a:prstGeom prst="curvedConnector3">
                  <a:avLst>
                    <a:gd name="adj1" fmla="val 20000009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810" y="3508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7" name="Group 60"/>
              <p:cNvGrpSpPr>
                <a:grpSpLocks/>
              </p:cNvGrpSpPr>
              <p:nvPr/>
            </p:nvGrpSpPr>
            <p:grpSpPr bwMode="auto">
              <a:xfrm>
                <a:off x="5697538" y="5138738"/>
                <a:ext cx="482600" cy="482600"/>
                <a:chOff x="3496" y="3496"/>
                <a:chExt cx="304" cy="304"/>
              </a:xfrm>
            </p:grpSpPr>
            <p:cxnSp>
              <p:nvCxnSpPr>
                <p:cNvPr id="107" name="AutoShape 61"/>
                <p:cNvCxnSpPr>
                  <a:cxnSpLocks noChangeShapeType="1"/>
                  <a:stCxn id="147" idx="1"/>
                  <a:endCxn id="145" idx="5"/>
                </p:cNvCxnSpPr>
                <p:nvPr/>
              </p:nvCxnSpPr>
              <p:spPr bwMode="auto">
                <a:xfrm flipH="1" flipV="1">
                  <a:off x="3496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5" y="3582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98" name="Group 63"/>
              <p:cNvGrpSpPr>
                <a:grpSpLocks/>
              </p:cNvGrpSpPr>
              <p:nvPr/>
            </p:nvGrpSpPr>
            <p:grpSpPr bwMode="auto">
              <a:xfrm>
                <a:off x="3348038" y="5788025"/>
                <a:ext cx="2743200" cy="336550"/>
                <a:chOff x="2016" y="3905"/>
                <a:chExt cx="1728" cy="212"/>
              </a:xfrm>
            </p:grpSpPr>
            <p:cxnSp>
              <p:nvCxnSpPr>
                <p:cNvPr id="105" name="AutoShape 64"/>
                <p:cNvCxnSpPr>
                  <a:cxnSpLocks noChangeShapeType="1"/>
                  <a:stCxn id="147" idx="2"/>
                  <a:endCxn id="139" idx="6"/>
                </p:cNvCxnSpPr>
                <p:nvPr/>
              </p:nvCxnSpPr>
              <p:spPr bwMode="auto">
                <a:xfrm flipH="1">
                  <a:off x="2016" y="3936"/>
                  <a:ext cx="172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823" y="3905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9" name="Group 66"/>
              <p:cNvGrpSpPr>
                <a:grpSpLocks/>
              </p:cNvGrpSpPr>
              <p:nvPr/>
            </p:nvGrpSpPr>
            <p:grpSpPr bwMode="auto">
              <a:xfrm>
                <a:off x="6611938" y="5138738"/>
                <a:ext cx="546100" cy="482600"/>
                <a:chOff x="4072" y="3496"/>
                <a:chExt cx="344" cy="304"/>
              </a:xfrm>
            </p:grpSpPr>
            <p:cxnSp>
              <p:nvCxnSpPr>
                <p:cNvPr id="103" name="AutoShape 67"/>
                <p:cNvCxnSpPr>
                  <a:cxnSpLocks noChangeShapeType="1"/>
                  <a:stCxn id="149" idx="3"/>
                  <a:endCxn id="147" idx="7"/>
                </p:cNvCxnSpPr>
                <p:nvPr/>
              </p:nvCxnSpPr>
              <p:spPr bwMode="auto">
                <a:xfrm flipH="1">
                  <a:off x="4072" y="3496"/>
                  <a:ext cx="304" cy="30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30" y="3586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00" name="Group 72"/>
              <p:cNvGrpSpPr>
                <a:grpSpLocks/>
              </p:cNvGrpSpPr>
              <p:nvPr/>
            </p:nvGrpSpPr>
            <p:grpSpPr bwMode="auto">
              <a:xfrm>
                <a:off x="6361113" y="4313238"/>
                <a:ext cx="295275" cy="1219200"/>
                <a:chOff x="3914" y="2976"/>
                <a:chExt cx="186" cy="768"/>
              </a:xfrm>
            </p:grpSpPr>
            <p:cxnSp>
              <p:nvCxnSpPr>
                <p:cNvPr id="101" name="AutoShape 73"/>
                <p:cNvCxnSpPr>
                  <a:cxnSpLocks noChangeShapeType="1"/>
                  <a:stCxn id="151" idx="4"/>
                  <a:endCxn id="147" idx="0"/>
                </p:cNvCxnSpPr>
                <p:nvPr/>
              </p:nvCxnSpPr>
              <p:spPr bwMode="auto">
                <a:xfrm>
                  <a:off x="3936" y="2976"/>
                  <a:ext cx="0" cy="76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14" y="3251"/>
                  <a:ext cx="18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600">
                      <a:latin typeface="Tahoma" pitchFamily="3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9" name="Group 75"/>
            <p:cNvGrpSpPr>
              <a:grpSpLocks/>
            </p:cNvGrpSpPr>
            <p:nvPr/>
          </p:nvGrpSpPr>
          <p:grpSpPr bwMode="auto">
            <a:xfrm>
              <a:off x="1277938" y="4706938"/>
              <a:ext cx="636587" cy="431800"/>
              <a:chOff x="712" y="3224"/>
              <a:chExt cx="401" cy="272"/>
            </a:xfrm>
          </p:grpSpPr>
          <p:cxnSp>
            <p:nvCxnSpPr>
              <p:cNvPr id="91" name="AutoShape 76"/>
              <p:cNvCxnSpPr>
                <a:cxnSpLocks noChangeShapeType="1"/>
                <a:stCxn id="141" idx="3"/>
                <a:endCxn id="141" idx="1"/>
              </p:cNvCxnSpPr>
              <p:nvPr/>
            </p:nvCxnSpPr>
            <p:spPr bwMode="auto">
              <a:xfrm rot="5400000" flipH="1" flipV="1">
                <a:off x="977" y="3359"/>
                <a:ext cx="272" cy="1"/>
              </a:xfrm>
              <a:prstGeom prst="curvedConnector5">
                <a:avLst>
                  <a:gd name="adj1" fmla="val -73528"/>
                  <a:gd name="adj2" fmla="val -38800014"/>
                  <a:gd name="adj3" fmla="val 1735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92" name="Text Box 77"/>
              <p:cNvSpPr txBox="1">
                <a:spLocks noChangeArrowheads="1"/>
              </p:cNvSpPr>
              <p:nvPr/>
            </p:nvSpPr>
            <p:spPr bwMode="auto">
              <a:xfrm>
                <a:off x="712" y="326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600">
                    <a:latin typeface="Tahoma" pitchFamily="34" charset="0"/>
                  </a:rPr>
                  <a:t>0</a:t>
                </a:r>
              </a:p>
            </p:txBody>
          </p:sp>
        </p:grpSp>
        <p:cxnSp>
          <p:nvCxnSpPr>
            <p:cNvPr id="90" name="Straight Arrow Connector 89"/>
            <p:cNvCxnSpPr>
              <a:endCxn id="141" idx="0"/>
            </p:cNvCxnSpPr>
            <p:nvPr/>
          </p:nvCxnSpPr>
          <p:spPr>
            <a:xfrm>
              <a:off x="2128838" y="4349750"/>
              <a:ext cx="0" cy="26828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the smallest DFA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590143" y="926225"/>
            <a:ext cx="5836506" cy="1350814"/>
            <a:chOff x="1590143" y="926225"/>
            <a:chExt cx="5836506" cy="1350814"/>
          </a:xfrm>
        </p:grpSpPr>
        <p:sp>
          <p:nvSpPr>
            <p:cNvPr id="156" name="TextBox 155"/>
            <p:cNvSpPr txBox="1"/>
            <p:nvPr/>
          </p:nvSpPr>
          <p:spPr>
            <a:xfrm>
              <a:off x="1920829" y="926225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930437" y="1667439"/>
              <a:ext cx="609600" cy="609600"/>
              <a:chOff x="1599751" y="3519488"/>
              <a:chExt cx="609600" cy="609600"/>
            </a:xfrm>
          </p:grpSpPr>
          <p:sp>
            <p:nvSpPr>
              <p:cNvPr id="17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3</a:t>
                </a:r>
              </a:p>
            </p:txBody>
          </p:sp>
          <p:sp>
            <p:nvSpPr>
              <p:cNvPr id="17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58" name="Straight Arrow Connector 157"/>
            <p:cNvCxnSpPr>
              <a:endCxn id="178" idx="2"/>
            </p:cNvCxnSpPr>
            <p:nvPr/>
          </p:nvCxnSpPr>
          <p:spPr>
            <a:xfrm flipV="1">
              <a:off x="1590143" y="1972239"/>
              <a:ext cx="340294" cy="3175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8"/>
            <p:cNvSpPr/>
            <p:nvPr/>
          </p:nvSpPr>
          <p:spPr>
            <a:xfrm>
              <a:off x="1945761" y="1413439"/>
              <a:ext cx="603007" cy="282540"/>
            </a:xfrm>
            <a:custGeom>
              <a:avLst/>
              <a:gdLst>
                <a:gd name="connsiteX0" fmla="*/ 245310 w 848439"/>
                <a:gd name="connsiteY0" fmla="*/ 282540 h 282540"/>
                <a:gd name="connsiteX1" fmla="*/ 29649 w 848439"/>
                <a:gd name="connsiteY1" fmla="*/ 41000 h 282540"/>
                <a:gd name="connsiteX2" fmla="*/ 823279 w 848439"/>
                <a:gd name="connsiteY2" fmla="*/ 23748 h 282540"/>
                <a:gd name="connsiteX3" fmla="*/ 573113 w 848439"/>
                <a:gd name="connsiteY3" fmla="*/ 282540 h 28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439" h="282540">
                  <a:moveTo>
                    <a:pt x="245310" y="282540"/>
                  </a:moveTo>
                  <a:cubicBezTo>
                    <a:pt x="89315" y="183336"/>
                    <a:pt x="-66679" y="84132"/>
                    <a:pt x="29649" y="41000"/>
                  </a:cubicBezTo>
                  <a:cubicBezTo>
                    <a:pt x="125977" y="-2132"/>
                    <a:pt x="732702" y="-16509"/>
                    <a:pt x="823279" y="23748"/>
                  </a:cubicBezTo>
                  <a:cubicBezTo>
                    <a:pt x="913856" y="64005"/>
                    <a:pt x="743484" y="173272"/>
                    <a:pt x="573113" y="2825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540037" y="1666575"/>
              <a:ext cx="1625932" cy="609600"/>
              <a:chOff x="2540037" y="1666575"/>
              <a:chExt cx="1625932" cy="609600"/>
            </a:xfrm>
          </p:grpSpPr>
          <p:cxnSp>
            <p:nvCxnSpPr>
              <p:cNvPr id="173" name="AutoShape 39"/>
              <p:cNvCxnSpPr>
                <a:cxnSpLocks noChangeShapeType="1"/>
                <a:stCxn id="178" idx="6"/>
                <a:endCxn id="176" idx="2"/>
              </p:cNvCxnSpPr>
              <p:nvPr/>
            </p:nvCxnSpPr>
            <p:spPr bwMode="auto">
              <a:xfrm flipV="1">
                <a:off x="2540037" y="1971375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74" name="Group 173"/>
              <p:cNvGrpSpPr/>
              <p:nvPr/>
            </p:nvGrpSpPr>
            <p:grpSpPr>
              <a:xfrm>
                <a:off x="3556369" y="1666575"/>
                <a:ext cx="609600" cy="609600"/>
                <a:chOff x="1599751" y="3519488"/>
                <a:chExt cx="609600" cy="609600"/>
              </a:xfrm>
            </p:grpSpPr>
            <p:sp>
              <p:nvSpPr>
                <p:cNvPr id="1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2</a:t>
                  </a:r>
                </a:p>
              </p:txBody>
            </p:sp>
            <p:sp>
              <p:nvSpPr>
                <p:cNvPr id="176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174785" y="1653486"/>
              <a:ext cx="1625932" cy="609600"/>
              <a:chOff x="2209351" y="3518624"/>
              <a:chExt cx="1625932" cy="609600"/>
            </a:xfrm>
          </p:grpSpPr>
          <p:cxnSp>
            <p:nvCxnSpPr>
              <p:cNvPr id="169" name="AutoShape 39"/>
              <p:cNvCxnSpPr>
                <a:cxnSpLocks noChangeShapeType="1"/>
                <a:endCxn id="172" idx="2"/>
              </p:cNvCxnSpPr>
              <p:nvPr/>
            </p:nvCxnSpPr>
            <p:spPr bwMode="auto">
              <a:xfrm flipV="1">
                <a:off x="2209351" y="3823424"/>
                <a:ext cx="1016332" cy="8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grpSp>
            <p:nvGrpSpPr>
              <p:cNvPr id="170" name="Group 169"/>
              <p:cNvGrpSpPr/>
              <p:nvPr/>
            </p:nvGrpSpPr>
            <p:grpSpPr>
              <a:xfrm>
                <a:off x="3225683" y="3518624"/>
                <a:ext cx="609600" cy="609600"/>
                <a:chOff x="1599751" y="3519488"/>
                <a:chExt cx="609600" cy="609600"/>
              </a:xfrm>
            </p:grpSpPr>
            <p:sp>
              <p:nvSpPr>
                <p:cNvPr id="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19122" y="3563508"/>
                  <a:ext cx="402642" cy="4000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24" tIns="45711" rIns="91424" bIns="45711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b="1" dirty="0">
                      <a:latin typeface="Franklin Gothic Medium" panose="020B0603020102020204" pitchFamily="34" charset="0"/>
                    </a:rPr>
                    <a:t>s</a:t>
                  </a:r>
                  <a:r>
                    <a:rPr lang="en-US" sz="2000" b="1" baseline="-25000" dirty="0">
                      <a:latin typeface="Franklin Gothic Medium" panose="020B0603020102020204" pitchFamily="34" charset="0"/>
                    </a:rPr>
                    <a:t>1</a:t>
                  </a:r>
                </a:p>
              </p:txBody>
            </p:sp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auto">
                <a:xfrm>
                  <a:off x="1599751" y="3519488"/>
                  <a:ext cx="609600" cy="609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162" name="AutoShape 39"/>
            <p:cNvCxnSpPr>
              <a:cxnSpLocks noChangeShapeType="1"/>
              <a:endCxn id="168" idx="2"/>
            </p:cNvCxnSpPr>
            <p:nvPr/>
          </p:nvCxnSpPr>
          <p:spPr bwMode="auto">
            <a:xfrm flipV="1">
              <a:off x="5800717" y="1947385"/>
              <a:ext cx="1016332" cy="8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" name="Group 162"/>
            <p:cNvGrpSpPr/>
            <p:nvPr/>
          </p:nvGrpSpPr>
          <p:grpSpPr>
            <a:xfrm>
              <a:off x="6817049" y="1642585"/>
              <a:ext cx="609600" cy="609600"/>
              <a:chOff x="1599751" y="3519488"/>
              <a:chExt cx="609600" cy="609600"/>
            </a:xfrm>
          </p:grpSpPr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1719122" y="3563508"/>
                <a:ext cx="402642" cy="400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4" tIns="45711" rIns="91424" bIns="4571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b="1" dirty="0">
                    <a:latin typeface="Franklin Gothic Medium" panose="020B0603020102020204" pitchFamily="34" charset="0"/>
                  </a:rPr>
                  <a:t>s</a:t>
                </a:r>
                <a:r>
                  <a:rPr lang="en-US" sz="2000" b="1" baseline="-25000" dirty="0">
                    <a:latin typeface="Franklin Gothic Medium" panose="020B0603020102020204" pitchFamily="34" charset="0"/>
                  </a:rPr>
                  <a:t>0</a:t>
                </a:r>
              </a:p>
            </p:txBody>
          </p:sp>
          <p:sp>
            <p:nvSpPr>
              <p:cNvPr id="168" name="Oval 24"/>
              <p:cNvSpPr>
                <a:spLocks noChangeArrowheads="1"/>
              </p:cNvSpPr>
              <p:nvPr/>
            </p:nvSpPr>
            <p:spPr bwMode="auto">
              <a:xfrm>
                <a:off x="1599751" y="3519488"/>
                <a:ext cx="609600" cy="6096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4301895" y="1479762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58494" y="1474834"/>
              <a:ext cx="619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0,1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88115" y="149748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6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v0.1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999038" y="3506788"/>
            <a:ext cx="102076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801938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1050925" y="2814638"/>
            <a:ext cx="5334000" cy="2071687"/>
          </a:xfrm>
          <a:prstGeom prst="arc">
            <a:avLst>
              <a:gd name="adj1" fmla="val 10816517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050925" y="2316163"/>
            <a:ext cx="3581400" cy="1616075"/>
          </a:xfrm>
          <a:prstGeom prst="arc">
            <a:avLst>
              <a:gd name="adj1" fmla="val 10851369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4" name="TextBox 25"/>
          <p:cNvSpPr txBox="1">
            <a:spLocks noChangeArrowheads="1"/>
          </p:cNvSpPr>
          <p:nvPr/>
        </p:nvSpPr>
        <p:spPr bwMode="auto">
          <a:xfrm>
            <a:off x="251777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5" name="TextBox 26"/>
          <p:cNvSpPr txBox="1">
            <a:spLocks noChangeArrowheads="1"/>
          </p:cNvSpPr>
          <p:nvPr/>
        </p:nvSpPr>
        <p:spPr bwMode="auto">
          <a:xfrm>
            <a:off x="4556125" y="194786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D</a:t>
            </a:r>
          </a:p>
        </p:txBody>
      </p:sp>
      <p:sp>
        <p:nvSpPr>
          <p:cNvPr id="17426" name="TextBox 27"/>
          <p:cNvSpPr txBox="1">
            <a:spLocks noChangeArrowheads="1"/>
          </p:cNvSpPr>
          <p:nvPr/>
        </p:nvSpPr>
        <p:spPr bwMode="auto">
          <a:xfrm>
            <a:off x="1706563" y="31242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7" name="TextBox 28"/>
          <p:cNvSpPr txBox="1">
            <a:spLocks noChangeArrowheads="1"/>
          </p:cNvSpPr>
          <p:nvPr/>
        </p:nvSpPr>
        <p:spPr bwMode="auto">
          <a:xfrm>
            <a:off x="3562350" y="3159125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</a:t>
            </a:r>
          </a:p>
        </p:txBody>
      </p:sp>
      <p:sp>
        <p:nvSpPr>
          <p:cNvPr id="17428" name="TextBox 29"/>
          <p:cNvSpPr txBox="1">
            <a:spLocks noChangeArrowheads="1"/>
          </p:cNvSpPr>
          <p:nvPr/>
        </p:nvSpPr>
        <p:spPr bwMode="auto">
          <a:xfrm>
            <a:off x="5257800" y="31464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N, D</a:t>
            </a:r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336925" y="5083175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/>
              <a:t>B, S</a:t>
            </a: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381000" y="5871927"/>
            <a:ext cx="737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Basic transitions on </a:t>
            </a:r>
            <a:r>
              <a:rPr lang="en-US" b="1" dirty="0"/>
              <a:t>N </a:t>
            </a:r>
            <a:r>
              <a:rPr lang="en-US" dirty="0"/>
              <a:t>(nickel),  </a:t>
            </a:r>
            <a:r>
              <a:rPr lang="en-US" b="1" dirty="0"/>
              <a:t>D</a:t>
            </a:r>
            <a:r>
              <a:rPr lang="en-US" dirty="0"/>
              <a:t> (dime), 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dirty="0" err="1"/>
              <a:t>butterfinger</a:t>
            </a:r>
            <a:r>
              <a:rPr lang="en-US" dirty="0"/>
              <a:t>), </a:t>
            </a:r>
            <a:r>
              <a:rPr lang="en-US" b="1" dirty="0"/>
              <a:t>S</a:t>
            </a:r>
            <a:r>
              <a:rPr lang="en-US" dirty="0"/>
              <a:t> (snickers)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4800" y="3505200"/>
            <a:ext cx="381000" cy="142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96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2B41-A3ED-394B-89A9-30FA8B28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6A05-0BE7-5640-ABDC-F7FB9A8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DFAs</a:t>
            </a:r>
          </a:p>
          <a:p>
            <a:pPr lvl="1"/>
            <a:r>
              <a:rPr lang="en-US" dirty="0"/>
              <a:t>drop two restrictions of DFAs</a:t>
            </a:r>
          </a:p>
          <a:p>
            <a:pPr lvl="1"/>
            <a:r>
              <a:rPr lang="en-US" dirty="0"/>
              <a:t>every DFA </a:t>
            </a:r>
            <a:r>
              <a:rPr lang="en-US" u="sng" dirty="0"/>
              <a:t>is</a:t>
            </a:r>
            <a:r>
              <a:rPr lang="en-US" dirty="0"/>
              <a:t> an NFA</a:t>
            </a:r>
          </a:p>
          <a:p>
            <a:pPr lvl="1"/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to be more powerful</a:t>
            </a:r>
          </a:p>
          <a:p>
            <a:pPr lvl="1"/>
            <a:r>
              <a:rPr lang="en-US" dirty="0"/>
              <a:t>designing is easier than with DFAs</a:t>
            </a:r>
          </a:p>
          <a:p>
            <a:endParaRPr lang="en-US" dirty="0"/>
          </a:p>
          <a:p>
            <a:r>
              <a:rPr lang="en-US" i="1" dirty="0"/>
              <a:t>Seem </a:t>
            </a:r>
            <a:r>
              <a:rPr lang="en-US" dirty="0"/>
              <a:t>related to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8683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v0.2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0’   </a:t>
            </a:r>
            <a:r>
              <a:rPr lang="en-US" sz="2200" dirty="0">
                <a:solidFill>
                  <a:srgbClr val="FF0000"/>
                </a:solidFill>
              </a:rPr>
              <a:t>[B]</a:t>
            </a:r>
            <a:endParaRPr lang="en-US" sz="22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 flipV="1">
            <a:off x="4999038" y="2728913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5" name="TextBox 23"/>
          <p:cNvSpPr txBox="1">
            <a:spLocks noChangeArrowheads="1"/>
          </p:cNvSpPr>
          <p:nvPr/>
        </p:nvSpPr>
        <p:spPr bwMode="auto">
          <a:xfrm>
            <a:off x="571500" y="5991743"/>
            <a:ext cx="6942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output to states: 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– Nickel,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– Snickers,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– Butterfinger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dirty="0">
                <a:solidFill>
                  <a:srgbClr val="0000FF"/>
                </a:solidFill>
              </a:rPr>
              <a:t> 0”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Freeform 67"/>
          <p:cNvSpPr/>
          <p:nvPr/>
        </p:nvSpPr>
        <p:spPr>
          <a:xfrm>
            <a:off x="1203325" y="2935288"/>
            <a:ext cx="4860925" cy="2016125"/>
          </a:xfrm>
          <a:custGeom>
            <a:avLst/>
            <a:gdLst>
              <a:gd name="connsiteX0" fmla="*/ 4860758 w 4860758"/>
              <a:gd name="connsiteY0" fmla="*/ 0 h 2016493"/>
              <a:gd name="connsiteX1" fmla="*/ 2387065 w 4860758"/>
              <a:gd name="connsiteY1" fmla="*/ 1867301 h 2016493"/>
              <a:gd name="connsiteX2" fmla="*/ 0 w 4860758"/>
              <a:gd name="connsiteY2" fmla="*/ 895150 h 20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0758" h="2016493">
                <a:moveTo>
                  <a:pt x="4860758" y="0"/>
                </a:moveTo>
                <a:cubicBezTo>
                  <a:pt x="4028974" y="859054"/>
                  <a:pt x="3197191" y="1718109"/>
                  <a:pt x="2387065" y="1867301"/>
                </a:cubicBezTo>
                <a:cubicBezTo>
                  <a:pt x="1576939" y="2016493"/>
                  <a:pt x="788469" y="1455821"/>
                  <a:pt x="0" y="8951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458" name="TextBox 68"/>
          <p:cNvSpPr txBox="1">
            <a:spLocks noChangeArrowheads="1"/>
          </p:cNvSpPr>
          <p:nvPr/>
        </p:nvSpPr>
        <p:spPr bwMode="auto">
          <a:xfrm>
            <a:off x="3170238" y="321860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59" name="TextBox 69"/>
          <p:cNvSpPr txBox="1">
            <a:spLocks noChangeArrowheads="1"/>
          </p:cNvSpPr>
          <p:nvPr/>
        </p:nvSpPr>
        <p:spPr bwMode="auto">
          <a:xfrm>
            <a:off x="1277143" y="234209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0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1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8462" name="TextBox 72"/>
          <p:cNvSpPr txBox="1">
            <a:spLocks noChangeArrowheads="1"/>
          </p:cNvSpPr>
          <p:nvPr/>
        </p:nvSpPr>
        <p:spPr bwMode="auto">
          <a:xfrm>
            <a:off x="5035550" y="301148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8463" name="TextBox 73"/>
          <p:cNvSpPr txBox="1">
            <a:spLocks noChangeArrowheads="1"/>
          </p:cNvSpPr>
          <p:nvPr/>
        </p:nvSpPr>
        <p:spPr bwMode="auto">
          <a:xfrm>
            <a:off x="5734050" y="4132264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64" name="TextBox 74"/>
          <p:cNvSpPr txBox="1">
            <a:spLocks noChangeArrowheads="1"/>
          </p:cNvSpPr>
          <p:nvPr/>
        </p:nvSpPr>
        <p:spPr bwMode="auto">
          <a:xfrm>
            <a:off x="5139870" y="33496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5" name="TextBox 75"/>
          <p:cNvSpPr txBox="1">
            <a:spLocks noChangeArrowheads="1"/>
          </p:cNvSpPr>
          <p:nvPr/>
        </p:nvSpPr>
        <p:spPr bwMode="auto">
          <a:xfrm>
            <a:off x="1654176" y="491904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6" name="TextBox 76"/>
          <p:cNvSpPr txBox="1">
            <a:spLocks noChangeArrowheads="1"/>
          </p:cNvSpPr>
          <p:nvPr/>
        </p:nvSpPr>
        <p:spPr bwMode="auto">
          <a:xfrm>
            <a:off x="1111249" y="283606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7" name="TextBox 77"/>
          <p:cNvSpPr txBox="1">
            <a:spLocks noChangeArrowheads="1"/>
          </p:cNvSpPr>
          <p:nvPr/>
        </p:nvSpPr>
        <p:spPr bwMode="auto">
          <a:xfrm>
            <a:off x="1587840" y="180620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8" name="TextBox 78"/>
          <p:cNvSpPr txBox="1">
            <a:spLocks noChangeArrowheads="1"/>
          </p:cNvSpPr>
          <p:nvPr/>
        </p:nvSpPr>
        <p:spPr bwMode="auto">
          <a:xfrm>
            <a:off x="2765539" y="2827337"/>
            <a:ext cx="295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8469" name="TextBox 80"/>
          <p:cNvSpPr txBox="1">
            <a:spLocks noChangeArrowheads="1"/>
          </p:cNvSpPr>
          <p:nvPr/>
        </p:nvSpPr>
        <p:spPr bwMode="auto">
          <a:xfrm>
            <a:off x="5684838" y="285142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8470" name="TextBox 81"/>
          <p:cNvSpPr txBox="1">
            <a:spLocks noChangeArrowheads="1"/>
          </p:cNvSpPr>
          <p:nvPr/>
        </p:nvSpPr>
        <p:spPr bwMode="auto">
          <a:xfrm>
            <a:off x="6019800" y="43434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8471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901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Machine, v1.0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0’  </a:t>
            </a:r>
            <a:r>
              <a:rPr lang="en-US" sz="2000" dirty="0">
                <a:solidFill>
                  <a:srgbClr val="FF0000"/>
                </a:solidFill>
              </a:rPr>
              <a:t>[B]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124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3141663"/>
            <a:ext cx="731838" cy="7318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3622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15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417638" y="3489325"/>
            <a:ext cx="10207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3170238" y="3489325"/>
            <a:ext cx="1096962" cy="17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40994" y="2679701"/>
            <a:ext cx="1020762" cy="7794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81000" y="6324600"/>
            <a:ext cx="803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Adding additional “unexpected” transitions to cover all symbols for each state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0" y="36576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15’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[N]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8" idx="6"/>
            <a:endCxn id="27" idx="2"/>
          </p:cNvCxnSpPr>
          <p:nvPr/>
        </p:nvCxnSpPr>
        <p:spPr>
          <a:xfrm>
            <a:off x="4999038" y="3508375"/>
            <a:ext cx="1096962" cy="5159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2000" y="1676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2000" y="49530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0” </a:t>
            </a: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[S]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381000" y="2043113"/>
            <a:ext cx="381000" cy="1428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7"/>
            <a:endCxn id="7" idx="3"/>
          </p:cNvCxnSpPr>
          <p:nvPr/>
        </p:nvCxnSpPr>
        <p:spPr>
          <a:xfrm flipV="1">
            <a:off x="1385888" y="3748088"/>
            <a:ext cx="1160462" cy="1312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8" idx="1"/>
          </p:cNvCxnSpPr>
          <p:nvPr/>
        </p:nvCxnSpPr>
        <p:spPr>
          <a:xfrm>
            <a:off x="1524000" y="2057400"/>
            <a:ext cx="2851150" cy="1192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" idx="3"/>
          </p:cNvCxnSpPr>
          <p:nvPr/>
        </p:nvCxnSpPr>
        <p:spPr>
          <a:xfrm flipV="1">
            <a:off x="1447800" y="3765550"/>
            <a:ext cx="2927350" cy="1355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371600" y="2286000"/>
            <a:ext cx="11430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492250" y="4292600"/>
            <a:ext cx="4735513" cy="1466850"/>
          </a:xfrm>
          <a:custGeom>
            <a:avLst/>
            <a:gdLst>
              <a:gd name="connsiteX0" fmla="*/ 4735629 w 4735629"/>
              <a:gd name="connsiteY0" fmla="*/ 0 h 1466249"/>
              <a:gd name="connsiteX1" fmla="*/ 2194560 w 4735629"/>
              <a:gd name="connsiteY1" fmla="*/ 1299411 h 1466249"/>
              <a:gd name="connsiteX2" fmla="*/ 0 w 4735629"/>
              <a:gd name="connsiteY2" fmla="*/ 1001028 h 14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629" h="1466249">
                <a:moveTo>
                  <a:pt x="4735629" y="0"/>
                </a:moveTo>
                <a:cubicBezTo>
                  <a:pt x="3859730" y="566286"/>
                  <a:pt x="2983832" y="1132573"/>
                  <a:pt x="2194560" y="1299411"/>
                </a:cubicBezTo>
                <a:cubicBezTo>
                  <a:pt x="1405288" y="1466249"/>
                  <a:pt x="702644" y="1233638"/>
                  <a:pt x="0" y="100102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7" name="Freeform 66"/>
          <p:cNvSpPr/>
          <p:nvPr/>
        </p:nvSpPr>
        <p:spPr>
          <a:xfrm>
            <a:off x="1463675" y="2971800"/>
            <a:ext cx="4632325" cy="2768600"/>
          </a:xfrm>
          <a:custGeom>
            <a:avLst/>
            <a:gdLst>
              <a:gd name="connsiteX0" fmla="*/ 4783756 w 4783756"/>
              <a:gd name="connsiteY0" fmla="*/ 0 h 2669406"/>
              <a:gd name="connsiteX1" fmla="*/ 2348564 w 4783756"/>
              <a:gd name="connsiteY1" fmla="*/ 2319688 h 2669406"/>
              <a:gd name="connsiteX2" fmla="*/ 0 w 4783756"/>
              <a:gd name="connsiteY2" fmla="*/ 2098307 h 266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2669406">
                <a:moveTo>
                  <a:pt x="4783756" y="0"/>
                </a:moveTo>
                <a:cubicBezTo>
                  <a:pt x="3964806" y="984985"/>
                  <a:pt x="3145857" y="1969970"/>
                  <a:pt x="2348564" y="2319688"/>
                </a:cubicBezTo>
                <a:cubicBezTo>
                  <a:pt x="1551271" y="2669406"/>
                  <a:pt x="775635" y="2383856"/>
                  <a:pt x="0" y="2098307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481" name="TextBox 68"/>
          <p:cNvSpPr txBox="1">
            <a:spLocks noChangeArrowheads="1"/>
          </p:cNvSpPr>
          <p:nvPr/>
        </p:nvSpPr>
        <p:spPr bwMode="auto">
          <a:xfrm>
            <a:off x="3150394" y="344053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2" name="TextBox 69"/>
          <p:cNvSpPr txBox="1">
            <a:spLocks noChangeArrowheads="1"/>
          </p:cNvSpPr>
          <p:nvPr/>
        </p:nvSpPr>
        <p:spPr bwMode="auto">
          <a:xfrm>
            <a:off x="1277842" y="23271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3" name="TextBox 70"/>
          <p:cNvSpPr txBox="1">
            <a:spLocks noChangeArrowheads="1"/>
          </p:cNvSpPr>
          <p:nvPr/>
        </p:nvSpPr>
        <p:spPr bwMode="auto">
          <a:xfrm>
            <a:off x="1371600" y="3200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N</a:t>
            </a:r>
          </a:p>
        </p:txBody>
      </p:sp>
      <p:sp>
        <p:nvSpPr>
          <p:cNvPr id="19484" name="TextBox 71"/>
          <p:cNvSpPr txBox="1">
            <a:spLocks noChangeArrowheads="1"/>
          </p:cNvSpPr>
          <p:nvPr/>
        </p:nvSpPr>
        <p:spPr bwMode="auto">
          <a:xfrm>
            <a:off x="1219200" y="4724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5" name="TextBox 72"/>
          <p:cNvSpPr txBox="1">
            <a:spLocks noChangeArrowheads="1"/>
          </p:cNvSpPr>
          <p:nvPr/>
        </p:nvSpPr>
        <p:spPr bwMode="auto">
          <a:xfrm>
            <a:off x="5075334" y="301318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486" name="TextBox 73"/>
          <p:cNvSpPr txBox="1">
            <a:spLocks noChangeArrowheads="1"/>
          </p:cNvSpPr>
          <p:nvPr/>
        </p:nvSpPr>
        <p:spPr bwMode="auto">
          <a:xfrm>
            <a:off x="5648212" y="388858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87" name="TextBox 74"/>
          <p:cNvSpPr txBox="1">
            <a:spLocks noChangeArrowheads="1"/>
          </p:cNvSpPr>
          <p:nvPr/>
        </p:nvSpPr>
        <p:spPr bwMode="auto">
          <a:xfrm>
            <a:off x="5110956" y="337492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8" name="TextBox 75"/>
          <p:cNvSpPr txBox="1">
            <a:spLocks noChangeArrowheads="1"/>
          </p:cNvSpPr>
          <p:nvPr/>
        </p:nvSpPr>
        <p:spPr bwMode="auto">
          <a:xfrm>
            <a:off x="1701347" y="4889499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89" name="TextBox 76"/>
          <p:cNvSpPr txBox="1">
            <a:spLocks noChangeArrowheads="1"/>
          </p:cNvSpPr>
          <p:nvPr/>
        </p:nvSpPr>
        <p:spPr bwMode="auto">
          <a:xfrm>
            <a:off x="1143000" y="2819400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D</a:t>
            </a:r>
          </a:p>
        </p:txBody>
      </p:sp>
      <p:sp>
        <p:nvSpPr>
          <p:cNvPr id="19490" name="TextBox 77"/>
          <p:cNvSpPr txBox="1">
            <a:spLocks noChangeArrowheads="1"/>
          </p:cNvSpPr>
          <p:nvPr/>
        </p:nvSpPr>
        <p:spPr bwMode="auto">
          <a:xfrm>
            <a:off x="1524000" y="1815135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1" name="TextBox 78"/>
          <p:cNvSpPr txBox="1">
            <a:spLocks noChangeArrowheads="1"/>
          </p:cNvSpPr>
          <p:nvPr/>
        </p:nvSpPr>
        <p:spPr bwMode="auto">
          <a:xfrm>
            <a:off x="3137711" y="2986088"/>
            <a:ext cx="303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492" name="TextBox 80"/>
          <p:cNvSpPr txBox="1">
            <a:spLocks noChangeArrowheads="1"/>
          </p:cNvSpPr>
          <p:nvPr/>
        </p:nvSpPr>
        <p:spPr bwMode="auto">
          <a:xfrm>
            <a:off x="5758674" y="2778353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493" name="TextBox 81"/>
          <p:cNvSpPr txBox="1">
            <a:spLocks noChangeArrowheads="1"/>
          </p:cNvSpPr>
          <p:nvPr/>
        </p:nvSpPr>
        <p:spPr bwMode="auto">
          <a:xfrm>
            <a:off x="5566569" y="433149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19494" name="TextBox 82"/>
          <p:cNvSpPr txBox="1">
            <a:spLocks noChangeArrowheads="1"/>
          </p:cNvSpPr>
          <p:nvPr/>
        </p:nvSpPr>
        <p:spPr bwMode="auto">
          <a:xfrm>
            <a:off x="5943600" y="30480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S</a:t>
            </a:r>
          </a:p>
        </p:txBody>
      </p:sp>
      <p:sp>
        <p:nvSpPr>
          <p:cNvPr id="84" name="Freeform 83"/>
          <p:cNvSpPr/>
          <p:nvPr/>
        </p:nvSpPr>
        <p:spPr>
          <a:xfrm>
            <a:off x="1376363" y="3667125"/>
            <a:ext cx="4716462" cy="773113"/>
          </a:xfrm>
          <a:custGeom>
            <a:avLst/>
            <a:gdLst>
              <a:gd name="connsiteX0" fmla="*/ 4716379 w 4716379"/>
              <a:gd name="connsiteY0" fmla="*/ 481263 h 773229"/>
              <a:gd name="connsiteX1" fmla="*/ 2088682 w 4716379"/>
              <a:gd name="connsiteY1" fmla="*/ 693019 h 773229"/>
              <a:gd name="connsiteX2" fmla="*/ 0 w 4716379"/>
              <a:gd name="connsiteY2" fmla="*/ 0 h 77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79" h="773229">
                <a:moveTo>
                  <a:pt x="4716379" y="481263"/>
                </a:moveTo>
                <a:cubicBezTo>
                  <a:pt x="3795562" y="627246"/>
                  <a:pt x="2874745" y="773229"/>
                  <a:pt x="2088682" y="693019"/>
                </a:cubicBezTo>
                <a:cubicBezTo>
                  <a:pt x="1302619" y="612809"/>
                  <a:pt x="651309" y="306404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Freeform 84"/>
          <p:cNvSpPr/>
          <p:nvPr/>
        </p:nvSpPr>
        <p:spPr>
          <a:xfrm>
            <a:off x="1212850" y="2336800"/>
            <a:ext cx="3224213" cy="839788"/>
          </a:xfrm>
          <a:custGeom>
            <a:avLst/>
            <a:gdLst>
              <a:gd name="connsiteX0" fmla="*/ 0 w 3224463"/>
              <a:gd name="connsiteY0" fmla="*/ 829377 h 839002"/>
              <a:gd name="connsiteX1" fmla="*/ 1732548 w 3224463"/>
              <a:gd name="connsiteY1" fmla="*/ 1604 h 839002"/>
              <a:gd name="connsiteX2" fmla="*/ 3224463 w 3224463"/>
              <a:gd name="connsiteY2" fmla="*/ 839002 h 83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839002">
                <a:moveTo>
                  <a:pt x="0" y="829377"/>
                </a:moveTo>
                <a:cubicBezTo>
                  <a:pt x="597569" y="414688"/>
                  <a:pt x="1195138" y="0"/>
                  <a:pt x="1732548" y="1604"/>
                </a:cubicBezTo>
                <a:cubicBezTo>
                  <a:pt x="2269958" y="3208"/>
                  <a:pt x="2747210" y="421105"/>
                  <a:pt x="3224463" y="83900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Freeform 85"/>
          <p:cNvSpPr/>
          <p:nvPr/>
        </p:nvSpPr>
        <p:spPr>
          <a:xfrm>
            <a:off x="3013075" y="2441575"/>
            <a:ext cx="3032125" cy="725488"/>
          </a:xfrm>
          <a:custGeom>
            <a:avLst/>
            <a:gdLst>
              <a:gd name="connsiteX0" fmla="*/ 0 w 3031958"/>
              <a:gd name="connsiteY0" fmla="*/ 725104 h 725104"/>
              <a:gd name="connsiteX1" fmla="*/ 1607419 w 3031958"/>
              <a:gd name="connsiteY1" fmla="*/ 89836 h 725104"/>
              <a:gd name="connsiteX2" fmla="*/ 3031958 w 3031958"/>
              <a:gd name="connsiteY2" fmla="*/ 186089 h 72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58" h="725104">
                <a:moveTo>
                  <a:pt x="0" y="725104"/>
                </a:moveTo>
                <a:cubicBezTo>
                  <a:pt x="551046" y="452388"/>
                  <a:pt x="1102093" y="179672"/>
                  <a:pt x="1607419" y="89836"/>
                </a:cubicBezTo>
                <a:cubicBezTo>
                  <a:pt x="2112745" y="0"/>
                  <a:pt x="2572351" y="93044"/>
                  <a:pt x="3031958" y="18608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Arc 42"/>
          <p:cNvSpPr/>
          <p:nvPr/>
        </p:nvSpPr>
        <p:spPr>
          <a:xfrm>
            <a:off x="762000" y="12954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6" name="Oval 45"/>
          <p:cNvSpPr/>
          <p:nvPr/>
        </p:nvSpPr>
        <p:spPr>
          <a:xfrm>
            <a:off x="6172200" y="5105400"/>
            <a:ext cx="731838" cy="731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5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15” </a:t>
            </a:r>
            <a:r>
              <a:rPr lang="en-US" sz="2000" dirty="0">
                <a:solidFill>
                  <a:srgbClr val="FF0000"/>
                </a:solidFill>
              </a:rPr>
              <a:t>[D]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454150" y="2935288"/>
            <a:ext cx="4591050" cy="1331912"/>
          </a:xfrm>
          <a:custGeom>
            <a:avLst/>
            <a:gdLst>
              <a:gd name="connsiteX0" fmla="*/ 4591250 w 4591250"/>
              <a:gd name="connsiteY0" fmla="*/ 0 h 1426143"/>
              <a:gd name="connsiteX1" fmla="*/ 3118585 w 4591250"/>
              <a:gd name="connsiteY1" fmla="*/ 1232034 h 1426143"/>
              <a:gd name="connsiteX2" fmla="*/ 1405288 w 4591250"/>
              <a:gd name="connsiteY2" fmla="*/ 1164657 h 1426143"/>
              <a:gd name="connsiteX3" fmla="*/ 0 w 4591250"/>
              <a:gd name="connsiteY3" fmla="*/ 654518 h 14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1250" h="1426143">
                <a:moveTo>
                  <a:pt x="4591250" y="0"/>
                </a:moveTo>
                <a:cubicBezTo>
                  <a:pt x="4120414" y="518962"/>
                  <a:pt x="3649579" y="1037925"/>
                  <a:pt x="3118585" y="1232034"/>
                </a:cubicBezTo>
                <a:cubicBezTo>
                  <a:pt x="2587591" y="1426143"/>
                  <a:pt x="1925052" y="1260910"/>
                  <a:pt x="1405288" y="1164657"/>
                </a:cubicBezTo>
                <a:cubicBezTo>
                  <a:pt x="885524" y="1068404"/>
                  <a:pt x="442762" y="861461"/>
                  <a:pt x="0" y="65451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8" name="Freeform 47"/>
          <p:cNvSpPr/>
          <p:nvPr/>
        </p:nvSpPr>
        <p:spPr>
          <a:xfrm>
            <a:off x="1289050" y="3773488"/>
            <a:ext cx="4879975" cy="1597025"/>
          </a:xfrm>
          <a:custGeom>
            <a:avLst/>
            <a:gdLst>
              <a:gd name="connsiteX0" fmla="*/ 4880009 w 4880009"/>
              <a:gd name="connsiteY0" fmla="*/ 1597794 h 1597794"/>
              <a:gd name="connsiteX1" fmla="*/ 1549668 w 4880009"/>
              <a:gd name="connsiteY1" fmla="*/ 837398 h 1597794"/>
              <a:gd name="connsiteX2" fmla="*/ 0 w 4880009"/>
              <a:gd name="connsiteY2" fmla="*/ 0 h 159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0009" h="1597794">
                <a:moveTo>
                  <a:pt x="4880009" y="1597794"/>
                </a:moveTo>
                <a:cubicBezTo>
                  <a:pt x="3621506" y="1350745"/>
                  <a:pt x="2363003" y="1103697"/>
                  <a:pt x="1549668" y="837398"/>
                </a:cubicBezTo>
                <a:cubicBezTo>
                  <a:pt x="736333" y="571099"/>
                  <a:pt x="368166" y="285549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9" name="Freeform 48"/>
          <p:cNvSpPr/>
          <p:nvPr/>
        </p:nvSpPr>
        <p:spPr>
          <a:xfrm>
            <a:off x="1463675" y="5476875"/>
            <a:ext cx="4705350" cy="38893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03" name="TextBox 50"/>
          <p:cNvSpPr txBox="1">
            <a:spLocks noChangeArrowheads="1"/>
          </p:cNvSpPr>
          <p:nvPr/>
        </p:nvSpPr>
        <p:spPr bwMode="auto">
          <a:xfrm>
            <a:off x="5875451" y="5519283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S</a:t>
            </a:r>
          </a:p>
        </p:txBody>
      </p:sp>
      <p:sp>
        <p:nvSpPr>
          <p:cNvPr id="19504" name="TextBox 52"/>
          <p:cNvSpPr txBox="1">
            <a:spLocks noChangeArrowheads="1"/>
          </p:cNvSpPr>
          <p:nvPr/>
        </p:nvSpPr>
        <p:spPr bwMode="auto">
          <a:xfrm>
            <a:off x="5773737" y="499087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</a:t>
            </a:r>
          </a:p>
        </p:txBody>
      </p:sp>
      <p:sp>
        <p:nvSpPr>
          <p:cNvPr id="19505" name="TextBox 53"/>
          <p:cNvSpPr txBox="1">
            <a:spLocks noChangeArrowheads="1"/>
          </p:cNvSpPr>
          <p:nvPr/>
        </p:nvSpPr>
        <p:spPr bwMode="auto">
          <a:xfrm>
            <a:off x="596804" y="273084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6" name="TextBox 54"/>
          <p:cNvSpPr txBox="1">
            <a:spLocks noChangeArrowheads="1"/>
          </p:cNvSpPr>
          <p:nvPr/>
        </p:nvSpPr>
        <p:spPr bwMode="auto">
          <a:xfrm>
            <a:off x="737507" y="1296751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07" name="TextBox 56"/>
          <p:cNvSpPr txBox="1">
            <a:spLocks noChangeArrowheads="1"/>
          </p:cNvSpPr>
          <p:nvPr/>
        </p:nvSpPr>
        <p:spPr bwMode="auto">
          <a:xfrm>
            <a:off x="228034" y="4491832"/>
            <a:ext cx="78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59" name="Arc 58"/>
          <p:cNvSpPr/>
          <p:nvPr/>
        </p:nvSpPr>
        <p:spPr>
          <a:xfrm rot="589181">
            <a:off x="2555875" y="2701925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0" name="Arc 59"/>
          <p:cNvSpPr/>
          <p:nvPr/>
        </p:nvSpPr>
        <p:spPr>
          <a:xfrm rot="1751183">
            <a:off x="4613275" y="281305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0" name="TextBox 60"/>
          <p:cNvSpPr txBox="1">
            <a:spLocks noChangeArrowheads="1"/>
          </p:cNvSpPr>
          <p:nvPr/>
        </p:nvSpPr>
        <p:spPr bwMode="auto">
          <a:xfrm>
            <a:off x="2528111" y="2705893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sp>
        <p:nvSpPr>
          <p:cNvPr id="19511" name="TextBox 61"/>
          <p:cNvSpPr txBox="1">
            <a:spLocks noChangeArrowheads="1"/>
          </p:cNvSpPr>
          <p:nvPr/>
        </p:nvSpPr>
        <p:spPr bwMode="auto">
          <a:xfrm>
            <a:off x="4583712" y="284831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B,S</a:t>
            </a:r>
          </a:p>
        </p:txBody>
      </p:sp>
      <p:cxnSp>
        <p:nvCxnSpPr>
          <p:cNvPr id="64" name="Straight Arrow Connector 63"/>
          <p:cNvCxnSpPr>
            <a:stCxn id="9" idx="4"/>
            <a:endCxn id="27" idx="0"/>
          </p:cNvCxnSpPr>
          <p:nvPr/>
        </p:nvCxnSpPr>
        <p:spPr>
          <a:xfrm>
            <a:off x="6386513" y="3094038"/>
            <a:ext cx="76200" cy="563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4"/>
            <a:endCxn id="46" idx="0"/>
          </p:cNvCxnSpPr>
          <p:nvPr/>
        </p:nvCxnSpPr>
        <p:spPr>
          <a:xfrm>
            <a:off x="6462713" y="43894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/>
          <p:cNvSpPr/>
          <p:nvPr/>
        </p:nvSpPr>
        <p:spPr>
          <a:xfrm rot="5400000">
            <a:off x="6781800" y="3657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Arc 89"/>
          <p:cNvSpPr/>
          <p:nvPr/>
        </p:nvSpPr>
        <p:spPr>
          <a:xfrm rot="5400000">
            <a:off x="6858000" y="5181600"/>
            <a:ext cx="457200" cy="457200"/>
          </a:xfrm>
          <a:prstGeom prst="arc">
            <a:avLst>
              <a:gd name="adj1" fmla="val 6630067"/>
              <a:gd name="adj2" fmla="val 226963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2" name="Freeform 91"/>
          <p:cNvSpPr/>
          <p:nvPr/>
        </p:nvSpPr>
        <p:spPr>
          <a:xfrm>
            <a:off x="6564313" y="4379913"/>
            <a:ext cx="193675" cy="750887"/>
          </a:xfrm>
          <a:custGeom>
            <a:avLst/>
            <a:gdLst>
              <a:gd name="connsiteX0" fmla="*/ 125129 w 194110"/>
              <a:gd name="connsiteY0" fmla="*/ 750770 h 750770"/>
              <a:gd name="connsiteX1" fmla="*/ 173255 w 194110"/>
              <a:gd name="connsiteY1" fmla="*/ 327259 h 750770"/>
              <a:gd name="connsiteX2" fmla="*/ 0 w 194110"/>
              <a:gd name="connsiteY2" fmla="*/ 0 h 75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10" h="750770">
                <a:moveTo>
                  <a:pt x="125129" y="750770"/>
                </a:moveTo>
                <a:cubicBezTo>
                  <a:pt x="159619" y="601578"/>
                  <a:pt x="194110" y="452387"/>
                  <a:pt x="173255" y="327259"/>
                </a:cubicBezTo>
                <a:cubicBezTo>
                  <a:pt x="152400" y="202131"/>
                  <a:pt x="76200" y="101065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3" name="Freeform 92"/>
          <p:cNvSpPr/>
          <p:nvPr/>
        </p:nvSpPr>
        <p:spPr>
          <a:xfrm>
            <a:off x="6765925" y="2859088"/>
            <a:ext cx="714375" cy="2328862"/>
          </a:xfrm>
          <a:custGeom>
            <a:avLst/>
            <a:gdLst>
              <a:gd name="connsiteX0" fmla="*/ 0 w 713873"/>
              <a:gd name="connsiteY0" fmla="*/ 0 h 2329314"/>
              <a:gd name="connsiteX1" fmla="*/ 712269 w 713873"/>
              <a:gd name="connsiteY1" fmla="*/ 1039529 h 2329314"/>
              <a:gd name="connsiteX2" fmla="*/ 9625 w 713873"/>
              <a:gd name="connsiteY2" fmla="*/ 2329314 h 232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873" h="2329314">
                <a:moveTo>
                  <a:pt x="0" y="0"/>
                </a:moveTo>
                <a:cubicBezTo>
                  <a:pt x="355332" y="325655"/>
                  <a:pt x="710665" y="651310"/>
                  <a:pt x="712269" y="1039529"/>
                </a:cubicBezTo>
                <a:cubicBezTo>
                  <a:pt x="713873" y="1427748"/>
                  <a:pt x="361749" y="1878531"/>
                  <a:pt x="9625" y="232931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518" name="TextBox 93"/>
          <p:cNvSpPr txBox="1">
            <a:spLocks noChangeArrowheads="1"/>
          </p:cNvSpPr>
          <p:nvPr/>
        </p:nvSpPr>
        <p:spPr bwMode="auto">
          <a:xfrm>
            <a:off x="6692900" y="4695597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19" name="TextBox 94"/>
          <p:cNvSpPr txBox="1">
            <a:spLocks noChangeArrowheads="1"/>
          </p:cNvSpPr>
          <p:nvPr/>
        </p:nvSpPr>
        <p:spPr bwMode="auto">
          <a:xfrm>
            <a:off x="6904038" y="407738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0" name="TextBox 95"/>
          <p:cNvSpPr txBox="1">
            <a:spLocks noChangeArrowheads="1"/>
          </p:cNvSpPr>
          <p:nvPr/>
        </p:nvSpPr>
        <p:spPr bwMode="auto">
          <a:xfrm>
            <a:off x="6373019" y="306897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N</a:t>
            </a:r>
          </a:p>
        </p:txBody>
      </p:sp>
      <p:sp>
        <p:nvSpPr>
          <p:cNvPr id="19521" name="TextBox 96"/>
          <p:cNvSpPr txBox="1">
            <a:spLocks noChangeArrowheads="1"/>
          </p:cNvSpPr>
          <p:nvPr/>
        </p:nvSpPr>
        <p:spPr bwMode="auto">
          <a:xfrm>
            <a:off x="6900068" y="5614532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2" name="TextBox 97"/>
          <p:cNvSpPr txBox="1">
            <a:spLocks noChangeArrowheads="1"/>
          </p:cNvSpPr>
          <p:nvPr/>
        </p:nvSpPr>
        <p:spPr bwMode="auto">
          <a:xfrm>
            <a:off x="6835871" y="2715758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sp>
        <p:nvSpPr>
          <p:cNvPr id="19523" name="TextBox 98"/>
          <p:cNvSpPr txBox="1">
            <a:spLocks noChangeArrowheads="1"/>
          </p:cNvSpPr>
          <p:nvPr/>
        </p:nvSpPr>
        <p:spPr bwMode="auto">
          <a:xfrm>
            <a:off x="6199187" y="4420961"/>
            <a:ext cx="331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/>
              <a:t>D</a:t>
            </a:r>
          </a:p>
        </p:txBody>
      </p:sp>
      <p:cxnSp>
        <p:nvCxnSpPr>
          <p:cNvPr id="71" name="Straight Arrow Connector 70"/>
          <p:cNvCxnSpPr>
            <a:stCxn id="6" idx="0"/>
            <a:endCxn id="34" idx="4"/>
          </p:cNvCxnSpPr>
          <p:nvPr/>
        </p:nvCxnSpPr>
        <p:spPr>
          <a:xfrm flipV="1">
            <a:off x="1052513" y="2408238"/>
            <a:ext cx="76200" cy="71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 rot="16200000" flipH="1" flipV="1">
            <a:off x="-719138" y="3455988"/>
            <a:ext cx="2709863" cy="471488"/>
          </a:xfrm>
          <a:custGeom>
            <a:avLst/>
            <a:gdLst>
              <a:gd name="connsiteX0" fmla="*/ 4706754 w 4706754"/>
              <a:gd name="connsiteY0" fmla="*/ 28876 h 389823"/>
              <a:gd name="connsiteX1" fmla="*/ 1540042 w 4706754"/>
              <a:gd name="connsiteY1" fmla="*/ 385010 h 389823"/>
              <a:gd name="connsiteX2" fmla="*/ 0 w 4706754"/>
              <a:gd name="connsiteY2" fmla="*/ 0 h 38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6754" h="389823">
                <a:moveTo>
                  <a:pt x="4706754" y="28876"/>
                </a:moveTo>
                <a:cubicBezTo>
                  <a:pt x="3515627" y="209349"/>
                  <a:pt x="2324501" y="389823"/>
                  <a:pt x="1540042" y="385010"/>
                </a:cubicBezTo>
                <a:cubicBezTo>
                  <a:pt x="755583" y="380197"/>
                  <a:pt x="377791" y="190098"/>
                  <a:pt x="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40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different FSMs (DFAs) for the same problem</a:t>
            </a:r>
          </a:p>
          <a:p>
            <a:r>
              <a:rPr lang="en-US"/>
              <a:t>Take a given FSM and try to reduce its state set by combining states</a:t>
            </a:r>
          </a:p>
          <a:p>
            <a:pPr lvl="1"/>
            <a:r>
              <a:rPr lang="en-US"/>
              <a:t>Algorithm will always produce the unique minimal equivalent machine (up to renaming of states) but we won’t prove this</a:t>
            </a:r>
          </a:p>
        </p:txBody>
      </p:sp>
    </p:spTree>
    <p:extLst>
      <p:ext uri="{BB962C8B-B14F-4D97-AF65-F5344CB8AC3E}">
        <p14:creationId xmlns:p14="http://schemas.microsoft.com/office/powerpoint/2010/main" val="16296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Put states into groups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Try to find groups that can be collapsed into one state</a:t>
            </a:r>
          </a:p>
          <a:p>
            <a:pPr lvl="1">
              <a:defRPr/>
            </a:pPr>
            <a:r>
              <a:rPr lang="en-US" sz="2200" dirty="0"/>
              <a:t>states can keep track of information that isn’t necessary to determine whether to accept or reject</a:t>
            </a:r>
          </a:p>
          <a:p>
            <a:pPr lvl="1">
              <a:defRPr/>
            </a:pPr>
            <a:endParaRPr lang="en-US" sz="2200" dirty="0"/>
          </a:p>
          <a:p>
            <a:pPr>
              <a:defRPr/>
            </a:pPr>
            <a:r>
              <a:rPr lang="en-US" sz="2600" dirty="0"/>
              <a:t>Group states together until we can </a:t>
            </a:r>
            <a:r>
              <a:rPr lang="en-US" sz="2600" i="1" dirty="0"/>
              <a:t>prove </a:t>
            </a:r>
            <a:r>
              <a:rPr lang="en-US" sz="2600" dirty="0"/>
              <a:t>that collapsing them can change the accept/reject result</a:t>
            </a:r>
          </a:p>
          <a:p>
            <a:pPr lvl="1">
              <a:defRPr/>
            </a:pPr>
            <a:r>
              <a:rPr lang="en-US" sz="2200" dirty="0"/>
              <a:t>find a specific string x such that:</a:t>
            </a:r>
          </a:p>
          <a:p>
            <a:pPr lvl="2">
              <a:defRPr/>
            </a:pPr>
            <a:r>
              <a:rPr lang="en-US" sz="1800" dirty="0"/>
              <a:t>starting from state A, following edges according to x ends in accept</a:t>
            </a:r>
          </a:p>
          <a:p>
            <a:pPr lvl="2">
              <a:defRPr/>
            </a:pPr>
            <a:r>
              <a:rPr lang="en-US" sz="1800" dirty="0"/>
              <a:t>starting from state B, following edges according to x ends in reject</a:t>
            </a:r>
          </a:p>
          <a:p>
            <a:pPr lvl="1">
              <a:defRPr/>
            </a:pPr>
            <a:r>
              <a:rPr lang="en-US" sz="2200" dirty="0"/>
              <a:t>(algorithm below could be modified to show these strings)</a:t>
            </a:r>
          </a:p>
        </p:txBody>
      </p:sp>
    </p:spTree>
    <p:extLst>
      <p:ext uri="{BB962C8B-B14F-4D97-AF65-F5344CB8AC3E}">
        <p14:creationId xmlns:p14="http://schemas.microsoft.com/office/powerpoint/2010/main" val="22338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</p:txBody>
      </p:sp>
    </p:spTree>
    <p:extLst>
      <p:ext uri="{BB962C8B-B14F-4D97-AF65-F5344CB8AC3E}">
        <p14:creationId xmlns:p14="http://schemas.microsoft.com/office/powerpoint/2010/main" val="34278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Minimization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929"/>
            <a:ext cx="8229600" cy="5387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Put states into groups based on their outputs (whether they accept or reject)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Repeat the following until no change happens</a:t>
            </a:r>
          </a:p>
          <a:p>
            <a:pPr marL="971550" lvl="1" indent="-514350">
              <a:buFont typeface="+mj-lt"/>
              <a:buAutoNum type="alphaLcPeriod"/>
              <a:defRPr/>
            </a:pPr>
            <a:r>
              <a:rPr lang="en-US" sz="2400" dirty="0"/>
              <a:t>If there is a symbol </a:t>
            </a:r>
            <a:r>
              <a:rPr lang="en-US" sz="2400" i="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sz="2400" dirty="0"/>
              <a:t> so that not all states in a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agree on which group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  <a:r>
              <a:rPr lang="en-US" sz="2400" dirty="0"/>
              <a:t> leads to, split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G</a:t>
            </a:r>
            <a:r>
              <a:rPr lang="en-US" sz="2400" dirty="0"/>
              <a:t> into smaller groups based on which group the states go to 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a</a:t>
            </a: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971550" lvl="1" indent="-514350">
              <a:buFont typeface="+mj-lt"/>
              <a:buAutoNum type="alphaLcPeriod"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457200" lvl="1" indent="0">
              <a:buNone/>
              <a:defRPr/>
            </a:pPr>
            <a:endParaRPr lang="en-US" sz="11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571500" indent="-514350">
              <a:buFont typeface="+mj-lt"/>
              <a:buAutoNum type="arabicPeriod"/>
              <a:defRPr/>
            </a:pPr>
            <a:r>
              <a:rPr lang="en-US" sz="2600" dirty="0">
                <a:latin typeface="Franklin Gothic Medium" panose="020B0603020102020204" pitchFamily="34" charset="0"/>
              </a:rPr>
              <a:t>Finally, convert groups to states</a:t>
            </a:r>
          </a:p>
          <a:p>
            <a:pPr marL="914400" lvl="1" indent="-514350">
              <a:buFont typeface="+mj-lt"/>
              <a:buAutoNum type="alphaLcPeriod"/>
              <a:defRPr/>
            </a:pPr>
            <a:endParaRPr lang="en-US" sz="2600" dirty="0"/>
          </a:p>
          <a:p>
            <a:pPr>
              <a:defRPr/>
            </a:pP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46663" y="3836092"/>
            <a:ext cx="2050544" cy="2142836"/>
            <a:chOff x="3145077" y="3993441"/>
            <a:chExt cx="2677170" cy="2514600"/>
          </a:xfrm>
        </p:grpSpPr>
        <p:sp>
          <p:nvSpPr>
            <p:cNvPr id="11" name="Oval 10"/>
            <p:cNvSpPr/>
            <p:nvPr/>
          </p:nvSpPr>
          <p:spPr>
            <a:xfrm>
              <a:off x="3200403" y="3993441"/>
              <a:ext cx="1066800" cy="2514600"/>
            </a:xfrm>
            <a:prstGeom prst="ellipse">
              <a:avLst/>
            </a:prstGeom>
            <a:solidFill>
              <a:srgbClr val="DBFF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81403" y="4298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81403" y="4831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3" y="58984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3" y="5365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05403" y="4069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05403" y="46030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05403" y="54412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3" y="59746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3" y="39934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3" y="53650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3145077" y="5009804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1283" name="TextBox 18"/>
            <p:cNvSpPr txBox="1">
              <a:spLocks noChangeArrowheads="1"/>
            </p:cNvSpPr>
            <p:nvPr/>
          </p:nvSpPr>
          <p:spPr bwMode="auto">
            <a:xfrm>
              <a:off x="5372985" y="43518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284" name="TextBox 19"/>
            <p:cNvSpPr txBox="1">
              <a:spLocks noChangeArrowheads="1"/>
            </p:cNvSpPr>
            <p:nvPr/>
          </p:nvSpPr>
          <p:spPr bwMode="auto">
            <a:xfrm>
              <a:off x="5334003" y="56698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22" name="Straight Arrow Connector 21"/>
            <p:cNvCxnSpPr>
              <a:stCxn id="7" idx="6"/>
              <a:endCxn id="12" idx="2"/>
            </p:cNvCxnSpPr>
            <p:nvPr/>
          </p:nvCxnSpPr>
          <p:spPr>
            <a:xfrm flipV="1">
              <a:off x="3962403" y="42601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13" idx="2"/>
            </p:cNvCxnSpPr>
            <p:nvPr/>
          </p:nvCxnSpPr>
          <p:spPr>
            <a:xfrm flipV="1">
              <a:off x="3962403" y="47935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14" idx="2"/>
            </p:cNvCxnSpPr>
            <p:nvPr/>
          </p:nvCxnSpPr>
          <p:spPr>
            <a:xfrm>
              <a:off x="3962403" y="55555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6"/>
              <a:endCxn id="15" idx="2"/>
            </p:cNvCxnSpPr>
            <p:nvPr/>
          </p:nvCxnSpPr>
          <p:spPr>
            <a:xfrm>
              <a:off x="3962403" y="60889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336561" y="4012961"/>
              <a:ext cx="458756" cy="541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1840" y="4498612"/>
              <a:ext cx="458756" cy="541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3742" y="5140439"/>
              <a:ext cx="458756" cy="541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09775" y="5731923"/>
              <a:ext cx="458756" cy="541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87596" y="3836092"/>
            <a:ext cx="2203042" cy="2182718"/>
            <a:chOff x="5677774" y="3879141"/>
            <a:chExt cx="2540330" cy="2438400"/>
          </a:xfrm>
        </p:grpSpPr>
        <p:sp>
          <p:nvSpPr>
            <p:cNvPr id="53" name="Oval 52"/>
            <p:cNvSpPr/>
            <p:nvPr/>
          </p:nvSpPr>
          <p:spPr>
            <a:xfrm>
              <a:off x="5752591" y="5208643"/>
              <a:ext cx="825934" cy="1108898"/>
            </a:xfrm>
            <a:prstGeom prst="ellipse">
              <a:avLst/>
            </a:prstGeom>
            <a:solidFill>
              <a:srgbClr val="C8C8FF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54793" y="4060087"/>
              <a:ext cx="825934" cy="1108898"/>
            </a:xfrm>
            <a:prstGeom prst="ellipse">
              <a:avLst/>
            </a:prstGeom>
            <a:solidFill>
              <a:srgbClr val="DBFFA0"/>
            </a:solidFill>
            <a:ln>
              <a:solidFill>
                <a:srgbClr val="BC6F23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977260" y="4183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77260" y="4717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77260" y="57841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77260" y="5250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501260" y="3955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01260" y="44887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1260" y="53269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01260" y="5860341"/>
              <a:ext cx="381000" cy="381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20260" y="38791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20260" y="5250741"/>
              <a:ext cx="10668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TextBox 17"/>
            <p:cNvSpPr txBox="1">
              <a:spLocks noChangeArrowheads="1"/>
            </p:cNvSpPr>
            <p:nvPr/>
          </p:nvSpPr>
          <p:spPr bwMode="auto">
            <a:xfrm>
              <a:off x="5677774" y="4360053"/>
              <a:ext cx="5341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10</a:t>
              </a:r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7768842" y="4237563"/>
              <a:ext cx="449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7729860" y="5555541"/>
              <a:ext cx="449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3</a:t>
              </a:r>
            </a:p>
          </p:txBody>
        </p:sp>
        <p:cxnSp>
          <p:nvCxnSpPr>
            <p:cNvPr id="44" name="Straight Arrow Connector 43"/>
            <p:cNvCxnSpPr>
              <a:stCxn id="30" idx="6"/>
              <a:endCxn id="35" idx="2"/>
            </p:cNvCxnSpPr>
            <p:nvPr/>
          </p:nvCxnSpPr>
          <p:spPr>
            <a:xfrm flipV="1">
              <a:off x="6358260" y="41458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6"/>
              <a:endCxn id="36" idx="2"/>
            </p:cNvCxnSpPr>
            <p:nvPr/>
          </p:nvCxnSpPr>
          <p:spPr>
            <a:xfrm flipV="1">
              <a:off x="6358260" y="4679241"/>
              <a:ext cx="1143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6"/>
              <a:endCxn id="37" idx="2"/>
            </p:cNvCxnSpPr>
            <p:nvPr/>
          </p:nvCxnSpPr>
          <p:spPr>
            <a:xfrm>
              <a:off x="6358260" y="54412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6"/>
              <a:endCxn id="38" idx="2"/>
            </p:cNvCxnSpPr>
            <p:nvPr/>
          </p:nvCxnSpPr>
          <p:spPr>
            <a:xfrm>
              <a:off x="6358260" y="5974641"/>
              <a:ext cx="1143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32417" y="3898661"/>
              <a:ext cx="405174" cy="51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7695" y="4384311"/>
              <a:ext cx="405174" cy="51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29599" y="5026139"/>
              <a:ext cx="405174" cy="51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05632" y="5617623"/>
              <a:ext cx="405174" cy="515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</a:t>
              </a:r>
            </a:p>
          </p:txBody>
        </p:sp>
        <p:sp>
          <p:nvSpPr>
            <p:cNvPr id="54" name="TextBox 17"/>
            <p:cNvSpPr txBox="1">
              <a:spLocks noChangeArrowheads="1"/>
            </p:cNvSpPr>
            <p:nvPr/>
          </p:nvSpPr>
          <p:spPr bwMode="auto">
            <a:xfrm>
              <a:off x="5686553" y="5447075"/>
              <a:ext cx="5227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dirty="0"/>
                <a:t>G</a:t>
              </a:r>
              <a:r>
                <a:rPr lang="en-US" baseline="-250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825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2060"/>
          </a:solidFill>
          <a:tailEnd type="arrow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16874</TotalTime>
  <Words>2481</Words>
  <Application>Microsoft Office PowerPoint</Application>
  <PresentationFormat>On-screen Show (4:3)</PresentationFormat>
  <Paragraphs>634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Franklin Gothic Medium</vt:lpstr>
      <vt:lpstr>Tahoma</vt:lpstr>
      <vt:lpstr>Office Theme</vt:lpstr>
      <vt:lpstr>CSE 311: Foundations of Computing</vt:lpstr>
      <vt:lpstr>Vending Machine</vt:lpstr>
      <vt:lpstr>Vending Machine, v0.1</vt:lpstr>
      <vt:lpstr>Vending Machine, v0.2</vt:lpstr>
      <vt:lpstr>Vending Machine, v1.0</vt:lpstr>
      <vt:lpstr>State Minimization</vt:lpstr>
      <vt:lpstr>State Minimization Algorithm</vt:lpstr>
      <vt:lpstr>State Minimization Algorithm</vt:lpstr>
      <vt:lpstr>State Minimization Algorithm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State Minimization Example</vt:lpstr>
      <vt:lpstr>Minimized Machine</vt:lpstr>
      <vt:lpstr>A Simpler Minimization Example</vt:lpstr>
      <vt:lpstr>A Simpler Minimization Example</vt:lpstr>
      <vt:lpstr>Minimized DFA</vt:lpstr>
      <vt:lpstr>Nondeterministic Finite Automata (NFA)</vt:lpstr>
      <vt:lpstr>Consider This NFA</vt:lpstr>
      <vt:lpstr>Consider This NFA</vt:lpstr>
      <vt:lpstr>NFA ε-moves </vt:lpstr>
      <vt:lpstr>NFA ε-moves </vt:lpstr>
      <vt:lpstr>NFA for set of binary strings with a 1 in the 3rd position from the end</vt:lpstr>
      <vt:lpstr>NFA for set of binary strings with a 1 in the 3rd position from the end</vt:lpstr>
      <vt:lpstr>Compare with the smallest DFA</vt:lpstr>
      <vt:lpstr>Summary of NFAs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beame</cp:lastModifiedBy>
  <cp:revision>549</cp:revision>
  <cp:lastPrinted>2019-05-24T16:51:15Z</cp:lastPrinted>
  <dcterms:created xsi:type="dcterms:W3CDTF">2013-01-07T07:20:47Z</dcterms:created>
  <dcterms:modified xsi:type="dcterms:W3CDTF">2023-05-17T07:09:02Z</dcterms:modified>
</cp:coreProperties>
</file>