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2"/>
  </p:notesMasterIdLst>
  <p:handoutMasterIdLst>
    <p:handoutMasterId r:id="rId73"/>
  </p:handoutMasterIdLst>
  <p:sldIdLst>
    <p:sldId id="258" r:id="rId2"/>
    <p:sldId id="614" r:id="rId3"/>
    <p:sldId id="633" r:id="rId4"/>
    <p:sldId id="671" r:id="rId5"/>
    <p:sldId id="619" r:id="rId6"/>
    <p:sldId id="674" r:id="rId7"/>
    <p:sldId id="679" r:id="rId8"/>
    <p:sldId id="605" r:id="rId9"/>
    <p:sldId id="675" r:id="rId10"/>
    <p:sldId id="622" r:id="rId11"/>
    <p:sldId id="672" r:id="rId12"/>
    <p:sldId id="673" r:id="rId13"/>
    <p:sldId id="326" r:id="rId14"/>
    <p:sldId id="267" r:id="rId15"/>
    <p:sldId id="268" r:id="rId16"/>
    <p:sldId id="270" r:id="rId17"/>
    <p:sldId id="330" r:id="rId18"/>
    <p:sldId id="331" r:id="rId19"/>
    <p:sldId id="271" r:id="rId20"/>
    <p:sldId id="272" r:id="rId21"/>
    <p:sldId id="273" r:id="rId22"/>
    <p:sldId id="274" r:id="rId23"/>
    <p:sldId id="275" r:id="rId24"/>
    <p:sldId id="276" r:id="rId25"/>
    <p:sldId id="277" r:id="rId26"/>
    <p:sldId id="278" r:id="rId27"/>
    <p:sldId id="279" r:id="rId28"/>
    <p:sldId id="327" r:id="rId29"/>
    <p:sldId id="280" r:id="rId30"/>
    <p:sldId id="296" r:id="rId31"/>
    <p:sldId id="312" r:id="rId32"/>
    <p:sldId id="315"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328" r:id="rId46"/>
    <p:sldId id="676" r:id="rId47"/>
    <p:sldId id="677" r:id="rId48"/>
    <p:sldId id="324" r:id="rId49"/>
    <p:sldId id="329" r:id="rId50"/>
    <p:sldId id="678" r:id="rId51"/>
    <p:sldId id="681" r:id="rId52"/>
    <p:sldId id="334" r:id="rId53"/>
    <p:sldId id="317" r:id="rId54"/>
    <p:sldId id="318" r:id="rId55"/>
    <p:sldId id="332" r:id="rId56"/>
    <p:sldId id="319" r:id="rId57"/>
    <p:sldId id="333" r:id="rId58"/>
    <p:sldId id="335" r:id="rId59"/>
    <p:sldId id="336" r:id="rId60"/>
    <p:sldId id="320" r:id="rId61"/>
    <p:sldId id="337" r:id="rId62"/>
    <p:sldId id="321" r:id="rId63"/>
    <p:sldId id="322" r:id="rId64"/>
    <p:sldId id="339" r:id="rId65"/>
    <p:sldId id="340" r:id="rId66"/>
    <p:sldId id="323" r:id="rId67"/>
    <p:sldId id="341" r:id="rId68"/>
    <p:sldId id="345" r:id="rId69"/>
    <p:sldId id="344" r:id="rId70"/>
    <p:sldId id="342" r:id="rId71"/>
  </p:sldIdLst>
  <p:sldSz cx="9144000" cy="6858000" type="screen4x3"/>
  <p:notesSz cx="9601200" cy="7315200"/>
  <p:custDataLst>
    <p:tags r:id="rId7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3F5CE"/>
    <a:srgbClr val="33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90476" autoAdjust="0"/>
  </p:normalViewPr>
  <p:slideViewPr>
    <p:cSldViewPr snapToGrid="0" snapToObjects="1">
      <p:cViewPr varScale="1">
        <p:scale>
          <a:sx n="119" d="100"/>
          <a:sy n="119" d="100"/>
        </p:scale>
        <p:origin x="129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75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527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5276"/>
          </a:xfrm>
          <a:prstGeom prst="rect">
            <a:avLst/>
          </a:prstGeom>
        </p:spPr>
        <p:txBody>
          <a:bodyPr vert="horz" lIns="91440" tIns="45720" rIns="91440" bIns="45720" rtlCol="0"/>
          <a:lstStyle>
            <a:lvl1pPr algn="r">
              <a:defRPr sz="1200"/>
            </a:lvl1pPr>
          </a:lstStyle>
          <a:p>
            <a:fld id="{7BCE7665-BAAC-42B1-B972-C861D7B9B2E6}" type="datetimeFigureOut">
              <a:rPr lang="en-US" smtClean="0"/>
              <a:t>5/22/2023</a:t>
            </a:fld>
            <a:endParaRPr lang="en-US"/>
          </a:p>
        </p:txBody>
      </p:sp>
      <p:sp>
        <p:nvSpPr>
          <p:cNvPr id="4" name="Footer Placeholder 3"/>
          <p:cNvSpPr>
            <a:spLocks noGrp="1"/>
          </p:cNvSpPr>
          <p:nvPr>
            <p:ph type="ftr" sz="quarter" idx="2"/>
          </p:nvPr>
        </p:nvSpPr>
        <p:spPr>
          <a:xfrm>
            <a:off x="0" y="6948715"/>
            <a:ext cx="4160937" cy="36527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5276"/>
          </a:xfrm>
          <a:prstGeom prst="rect">
            <a:avLst/>
          </a:prstGeom>
        </p:spPr>
        <p:txBody>
          <a:bodyPr vert="horz" lIns="91440" tIns="45720" rIns="91440" bIns="45720" rtlCol="0" anchor="b"/>
          <a:lstStyle>
            <a:lvl1pPr algn="r">
              <a:defRPr sz="1200"/>
            </a:lvl1pPr>
          </a:lstStyle>
          <a:p>
            <a:fld id="{2E7FE06F-56D1-4639-A659-DFBB24ACCCFA}" type="slidenum">
              <a:rPr lang="en-US" smtClean="0"/>
              <a:t>‹#›</a:t>
            </a:fld>
            <a:endParaRPr lang="en-US"/>
          </a:p>
        </p:txBody>
      </p:sp>
    </p:spTree>
    <p:extLst>
      <p:ext uri="{BB962C8B-B14F-4D97-AF65-F5344CB8AC3E}">
        <p14:creationId xmlns:p14="http://schemas.microsoft.com/office/powerpoint/2010/main" val="1248068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lstStyle>
          <a:p>
            <a:fld id="{263FB922-F127-5E47-9B2E-CA730A74DCAB}" type="datetimeFigureOut">
              <a:rPr lang="en-US" smtClean="0"/>
              <a:t>5/22/2023</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lstStyle>
          <a:p>
            <a:fld id="{4FE1A22D-B0DA-7946-9107-1C35E13A8882}" type="slidenum">
              <a:rPr lang="en-US" smtClean="0"/>
              <a:t>‹#›</a:t>
            </a:fld>
            <a:endParaRPr lang="en-US"/>
          </a:p>
        </p:txBody>
      </p:sp>
    </p:spTree>
    <p:extLst>
      <p:ext uri="{BB962C8B-B14F-4D97-AF65-F5344CB8AC3E}">
        <p14:creationId xmlns:p14="http://schemas.microsoft.com/office/powerpoint/2010/main" val="2340084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one gets at the meaning of “non-determinism”. If the machine is in only one state (not parallel), then it’s not “determined” which state it is in. It gets to choose.</a:t>
            </a:r>
          </a:p>
          <a:p>
            <a:endParaRPr lang="en-US" dirty="0"/>
          </a:p>
          <a:p>
            <a:r>
              <a:rPr lang="en-US" dirty="0"/>
              <a:t>P v NP is the same question about more general computation.</a:t>
            </a:r>
          </a:p>
        </p:txBody>
      </p:sp>
      <p:sp>
        <p:nvSpPr>
          <p:cNvPr id="4" name="Slide Number Placeholder 3"/>
          <p:cNvSpPr>
            <a:spLocks noGrp="1"/>
          </p:cNvSpPr>
          <p:nvPr>
            <p:ph type="sldNum" sz="quarter" idx="5"/>
          </p:nvPr>
        </p:nvSpPr>
        <p:spPr/>
        <p:txBody>
          <a:bodyPr/>
          <a:lstStyle/>
          <a:p>
            <a:fld id="{4FE1A22D-B0DA-7946-9107-1C35E13A8882}" type="slidenum">
              <a:rPr lang="en-US" smtClean="0"/>
              <a:t>5</a:t>
            </a:fld>
            <a:endParaRPr lang="en-US"/>
          </a:p>
        </p:txBody>
      </p:sp>
    </p:spTree>
    <p:extLst>
      <p:ext uri="{BB962C8B-B14F-4D97-AF65-F5344CB8AC3E}">
        <p14:creationId xmlns:p14="http://schemas.microsoft.com/office/powerpoint/2010/main" val="3332654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s0, s1, s0, s1, s2  [1011]</a:t>
            </a:r>
          </a:p>
        </p:txBody>
      </p:sp>
      <p:sp>
        <p:nvSpPr>
          <p:cNvPr id="4" name="Slide Number Placeholder 3"/>
          <p:cNvSpPr>
            <a:spLocks noGrp="1"/>
          </p:cNvSpPr>
          <p:nvPr>
            <p:ph type="sldNum" sz="quarter" idx="5"/>
          </p:nvPr>
        </p:nvSpPr>
        <p:spPr/>
        <p:txBody>
          <a:bodyPr/>
          <a:lstStyle/>
          <a:p>
            <a:fld id="{4FE1A22D-B0DA-7946-9107-1C35E13A8882}" type="slidenum">
              <a:rPr lang="en-US" smtClean="0"/>
              <a:t>6</a:t>
            </a:fld>
            <a:endParaRPr lang="en-US"/>
          </a:p>
        </p:txBody>
      </p:sp>
    </p:spTree>
    <p:extLst>
      <p:ext uri="{BB962C8B-B14F-4D97-AF65-F5344CB8AC3E}">
        <p14:creationId xmlns:p14="http://schemas.microsoft.com/office/powerpoint/2010/main" val="368159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s0, s1, s0, s1, s2  [1011]</a:t>
            </a:r>
          </a:p>
        </p:txBody>
      </p:sp>
      <p:sp>
        <p:nvSpPr>
          <p:cNvPr id="4" name="Slide Number Placeholder 3"/>
          <p:cNvSpPr>
            <a:spLocks noGrp="1"/>
          </p:cNvSpPr>
          <p:nvPr>
            <p:ph type="sldNum" sz="quarter" idx="5"/>
          </p:nvPr>
        </p:nvSpPr>
        <p:spPr/>
        <p:txBody>
          <a:bodyPr/>
          <a:lstStyle/>
          <a:p>
            <a:fld id="{4FE1A22D-B0DA-7946-9107-1C35E13A8882}" type="slidenum">
              <a:rPr lang="en-US" smtClean="0"/>
              <a:t>7</a:t>
            </a:fld>
            <a:endParaRPr lang="en-US"/>
          </a:p>
        </p:txBody>
      </p:sp>
    </p:spTree>
    <p:extLst>
      <p:ext uri="{BB962C8B-B14F-4D97-AF65-F5344CB8AC3E}">
        <p14:creationId xmlns:p14="http://schemas.microsoft.com/office/powerpoint/2010/main" val="730073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new types give the machine choices since two paths still match.</a:t>
            </a:r>
          </a:p>
        </p:txBody>
      </p:sp>
      <p:sp>
        <p:nvSpPr>
          <p:cNvPr id="4" name="Slide Number Placeholder 3"/>
          <p:cNvSpPr>
            <a:spLocks noGrp="1"/>
          </p:cNvSpPr>
          <p:nvPr>
            <p:ph type="sldNum" sz="quarter" idx="5"/>
          </p:nvPr>
        </p:nvSpPr>
        <p:spPr/>
        <p:txBody>
          <a:bodyPr/>
          <a:lstStyle/>
          <a:p>
            <a:fld id="{4FE1A22D-B0DA-7946-9107-1C35E13A8882}" type="slidenum">
              <a:rPr lang="en-US" smtClean="0"/>
              <a:t>8</a:t>
            </a:fld>
            <a:endParaRPr lang="en-US"/>
          </a:p>
        </p:txBody>
      </p:sp>
    </p:spTree>
    <p:extLst>
      <p:ext uri="{BB962C8B-B14F-4D97-AF65-F5344CB8AC3E}">
        <p14:creationId xmlns:p14="http://schemas.microsoft.com/office/powerpoint/2010/main" val="3484541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one gets at the meaning of “non-determinism”. If the machine is in only one state (not parallel), then it’s not “determined” which state it is in. It gets to choose.</a:t>
            </a:r>
          </a:p>
          <a:p>
            <a:endParaRPr lang="en-US" dirty="0"/>
          </a:p>
          <a:p>
            <a:r>
              <a:rPr lang="en-US" dirty="0"/>
              <a:t>P v NP is the same question about more general computation.</a:t>
            </a:r>
          </a:p>
        </p:txBody>
      </p:sp>
      <p:sp>
        <p:nvSpPr>
          <p:cNvPr id="4" name="Slide Number Placeholder 3"/>
          <p:cNvSpPr>
            <a:spLocks noGrp="1"/>
          </p:cNvSpPr>
          <p:nvPr>
            <p:ph type="sldNum" sz="quarter" idx="5"/>
          </p:nvPr>
        </p:nvSpPr>
        <p:spPr/>
        <p:txBody>
          <a:bodyPr/>
          <a:lstStyle/>
          <a:p>
            <a:fld id="{4FE1A22D-B0DA-7946-9107-1C35E13A8882}" type="slidenum">
              <a:rPr lang="en-US" smtClean="0"/>
              <a:t>9</a:t>
            </a:fld>
            <a:endParaRPr lang="en-US"/>
          </a:p>
        </p:txBody>
      </p:sp>
    </p:spTree>
    <p:extLst>
      <p:ext uri="{BB962C8B-B14F-4D97-AF65-F5344CB8AC3E}">
        <p14:creationId xmlns:p14="http://schemas.microsoft.com/office/powerpoint/2010/main" val="1393241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to accept only paths labelled</a:t>
            </a:r>
            <a:r>
              <a:rPr lang="en-US" baseline="0" dirty="0"/>
              <a:t> by </a:t>
            </a:r>
            <a:r>
              <a:rPr lang="en-US" baseline="0" dirty="0" err="1"/>
              <a:t>xy</a:t>
            </a:r>
            <a:r>
              <a:rPr lang="en-US" baseline="0" dirty="0"/>
              <a:t> with x in A and y in B.</a:t>
            </a:r>
            <a:endParaRPr lang="en-US" dirty="0"/>
          </a:p>
        </p:txBody>
      </p:sp>
      <p:sp>
        <p:nvSpPr>
          <p:cNvPr id="4" name="Slide Number Placeholder 3"/>
          <p:cNvSpPr>
            <a:spLocks noGrp="1"/>
          </p:cNvSpPr>
          <p:nvPr>
            <p:ph type="sldNum" sz="quarter" idx="10"/>
          </p:nvPr>
        </p:nvSpPr>
        <p:spPr/>
        <p:txBody>
          <a:bodyPr/>
          <a:lstStyle/>
          <a:p>
            <a:fld id="{4FE1A22D-B0DA-7946-9107-1C35E13A8882}" type="slidenum">
              <a:rPr lang="en-US" smtClean="0"/>
              <a:t>22</a:t>
            </a:fld>
            <a:endParaRPr lang="en-US"/>
          </a:p>
        </p:txBody>
      </p:sp>
    </p:spTree>
    <p:extLst>
      <p:ext uri="{BB962C8B-B14F-4D97-AF65-F5344CB8AC3E}">
        <p14:creationId xmlns:p14="http://schemas.microsoft.com/office/powerpoint/2010/main" val="4235810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58037"/>
            <a:ext cx="7772400" cy="815815"/>
          </a:xfrm>
          <a:prstGeom prst="rect">
            <a:avLst/>
          </a:prstGeom>
        </p:spPr>
        <p:txBody>
          <a:bodyPr/>
          <a:lstStyle>
            <a:lvl1pPr>
              <a:defRPr>
                <a:latin typeface="Franklin Gothic Medium"/>
                <a:cs typeface="Franklin Gothic Medium"/>
              </a:defRPr>
            </a:lvl1pPr>
          </a:lstStyle>
          <a:p>
            <a:r>
              <a:rPr lang="en-US" dirty="0"/>
              <a:t>Click to edit Master title style</a:t>
            </a:r>
          </a:p>
        </p:txBody>
      </p:sp>
    </p:spTree>
    <p:extLst>
      <p:ext uri="{BB962C8B-B14F-4D97-AF65-F5344CB8AC3E}">
        <p14:creationId xmlns:p14="http://schemas.microsoft.com/office/powerpoint/2010/main" val="62717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6642"/>
          </a:xfrm>
          <a:prstGeom prst="rect">
            <a:avLst/>
          </a:prstGeom>
        </p:spPr>
        <p:txBody>
          <a:bodyPr>
            <a:normAutofit/>
          </a:bodyPr>
          <a:lstStyle>
            <a:lvl1pPr algn="l">
              <a:defRPr sz="3200">
                <a:latin typeface="Franklin Gothic Medium"/>
                <a:cs typeface="Franklin Gothic Medium"/>
              </a:defRPr>
            </a:lvl1pPr>
          </a:lstStyle>
          <a:p>
            <a:r>
              <a:rPr lang="en-US" dirty="0"/>
              <a:t>Click to edit Master title style</a:t>
            </a:r>
          </a:p>
        </p:txBody>
      </p:sp>
      <p:sp>
        <p:nvSpPr>
          <p:cNvPr id="3" name="Content Placeholder 2"/>
          <p:cNvSpPr>
            <a:spLocks noGrp="1"/>
          </p:cNvSpPr>
          <p:nvPr>
            <p:ph idx="1"/>
          </p:nvPr>
        </p:nvSpPr>
        <p:spPr>
          <a:xfrm>
            <a:off x="457200" y="1244160"/>
            <a:ext cx="8229600" cy="5140800"/>
          </a:xfrm>
          <a:prstGeom prst="rect">
            <a:avLst/>
          </a:prstGeom>
        </p:spPr>
        <p:txBody>
          <a:bodyPr/>
          <a:lstStyle>
            <a:lvl1pPr>
              <a:defRPr>
                <a:latin typeface="Franklin Gothic Medium"/>
                <a:cs typeface="Franklin Gothic Medium"/>
              </a:defRPr>
            </a:lvl1pPr>
            <a:lvl2pPr>
              <a:defRPr>
                <a:latin typeface="Franklin Gothic Medium"/>
                <a:cs typeface="Franklin Gothic Medium"/>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cxnSp>
        <p:nvCxnSpPr>
          <p:cNvPr id="8" name="Straight Connector 7"/>
          <p:cNvCxnSpPr/>
          <p:nvPr userDrawn="1"/>
        </p:nvCxnSpPr>
        <p:spPr>
          <a:xfrm>
            <a:off x="457200" y="881280"/>
            <a:ext cx="82296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564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606642"/>
          </a:xfrm>
          <a:prstGeom prst="rect">
            <a:avLst/>
          </a:prstGeom>
        </p:spPr>
        <p:txBody>
          <a:bodyPr>
            <a:normAutofit/>
          </a:bodyPr>
          <a:lstStyle>
            <a:lvl1pPr algn="l">
              <a:defRPr sz="3200">
                <a:latin typeface="Franklin Gothic Medium"/>
                <a:cs typeface="Franklin Gothic Medium"/>
              </a:defRPr>
            </a:lvl1pPr>
          </a:lstStyle>
          <a:p>
            <a:r>
              <a:rPr lang="en-US" dirty="0"/>
              <a:t>Click to edit Master title style</a:t>
            </a:r>
          </a:p>
        </p:txBody>
      </p:sp>
      <p:cxnSp>
        <p:nvCxnSpPr>
          <p:cNvPr id="7" name="Straight Connector 6"/>
          <p:cNvCxnSpPr/>
          <p:nvPr userDrawn="1"/>
        </p:nvCxnSpPr>
        <p:spPr>
          <a:xfrm>
            <a:off x="457200" y="881280"/>
            <a:ext cx="82296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31583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2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CSE 311: Foundations of Computing</a:t>
            </a:r>
          </a:p>
        </p:txBody>
      </p:sp>
      <p:sp>
        <p:nvSpPr>
          <p:cNvPr id="4" name="TextBox 3"/>
          <p:cNvSpPr txBox="1"/>
          <p:nvPr/>
        </p:nvSpPr>
        <p:spPr>
          <a:xfrm>
            <a:off x="457199" y="1149953"/>
            <a:ext cx="8472311" cy="492443"/>
          </a:xfrm>
          <a:prstGeom prst="rect">
            <a:avLst/>
          </a:prstGeom>
          <a:noFill/>
        </p:spPr>
        <p:txBody>
          <a:bodyPr wrap="square" rtlCol="0">
            <a:spAutoFit/>
          </a:bodyPr>
          <a:lstStyle/>
          <a:p>
            <a:r>
              <a:rPr lang="en-US" sz="2600" dirty="0">
                <a:solidFill>
                  <a:srgbClr val="C00000"/>
                </a:solidFill>
                <a:latin typeface="Franklin Gothic Medium"/>
                <a:cs typeface="Franklin Gothic Medium"/>
              </a:rPr>
              <a:t>Lecture 24:  NFAs and their relation to REs &amp; DFAs</a:t>
            </a:r>
          </a:p>
        </p:txBody>
      </p:sp>
      <p:pic>
        <p:nvPicPr>
          <p:cNvPr id="5" name="Picture 4">
            <a:extLst>
              <a:ext uri="{FF2B5EF4-FFF2-40B4-BE49-F238E27FC236}">
                <a16:creationId xmlns:a16="http://schemas.microsoft.com/office/drawing/2014/main" id="{A133B3CF-7100-4347-B5A8-4D8960E4BFF0}"/>
              </a:ext>
            </a:extLst>
          </p:cNvPr>
          <p:cNvPicPr>
            <a:picLocks noChangeAspect="1"/>
          </p:cNvPicPr>
          <p:nvPr/>
        </p:nvPicPr>
        <p:blipFill>
          <a:blip r:embed="rId2"/>
          <a:stretch>
            <a:fillRect/>
          </a:stretch>
        </p:blipFill>
        <p:spPr>
          <a:xfrm>
            <a:off x="2419099" y="1919090"/>
            <a:ext cx="3626561" cy="4593006"/>
          </a:xfrm>
          <a:prstGeom prst="rect">
            <a:avLst/>
          </a:prstGeom>
        </p:spPr>
      </p:pic>
    </p:spTree>
    <p:extLst>
      <p:ext uri="{BB962C8B-B14F-4D97-AF65-F5344CB8AC3E}">
        <p14:creationId xmlns:p14="http://schemas.microsoft.com/office/powerpoint/2010/main" val="846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p:cNvGrpSpPr/>
          <p:nvPr/>
        </p:nvGrpSpPr>
        <p:grpSpPr>
          <a:xfrm>
            <a:off x="1053651" y="3303588"/>
            <a:ext cx="6869112" cy="2438400"/>
            <a:chOff x="1277938" y="3703638"/>
            <a:chExt cx="6869112" cy="2438400"/>
          </a:xfrm>
        </p:grpSpPr>
        <p:grpSp>
          <p:nvGrpSpPr>
            <p:cNvPr id="79" name="Group 4"/>
            <p:cNvGrpSpPr>
              <a:grpSpLocks/>
            </p:cNvGrpSpPr>
            <p:nvPr/>
          </p:nvGrpSpPr>
          <p:grpSpPr bwMode="auto">
            <a:xfrm>
              <a:off x="1824038" y="3703638"/>
              <a:ext cx="5791200" cy="2438400"/>
              <a:chOff x="1149" y="2333"/>
              <a:chExt cx="3648" cy="1536"/>
            </a:xfrm>
          </p:grpSpPr>
          <p:grpSp>
            <p:nvGrpSpPr>
              <p:cNvPr id="131" name="Group 5"/>
              <p:cNvGrpSpPr>
                <a:grpSpLocks/>
              </p:cNvGrpSpPr>
              <p:nvPr/>
            </p:nvGrpSpPr>
            <p:grpSpPr bwMode="auto">
              <a:xfrm>
                <a:off x="1725" y="2333"/>
                <a:ext cx="384" cy="384"/>
                <a:chOff x="1725" y="2333"/>
                <a:chExt cx="384" cy="384"/>
              </a:xfrm>
            </p:grpSpPr>
            <p:sp>
              <p:nvSpPr>
                <p:cNvPr id="153" name="Oval 6"/>
                <p:cNvSpPr>
                  <a:spLocks noChangeArrowheads="1"/>
                </p:cNvSpPr>
                <p:nvPr/>
              </p:nvSpPr>
              <p:spPr bwMode="auto">
                <a:xfrm>
                  <a:off x="1725" y="2333"/>
                  <a:ext cx="384" cy="384"/>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4" name="Text Box 7"/>
                <p:cNvSpPr txBox="1">
                  <a:spLocks noChangeArrowheads="1"/>
                </p:cNvSpPr>
                <p:nvPr/>
              </p:nvSpPr>
              <p:spPr bwMode="auto">
                <a:xfrm>
                  <a:off x="1763" y="2419"/>
                  <a:ext cx="32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001</a:t>
                  </a:r>
                </a:p>
              </p:txBody>
            </p:sp>
          </p:grpSp>
          <p:grpSp>
            <p:nvGrpSpPr>
              <p:cNvPr id="132" name="Group 8"/>
              <p:cNvGrpSpPr>
                <a:grpSpLocks/>
              </p:cNvGrpSpPr>
              <p:nvPr/>
            </p:nvGrpSpPr>
            <p:grpSpPr bwMode="auto">
              <a:xfrm>
                <a:off x="3837" y="2333"/>
                <a:ext cx="384" cy="384"/>
                <a:chOff x="3837" y="2333"/>
                <a:chExt cx="384" cy="384"/>
              </a:xfrm>
            </p:grpSpPr>
            <p:sp>
              <p:nvSpPr>
                <p:cNvPr id="151" name="Oval 9"/>
                <p:cNvSpPr>
                  <a:spLocks noChangeArrowheads="1"/>
                </p:cNvSpPr>
                <p:nvPr/>
              </p:nvSpPr>
              <p:spPr bwMode="auto">
                <a:xfrm>
                  <a:off x="3837" y="2333"/>
                  <a:ext cx="384" cy="384"/>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2" name="Text Box 10"/>
                <p:cNvSpPr txBox="1">
                  <a:spLocks noChangeArrowheads="1"/>
                </p:cNvSpPr>
                <p:nvPr/>
              </p:nvSpPr>
              <p:spPr bwMode="auto">
                <a:xfrm>
                  <a:off x="3867" y="2409"/>
                  <a:ext cx="32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011</a:t>
                  </a:r>
                </a:p>
              </p:txBody>
            </p:sp>
          </p:grpSp>
          <p:grpSp>
            <p:nvGrpSpPr>
              <p:cNvPr id="133" name="Group 11"/>
              <p:cNvGrpSpPr>
                <a:grpSpLocks/>
              </p:cNvGrpSpPr>
              <p:nvPr/>
            </p:nvGrpSpPr>
            <p:grpSpPr bwMode="auto">
              <a:xfrm>
                <a:off x="4413" y="2909"/>
                <a:ext cx="384" cy="384"/>
                <a:chOff x="4413" y="2909"/>
                <a:chExt cx="384" cy="384"/>
              </a:xfrm>
            </p:grpSpPr>
            <p:sp>
              <p:nvSpPr>
                <p:cNvPr id="149" name="Oval 12"/>
                <p:cNvSpPr>
                  <a:spLocks noChangeArrowheads="1"/>
                </p:cNvSpPr>
                <p:nvPr/>
              </p:nvSpPr>
              <p:spPr bwMode="auto">
                <a:xfrm>
                  <a:off x="4413" y="2909"/>
                  <a:ext cx="384" cy="384"/>
                </a:xfrm>
                <a:prstGeom prst="ellipse">
                  <a:avLst/>
                </a:prstGeom>
                <a:noFill/>
                <a:ln w="5715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0" name="Text Box 13"/>
                <p:cNvSpPr txBox="1">
                  <a:spLocks noChangeArrowheads="1"/>
                </p:cNvSpPr>
                <p:nvPr/>
              </p:nvSpPr>
              <p:spPr bwMode="auto">
                <a:xfrm>
                  <a:off x="4451" y="2987"/>
                  <a:ext cx="32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111</a:t>
                  </a:r>
                </a:p>
              </p:txBody>
            </p:sp>
          </p:grpSp>
          <p:grpSp>
            <p:nvGrpSpPr>
              <p:cNvPr id="134" name="Group 14"/>
              <p:cNvGrpSpPr>
                <a:grpSpLocks/>
              </p:cNvGrpSpPr>
              <p:nvPr/>
            </p:nvGrpSpPr>
            <p:grpSpPr bwMode="auto">
              <a:xfrm>
                <a:off x="3837" y="3485"/>
                <a:ext cx="384" cy="384"/>
                <a:chOff x="3837" y="3485"/>
                <a:chExt cx="384" cy="384"/>
              </a:xfrm>
            </p:grpSpPr>
            <p:sp>
              <p:nvSpPr>
                <p:cNvPr id="147" name="Oval 15"/>
                <p:cNvSpPr>
                  <a:spLocks noChangeArrowheads="1"/>
                </p:cNvSpPr>
                <p:nvPr/>
              </p:nvSpPr>
              <p:spPr bwMode="auto">
                <a:xfrm>
                  <a:off x="3837" y="3485"/>
                  <a:ext cx="384" cy="384"/>
                </a:xfrm>
                <a:prstGeom prst="ellipse">
                  <a:avLst/>
                </a:prstGeom>
                <a:noFill/>
                <a:ln w="5715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8" name="Text Box 16"/>
                <p:cNvSpPr txBox="1">
                  <a:spLocks noChangeArrowheads="1"/>
                </p:cNvSpPr>
                <p:nvPr/>
              </p:nvSpPr>
              <p:spPr bwMode="auto">
                <a:xfrm>
                  <a:off x="3875" y="3563"/>
                  <a:ext cx="32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110</a:t>
                  </a:r>
                </a:p>
              </p:txBody>
            </p:sp>
          </p:grpSp>
          <p:grpSp>
            <p:nvGrpSpPr>
              <p:cNvPr id="135" name="Group 17"/>
              <p:cNvGrpSpPr>
                <a:grpSpLocks/>
              </p:cNvGrpSpPr>
              <p:nvPr/>
            </p:nvGrpSpPr>
            <p:grpSpPr bwMode="auto">
              <a:xfrm>
                <a:off x="3261" y="2909"/>
                <a:ext cx="384" cy="384"/>
                <a:chOff x="3261" y="2909"/>
                <a:chExt cx="384" cy="384"/>
              </a:xfrm>
            </p:grpSpPr>
            <p:sp>
              <p:nvSpPr>
                <p:cNvPr id="145" name="Oval 18"/>
                <p:cNvSpPr>
                  <a:spLocks noChangeArrowheads="1"/>
                </p:cNvSpPr>
                <p:nvPr/>
              </p:nvSpPr>
              <p:spPr bwMode="auto">
                <a:xfrm>
                  <a:off x="3261" y="2909"/>
                  <a:ext cx="384" cy="384"/>
                </a:xfrm>
                <a:prstGeom prst="ellipse">
                  <a:avLst/>
                </a:prstGeom>
                <a:noFill/>
                <a:ln w="5715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6" name="Text Box 19"/>
                <p:cNvSpPr txBox="1">
                  <a:spLocks noChangeArrowheads="1"/>
                </p:cNvSpPr>
                <p:nvPr/>
              </p:nvSpPr>
              <p:spPr bwMode="auto">
                <a:xfrm>
                  <a:off x="3289" y="2985"/>
                  <a:ext cx="32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101</a:t>
                  </a:r>
                </a:p>
              </p:txBody>
            </p:sp>
          </p:grpSp>
          <p:grpSp>
            <p:nvGrpSpPr>
              <p:cNvPr id="136" name="Group 20"/>
              <p:cNvGrpSpPr>
                <a:grpSpLocks/>
              </p:cNvGrpSpPr>
              <p:nvPr/>
            </p:nvGrpSpPr>
            <p:grpSpPr bwMode="auto">
              <a:xfrm>
                <a:off x="2301" y="2909"/>
                <a:ext cx="384" cy="384"/>
                <a:chOff x="2301" y="2909"/>
                <a:chExt cx="384" cy="384"/>
              </a:xfrm>
            </p:grpSpPr>
            <p:sp>
              <p:nvSpPr>
                <p:cNvPr id="143" name="Oval 21"/>
                <p:cNvSpPr>
                  <a:spLocks noChangeArrowheads="1"/>
                </p:cNvSpPr>
                <p:nvPr/>
              </p:nvSpPr>
              <p:spPr bwMode="auto">
                <a:xfrm>
                  <a:off x="2301" y="2909"/>
                  <a:ext cx="384" cy="384"/>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4" name="Text Box 22"/>
                <p:cNvSpPr txBox="1">
                  <a:spLocks noChangeArrowheads="1"/>
                </p:cNvSpPr>
                <p:nvPr/>
              </p:nvSpPr>
              <p:spPr bwMode="auto">
                <a:xfrm>
                  <a:off x="2329" y="2985"/>
                  <a:ext cx="32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010</a:t>
                  </a:r>
                </a:p>
              </p:txBody>
            </p:sp>
          </p:grpSp>
          <p:grpSp>
            <p:nvGrpSpPr>
              <p:cNvPr id="137" name="Group 23"/>
              <p:cNvGrpSpPr>
                <a:grpSpLocks/>
              </p:cNvGrpSpPr>
              <p:nvPr/>
            </p:nvGrpSpPr>
            <p:grpSpPr bwMode="auto">
              <a:xfrm>
                <a:off x="1149" y="2909"/>
                <a:ext cx="384" cy="384"/>
                <a:chOff x="1149" y="2909"/>
                <a:chExt cx="384" cy="384"/>
              </a:xfrm>
            </p:grpSpPr>
            <p:sp>
              <p:nvSpPr>
                <p:cNvPr id="141" name="Oval 24"/>
                <p:cNvSpPr>
                  <a:spLocks noChangeArrowheads="1"/>
                </p:cNvSpPr>
                <p:nvPr/>
              </p:nvSpPr>
              <p:spPr bwMode="auto">
                <a:xfrm>
                  <a:off x="1149" y="2909"/>
                  <a:ext cx="384" cy="384"/>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2" name="Text Box 25"/>
                <p:cNvSpPr txBox="1">
                  <a:spLocks noChangeArrowheads="1"/>
                </p:cNvSpPr>
                <p:nvPr/>
              </p:nvSpPr>
              <p:spPr bwMode="auto">
                <a:xfrm>
                  <a:off x="1179" y="2997"/>
                  <a:ext cx="32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000</a:t>
                  </a:r>
                </a:p>
              </p:txBody>
            </p:sp>
          </p:grpSp>
          <p:grpSp>
            <p:nvGrpSpPr>
              <p:cNvPr id="138" name="Group 26"/>
              <p:cNvGrpSpPr>
                <a:grpSpLocks/>
              </p:cNvGrpSpPr>
              <p:nvPr/>
            </p:nvGrpSpPr>
            <p:grpSpPr bwMode="auto">
              <a:xfrm>
                <a:off x="1725" y="3485"/>
                <a:ext cx="384" cy="384"/>
                <a:chOff x="1725" y="3485"/>
                <a:chExt cx="384" cy="384"/>
              </a:xfrm>
            </p:grpSpPr>
            <p:sp>
              <p:nvSpPr>
                <p:cNvPr id="139" name="Oval 27"/>
                <p:cNvSpPr>
                  <a:spLocks noChangeArrowheads="1"/>
                </p:cNvSpPr>
                <p:nvPr/>
              </p:nvSpPr>
              <p:spPr bwMode="auto">
                <a:xfrm>
                  <a:off x="1725" y="3485"/>
                  <a:ext cx="384" cy="384"/>
                </a:xfrm>
                <a:prstGeom prst="ellipse">
                  <a:avLst/>
                </a:prstGeom>
                <a:noFill/>
                <a:ln w="5715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0" name="Text Box 28"/>
                <p:cNvSpPr txBox="1">
                  <a:spLocks noChangeArrowheads="1"/>
                </p:cNvSpPr>
                <p:nvPr/>
              </p:nvSpPr>
              <p:spPr bwMode="auto">
                <a:xfrm>
                  <a:off x="1763" y="3561"/>
                  <a:ext cx="328"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100</a:t>
                  </a:r>
                </a:p>
              </p:txBody>
            </p:sp>
          </p:grpSp>
        </p:grpSp>
        <p:grpSp>
          <p:nvGrpSpPr>
            <p:cNvPr id="81" name="Group 29"/>
            <p:cNvGrpSpPr>
              <a:grpSpLocks/>
            </p:cNvGrpSpPr>
            <p:nvPr/>
          </p:nvGrpSpPr>
          <p:grpSpPr bwMode="auto">
            <a:xfrm>
              <a:off x="3348038" y="3721100"/>
              <a:ext cx="2743200" cy="336550"/>
              <a:chOff x="2016" y="2603"/>
              <a:chExt cx="1728" cy="212"/>
            </a:xfrm>
          </p:grpSpPr>
          <p:cxnSp>
            <p:nvCxnSpPr>
              <p:cNvPr id="129" name="AutoShape 30"/>
              <p:cNvCxnSpPr>
                <a:cxnSpLocks noChangeShapeType="1"/>
                <a:stCxn id="153" idx="6"/>
                <a:endCxn id="151" idx="2"/>
              </p:cNvCxnSpPr>
              <p:nvPr/>
            </p:nvCxnSpPr>
            <p:spPr bwMode="auto">
              <a:xfrm>
                <a:off x="2016" y="2784"/>
                <a:ext cx="172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30" name="Text Box 31"/>
              <p:cNvSpPr txBox="1">
                <a:spLocks noChangeArrowheads="1"/>
              </p:cNvSpPr>
              <p:nvPr/>
            </p:nvSpPr>
            <p:spPr bwMode="auto">
              <a:xfrm>
                <a:off x="2804" y="2603"/>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1</a:t>
                </a:r>
              </a:p>
            </p:txBody>
          </p:sp>
        </p:grpSp>
        <p:grpSp>
          <p:nvGrpSpPr>
            <p:cNvPr id="82" name="Group 32"/>
            <p:cNvGrpSpPr>
              <a:grpSpLocks/>
            </p:cNvGrpSpPr>
            <p:nvPr/>
          </p:nvGrpSpPr>
          <p:grpSpPr bwMode="auto">
            <a:xfrm>
              <a:off x="4173538" y="4349750"/>
              <a:ext cx="1092200" cy="358775"/>
              <a:chOff x="2536" y="2999"/>
              <a:chExt cx="688" cy="226"/>
            </a:xfrm>
          </p:grpSpPr>
          <p:cxnSp>
            <p:nvCxnSpPr>
              <p:cNvPr id="127" name="AutoShape 33"/>
              <p:cNvCxnSpPr>
                <a:cxnSpLocks noChangeShapeType="1"/>
                <a:stCxn id="143" idx="7"/>
                <a:endCxn id="145" idx="1"/>
              </p:cNvCxnSpPr>
              <p:nvPr/>
            </p:nvCxnSpPr>
            <p:spPr bwMode="auto">
              <a:xfrm rot="5400000" flipV="1">
                <a:off x="2879" y="2881"/>
                <a:ext cx="1" cy="688"/>
              </a:xfrm>
              <a:prstGeom prst="curvedConnector3">
                <a:avLst>
                  <a:gd name="adj1" fmla="val -20000009"/>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8" name="Text Box 34"/>
              <p:cNvSpPr txBox="1">
                <a:spLocks noChangeArrowheads="1"/>
              </p:cNvSpPr>
              <p:nvPr/>
            </p:nvSpPr>
            <p:spPr bwMode="auto">
              <a:xfrm>
                <a:off x="2810" y="2999"/>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1</a:t>
                </a:r>
              </a:p>
            </p:txBody>
          </p:sp>
        </p:grpSp>
        <p:grpSp>
          <p:nvGrpSpPr>
            <p:cNvPr id="83" name="Group 38"/>
            <p:cNvGrpSpPr>
              <a:grpSpLocks/>
            </p:cNvGrpSpPr>
            <p:nvPr/>
          </p:nvGrpSpPr>
          <p:grpSpPr bwMode="auto">
            <a:xfrm>
              <a:off x="2344738" y="4219575"/>
              <a:ext cx="482600" cy="487363"/>
              <a:chOff x="1384" y="2917"/>
              <a:chExt cx="304" cy="307"/>
            </a:xfrm>
          </p:grpSpPr>
          <p:cxnSp>
            <p:nvCxnSpPr>
              <p:cNvPr id="125" name="AutoShape 39"/>
              <p:cNvCxnSpPr>
                <a:cxnSpLocks noChangeShapeType="1"/>
                <a:stCxn id="141" idx="7"/>
                <a:endCxn id="153" idx="3"/>
              </p:cNvCxnSpPr>
              <p:nvPr/>
            </p:nvCxnSpPr>
            <p:spPr bwMode="auto">
              <a:xfrm flipV="1">
                <a:off x="1384" y="2920"/>
                <a:ext cx="304" cy="304"/>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6" name="Text Box 40"/>
              <p:cNvSpPr txBox="1">
                <a:spLocks noChangeArrowheads="1"/>
              </p:cNvSpPr>
              <p:nvPr/>
            </p:nvSpPr>
            <p:spPr bwMode="auto">
              <a:xfrm>
                <a:off x="1392" y="2917"/>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1</a:t>
                </a:r>
              </a:p>
            </p:txBody>
          </p:sp>
        </p:grpSp>
        <p:grpSp>
          <p:nvGrpSpPr>
            <p:cNvPr id="84" name="Group 44"/>
            <p:cNvGrpSpPr>
              <a:grpSpLocks/>
            </p:cNvGrpSpPr>
            <p:nvPr/>
          </p:nvGrpSpPr>
          <p:grpSpPr bwMode="auto">
            <a:xfrm>
              <a:off x="3259138" y="4186238"/>
              <a:ext cx="482600" cy="520700"/>
              <a:chOff x="1960" y="2896"/>
              <a:chExt cx="304" cy="328"/>
            </a:xfrm>
          </p:grpSpPr>
          <p:cxnSp>
            <p:nvCxnSpPr>
              <p:cNvPr id="123" name="AutoShape 45"/>
              <p:cNvCxnSpPr>
                <a:cxnSpLocks noChangeShapeType="1"/>
                <a:stCxn id="153" idx="5"/>
                <a:endCxn id="143" idx="1"/>
              </p:cNvCxnSpPr>
              <p:nvPr/>
            </p:nvCxnSpPr>
            <p:spPr bwMode="auto">
              <a:xfrm>
                <a:off x="1960" y="2920"/>
                <a:ext cx="304" cy="304"/>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4" name="Text Box 46"/>
              <p:cNvSpPr txBox="1">
                <a:spLocks noChangeArrowheads="1"/>
              </p:cNvSpPr>
              <p:nvPr/>
            </p:nvSpPr>
            <p:spPr bwMode="auto">
              <a:xfrm>
                <a:off x="2063" y="2896"/>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0</a:t>
                </a:r>
              </a:p>
            </p:txBody>
          </p:sp>
        </p:grpSp>
        <p:grpSp>
          <p:nvGrpSpPr>
            <p:cNvPr id="85" name="Group 54"/>
            <p:cNvGrpSpPr>
              <a:grpSpLocks/>
            </p:cNvGrpSpPr>
            <p:nvPr/>
          </p:nvGrpSpPr>
          <p:grpSpPr bwMode="auto">
            <a:xfrm>
              <a:off x="5695950" y="4224338"/>
              <a:ext cx="484188" cy="482600"/>
              <a:chOff x="3495" y="2920"/>
              <a:chExt cx="305" cy="304"/>
            </a:xfrm>
          </p:grpSpPr>
          <p:cxnSp>
            <p:nvCxnSpPr>
              <p:cNvPr id="121" name="AutoShape 55"/>
              <p:cNvCxnSpPr>
                <a:cxnSpLocks noChangeShapeType="1"/>
                <a:stCxn id="145" idx="7"/>
                <a:endCxn id="151" idx="3"/>
              </p:cNvCxnSpPr>
              <p:nvPr/>
            </p:nvCxnSpPr>
            <p:spPr bwMode="auto">
              <a:xfrm flipV="1">
                <a:off x="3496" y="2920"/>
                <a:ext cx="304" cy="304"/>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2" name="Text Box 56"/>
              <p:cNvSpPr txBox="1">
                <a:spLocks noChangeArrowheads="1"/>
              </p:cNvSpPr>
              <p:nvPr/>
            </p:nvSpPr>
            <p:spPr bwMode="auto">
              <a:xfrm>
                <a:off x="3495" y="2950"/>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1</a:t>
                </a:r>
              </a:p>
            </p:txBody>
          </p:sp>
        </p:grpSp>
        <p:grpSp>
          <p:nvGrpSpPr>
            <p:cNvPr id="86" name="Group 57"/>
            <p:cNvGrpSpPr>
              <a:grpSpLocks/>
            </p:cNvGrpSpPr>
            <p:nvPr/>
          </p:nvGrpSpPr>
          <p:grpSpPr bwMode="auto">
            <a:xfrm>
              <a:off x="7526338" y="4706938"/>
              <a:ext cx="620712" cy="431800"/>
              <a:chOff x="4648" y="3224"/>
              <a:chExt cx="391" cy="272"/>
            </a:xfrm>
          </p:grpSpPr>
          <p:cxnSp>
            <p:nvCxnSpPr>
              <p:cNvPr id="119" name="AutoShape 58"/>
              <p:cNvCxnSpPr>
                <a:cxnSpLocks noChangeShapeType="1"/>
                <a:stCxn id="149" idx="5"/>
                <a:endCxn id="149" idx="7"/>
              </p:cNvCxnSpPr>
              <p:nvPr/>
            </p:nvCxnSpPr>
            <p:spPr bwMode="auto">
              <a:xfrm rot="5400000" flipH="1" flipV="1">
                <a:off x="4513" y="3359"/>
                <a:ext cx="272" cy="1"/>
              </a:xfrm>
              <a:prstGeom prst="curvedConnector5">
                <a:avLst>
                  <a:gd name="adj1" fmla="val -73528"/>
                  <a:gd name="adj2" fmla="val 36399986"/>
                  <a:gd name="adj3" fmla="val 173528"/>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0" name="Text Box 59"/>
              <p:cNvSpPr txBox="1">
                <a:spLocks noChangeArrowheads="1"/>
              </p:cNvSpPr>
              <p:nvPr/>
            </p:nvSpPr>
            <p:spPr bwMode="auto">
              <a:xfrm>
                <a:off x="4853" y="3232"/>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1</a:t>
                </a:r>
              </a:p>
            </p:txBody>
          </p:sp>
        </p:grpSp>
        <p:grpSp>
          <p:nvGrpSpPr>
            <p:cNvPr id="87" name="Group 69"/>
            <p:cNvGrpSpPr>
              <a:grpSpLocks/>
            </p:cNvGrpSpPr>
            <p:nvPr/>
          </p:nvGrpSpPr>
          <p:grpSpPr bwMode="auto">
            <a:xfrm>
              <a:off x="6611938" y="4186238"/>
              <a:ext cx="500062" cy="520700"/>
              <a:chOff x="4072" y="2896"/>
              <a:chExt cx="315" cy="328"/>
            </a:xfrm>
          </p:grpSpPr>
          <p:cxnSp>
            <p:nvCxnSpPr>
              <p:cNvPr id="117" name="AutoShape 70"/>
              <p:cNvCxnSpPr>
                <a:cxnSpLocks noChangeShapeType="1"/>
                <a:stCxn id="151" idx="5"/>
                <a:endCxn id="149" idx="1"/>
              </p:cNvCxnSpPr>
              <p:nvPr/>
            </p:nvCxnSpPr>
            <p:spPr bwMode="auto">
              <a:xfrm>
                <a:off x="4072" y="2920"/>
                <a:ext cx="304" cy="304"/>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8" name="Text Box 71"/>
              <p:cNvSpPr txBox="1">
                <a:spLocks noChangeArrowheads="1"/>
              </p:cNvSpPr>
              <p:nvPr/>
            </p:nvSpPr>
            <p:spPr bwMode="auto">
              <a:xfrm>
                <a:off x="4201" y="2896"/>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1</a:t>
                </a:r>
              </a:p>
            </p:txBody>
          </p:sp>
        </p:grpSp>
        <p:grpSp>
          <p:nvGrpSpPr>
            <p:cNvPr id="88" name="Group 126"/>
            <p:cNvGrpSpPr>
              <a:grpSpLocks/>
            </p:cNvGrpSpPr>
            <p:nvPr/>
          </p:nvGrpSpPr>
          <p:grpSpPr bwMode="auto">
            <a:xfrm>
              <a:off x="2344738" y="4313238"/>
              <a:ext cx="4813300" cy="1811337"/>
              <a:chOff x="2344738" y="4313238"/>
              <a:chExt cx="4813300" cy="1811337"/>
            </a:xfrm>
          </p:grpSpPr>
          <p:grpSp>
            <p:nvGrpSpPr>
              <p:cNvPr id="93" name="Group 35"/>
              <p:cNvGrpSpPr>
                <a:grpSpLocks/>
              </p:cNvGrpSpPr>
              <p:nvPr/>
            </p:nvGrpSpPr>
            <p:grpSpPr bwMode="auto">
              <a:xfrm>
                <a:off x="2797175" y="4313238"/>
                <a:ext cx="295275" cy="1219200"/>
                <a:chOff x="1669" y="2976"/>
                <a:chExt cx="186" cy="768"/>
              </a:xfrm>
            </p:grpSpPr>
            <p:cxnSp>
              <p:nvCxnSpPr>
                <p:cNvPr id="115" name="AutoShape 36"/>
                <p:cNvCxnSpPr>
                  <a:cxnSpLocks noChangeShapeType="1"/>
                  <a:stCxn id="139" idx="0"/>
                  <a:endCxn id="153" idx="4"/>
                </p:cNvCxnSpPr>
                <p:nvPr/>
              </p:nvCxnSpPr>
              <p:spPr bwMode="auto">
                <a:xfrm flipV="1">
                  <a:off x="1824" y="2976"/>
                  <a:ext cx="0" cy="76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6" name="Text Box 37"/>
                <p:cNvSpPr txBox="1">
                  <a:spLocks noChangeArrowheads="1"/>
                </p:cNvSpPr>
                <p:nvPr/>
              </p:nvSpPr>
              <p:spPr bwMode="auto">
                <a:xfrm>
                  <a:off x="1669" y="3255"/>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1</a:t>
                  </a:r>
                </a:p>
              </p:txBody>
            </p:sp>
          </p:grpSp>
          <p:grpSp>
            <p:nvGrpSpPr>
              <p:cNvPr id="94" name="Group 41"/>
              <p:cNvGrpSpPr>
                <a:grpSpLocks/>
              </p:cNvGrpSpPr>
              <p:nvPr/>
            </p:nvGrpSpPr>
            <p:grpSpPr bwMode="auto">
              <a:xfrm>
                <a:off x="3259138" y="5138738"/>
                <a:ext cx="482600" cy="512762"/>
                <a:chOff x="1960" y="3496"/>
                <a:chExt cx="304" cy="323"/>
              </a:xfrm>
            </p:grpSpPr>
            <p:cxnSp>
              <p:nvCxnSpPr>
                <p:cNvPr id="113" name="AutoShape 42"/>
                <p:cNvCxnSpPr>
                  <a:cxnSpLocks noChangeShapeType="1"/>
                  <a:stCxn id="143" idx="3"/>
                  <a:endCxn id="139" idx="7"/>
                </p:cNvCxnSpPr>
                <p:nvPr/>
              </p:nvCxnSpPr>
              <p:spPr bwMode="auto">
                <a:xfrm flipH="1">
                  <a:off x="1960" y="3496"/>
                  <a:ext cx="304" cy="304"/>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4" name="Text Box 43"/>
                <p:cNvSpPr txBox="1">
                  <a:spLocks noChangeArrowheads="1"/>
                </p:cNvSpPr>
                <p:nvPr/>
              </p:nvSpPr>
              <p:spPr bwMode="auto">
                <a:xfrm>
                  <a:off x="2071" y="3607"/>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0</a:t>
                  </a:r>
                </a:p>
              </p:txBody>
            </p:sp>
          </p:grpSp>
          <p:grpSp>
            <p:nvGrpSpPr>
              <p:cNvPr id="95" name="Group 47"/>
              <p:cNvGrpSpPr>
                <a:grpSpLocks/>
              </p:cNvGrpSpPr>
              <p:nvPr/>
            </p:nvGrpSpPr>
            <p:grpSpPr bwMode="auto">
              <a:xfrm>
                <a:off x="2344738" y="5138738"/>
                <a:ext cx="482600" cy="490537"/>
                <a:chOff x="1384" y="3496"/>
                <a:chExt cx="304" cy="309"/>
              </a:xfrm>
            </p:grpSpPr>
            <p:cxnSp>
              <p:nvCxnSpPr>
                <p:cNvPr id="111" name="AutoShape 48"/>
                <p:cNvCxnSpPr>
                  <a:cxnSpLocks noChangeShapeType="1"/>
                  <a:stCxn id="139" idx="1"/>
                  <a:endCxn id="141" idx="5"/>
                </p:cNvCxnSpPr>
                <p:nvPr/>
              </p:nvCxnSpPr>
              <p:spPr bwMode="auto">
                <a:xfrm flipH="1" flipV="1">
                  <a:off x="1384" y="3496"/>
                  <a:ext cx="304" cy="304"/>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2" name="Text Box 49"/>
                <p:cNvSpPr txBox="1">
                  <a:spLocks noChangeArrowheads="1"/>
                </p:cNvSpPr>
                <p:nvPr/>
              </p:nvSpPr>
              <p:spPr bwMode="auto">
                <a:xfrm>
                  <a:off x="1393" y="3593"/>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0</a:t>
                  </a:r>
                </a:p>
              </p:txBody>
            </p:sp>
          </p:grpSp>
          <p:grpSp>
            <p:nvGrpSpPr>
              <p:cNvPr id="96" name="Group 51"/>
              <p:cNvGrpSpPr>
                <a:grpSpLocks/>
              </p:cNvGrpSpPr>
              <p:nvPr/>
            </p:nvGrpSpPr>
            <p:grpSpPr bwMode="auto">
              <a:xfrm>
                <a:off x="4173538" y="5138738"/>
                <a:ext cx="1092200" cy="355600"/>
                <a:chOff x="2536" y="3496"/>
                <a:chExt cx="688" cy="224"/>
              </a:xfrm>
            </p:grpSpPr>
            <p:cxnSp>
              <p:nvCxnSpPr>
                <p:cNvPr id="109" name="AutoShape 52"/>
                <p:cNvCxnSpPr>
                  <a:cxnSpLocks noChangeShapeType="1"/>
                  <a:stCxn id="145" idx="3"/>
                  <a:endCxn id="143" idx="5"/>
                </p:cNvCxnSpPr>
                <p:nvPr/>
              </p:nvCxnSpPr>
              <p:spPr bwMode="auto">
                <a:xfrm rot="5400000">
                  <a:off x="2879" y="3153"/>
                  <a:ext cx="1" cy="688"/>
                </a:xfrm>
                <a:prstGeom prst="curvedConnector3">
                  <a:avLst>
                    <a:gd name="adj1" fmla="val 20000009"/>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0" name="Text Box 53"/>
                <p:cNvSpPr txBox="1">
                  <a:spLocks noChangeArrowheads="1"/>
                </p:cNvSpPr>
                <p:nvPr/>
              </p:nvSpPr>
              <p:spPr bwMode="auto">
                <a:xfrm>
                  <a:off x="2810" y="3508"/>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0</a:t>
                  </a:r>
                </a:p>
              </p:txBody>
            </p:sp>
          </p:grpSp>
          <p:grpSp>
            <p:nvGrpSpPr>
              <p:cNvPr id="97" name="Group 60"/>
              <p:cNvGrpSpPr>
                <a:grpSpLocks/>
              </p:cNvGrpSpPr>
              <p:nvPr/>
            </p:nvGrpSpPr>
            <p:grpSpPr bwMode="auto">
              <a:xfrm>
                <a:off x="5697538" y="5138738"/>
                <a:ext cx="482600" cy="482600"/>
                <a:chOff x="3496" y="3496"/>
                <a:chExt cx="304" cy="304"/>
              </a:xfrm>
            </p:grpSpPr>
            <p:cxnSp>
              <p:nvCxnSpPr>
                <p:cNvPr id="107" name="AutoShape 61"/>
                <p:cNvCxnSpPr>
                  <a:cxnSpLocks noChangeShapeType="1"/>
                  <a:stCxn id="147" idx="1"/>
                  <a:endCxn id="145" idx="5"/>
                </p:cNvCxnSpPr>
                <p:nvPr/>
              </p:nvCxnSpPr>
              <p:spPr bwMode="auto">
                <a:xfrm flipH="1" flipV="1">
                  <a:off x="3496" y="3496"/>
                  <a:ext cx="304" cy="304"/>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8" name="Text Box 62"/>
                <p:cNvSpPr txBox="1">
                  <a:spLocks noChangeArrowheads="1"/>
                </p:cNvSpPr>
                <p:nvPr/>
              </p:nvSpPr>
              <p:spPr bwMode="auto">
                <a:xfrm>
                  <a:off x="3515" y="3582"/>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1</a:t>
                  </a:r>
                </a:p>
              </p:txBody>
            </p:sp>
          </p:grpSp>
          <p:grpSp>
            <p:nvGrpSpPr>
              <p:cNvPr id="98" name="Group 63"/>
              <p:cNvGrpSpPr>
                <a:grpSpLocks/>
              </p:cNvGrpSpPr>
              <p:nvPr/>
            </p:nvGrpSpPr>
            <p:grpSpPr bwMode="auto">
              <a:xfrm>
                <a:off x="3348038" y="5788025"/>
                <a:ext cx="2743200" cy="336550"/>
                <a:chOff x="2016" y="3905"/>
                <a:chExt cx="1728" cy="212"/>
              </a:xfrm>
            </p:grpSpPr>
            <p:cxnSp>
              <p:nvCxnSpPr>
                <p:cNvPr id="105" name="AutoShape 64"/>
                <p:cNvCxnSpPr>
                  <a:cxnSpLocks noChangeShapeType="1"/>
                  <a:stCxn id="147" idx="2"/>
                  <a:endCxn id="139" idx="6"/>
                </p:cNvCxnSpPr>
                <p:nvPr/>
              </p:nvCxnSpPr>
              <p:spPr bwMode="auto">
                <a:xfrm flipH="1">
                  <a:off x="2016" y="3936"/>
                  <a:ext cx="1728"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6" name="Text Box 65"/>
                <p:cNvSpPr txBox="1">
                  <a:spLocks noChangeArrowheads="1"/>
                </p:cNvSpPr>
                <p:nvPr/>
              </p:nvSpPr>
              <p:spPr bwMode="auto">
                <a:xfrm>
                  <a:off x="2823" y="3905"/>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0</a:t>
                  </a:r>
                </a:p>
              </p:txBody>
            </p:sp>
          </p:grpSp>
          <p:grpSp>
            <p:nvGrpSpPr>
              <p:cNvPr id="99" name="Group 66"/>
              <p:cNvGrpSpPr>
                <a:grpSpLocks/>
              </p:cNvGrpSpPr>
              <p:nvPr/>
            </p:nvGrpSpPr>
            <p:grpSpPr bwMode="auto">
              <a:xfrm>
                <a:off x="6611938" y="5138738"/>
                <a:ext cx="546100" cy="482600"/>
                <a:chOff x="4072" y="3496"/>
                <a:chExt cx="344" cy="304"/>
              </a:xfrm>
            </p:grpSpPr>
            <p:cxnSp>
              <p:nvCxnSpPr>
                <p:cNvPr id="103" name="AutoShape 67"/>
                <p:cNvCxnSpPr>
                  <a:cxnSpLocks noChangeShapeType="1"/>
                  <a:stCxn id="149" idx="3"/>
                  <a:endCxn id="147" idx="7"/>
                </p:cNvCxnSpPr>
                <p:nvPr/>
              </p:nvCxnSpPr>
              <p:spPr bwMode="auto">
                <a:xfrm flipH="1">
                  <a:off x="4072" y="3496"/>
                  <a:ext cx="304" cy="304"/>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4" name="Text Box 68"/>
                <p:cNvSpPr txBox="1">
                  <a:spLocks noChangeArrowheads="1"/>
                </p:cNvSpPr>
                <p:nvPr/>
              </p:nvSpPr>
              <p:spPr bwMode="auto">
                <a:xfrm>
                  <a:off x="4230" y="3586"/>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0</a:t>
                  </a:r>
                </a:p>
              </p:txBody>
            </p:sp>
          </p:grpSp>
          <p:grpSp>
            <p:nvGrpSpPr>
              <p:cNvPr id="100" name="Group 72"/>
              <p:cNvGrpSpPr>
                <a:grpSpLocks/>
              </p:cNvGrpSpPr>
              <p:nvPr/>
            </p:nvGrpSpPr>
            <p:grpSpPr bwMode="auto">
              <a:xfrm>
                <a:off x="6361113" y="4313238"/>
                <a:ext cx="295275" cy="1219200"/>
                <a:chOff x="3914" y="2976"/>
                <a:chExt cx="186" cy="768"/>
              </a:xfrm>
            </p:grpSpPr>
            <p:cxnSp>
              <p:nvCxnSpPr>
                <p:cNvPr id="101" name="AutoShape 73"/>
                <p:cNvCxnSpPr>
                  <a:cxnSpLocks noChangeShapeType="1"/>
                  <a:stCxn id="151" idx="4"/>
                  <a:endCxn id="147" idx="0"/>
                </p:cNvCxnSpPr>
                <p:nvPr/>
              </p:nvCxnSpPr>
              <p:spPr bwMode="auto">
                <a:xfrm>
                  <a:off x="3936" y="2976"/>
                  <a:ext cx="0" cy="76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2" name="Text Box 74"/>
                <p:cNvSpPr txBox="1">
                  <a:spLocks noChangeArrowheads="1"/>
                </p:cNvSpPr>
                <p:nvPr/>
              </p:nvSpPr>
              <p:spPr bwMode="auto">
                <a:xfrm>
                  <a:off x="3914" y="3251"/>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0</a:t>
                  </a:r>
                </a:p>
              </p:txBody>
            </p:sp>
          </p:grpSp>
        </p:grpSp>
        <p:grpSp>
          <p:nvGrpSpPr>
            <p:cNvPr id="89" name="Group 75"/>
            <p:cNvGrpSpPr>
              <a:grpSpLocks/>
            </p:cNvGrpSpPr>
            <p:nvPr/>
          </p:nvGrpSpPr>
          <p:grpSpPr bwMode="auto">
            <a:xfrm>
              <a:off x="1277938" y="4706938"/>
              <a:ext cx="636587" cy="431800"/>
              <a:chOff x="712" y="3224"/>
              <a:chExt cx="401" cy="272"/>
            </a:xfrm>
          </p:grpSpPr>
          <p:cxnSp>
            <p:nvCxnSpPr>
              <p:cNvPr id="91" name="AutoShape 76"/>
              <p:cNvCxnSpPr>
                <a:cxnSpLocks noChangeShapeType="1"/>
                <a:stCxn id="141" idx="3"/>
                <a:endCxn id="141" idx="1"/>
              </p:cNvCxnSpPr>
              <p:nvPr/>
            </p:nvCxnSpPr>
            <p:spPr bwMode="auto">
              <a:xfrm rot="5400000" flipH="1" flipV="1">
                <a:off x="977" y="3359"/>
                <a:ext cx="272" cy="1"/>
              </a:xfrm>
              <a:prstGeom prst="curvedConnector5">
                <a:avLst>
                  <a:gd name="adj1" fmla="val -73528"/>
                  <a:gd name="adj2" fmla="val -38800014"/>
                  <a:gd name="adj3" fmla="val 173528"/>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2" name="Text Box 77"/>
              <p:cNvSpPr txBox="1">
                <a:spLocks noChangeArrowheads="1"/>
              </p:cNvSpPr>
              <p:nvPr/>
            </p:nvSpPr>
            <p:spPr bwMode="auto">
              <a:xfrm>
                <a:off x="712" y="3265"/>
                <a:ext cx="18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1600">
                    <a:latin typeface="Tahoma" pitchFamily="34" charset="0"/>
                  </a:rPr>
                  <a:t>0</a:t>
                </a:r>
              </a:p>
            </p:txBody>
          </p:sp>
        </p:grpSp>
        <p:cxnSp>
          <p:nvCxnSpPr>
            <p:cNvPr id="90" name="Straight Arrow Connector 89"/>
            <p:cNvCxnSpPr>
              <a:endCxn id="141" idx="0"/>
            </p:cNvCxnSpPr>
            <p:nvPr/>
          </p:nvCxnSpPr>
          <p:spPr>
            <a:xfrm>
              <a:off x="2128838" y="4349750"/>
              <a:ext cx="0" cy="268288"/>
            </a:xfrm>
            <a:prstGeom prst="straightConnector1">
              <a:avLst/>
            </a:prstGeom>
            <a:ln w="5715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lstStyle/>
          <a:p>
            <a:r>
              <a:rPr lang="en-US" dirty="0"/>
              <a:t>Compare with the smallest DFA</a:t>
            </a:r>
          </a:p>
        </p:txBody>
      </p:sp>
      <p:grpSp>
        <p:nvGrpSpPr>
          <p:cNvPr id="155" name="Group 154"/>
          <p:cNvGrpSpPr/>
          <p:nvPr/>
        </p:nvGrpSpPr>
        <p:grpSpPr>
          <a:xfrm>
            <a:off x="1590143" y="926225"/>
            <a:ext cx="5836506" cy="1350814"/>
            <a:chOff x="1590143" y="926225"/>
            <a:chExt cx="5836506" cy="1350814"/>
          </a:xfrm>
        </p:grpSpPr>
        <p:sp>
          <p:nvSpPr>
            <p:cNvPr id="156" name="TextBox 155"/>
            <p:cNvSpPr txBox="1"/>
            <p:nvPr/>
          </p:nvSpPr>
          <p:spPr>
            <a:xfrm>
              <a:off x="1920829" y="926225"/>
              <a:ext cx="619208" cy="461665"/>
            </a:xfrm>
            <a:prstGeom prst="rect">
              <a:avLst/>
            </a:prstGeom>
            <a:noFill/>
          </p:spPr>
          <p:txBody>
            <a:bodyPr wrap="none" rtlCol="0">
              <a:spAutoFit/>
            </a:bodyPr>
            <a:lstStyle/>
            <a:p>
              <a:r>
                <a:rPr lang="en-US" sz="2400" dirty="0">
                  <a:latin typeface="Franklin Gothic Medium"/>
                  <a:cs typeface="Franklin Gothic Medium"/>
                </a:rPr>
                <a:t>0,1</a:t>
              </a:r>
            </a:p>
          </p:txBody>
        </p:sp>
        <p:grpSp>
          <p:nvGrpSpPr>
            <p:cNvPr id="157" name="Group 156"/>
            <p:cNvGrpSpPr/>
            <p:nvPr/>
          </p:nvGrpSpPr>
          <p:grpSpPr>
            <a:xfrm>
              <a:off x="1930437" y="1667439"/>
              <a:ext cx="609600" cy="609600"/>
              <a:chOff x="1599751" y="3519488"/>
              <a:chExt cx="609600" cy="609600"/>
            </a:xfrm>
          </p:grpSpPr>
          <p:sp>
            <p:nvSpPr>
              <p:cNvPr id="177" name="Text Box 7"/>
              <p:cNvSpPr txBox="1">
                <a:spLocks noChangeArrowheads="1"/>
              </p:cNvSpPr>
              <p:nvPr/>
            </p:nvSpPr>
            <p:spPr bwMode="auto">
              <a:xfrm>
                <a:off x="1719122" y="3563508"/>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sp>
            <p:nvSpPr>
              <p:cNvPr id="178" name="Oval 24"/>
              <p:cNvSpPr>
                <a:spLocks noChangeArrowheads="1"/>
              </p:cNvSpPr>
              <p:nvPr/>
            </p:nvSpPr>
            <p:spPr bwMode="auto">
              <a:xfrm>
                <a:off x="1599751" y="3519488"/>
                <a:ext cx="609600" cy="609600"/>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cxnSp>
          <p:nvCxnSpPr>
            <p:cNvPr id="158" name="Straight Arrow Connector 157"/>
            <p:cNvCxnSpPr>
              <a:endCxn id="178" idx="2"/>
            </p:cNvCxnSpPr>
            <p:nvPr/>
          </p:nvCxnSpPr>
          <p:spPr>
            <a:xfrm flipV="1">
              <a:off x="1590143" y="1972239"/>
              <a:ext cx="340294" cy="3175"/>
            </a:xfrm>
            <a:prstGeom prst="straightConnector1">
              <a:avLst/>
            </a:prstGeom>
            <a:ln w="5715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159" name="Freeform 158"/>
            <p:cNvSpPr/>
            <p:nvPr/>
          </p:nvSpPr>
          <p:spPr>
            <a:xfrm>
              <a:off x="1945761" y="1413439"/>
              <a:ext cx="603007" cy="282540"/>
            </a:xfrm>
            <a:custGeom>
              <a:avLst/>
              <a:gdLst>
                <a:gd name="connsiteX0" fmla="*/ 245310 w 848439"/>
                <a:gd name="connsiteY0" fmla="*/ 282540 h 282540"/>
                <a:gd name="connsiteX1" fmla="*/ 29649 w 848439"/>
                <a:gd name="connsiteY1" fmla="*/ 41000 h 282540"/>
                <a:gd name="connsiteX2" fmla="*/ 823279 w 848439"/>
                <a:gd name="connsiteY2" fmla="*/ 23748 h 282540"/>
                <a:gd name="connsiteX3" fmla="*/ 573113 w 848439"/>
                <a:gd name="connsiteY3" fmla="*/ 282540 h 282540"/>
              </a:gdLst>
              <a:ahLst/>
              <a:cxnLst>
                <a:cxn ang="0">
                  <a:pos x="connsiteX0" y="connsiteY0"/>
                </a:cxn>
                <a:cxn ang="0">
                  <a:pos x="connsiteX1" y="connsiteY1"/>
                </a:cxn>
                <a:cxn ang="0">
                  <a:pos x="connsiteX2" y="connsiteY2"/>
                </a:cxn>
                <a:cxn ang="0">
                  <a:pos x="connsiteX3" y="connsiteY3"/>
                </a:cxn>
              </a:cxnLst>
              <a:rect l="l" t="t" r="r" b="b"/>
              <a:pathLst>
                <a:path w="848439" h="282540">
                  <a:moveTo>
                    <a:pt x="245310" y="282540"/>
                  </a:moveTo>
                  <a:cubicBezTo>
                    <a:pt x="89315" y="183336"/>
                    <a:pt x="-66679" y="84132"/>
                    <a:pt x="29649" y="41000"/>
                  </a:cubicBezTo>
                  <a:cubicBezTo>
                    <a:pt x="125977" y="-2132"/>
                    <a:pt x="732702" y="-16509"/>
                    <a:pt x="823279" y="23748"/>
                  </a:cubicBezTo>
                  <a:cubicBezTo>
                    <a:pt x="913856" y="64005"/>
                    <a:pt x="743484" y="173272"/>
                    <a:pt x="573113" y="282540"/>
                  </a:cubicBezTo>
                </a:path>
              </a:pathLst>
            </a:custGeom>
            <a:noFill/>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60" name="Group 159"/>
            <p:cNvGrpSpPr/>
            <p:nvPr/>
          </p:nvGrpSpPr>
          <p:grpSpPr>
            <a:xfrm>
              <a:off x="2540037" y="1666575"/>
              <a:ext cx="1625932" cy="609600"/>
              <a:chOff x="2540037" y="1666575"/>
              <a:chExt cx="1625932" cy="609600"/>
            </a:xfrm>
          </p:grpSpPr>
          <p:cxnSp>
            <p:nvCxnSpPr>
              <p:cNvPr id="173" name="AutoShape 39"/>
              <p:cNvCxnSpPr>
                <a:cxnSpLocks noChangeShapeType="1"/>
                <a:stCxn id="178" idx="6"/>
                <a:endCxn id="176" idx="2"/>
              </p:cNvCxnSpPr>
              <p:nvPr/>
            </p:nvCxnSpPr>
            <p:spPr bwMode="auto">
              <a:xfrm flipV="1">
                <a:off x="2540037" y="1971375"/>
                <a:ext cx="1016332" cy="864"/>
              </a:xfrm>
              <a:prstGeom prst="straightConnector1">
                <a:avLst/>
              </a:prstGeom>
              <a:noFill/>
              <a:ln w="28575">
                <a:solidFill>
                  <a:schemeClr val="tx1"/>
                </a:solidFill>
                <a:round/>
                <a:headEnd/>
                <a:tailEnd type="stealth" w="lg" len="lg"/>
              </a:ln>
              <a:extLst>
                <a:ext uri="{909E8E84-426E-40dd-AFC4-6F175D3DCCD1}">
                  <a14:hiddenFill xmlns:a14="http://schemas.microsoft.com/office/drawing/2010/main" xmlns="">
                    <a:noFill/>
                  </a14:hiddenFill>
                </a:ext>
              </a:extLst>
            </p:spPr>
          </p:cxnSp>
          <p:grpSp>
            <p:nvGrpSpPr>
              <p:cNvPr id="174" name="Group 173"/>
              <p:cNvGrpSpPr/>
              <p:nvPr/>
            </p:nvGrpSpPr>
            <p:grpSpPr>
              <a:xfrm>
                <a:off x="3556369" y="1666575"/>
                <a:ext cx="609600" cy="609600"/>
                <a:chOff x="1599751" y="3519488"/>
                <a:chExt cx="609600" cy="609600"/>
              </a:xfrm>
            </p:grpSpPr>
            <p:sp>
              <p:nvSpPr>
                <p:cNvPr id="175" name="Text Box 7"/>
                <p:cNvSpPr txBox="1">
                  <a:spLocks noChangeArrowheads="1"/>
                </p:cNvSpPr>
                <p:nvPr/>
              </p:nvSpPr>
              <p:spPr bwMode="auto">
                <a:xfrm>
                  <a:off x="1719122" y="3563508"/>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2</a:t>
                  </a:r>
                </a:p>
              </p:txBody>
            </p:sp>
            <p:sp>
              <p:nvSpPr>
                <p:cNvPr id="176" name="Oval 24"/>
                <p:cNvSpPr>
                  <a:spLocks noChangeArrowheads="1"/>
                </p:cNvSpPr>
                <p:nvPr/>
              </p:nvSpPr>
              <p:spPr bwMode="auto">
                <a:xfrm>
                  <a:off x="1599751" y="3519488"/>
                  <a:ext cx="609600" cy="609600"/>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161" name="Group 160"/>
            <p:cNvGrpSpPr/>
            <p:nvPr/>
          </p:nvGrpSpPr>
          <p:grpSpPr>
            <a:xfrm>
              <a:off x="4174785" y="1653486"/>
              <a:ext cx="1625932" cy="609600"/>
              <a:chOff x="2209351" y="3518624"/>
              <a:chExt cx="1625932" cy="609600"/>
            </a:xfrm>
          </p:grpSpPr>
          <p:cxnSp>
            <p:nvCxnSpPr>
              <p:cNvPr id="169" name="AutoShape 39"/>
              <p:cNvCxnSpPr>
                <a:cxnSpLocks noChangeShapeType="1"/>
                <a:endCxn id="172" idx="2"/>
              </p:cNvCxnSpPr>
              <p:nvPr/>
            </p:nvCxnSpPr>
            <p:spPr bwMode="auto">
              <a:xfrm flipV="1">
                <a:off x="2209351" y="3823424"/>
                <a:ext cx="1016332" cy="864"/>
              </a:xfrm>
              <a:prstGeom prst="straightConnector1">
                <a:avLst/>
              </a:prstGeom>
              <a:noFill/>
              <a:ln w="28575">
                <a:solidFill>
                  <a:schemeClr val="tx1"/>
                </a:solidFill>
                <a:round/>
                <a:headEnd/>
                <a:tailEnd type="stealth" w="lg" len="lg"/>
              </a:ln>
              <a:extLst>
                <a:ext uri="{909E8E84-426E-40dd-AFC4-6F175D3DCCD1}">
                  <a14:hiddenFill xmlns:a14="http://schemas.microsoft.com/office/drawing/2010/main" xmlns="">
                    <a:noFill/>
                  </a14:hiddenFill>
                </a:ext>
              </a:extLst>
            </p:spPr>
          </p:cxnSp>
          <p:grpSp>
            <p:nvGrpSpPr>
              <p:cNvPr id="170" name="Group 169"/>
              <p:cNvGrpSpPr/>
              <p:nvPr/>
            </p:nvGrpSpPr>
            <p:grpSpPr>
              <a:xfrm>
                <a:off x="3225683" y="3518624"/>
                <a:ext cx="609600" cy="609600"/>
                <a:chOff x="1599751" y="3519488"/>
                <a:chExt cx="609600" cy="609600"/>
              </a:xfrm>
            </p:grpSpPr>
            <p:sp>
              <p:nvSpPr>
                <p:cNvPr id="171" name="Text Box 7"/>
                <p:cNvSpPr txBox="1">
                  <a:spLocks noChangeArrowheads="1"/>
                </p:cNvSpPr>
                <p:nvPr/>
              </p:nvSpPr>
              <p:spPr bwMode="auto">
                <a:xfrm>
                  <a:off x="1719122" y="3563508"/>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1</a:t>
                  </a:r>
                </a:p>
              </p:txBody>
            </p:sp>
            <p:sp>
              <p:nvSpPr>
                <p:cNvPr id="172" name="Oval 24"/>
                <p:cNvSpPr>
                  <a:spLocks noChangeArrowheads="1"/>
                </p:cNvSpPr>
                <p:nvPr/>
              </p:nvSpPr>
              <p:spPr bwMode="auto">
                <a:xfrm>
                  <a:off x="1599751" y="3519488"/>
                  <a:ext cx="609600" cy="609600"/>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cxnSp>
          <p:nvCxnSpPr>
            <p:cNvPr id="162" name="AutoShape 39"/>
            <p:cNvCxnSpPr>
              <a:cxnSpLocks noChangeShapeType="1"/>
              <a:endCxn id="168" idx="2"/>
            </p:cNvCxnSpPr>
            <p:nvPr/>
          </p:nvCxnSpPr>
          <p:spPr bwMode="auto">
            <a:xfrm flipV="1">
              <a:off x="5800717" y="1947385"/>
              <a:ext cx="1016332" cy="864"/>
            </a:xfrm>
            <a:prstGeom prst="straightConnector1">
              <a:avLst/>
            </a:prstGeom>
            <a:noFill/>
            <a:ln w="28575">
              <a:solidFill>
                <a:schemeClr val="tx1"/>
              </a:solidFill>
              <a:round/>
              <a:headEnd/>
              <a:tailEnd type="stealth" w="lg" len="lg"/>
            </a:ln>
            <a:extLst>
              <a:ext uri="{909E8E84-426E-40dd-AFC4-6F175D3DCCD1}">
                <a14:hiddenFill xmlns:a14="http://schemas.microsoft.com/office/drawing/2010/main" xmlns="">
                  <a:noFill/>
                </a14:hiddenFill>
              </a:ext>
            </a:extLst>
          </p:spPr>
        </p:cxnSp>
        <p:grpSp>
          <p:nvGrpSpPr>
            <p:cNvPr id="163" name="Group 162"/>
            <p:cNvGrpSpPr/>
            <p:nvPr/>
          </p:nvGrpSpPr>
          <p:grpSpPr>
            <a:xfrm>
              <a:off x="6817049" y="1642585"/>
              <a:ext cx="609600" cy="609600"/>
              <a:chOff x="1599751" y="3519488"/>
              <a:chExt cx="609600" cy="609600"/>
            </a:xfrm>
          </p:grpSpPr>
          <p:sp>
            <p:nvSpPr>
              <p:cNvPr id="167" name="Text Box 7"/>
              <p:cNvSpPr txBox="1">
                <a:spLocks noChangeArrowheads="1"/>
              </p:cNvSpPr>
              <p:nvPr/>
            </p:nvSpPr>
            <p:spPr bwMode="auto">
              <a:xfrm>
                <a:off x="1719122" y="3563508"/>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0</a:t>
                </a:r>
              </a:p>
            </p:txBody>
          </p:sp>
          <p:sp>
            <p:nvSpPr>
              <p:cNvPr id="168" name="Oval 24"/>
              <p:cNvSpPr>
                <a:spLocks noChangeArrowheads="1"/>
              </p:cNvSpPr>
              <p:nvPr/>
            </p:nvSpPr>
            <p:spPr bwMode="auto">
              <a:xfrm>
                <a:off x="1599751" y="3519488"/>
                <a:ext cx="609600" cy="609600"/>
              </a:xfrm>
              <a:prstGeom prst="ellipse">
                <a:avLst/>
              </a:prstGeom>
              <a:noFill/>
              <a:ln w="5715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
          <p:nvSpPr>
            <p:cNvPr id="164" name="TextBox 163"/>
            <p:cNvSpPr txBox="1"/>
            <p:nvPr/>
          </p:nvSpPr>
          <p:spPr>
            <a:xfrm>
              <a:off x="4301895" y="1479762"/>
              <a:ext cx="619208" cy="461665"/>
            </a:xfrm>
            <a:prstGeom prst="rect">
              <a:avLst/>
            </a:prstGeom>
            <a:noFill/>
          </p:spPr>
          <p:txBody>
            <a:bodyPr wrap="none" rtlCol="0">
              <a:spAutoFit/>
            </a:bodyPr>
            <a:lstStyle/>
            <a:p>
              <a:r>
                <a:rPr lang="en-US" sz="2400" dirty="0">
                  <a:latin typeface="Franklin Gothic Medium"/>
                  <a:cs typeface="Franklin Gothic Medium"/>
                </a:rPr>
                <a:t>0,1</a:t>
              </a:r>
            </a:p>
          </p:txBody>
        </p:sp>
        <p:sp>
          <p:nvSpPr>
            <p:cNvPr id="165" name="TextBox 164"/>
            <p:cNvSpPr txBox="1"/>
            <p:nvPr/>
          </p:nvSpPr>
          <p:spPr>
            <a:xfrm>
              <a:off x="5958494" y="1474834"/>
              <a:ext cx="619208" cy="461665"/>
            </a:xfrm>
            <a:prstGeom prst="rect">
              <a:avLst/>
            </a:prstGeom>
            <a:noFill/>
          </p:spPr>
          <p:txBody>
            <a:bodyPr wrap="none" rtlCol="0">
              <a:spAutoFit/>
            </a:bodyPr>
            <a:lstStyle/>
            <a:p>
              <a:r>
                <a:rPr lang="en-US" sz="2400" dirty="0">
                  <a:latin typeface="Franklin Gothic Medium"/>
                  <a:cs typeface="Franklin Gothic Medium"/>
                </a:rPr>
                <a:t>0,1</a:t>
              </a:r>
            </a:p>
          </p:txBody>
        </p:sp>
        <p:sp>
          <p:nvSpPr>
            <p:cNvPr id="166" name="TextBox 165"/>
            <p:cNvSpPr txBox="1"/>
            <p:nvPr/>
          </p:nvSpPr>
          <p:spPr>
            <a:xfrm>
              <a:off x="2788115" y="1497485"/>
              <a:ext cx="365806" cy="461665"/>
            </a:xfrm>
            <a:prstGeom prst="rect">
              <a:avLst/>
            </a:prstGeom>
            <a:noFill/>
          </p:spPr>
          <p:txBody>
            <a:bodyPr wrap="none" rtlCol="0">
              <a:spAutoFit/>
            </a:bodyPr>
            <a:lstStyle/>
            <a:p>
              <a:r>
                <a:rPr lang="en-US" sz="2400" dirty="0">
                  <a:latin typeface="Franklin Gothic Medium"/>
                  <a:cs typeface="Franklin Gothic Medium"/>
                </a:rPr>
                <a:t>1</a:t>
              </a:r>
            </a:p>
          </p:txBody>
        </p:sp>
      </p:grpSp>
    </p:spTree>
    <p:extLst>
      <p:ext uri="{BB962C8B-B14F-4D97-AF65-F5344CB8AC3E}">
        <p14:creationId xmlns:p14="http://schemas.microsoft.com/office/powerpoint/2010/main" val="123619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1590143" y="926225"/>
            <a:ext cx="5836506" cy="1350814"/>
            <a:chOff x="1590143" y="926225"/>
            <a:chExt cx="5836506" cy="1350814"/>
          </a:xfrm>
        </p:grpSpPr>
        <p:sp>
          <p:nvSpPr>
            <p:cNvPr id="38" name="TextBox 37"/>
            <p:cNvSpPr txBox="1"/>
            <p:nvPr/>
          </p:nvSpPr>
          <p:spPr>
            <a:xfrm>
              <a:off x="1920829" y="926225"/>
              <a:ext cx="619208" cy="461665"/>
            </a:xfrm>
            <a:prstGeom prst="rect">
              <a:avLst/>
            </a:prstGeom>
            <a:noFill/>
          </p:spPr>
          <p:txBody>
            <a:bodyPr wrap="none" rtlCol="0">
              <a:spAutoFit/>
            </a:bodyPr>
            <a:lstStyle/>
            <a:p>
              <a:r>
                <a:rPr lang="en-US" sz="2400" dirty="0">
                  <a:latin typeface="Franklin Gothic Medium"/>
                  <a:cs typeface="Franklin Gothic Medium"/>
                </a:rPr>
                <a:t>0,1</a:t>
              </a:r>
            </a:p>
          </p:txBody>
        </p:sp>
        <p:grpSp>
          <p:nvGrpSpPr>
            <p:cNvPr id="34" name="Group 33"/>
            <p:cNvGrpSpPr/>
            <p:nvPr/>
          </p:nvGrpSpPr>
          <p:grpSpPr>
            <a:xfrm>
              <a:off x="1930437" y="1667439"/>
              <a:ext cx="609600" cy="609600"/>
              <a:chOff x="1599751" y="3519488"/>
              <a:chExt cx="609600" cy="609600"/>
            </a:xfrm>
          </p:grpSpPr>
          <p:sp>
            <p:nvSpPr>
              <p:cNvPr id="154" name="Text Box 7"/>
              <p:cNvSpPr txBox="1">
                <a:spLocks noChangeArrowheads="1"/>
              </p:cNvSpPr>
              <p:nvPr/>
            </p:nvSpPr>
            <p:spPr bwMode="auto">
              <a:xfrm>
                <a:off x="1719122" y="3563508"/>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sp>
            <p:nvSpPr>
              <p:cNvPr id="141" name="Oval 24"/>
              <p:cNvSpPr>
                <a:spLocks noChangeArrowheads="1"/>
              </p:cNvSpPr>
              <p:nvPr/>
            </p:nvSpPr>
            <p:spPr bwMode="auto">
              <a:xfrm>
                <a:off x="1599751" y="3519488"/>
                <a:ext cx="609600" cy="609600"/>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cxnSp>
          <p:nvCxnSpPr>
            <p:cNvPr id="90" name="Straight Arrow Connector 89"/>
            <p:cNvCxnSpPr>
              <a:endCxn id="141" idx="2"/>
            </p:cNvCxnSpPr>
            <p:nvPr/>
          </p:nvCxnSpPr>
          <p:spPr>
            <a:xfrm flipV="1">
              <a:off x="1590143" y="1972239"/>
              <a:ext cx="340294" cy="3175"/>
            </a:xfrm>
            <a:prstGeom prst="straightConnector1">
              <a:avLst/>
            </a:prstGeom>
            <a:ln w="5715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Freeform 12"/>
            <p:cNvSpPr/>
            <p:nvPr/>
          </p:nvSpPr>
          <p:spPr>
            <a:xfrm>
              <a:off x="1945761" y="1413439"/>
              <a:ext cx="603007" cy="282540"/>
            </a:xfrm>
            <a:custGeom>
              <a:avLst/>
              <a:gdLst>
                <a:gd name="connsiteX0" fmla="*/ 245310 w 848439"/>
                <a:gd name="connsiteY0" fmla="*/ 282540 h 282540"/>
                <a:gd name="connsiteX1" fmla="*/ 29649 w 848439"/>
                <a:gd name="connsiteY1" fmla="*/ 41000 h 282540"/>
                <a:gd name="connsiteX2" fmla="*/ 823279 w 848439"/>
                <a:gd name="connsiteY2" fmla="*/ 23748 h 282540"/>
                <a:gd name="connsiteX3" fmla="*/ 573113 w 848439"/>
                <a:gd name="connsiteY3" fmla="*/ 282540 h 282540"/>
              </a:gdLst>
              <a:ahLst/>
              <a:cxnLst>
                <a:cxn ang="0">
                  <a:pos x="connsiteX0" y="connsiteY0"/>
                </a:cxn>
                <a:cxn ang="0">
                  <a:pos x="connsiteX1" y="connsiteY1"/>
                </a:cxn>
                <a:cxn ang="0">
                  <a:pos x="connsiteX2" y="connsiteY2"/>
                </a:cxn>
                <a:cxn ang="0">
                  <a:pos x="connsiteX3" y="connsiteY3"/>
                </a:cxn>
              </a:cxnLst>
              <a:rect l="l" t="t" r="r" b="b"/>
              <a:pathLst>
                <a:path w="848439" h="282540">
                  <a:moveTo>
                    <a:pt x="245310" y="282540"/>
                  </a:moveTo>
                  <a:cubicBezTo>
                    <a:pt x="89315" y="183336"/>
                    <a:pt x="-66679" y="84132"/>
                    <a:pt x="29649" y="41000"/>
                  </a:cubicBezTo>
                  <a:cubicBezTo>
                    <a:pt x="125977" y="-2132"/>
                    <a:pt x="732702" y="-16509"/>
                    <a:pt x="823279" y="23748"/>
                  </a:cubicBezTo>
                  <a:cubicBezTo>
                    <a:pt x="913856" y="64005"/>
                    <a:pt x="743484" y="173272"/>
                    <a:pt x="573113" y="282540"/>
                  </a:cubicBezTo>
                </a:path>
              </a:pathLst>
            </a:custGeom>
            <a:noFill/>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0" name="Group 49"/>
            <p:cNvGrpSpPr/>
            <p:nvPr/>
          </p:nvGrpSpPr>
          <p:grpSpPr>
            <a:xfrm>
              <a:off x="2540037" y="1666575"/>
              <a:ext cx="1625932" cy="609600"/>
              <a:chOff x="2540037" y="1666575"/>
              <a:chExt cx="1625932" cy="609600"/>
            </a:xfrm>
          </p:grpSpPr>
          <p:cxnSp>
            <p:nvCxnSpPr>
              <p:cNvPr id="125" name="AutoShape 39"/>
              <p:cNvCxnSpPr>
                <a:cxnSpLocks noChangeShapeType="1"/>
                <a:stCxn id="141" idx="6"/>
                <a:endCxn id="157" idx="2"/>
              </p:cNvCxnSpPr>
              <p:nvPr/>
            </p:nvCxnSpPr>
            <p:spPr bwMode="auto">
              <a:xfrm flipV="1">
                <a:off x="2540037" y="1971375"/>
                <a:ext cx="1016332" cy="864"/>
              </a:xfrm>
              <a:prstGeom prst="straightConnector1">
                <a:avLst/>
              </a:prstGeom>
              <a:noFill/>
              <a:ln w="28575">
                <a:solidFill>
                  <a:schemeClr val="tx1"/>
                </a:solidFill>
                <a:round/>
                <a:headEnd/>
                <a:tailEnd type="stealth" w="lg" len="lg"/>
              </a:ln>
              <a:extLst>
                <a:ext uri="{909E8E84-426E-40dd-AFC4-6F175D3DCCD1}">
                  <a14:hiddenFill xmlns:a14="http://schemas.microsoft.com/office/drawing/2010/main" xmlns="">
                    <a:noFill/>
                  </a14:hiddenFill>
                </a:ext>
              </a:extLst>
            </p:spPr>
          </p:cxnSp>
          <p:grpSp>
            <p:nvGrpSpPr>
              <p:cNvPr id="155" name="Group 154"/>
              <p:cNvGrpSpPr/>
              <p:nvPr/>
            </p:nvGrpSpPr>
            <p:grpSpPr>
              <a:xfrm>
                <a:off x="3556369" y="1666575"/>
                <a:ext cx="609600" cy="609600"/>
                <a:chOff x="1599751" y="3519488"/>
                <a:chExt cx="609600" cy="609600"/>
              </a:xfrm>
            </p:grpSpPr>
            <p:sp>
              <p:nvSpPr>
                <p:cNvPr id="156" name="Text Box 7"/>
                <p:cNvSpPr txBox="1">
                  <a:spLocks noChangeArrowheads="1"/>
                </p:cNvSpPr>
                <p:nvPr/>
              </p:nvSpPr>
              <p:spPr bwMode="auto">
                <a:xfrm>
                  <a:off x="1719122" y="3563508"/>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2</a:t>
                  </a:r>
                </a:p>
              </p:txBody>
            </p:sp>
            <p:sp>
              <p:nvSpPr>
                <p:cNvPr id="157" name="Oval 24"/>
                <p:cNvSpPr>
                  <a:spLocks noChangeArrowheads="1"/>
                </p:cNvSpPr>
                <p:nvPr/>
              </p:nvSpPr>
              <p:spPr bwMode="auto">
                <a:xfrm>
                  <a:off x="1599751" y="3519488"/>
                  <a:ext cx="609600" cy="609600"/>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grpSp>
          <p:nvGrpSpPr>
            <p:cNvPr id="158" name="Group 157"/>
            <p:cNvGrpSpPr/>
            <p:nvPr/>
          </p:nvGrpSpPr>
          <p:grpSpPr>
            <a:xfrm>
              <a:off x="4174785" y="1653486"/>
              <a:ext cx="1625932" cy="609600"/>
              <a:chOff x="2209351" y="3518624"/>
              <a:chExt cx="1625932" cy="609600"/>
            </a:xfrm>
          </p:grpSpPr>
          <p:cxnSp>
            <p:nvCxnSpPr>
              <p:cNvPr id="159" name="AutoShape 39"/>
              <p:cNvCxnSpPr>
                <a:cxnSpLocks noChangeShapeType="1"/>
                <a:endCxn id="162" idx="2"/>
              </p:cNvCxnSpPr>
              <p:nvPr/>
            </p:nvCxnSpPr>
            <p:spPr bwMode="auto">
              <a:xfrm flipV="1">
                <a:off x="2209351" y="3823424"/>
                <a:ext cx="1016332" cy="864"/>
              </a:xfrm>
              <a:prstGeom prst="straightConnector1">
                <a:avLst/>
              </a:prstGeom>
              <a:noFill/>
              <a:ln w="28575">
                <a:solidFill>
                  <a:schemeClr val="tx1"/>
                </a:solidFill>
                <a:round/>
                <a:headEnd/>
                <a:tailEnd type="stealth" w="lg" len="lg"/>
              </a:ln>
              <a:extLst>
                <a:ext uri="{909E8E84-426E-40dd-AFC4-6F175D3DCCD1}">
                  <a14:hiddenFill xmlns:a14="http://schemas.microsoft.com/office/drawing/2010/main" xmlns="">
                    <a:noFill/>
                  </a14:hiddenFill>
                </a:ext>
              </a:extLst>
            </p:spPr>
          </p:cxnSp>
          <p:grpSp>
            <p:nvGrpSpPr>
              <p:cNvPr id="160" name="Group 159"/>
              <p:cNvGrpSpPr/>
              <p:nvPr/>
            </p:nvGrpSpPr>
            <p:grpSpPr>
              <a:xfrm>
                <a:off x="3225683" y="3518624"/>
                <a:ext cx="609600" cy="609600"/>
                <a:chOff x="1599751" y="3519488"/>
                <a:chExt cx="609600" cy="609600"/>
              </a:xfrm>
            </p:grpSpPr>
            <p:sp>
              <p:nvSpPr>
                <p:cNvPr id="161" name="Text Box 7"/>
                <p:cNvSpPr txBox="1">
                  <a:spLocks noChangeArrowheads="1"/>
                </p:cNvSpPr>
                <p:nvPr/>
              </p:nvSpPr>
              <p:spPr bwMode="auto">
                <a:xfrm>
                  <a:off x="1719122" y="3563508"/>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1</a:t>
                  </a:r>
                </a:p>
              </p:txBody>
            </p:sp>
            <p:sp>
              <p:nvSpPr>
                <p:cNvPr id="162" name="Oval 24"/>
                <p:cNvSpPr>
                  <a:spLocks noChangeArrowheads="1"/>
                </p:cNvSpPr>
                <p:nvPr/>
              </p:nvSpPr>
              <p:spPr bwMode="auto">
                <a:xfrm>
                  <a:off x="1599751" y="3519488"/>
                  <a:ext cx="609600" cy="609600"/>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cxnSp>
          <p:nvCxnSpPr>
            <p:cNvPr id="164" name="AutoShape 39"/>
            <p:cNvCxnSpPr>
              <a:cxnSpLocks noChangeShapeType="1"/>
              <a:endCxn id="167" idx="2"/>
            </p:cNvCxnSpPr>
            <p:nvPr/>
          </p:nvCxnSpPr>
          <p:spPr bwMode="auto">
            <a:xfrm flipV="1">
              <a:off x="5800717" y="1947385"/>
              <a:ext cx="1016332" cy="864"/>
            </a:xfrm>
            <a:prstGeom prst="straightConnector1">
              <a:avLst/>
            </a:prstGeom>
            <a:noFill/>
            <a:ln w="28575">
              <a:solidFill>
                <a:schemeClr val="tx1"/>
              </a:solidFill>
              <a:round/>
              <a:headEnd/>
              <a:tailEnd type="stealth" w="lg" len="lg"/>
            </a:ln>
            <a:extLst>
              <a:ext uri="{909E8E84-426E-40dd-AFC4-6F175D3DCCD1}">
                <a14:hiddenFill xmlns:a14="http://schemas.microsoft.com/office/drawing/2010/main" xmlns="">
                  <a:noFill/>
                </a14:hiddenFill>
              </a:ext>
            </a:extLst>
          </p:spPr>
        </p:cxnSp>
        <p:grpSp>
          <p:nvGrpSpPr>
            <p:cNvPr id="165" name="Group 164"/>
            <p:cNvGrpSpPr/>
            <p:nvPr/>
          </p:nvGrpSpPr>
          <p:grpSpPr>
            <a:xfrm>
              <a:off x="6817049" y="1642585"/>
              <a:ext cx="609600" cy="609600"/>
              <a:chOff x="1599751" y="3519488"/>
              <a:chExt cx="609600" cy="609600"/>
            </a:xfrm>
          </p:grpSpPr>
          <p:sp>
            <p:nvSpPr>
              <p:cNvPr id="166" name="Text Box 7"/>
              <p:cNvSpPr txBox="1">
                <a:spLocks noChangeArrowheads="1"/>
              </p:cNvSpPr>
              <p:nvPr/>
            </p:nvSpPr>
            <p:spPr bwMode="auto">
              <a:xfrm>
                <a:off x="1719122" y="3563508"/>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0</a:t>
                </a:r>
              </a:p>
            </p:txBody>
          </p:sp>
          <p:sp>
            <p:nvSpPr>
              <p:cNvPr id="167" name="Oval 24"/>
              <p:cNvSpPr>
                <a:spLocks noChangeArrowheads="1"/>
              </p:cNvSpPr>
              <p:nvPr/>
            </p:nvSpPr>
            <p:spPr bwMode="auto">
              <a:xfrm>
                <a:off x="1599751" y="3519488"/>
                <a:ext cx="609600" cy="609600"/>
              </a:xfrm>
              <a:prstGeom prst="ellipse">
                <a:avLst/>
              </a:prstGeom>
              <a:noFill/>
              <a:ln w="5715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
          <p:nvSpPr>
            <p:cNvPr id="168" name="TextBox 167"/>
            <p:cNvSpPr txBox="1"/>
            <p:nvPr/>
          </p:nvSpPr>
          <p:spPr>
            <a:xfrm>
              <a:off x="4301895" y="1479762"/>
              <a:ext cx="619208" cy="461665"/>
            </a:xfrm>
            <a:prstGeom prst="rect">
              <a:avLst/>
            </a:prstGeom>
            <a:noFill/>
          </p:spPr>
          <p:txBody>
            <a:bodyPr wrap="none" rtlCol="0">
              <a:spAutoFit/>
            </a:bodyPr>
            <a:lstStyle/>
            <a:p>
              <a:r>
                <a:rPr lang="en-US" sz="2400" dirty="0">
                  <a:latin typeface="Franklin Gothic Medium"/>
                  <a:cs typeface="Franklin Gothic Medium"/>
                </a:rPr>
                <a:t>0,1</a:t>
              </a:r>
            </a:p>
          </p:txBody>
        </p:sp>
        <p:sp>
          <p:nvSpPr>
            <p:cNvPr id="169" name="TextBox 168"/>
            <p:cNvSpPr txBox="1"/>
            <p:nvPr/>
          </p:nvSpPr>
          <p:spPr>
            <a:xfrm>
              <a:off x="5958494" y="1474834"/>
              <a:ext cx="619208" cy="461665"/>
            </a:xfrm>
            <a:prstGeom prst="rect">
              <a:avLst/>
            </a:prstGeom>
            <a:noFill/>
          </p:spPr>
          <p:txBody>
            <a:bodyPr wrap="none" rtlCol="0">
              <a:spAutoFit/>
            </a:bodyPr>
            <a:lstStyle/>
            <a:p>
              <a:r>
                <a:rPr lang="en-US" sz="2400" dirty="0">
                  <a:latin typeface="Franklin Gothic Medium"/>
                  <a:cs typeface="Franklin Gothic Medium"/>
                </a:rPr>
                <a:t>0,1</a:t>
              </a:r>
            </a:p>
          </p:txBody>
        </p:sp>
        <p:sp>
          <p:nvSpPr>
            <p:cNvPr id="170" name="TextBox 169"/>
            <p:cNvSpPr txBox="1"/>
            <p:nvPr/>
          </p:nvSpPr>
          <p:spPr>
            <a:xfrm>
              <a:off x="2788115" y="1497485"/>
              <a:ext cx="365806" cy="461665"/>
            </a:xfrm>
            <a:prstGeom prst="rect">
              <a:avLst/>
            </a:prstGeom>
            <a:noFill/>
          </p:spPr>
          <p:txBody>
            <a:bodyPr wrap="none" rtlCol="0">
              <a:spAutoFit/>
            </a:bodyPr>
            <a:lstStyle/>
            <a:p>
              <a:r>
                <a:rPr lang="en-US" sz="2400" dirty="0">
                  <a:latin typeface="Franklin Gothic Medium"/>
                  <a:cs typeface="Franklin Gothic Medium"/>
                </a:rPr>
                <a:t>1</a:t>
              </a:r>
            </a:p>
          </p:txBody>
        </p:sp>
      </p:grpSp>
      <p:sp>
        <p:nvSpPr>
          <p:cNvPr id="2" name="Title 1"/>
          <p:cNvSpPr>
            <a:spLocks noGrp="1"/>
          </p:cNvSpPr>
          <p:nvPr>
            <p:ph type="title"/>
          </p:nvPr>
        </p:nvSpPr>
        <p:spPr/>
        <p:txBody>
          <a:bodyPr/>
          <a:lstStyle/>
          <a:p>
            <a:r>
              <a:rPr lang="en-US" dirty="0"/>
              <a:t>Parallel Exploration view of an NFA</a:t>
            </a:r>
          </a:p>
        </p:txBody>
      </p:sp>
      <p:sp>
        <p:nvSpPr>
          <p:cNvPr id="3" name="TextBox 2"/>
          <p:cNvSpPr txBox="1"/>
          <p:nvPr/>
        </p:nvSpPr>
        <p:spPr>
          <a:xfrm>
            <a:off x="965200" y="2590800"/>
            <a:ext cx="3083921" cy="461665"/>
          </a:xfrm>
          <a:prstGeom prst="rect">
            <a:avLst/>
          </a:prstGeom>
          <a:noFill/>
        </p:spPr>
        <p:txBody>
          <a:bodyPr wrap="none" rtlCol="0">
            <a:spAutoFit/>
          </a:bodyPr>
          <a:lstStyle/>
          <a:p>
            <a:r>
              <a:rPr lang="en-US" sz="2400" dirty="0">
                <a:latin typeface="Franklin Gothic Medium"/>
                <a:cs typeface="Franklin Gothic Medium"/>
              </a:rPr>
              <a:t>Input string  0101100</a:t>
            </a:r>
          </a:p>
        </p:txBody>
      </p:sp>
      <p:cxnSp>
        <p:nvCxnSpPr>
          <p:cNvPr id="143" name="Straight Connector 142"/>
          <p:cNvCxnSpPr/>
          <p:nvPr/>
        </p:nvCxnSpPr>
        <p:spPr>
          <a:xfrm>
            <a:off x="3179753" y="3269363"/>
            <a:ext cx="22450" cy="2888410"/>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4206495" y="3269363"/>
            <a:ext cx="22450" cy="2888410"/>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5233237" y="3269363"/>
            <a:ext cx="22450" cy="2888410"/>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259979" y="3269363"/>
            <a:ext cx="22450" cy="2888410"/>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7286721" y="3269363"/>
            <a:ext cx="22450" cy="2888410"/>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8313463" y="3269363"/>
            <a:ext cx="22450" cy="2888410"/>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2153011" y="3269363"/>
            <a:ext cx="22450" cy="2888410"/>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126269" y="3269363"/>
            <a:ext cx="22450" cy="2888410"/>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sp>
        <p:nvSpPr>
          <p:cNvPr id="32" name="Oval 24"/>
          <p:cNvSpPr>
            <a:spLocks noChangeArrowheads="1"/>
          </p:cNvSpPr>
          <p:nvPr/>
        </p:nvSpPr>
        <p:spPr bwMode="auto">
          <a:xfrm>
            <a:off x="883957" y="3808893"/>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8" name="Straight Arrow Connector 27"/>
          <p:cNvCxnSpPr>
            <a:endCxn id="32" idx="2"/>
          </p:cNvCxnSpPr>
          <p:nvPr/>
        </p:nvCxnSpPr>
        <p:spPr>
          <a:xfrm>
            <a:off x="543663" y="4051205"/>
            <a:ext cx="340294" cy="0"/>
          </a:xfrm>
          <a:prstGeom prst="straightConnector1">
            <a:avLst/>
          </a:prstGeom>
          <a:ln w="5715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1368582" y="3813408"/>
            <a:ext cx="1027153" cy="484625"/>
            <a:chOff x="1368582" y="3813408"/>
            <a:chExt cx="1027153" cy="484625"/>
          </a:xfrm>
        </p:grpSpPr>
        <p:sp>
          <p:nvSpPr>
            <p:cNvPr id="56" name="Oval 24"/>
            <p:cNvSpPr>
              <a:spLocks noChangeArrowheads="1"/>
            </p:cNvSpPr>
            <p:nvPr/>
          </p:nvSpPr>
          <p:spPr bwMode="auto">
            <a:xfrm>
              <a:off x="1911110" y="3813408"/>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40" name="AutoShape 39"/>
            <p:cNvCxnSpPr>
              <a:cxnSpLocks noChangeShapeType="1"/>
              <a:stCxn id="32" idx="6"/>
            </p:cNvCxnSpPr>
            <p:nvPr/>
          </p:nvCxnSpPr>
          <p:spPr bwMode="auto">
            <a:xfrm>
              <a:off x="1368582" y="4051205"/>
              <a:ext cx="552247" cy="0"/>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55" name="Text Box 7"/>
            <p:cNvSpPr txBox="1">
              <a:spLocks noChangeArrowheads="1"/>
            </p:cNvSpPr>
            <p:nvPr/>
          </p:nvSpPr>
          <p:spPr bwMode="auto">
            <a:xfrm>
              <a:off x="2006009" y="3848403"/>
              <a:ext cx="320096" cy="31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grpSp>
      <p:sp>
        <p:nvSpPr>
          <p:cNvPr id="17" name="TextBox 16"/>
          <p:cNvSpPr txBox="1"/>
          <p:nvPr/>
        </p:nvSpPr>
        <p:spPr>
          <a:xfrm>
            <a:off x="1392813" y="3269363"/>
            <a:ext cx="394660" cy="523220"/>
          </a:xfrm>
          <a:prstGeom prst="rect">
            <a:avLst/>
          </a:prstGeom>
          <a:noFill/>
        </p:spPr>
        <p:txBody>
          <a:bodyPr wrap="none" rtlCol="0">
            <a:spAutoFit/>
          </a:bodyPr>
          <a:lstStyle/>
          <a:p>
            <a:r>
              <a:rPr lang="en-US" sz="2800" dirty="0">
                <a:latin typeface="Franklin Gothic Medium"/>
                <a:cs typeface="Franklin Gothic Medium"/>
              </a:rPr>
              <a:t>0</a:t>
            </a:r>
          </a:p>
        </p:txBody>
      </p:sp>
      <p:sp>
        <p:nvSpPr>
          <p:cNvPr id="89" name="TextBox 88"/>
          <p:cNvSpPr txBox="1"/>
          <p:nvPr/>
        </p:nvSpPr>
        <p:spPr>
          <a:xfrm>
            <a:off x="2393455" y="3267206"/>
            <a:ext cx="394660" cy="523220"/>
          </a:xfrm>
          <a:prstGeom prst="rect">
            <a:avLst/>
          </a:prstGeom>
          <a:noFill/>
        </p:spPr>
        <p:txBody>
          <a:bodyPr wrap="none" rtlCol="0">
            <a:spAutoFit/>
          </a:bodyPr>
          <a:lstStyle/>
          <a:p>
            <a:r>
              <a:rPr lang="en-US" sz="2800" dirty="0">
                <a:latin typeface="Franklin Gothic Medium"/>
                <a:cs typeface="Franklin Gothic Medium"/>
              </a:rPr>
              <a:t>1</a:t>
            </a:r>
          </a:p>
        </p:txBody>
      </p:sp>
      <p:sp>
        <p:nvSpPr>
          <p:cNvPr id="91" name="TextBox 90"/>
          <p:cNvSpPr txBox="1"/>
          <p:nvPr/>
        </p:nvSpPr>
        <p:spPr>
          <a:xfrm>
            <a:off x="3394097" y="3265049"/>
            <a:ext cx="394660" cy="523220"/>
          </a:xfrm>
          <a:prstGeom prst="rect">
            <a:avLst/>
          </a:prstGeom>
          <a:noFill/>
        </p:spPr>
        <p:txBody>
          <a:bodyPr wrap="none" rtlCol="0">
            <a:spAutoFit/>
          </a:bodyPr>
          <a:lstStyle/>
          <a:p>
            <a:r>
              <a:rPr lang="en-US" sz="2800" dirty="0">
                <a:latin typeface="Franklin Gothic Medium"/>
                <a:cs typeface="Franklin Gothic Medium"/>
              </a:rPr>
              <a:t>0</a:t>
            </a:r>
          </a:p>
        </p:txBody>
      </p:sp>
      <p:sp>
        <p:nvSpPr>
          <p:cNvPr id="92" name="TextBox 91"/>
          <p:cNvSpPr txBox="1"/>
          <p:nvPr/>
        </p:nvSpPr>
        <p:spPr>
          <a:xfrm>
            <a:off x="4394739" y="3262892"/>
            <a:ext cx="394660" cy="523220"/>
          </a:xfrm>
          <a:prstGeom prst="rect">
            <a:avLst/>
          </a:prstGeom>
          <a:noFill/>
        </p:spPr>
        <p:txBody>
          <a:bodyPr wrap="none" rtlCol="0">
            <a:spAutoFit/>
          </a:bodyPr>
          <a:lstStyle/>
          <a:p>
            <a:r>
              <a:rPr lang="en-US" sz="2800" dirty="0">
                <a:latin typeface="Franklin Gothic Medium"/>
                <a:cs typeface="Franklin Gothic Medium"/>
              </a:rPr>
              <a:t>1</a:t>
            </a:r>
          </a:p>
        </p:txBody>
      </p:sp>
      <p:sp>
        <p:nvSpPr>
          <p:cNvPr id="93" name="TextBox 92"/>
          <p:cNvSpPr txBox="1"/>
          <p:nvPr/>
        </p:nvSpPr>
        <p:spPr>
          <a:xfrm>
            <a:off x="5395381" y="3260735"/>
            <a:ext cx="394660" cy="523220"/>
          </a:xfrm>
          <a:prstGeom prst="rect">
            <a:avLst/>
          </a:prstGeom>
          <a:noFill/>
        </p:spPr>
        <p:txBody>
          <a:bodyPr wrap="none" rtlCol="0">
            <a:spAutoFit/>
          </a:bodyPr>
          <a:lstStyle/>
          <a:p>
            <a:r>
              <a:rPr lang="en-US" sz="2800" dirty="0">
                <a:latin typeface="Franklin Gothic Medium"/>
                <a:cs typeface="Franklin Gothic Medium"/>
              </a:rPr>
              <a:t>1</a:t>
            </a:r>
          </a:p>
        </p:txBody>
      </p:sp>
      <p:sp>
        <p:nvSpPr>
          <p:cNvPr id="94" name="TextBox 93"/>
          <p:cNvSpPr txBox="1"/>
          <p:nvPr/>
        </p:nvSpPr>
        <p:spPr>
          <a:xfrm>
            <a:off x="6396023" y="3258578"/>
            <a:ext cx="394660" cy="523220"/>
          </a:xfrm>
          <a:prstGeom prst="rect">
            <a:avLst/>
          </a:prstGeom>
          <a:noFill/>
        </p:spPr>
        <p:txBody>
          <a:bodyPr wrap="none" rtlCol="0">
            <a:spAutoFit/>
          </a:bodyPr>
          <a:lstStyle/>
          <a:p>
            <a:r>
              <a:rPr lang="en-US" sz="2800" dirty="0">
                <a:latin typeface="Franklin Gothic Medium"/>
                <a:cs typeface="Franklin Gothic Medium"/>
              </a:rPr>
              <a:t>0</a:t>
            </a:r>
          </a:p>
        </p:txBody>
      </p:sp>
      <p:sp>
        <p:nvSpPr>
          <p:cNvPr id="95" name="TextBox 94"/>
          <p:cNvSpPr txBox="1"/>
          <p:nvPr/>
        </p:nvSpPr>
        <p:spPr>
          <a:xfrm>
            <a:off x="7396665" y="3256421"/>
            <a:ext cx="394660" cy="523220"/>
          </a:xfrm>
          <a:prstGeom prst="rect">
            <a:avLst/>
          </a:prstGeom>
          <a:noFill/>
        </p:spPr>
        <p:txBody>
          <a:bodyPr wrap="none" rtlCol="0">
            <a:spAutoFit/>
          </a:bodyPr>
          <a:lstStyle/>
          <a:p>
            <a:r>
              <a:rPr lang="en-US" sz="2800" dirty="0">
                <a:latin typeface="Franklin Gothic Medium"/>
                <a:cs typeface="Franklin Gothic Medium"/>
              </a:rPr>
              <a:t>0</a:t>
            </a:r>
          </a:p>
        </p:txBody>
      </p:sp>
      <p:grpSp>
        <p:nvGrpSpPr>
          <p:cNvPr id="7" name="Group 6"/>
          <p:cNvGrpSpPr/>
          <p:nvPr/>
        </p:nvGrpSpPr>
        <p:grpSpPr>
          <a:xfrm>
            <a:off x="3422888" y="3822438"/>
            <a:ext cx="1046245" cy="2576545"/>
            <a:chOff x="3422888" y="3822438"/>
            <a:chExt cx="1046245" cy="2576545"/>
          </a:xfrm>
        </p:grpSpPr>
        <p:sp>
          <p:nvSpPr>
            <p:cNvPr id="98" name="Oval 24"/>
            <p:cNvSpPr>
              <a:spLocks noChangeArrowheads="1"/>
            </p:cNvSpPr>
            <p:nvPr/>
          </p:nvSpPr>
          <p:spPr bwMode="auto">
            <a:xfrm>
              <a:off x="3971592" y="5914358"/>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2" name="Oval 24"/>
            <p:cNvSpPr>
              <a:spLocks noChangeArrowheads="1"/>
            </p:cNvSpPr>
            <p:nvPr/>
          </p:nvSpPr>
          <p:spPr bwMode="auto">
            <a:xfrm>
              <a:off x="3965416" y="3822438"/>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1" name="Text Box 7"/>
            <p:cNvSpPr txBox="1">
              <a:spLocks noChangeArrowheads="1"/>
            </p:cNvSpPr>
            <p:nvPr/>
          </p:nvSpPr>
          <p:spPr bwMode="auto">
            <a:xfrm>
              <a:off x="4060315" y="3857433"/>
              <a:ext cx="320096" cy="31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cxnSp>
          <p:nvCxnSpPr>
            <p:cNvPr id="79" name="AutoShape 39"/>
            <p:cNvCxnSpPr>
              <a:cxnSpLocks noChangeShapeType="1"/>
            </p:cNvCxnSpPr>
            <p:nvPr/>
          </p:nvCxnSpPr>
          <p:spPr bwMode="auto">
            <a:xfrm>
              <a:off x="3422888" y="4060237"/>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97" name="Text Box 7"/>
            <p:cNvSpPr txBox="1">
              <a:spLocks noChangeArrowheads="1"/>
            </p:cNvSpPr>
            <p:nvPr/>
          </p:nvSpPr>
          <p:spPr bwMode="auto">
            <a:xfrm>
              <a:off x="4066491" y="5949353"/>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1</a:t>
              </a:r>
            </a:p>
          </p:txBody>
        </p:sp>
        <p:cxnSp>
          <p:nvCxnSpPr>
            <p:cNvPr id="103" name="AutoShape 39"/>
            <p:cNvCxnSpPr>
              <a:cxnSpLocks noChangeShapeType="1"/>
            </p:cNvCxnSpPr>
            <p:nvPr/>
          </p:nvCxnSpPr>
          <p:spPr bwMode="auto">
            <a:xfrm>
              <a:off x="3444577" y="6132981"/>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grpSp>
      <p:grpSp>
        <p:nvGrpSpPr>
          <p:cNvPr id="6" name="Group 5"/>
          <p:cNvGrpSpPr/>
          <p:nvPr/>
        </p:nvGrpSpPr>
        <p:grpSpPr>
          <a:xfrm>
            <a:off x="2324763" y="3817923"/>
            <a:ext cx="1117217" cy="2582162"/>
            <a:chOff x="2324763" y="3817923"/>
            <a:chExt cx="1117217" cy="2582162"/>
          </a:xfrm>
        </p:grpSpPr>
        <p:sp>
          <p:nvSpPr>
            <p:cNvPr id="87" name="Oval 24"/>
            <p:cNvSpPr>
              <a:spLocks noChangeArrowheads="1"/>
            </p:cNvSpPr>
            <p:nvPr/>
          </p:nvSpPr>
          <p:spPr bwMode="auto">
            <a:xfrm>
              <a:off x="2944439" y="5915460"/>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9" name="Oval 24"/>
            <p:cNvSpPr>
              <a:spLocks noChangeArrowheads="1"/>
            </p:cNvSpPr>
            <p:nvPr/>
          </p:nvSpPr>
          <p:spPr bwMode="auto">
            <a:xfrm>
              <a:off x="2938263" y="3817923"/>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8" name="Text Box 7"/>
            <p:cNvSpPr txBox="1">
              <a:spLocks noChangeArrowheads="1"/>
            </p:cNvSpPr>
            <p:nvPr/>
          </p:nvSpPr>
          <p:spPr bwMode="auto">
            <a:xfrm>
              <a:off x="3033162" y="3852918"/>
              <a:ext cx="320096" cy="31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cxnSp>
          <p:nvCxnSpPr>
            <p:cNvPr id="75" name="AutoShape 39"/>
            <p:cNvCxnSpPr>
              <a:cxnSpLocks noChangeShapeType="1"/>
              <a:stCxn id="56" idx="6"/>
              <a:endCxn id="59" idx="2"/>
            </p:cNvCxnSpPr>
            <p:nvPr/>
          </p:nvCxnSpPr>
          <p:spPr bwMode="auto">
            <a:xfrm>
              <a:off x="2395735" y="4055721"/>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86" name="Text Box 7"/>
            <p:cNvSpPr txBox="1">
              <a:spLocks noChangeArrowheads="1"/>
            </p:cNvSpPr>
            <p:nvPr/>
          </p:nvSpPr>
          <p:spPr bwMode="auto">
            <a:xfrm>
              <a:off x="3039338" y="5950455"/>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2</a:t>
              </a:r>
            </a:p>
          </p:txBody>
        </p:sp>
        <p:cxnSp>
          <p:nvCxnSpPr>
            <p:cNvPr id="105" name="AutoShape 39"/>
            <p:cNvCxnSpPr>
              <a:cxnSpLocks noChangeShapeType="1"/>
              <a:stCxn id="56" idx="5"/>
              <a:endCxn id="87" idx="2"/>
            </p:cNvCxnSpPr>
            <p:nvPr/>
          </p:nvCxnSpPr>
          <p:spPr bwMode="auto">
            <a:xfrm>
              <a:off x="2324763" y="4227061"/>
              <a:ext cx="619676" cy="1930712"/>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grpSp>
      <p:grpSp>
        <p:nvGrpSpPr>
          <p:cNvPr id="10" name="Group 9"/>
          <p:cNvGrpSpPr/>
          <p:nvPr/>
        </p:nvGrpSpPr>
        <p:grpSpPr>
          <a:xfrm>
            <a:off x="6504347" y="3835983"/>
            <a:ext cx="1060942" cy="1894561"/>
            <a:chOff x="6504347" y="3835983"/>
            <a:chExt cx="1060942" cy="1894561"/>
          </a:xfrm>
        </p:grpSpPr>
        <p:sp>
          <p:nvSpPr>
            <p:cNvPr id="116" name="Oval 24"/>
            <p:cNvSpPr>
              <a:spLocks noChangeArrowheads="1"/>
            </p:cNvSpPr>
            <p:nvPr/>
          </p:nvSpPr>
          <p:spPr bwMode="auto">
            <a:xfrm>
              <a:off x="7060518" y="5245919"/>
              <a:ext cx="484625" cy="484625"/>
            </a:xfrm>
            <a:prstGeom prst="ellipse">
              <a:avLst/>
            </a:prstGeom>
            <a:solidFill>
              <a:schemeClr val="bg1"/>
            </a:solidFill>
            <a:ln w="3810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1" name="Oval 24"/>
            <p:cNvSpPr>
              <a:spLocks noChangeArrowheads="1"/>
            </p:cNvSpPr>
            <p:nvPr/>
          </p:nvSpPr>
          <p:spPr bwMode="auto">
            <a:xfrm>
              <a:off x="7067748" y="4557131"/>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1" name="Oval 24"/>
            <p:cNvSpPr>
              <a:spLocks noChangeArrowheads="1"/>
            </p:cNvSpPr>
            <p:nvPr/>
          </p:nvSpPr>
          <p:spPr bwMode="auto">
            <a:xfrm>
              <a:off x="7046875" y="3835983"/>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0" name="Text Box 7"/>
            <p:cNvSpPr txBox="1">
              <a:spLocks noChangeArrowheads="1"/>
            </p:cNvSpPr>
            <p:nvPr/>
          </p:nvSpPr>
          <p:spPr bwMode="auto">
            <a:xfrm>
              <a:off x="7141774" y="3870978"/>
              <a:ext cx="320096" cy="31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cxnSp>
          <p:nvCxnSpPr>
            <p:cNvPr id="83" name="AutoShape 39"/>
            <p:cNvCxnSpPr>
              <a:cxnSpLocks noChangeShapeType="1"/>
            </p:cNvCxnSpPr>
            <p:nvPr/>
          </p:nvCxnSpPr>
          <p:spPr bwMode="auto">
            <a:xfrm>
              <a:off x="6504347" y="4073785"/>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115" name="Text Box 7"/>
            <p:cNvSpPr txBox="1">
              <a:spLocks noChangeArrowheads="1"/>
            </p:cNvSpPr>
            <p:nvPr/>
          </p:nvSpPr>
          <p:spPr bwMode="auto">
            <a:xfrm>
              <a:off x="7155417" y="5280914"/>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0</a:t>
              </a:r>
            </a:p>
          </p:txBody>
        </p:sp>
        <p:cxnSp>
          <p:nvCxnSpPr>
            <p:cNvPr id="114" name="AutoShape 39"/>
            <p:cNvCxnSpPr>
              <a:cxnSpLocks noChangeShapeType="1"/>
            </p:cNvCxnSpPr>
            <p:nvPr/>
          </p:nvCxnSpPr>
          <p:spPr bwMode="auto">
            <a:xfrm>
              <a:off x="6524633" y="5473925"/>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130" name="Text Box 7"/>
            <p:cNvSpPr txBox="1">
              <a:spLocks noChangeArrowheads="1"/>
            </p:cNvSpPr>
            <p:nvPr/>
          </p:nvSpPr>
          <p:spPr bwMode="auto">
            <a:xfrm>
              <a:off x="7162647" y="4592126"/>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1</a:t>
              </a:r>
            </a:p>
          </p:txBody>
        </p:sp>
        <p:cxnSp>
          <p:nvCxnSpPr>
            <p:cNvPr id="126" name="AutoShape 39"/>
            <p:cNvCxnSpPr>
              <a:cxnSpLocks noChangeShapeType="1"/>
            </p:cNvCxnSpPr>
            <p:nvPr/>
          </p:nvCxnSpPr>
          <p:spPr bwMode="auto">
            <a:xfrm>
              <a:off x="6540733" y="4775754"/>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grpSp>
      <p:grpSp>
        <p:nvGrpSpPr>
          <p:cNvPr id="8" name="Group 7"/>
          <p:cNvGrpSpPr/>
          <p:nvPr/>
        </p:nvGrpSpPr>
        <p:grpSpPr>
          <a:xfrm>
            <a:off x="4379069" y="3826953"/>
            <a:ext cx="1125053" cy="2562647"/>
            <a:chOff x="4379069" y="3826953"/>
            <a:chExt cx="1125053" cy="2562647"/>
          </a:xfrm>
        </p:grpSpPr>
        <p:sp>
          <p:nvSpPr>
            <p:cNvPr id="102" name="Oval 24"/>
            <p:cNvSpPr>
              <a:spLocks noChangeArrowheads="1"/>
            </p:cNvSpPr>
            <p:nvPr/>
          </p:nvSpPr>
          <p:spPr bwMode="auto">
            <a:xfrm>
              <a:off x="4998376" y="5904975"/>
              <a:ext cx="484625" cy="484625"/>
            </a:xfrm>
            <a:prstGeom prst="ellipse">
              <a:avLst/>
            </a:prstGeom>
            <a:solidFill>
              <a:schemeClr val="bg1"/>
            </a:solidFill>
            <a:ln w="3810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0" name="Oval 24"/>
            <p:cNvSpPr>
              <a:spLocks noChangeArrowheads="1"/>
            </p:cNvSpPr>
            <p:nvPr/>
          </p:nvSpPr>
          <p:spPr bwMode="auto">
            <a:xfrm>
              <a:off x="5006581" y="5256404"/>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5" name="Oval 24"/>
            <p:cNvSpPr>
              <a:spLocks noChangeArrowheads="1"/>
            </p:cNvSpPr>
            <p:nvPr/>
          </p:nvSpPr>
          <p:spPr bwMode="auto">
            <a:xfrm>
              <a:off x="4992569" y="3826953"/>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4" name="Text Box 7"/>
            <p:cNvSpPr txBox="1">
              <a:spLocks noChangeArrowheads="1"/>
            </p:cNvSpPr>
            <p:nvPr/>
          </p:nvSpPr>
          <p:spPr bwMode="auto">
            <a:xfrm>
              <a:off x="5087468" y="3861948"/>
              <a:ext cx="320096" cy="31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cxnSp>
          <p:nvCxnSpPr>
            <p:cNvPr id="81" name="AutoShape 39"/>
            <p:cNvCxnSpPr>
              <a:cxnSpLocks noChangeShapeType="1"/>
            </p:cNvCxnSpPr>
            <p:nvPr/>
          </p:nvCxnSpPr>
          <p:spPr bwMode="auto">
            <a:xfrm>
              <a:off x="4450041" y="4064753"/>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101" name="Text Box 7"/>
            <p:cNvSpPr txBox="1">
              <a:spLocks noChangeArrowheads="1"/>
            </p:cNvSpPr>
            <p:nvPr/>
          </p:nvSpPr>
          <p:spPr bwMode="auto">
            <a:xfrm>
              <a:off x="5093275" y="5939970"/>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0</a:t>
              </a:r>
            </a:p>
          </p:txBody>
        </p:sp>
        <p:cxnSp>
          <p:nvCxnSpPr>
            <p:cNvPr id="104" name="AutoShape 39"/>
            <p:cNvCxnSpPr>
              <a:cxnSpLocks noChangeShapeType="1"/>
            </p:cNvCxnSpPr>
            <p:nvPr/>
          </p:nvCxnSpPr>
          <p:spPr bwMode="auto">
            <a:xfrm>
              <a:off x="4462491" y="6132981"/>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119" name="Text Box 7"/>
            <p:cNvSpPr txBox="1">
              <a:spLocks noChangeArrowheads="1"/>
            </p:cNvSpPr>
            <p:nvPr/>
          </p:nvSpPr>
          <p:spPr bwMode="auto">
            <a:xfrm>
              <a:off x="5101480" y="5291399"/>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2</a:t>
              </a:r>
            </a:p>
          </p:txBody>
        </p:sp>
        <p:cxnSp>
          <p:nvCxnSpPr>
            <p:cNvPr id="134" name="AutoShape 39"/>
            <p:cNvCxnSpPr>
              <a:cxnSpLocks noChangeShapeType="1"/>
              <a:stCxn id="62" idx="5"/>
              <a:endCxn id="120" idx="2"/>
            </p:cNvCxnSpPr>
            <p:nvPr/>
          </p:nvCxnSpPr>
          <p:spPr bwMode="auto">
            <a:xfrm>
              <a:off x="4379069" y="4236091"/>
              <a:ext cx="627512" cy="1262626"/>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grpSp>
      <p:sp>
        <p:nvSpPr>
          <p:cNvPr id="31" name="Text Box 7"/>
          <p:cNvSpPr txBox="1">
            <a:spLocks noChangeArrowheads="1"/>
          </p:cNvSpPr>
          <p:nvPr/>
        </p:nvSpPr>
        <p:spPr bwMode="auto">
          <a:xfrm>
            <a:off x="978856" y="3843888"/>
            <a:ext cx="320096" cy="31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grpSp>
        <p:nvGrpSpPr>
          <p:cNvPr id="11" name="Group 10"/>
          <p:cNvGrpSpPr/>
          <p:nvPr/>
        </p:nvGrpSpPr>
        <p:grpSpPr>
          <a:xfrm>
            <a:off x="7531500" y="3840498"/>
            <a:ext cx="1060573" cy="1890046"/>
            <a:chOff x="7531500" y="3840498"/>
            <a:chExt cx="1060573" cy="1890046"/>
          </a:xfrm>
        </p:grpSpPr>
        <p:sp>
          <p:nvSpPr>
            <p:cNvPr id="129" name="Oval 24"/>
            <p:cNvSpPr>
              <a:spLocks noChangeArrowheads="1"/>
            </p:cNvSpPr>
            <p:nvPr/>
          </p:nvSpPr>
          <p:spPr bwMode="auto">
            <a:xfrm>
              <a:off x="8094532" y="4547748"/>
              <a:ext cx="484625" cy="484625"/>
            </a:xfrm>
            <a:prstGeom prst="ellipse">
              <a:avLst/>
            </a:prstGeom>
            <a:solidFill>
              <a:schemeClr val="bg1"/>
            </a:solidFill>
            <a:ln w="3810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4" name="Oval 24"/>
            <p:cNvSpPr>
              <a:spLocks noChangeArrowheads="1"/>
            </p:cNvSpPr>
            <p:nvPr/>
          </p:nvSpPr>
          <p:spPr bwMode="auto">
            <a:xfrm>
              <a:off x="8074028" y="3840498"/>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3" name="Text Box 7"/>
            <p:cNvSpPr txBox="1">
              <a:spLocks noChangeArrowheads="1"/>
            </p:cNvSpPr>
            <p:nvPr/>
          </p:nvSpPr>
          <p:spPr bwMode="auto">
            <a:xfrm>
              <a:off x="8168927" y="3875493"/>
              <a:ext cx="320096" cy="31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cxnSp>
          <p:nvCxnSpPr>
            <p:cNvPr id="84" name="AutoShape 39"/>
            <p:cNvCxnSpPr>
              <a:cxnSpLocks noChangeShapeType="1"/>
            </p:cNvCxnSpPr>
            <p:nvPr/>
          </p:nvCxnSpPr>
          <p:spPr bwMode="auto">
            <a:xfrm>
              <a:off x="7531500" y="4078301"/>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128" name="Text Box 7"/>
            <p:cNvSpPr txBox="1">
              <a:spLocks noChangeArrowheads="1"/>
            </p:cNvSpPr>
            <p:nvPr/>
          </p:nvSpPr>
          <p:spPr bwMode="auto">
            <a:xfrm>
              <a:off x="8189431" y="4582743"/>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0</a:t>
              </a:r>
            </a:p>
          </p:txBody>
        </p:sp>
        <p:cxnSp>
          <p:nvCxnSpPr>
            <p:cNvPr id="127" name="AutoShape 39"/>
            <p:cNvCxnSpPr>
              <a:cxnSpLocks noChangeShapeType="1"/>
            </p:cNvCxnSpPr>
            <p:nvPr/>
          </p:nvCxnSpPr>
          <p:spPr bwMode="auto">
            <a:xfrm>
              <a:off x="7558647" y="4775754"/>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33" name="TextBox 32"/>
            <p:cNvSpPr txBox="1"/>
            <p:nvPr/>
          </p:nvSpPr>
          <p:spPr>
            <a:xfrm>
              <a:off x="7662577" y="5268879"/>
              <a:ext cx="344966" cy="461665"/>
            </a:xfrm>
            <a:prstGeom prst="rect">
              <a:avLst/>
            </a:prstGeom>
            <a:noFill/>
          </p:spPr>
          <p:txBody>
            <a:bodyPr wrap="none" rtlCol="0">
              <a:spAutoFit/>
            </a:bodyPr>
            <a:lstStyle/>
            <a:p>
              <a:r>
                <a:rPr lang="en-US" sz="2400" dirty="0">
                  <a:solidFill>
                    <a:schemeClr val="accent2"/>
                  </a:solidFill>
                  <a:cs typeface="Franklin Gothic Medium"/>
                </a:rPr>
                <a:t>X</a:t>
              </a:r>
            </a:p>
          </p:txBody>
        </p:sp>
      </p:grpSp>
      <p:grpSp>
        <p:nvGrpSpPr>
          <p:cNvPr id="9" name="Group 8"/>
          <p:cNvGrpSpPr/>
          <p:nvPr/>
        </p:nvGrpSpPr>
        <p:grpSpPr>
          <a:xfrm>
            <a:off x="5406222" y="3831468"/>
            <a:ext cx="1131914" cy="2559245"/>
            <a:chOff x="5406222" y="3831468"/>
            <a:chExt cx="1131914" cy="2559245"/>
          </a:xfrm>
        </p:grpSpPr>
        <p:sp>
          <p:nvSpPr>
            <p:cNvPr id="118" name="Oval 24"/>
            <p:cNvSpPr>
              <a:spLocks noChangeArrowheads="1"/>
            </p:cNvSpPr>
            <p:nvPr/>
          </p:nvSpPr>
          <p:spPr bwMode="auto">
            <a:xfrm>
              <a:off x="6033734" y="5255302"/>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 name="Oval 24"/>
            <p:cNvSpPr>
              <a:spLocks noChangeArrowheads="1"/>
            </p:cNvSpPr>
            <p:nvPr/>
          </p:nvSpPr>
          <p:spPr bwMode="auto">
            <a:xfrm>
              <a:off x="6040595" y="4558233"/>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8" name="Oval 24"/>
            <p:cNvSpPr>
              <a:spLocks noChangeArrowheads="1"/>
            </p:cNvSpPr>
            <p:nvPr/>
          </p:nvSpPr>
          <p:spPr bwMode="auto">
            <a:xfrm>
              <a:off x="6019722" y="3831468"/>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7" name="Text Box 7"/>
            <p:cNvSpPr txBox="1">
              <a:spLocks noChangeArrowheads="1"/>
            </p:cNvSpPr>
            <p:nvPr/>
          </p:nvSpPr>
          <p:spPr bwMode="auto">
            <a:xfrm>
              <a:off x="6114621" y="3866463"/>
              <a:ext cx="320096" cy="31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cxnSp>
          <p:nvCxnSpPr>
            <p:cNvPr id="82" name="AutoShape 39"/>
            <p:cNvCxnSpPr>
              <a:cxnSpLocks noChangeShapeType="1"/>
            </p:cNvCxnSpPr>
            <p:nvPr/>
          </p:nvCxnSpPr>
          <p:spPr bwMode="auto">
            <a:xfrm>
              <a:off x="5477194" y="4069269"/>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117" name="Text Box 7"/>
            <p:cNvSpPr txBox="1">
              <a:spLocks noChangeArrowheads="1"/>
            </p:cNvSpPr>
            <p:nvPr/>
          </p:nvSpPr>
          <p:spPr bwMode="auto">
            <a:xfrm>
              <a:off x="6128633" y="5290297"/>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1</a:t>
              </a:r>
            </a:p>
          </p:txBody>
        </p:sp>
        <p:cxnSp>
          <p:nvCxnSpPr>
            <p:cNvPr id="113" name="AutoShape 39"/>
            <p:cNvCxnSpPr>
              <a:cxnSpLocks noChangeShapeType="1"/>
            </p:cNvCxnSpPr>
            <p:nvPr/>
          </p:nvCxnSpPr>
          <p:spPr bwMode="auto">
            <a:xfrm>
              <a:off x="5506719" y="5473925"/>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132" name="Text Box 7"/>
            <p:cNvSpPr txBox="1">
              <a:spLocks noChangeArrowheads="1"/>
            </p:cNvSpPr>
            <p:nvPr/>
          </p:nvSpPr>
          <p:spPr bwMode="auto">
            <a:xfrm>
              <a:off x="6135494" y="4593228"/>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2</a:t>
              </a:r>
            </a:p>
          </p:txBody>
        </p:sp>
        <p:cxnSp>
          <p:nvCxnSpPr>
            <p:cNvPr id="136" name="AutoShape 39"/>
            <p:cNvCxnSpPr>
              <a:cxnSpLocks noChangeShapeType="1"/>
              <a:stCxn id="65" idx="5"/>
              <a:endCxn id="133" idx="2"/>
            </p:cNvCxnSpPr>
            <p:nvPr/>
          </p:nvCxnSpPr>
          <p:spPr bwMode="auto">
            <a:xfrm>
              <a:off x="5406222" y="4240606"/>
              <a:ext cx="634373" cy="559940"/>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150" name="TextBox 149"/>
            <p:cNvSpPr txBox="1"/>
            <p:nvPr/>
          </p:nvSpPr>
          <p:spPr>
            <a:xfrm>
              <a:off x="5635879" y="5929048"/>
              <a:ext cx="344966" cy="461665"/>
            </a:xfrm>
            <a:prstGeom prst="rect">
              <a:avLst/>
            </a:prstGeom>
            <a:noFill/>
          </p:spPr>
          <p:txBody>
            <a:bodyPr wrap="none" rtlCol="0">
              <a:spAutoFit/>
            </a:bodyPr>
            <a:lstStyle/>
            <a:p>
              <a:r>
                <a:rPr lang="en-US" sz="2400" dirty="0">
                  <a:solidFill>
                    <a:schemeClr val="accent2"/>
                  </a:solidFill>
                  <a:cs typeface="Franklin Gothic Medium"/>
                </a:rPr>
                <a:t>X</a:t>
              </a:r>
            </a:p>
          </p:txBody>
        </p:sp>
      </p:grpSp>
    </p:spTree>
    <p:extLst>
      <p:ext uri="{BB962C8B-B14F-4D97-AF65-F5344CB8AC3E}">
        <p14:creationId xmlns:p14="http://schemas.microsoft.com/office/powerpoint/2010/main" val="349037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2B41-A3ED-394B-89A9-30FA8B282A53}"/>
              </a:ext>
            </a:extLst>
          </p:cNvPr>
          <p:cNvSpPr>
            <a:spLocks noGrp="1"/>
          </p:cNvSpPr>
          <p:nvPr>
            <p:ph type="title"/>
          </p:nvPr>
        </p:nvSpPr>
        <p:spPr/>
        <p:txBody>
          <a:bodyPr/>
          <a:lstStyle/>
          <a:p>
            <a:r>
              <a:rPr lang="en-US" dirty="0"/>
              <a:t>Summary of NFAs</a:t>
            </a:r>
          </a:p>
        </p:txBody>
      </p:sp>
      <p:sp>
        <p:nvSpPr>
          <p:cNvPr id="3" name="Content Placeholder 2">
            <a:extLst>
              <a:ext uri="{FF2B5EF4-FFF2-40B4-BE49-F238E27FC236}">
                <a16:creationId xmlns:a16="http://schemas.microsoft.com/office/drawing/2014/main" id="{93C76A05-0BE7-5640-ABDC-F7FB9A8E9962}"/>
              </a:ext>
            </a:extLst>
          </p:cNvPr>
          <p:cNvSpPr>
            <a:spLocks noGrp="1"/>
          </p:cNvSpPr>
          <p:nvPr>
            <p:ph idx="1"/>
          </p:nvPr>
        </p:nvSpPr>
        <p:spPr/>
        <p:txBody>
          <a:bodyPr/>
          <a:lstStyle/>
          <a:p>
            <a:r>
              <a:rPr lang="en-US" dirty="0"/>
              <a:t>Generalization of DFAs</a:t>
            </a:r>
          </a:p>
          <a:p>
            <a:pPr lvl="1"/>
            <a:r>
              <a:rPr lang="en-US" dirty="0"/>
              <a:t>drop two restrictions of DFAs</a:t>
            </a:r>
          </a:p>
          <a:p>
            <a:pPr lvl="1"/>
            <a:r>
              <a:rPr lang="en-US" dirty="0"/>
              <a:t>every DFA </a:t>
            </a:r>
            <a:r>
              <a:rPr lang="en-US" u="sng" dirty="0"/>
              <a:t>is</a:t>
            </a:r>
            <a:r>
              <a:rPr lang="en-US" dirty="0"/>
              <a:t> an NFA</a:t>
            </a:r>
          </a:p>
          <a:p>
            <a:pPr lvl="1"/>
            <a:endParaRPr lang="en-US" dirty="0"/>
          </a:p>
          <a:p>
            <a:r>
              <a:rPr lang="en-US" i="1" dirty="0"/>
              <a:t>Seem </a:t>
            </a:r>
            <a:r>
              <a:rPr lang="en-US" dirty="0"/>
              <a:t>to be more powerful</a:t>
            </a:r>
          </a:p>
          <a:p>
            <a:pPr lvl="1"/>
            <a:r>
              <a:rPr lang="en-US" dirty="0"/>
              <a:t>designing is easier than with DFAs</a:t>
            </a:r>
          </a:p>
          <a:p>
            <a:endParaRPr lang="en-US" dirty="0"/>
          </a:p>
          <a:p>
            <a:r>
              <a:rPr lang="en-US" i="1" dirty="0"/>
              <a:t>Seem </a:t>
            </a:r>
            <a:r>
              <a:rPr lang="en-US" dirty="0"/>
              <a:t>related to regular expressions</a:t>
            </a:r>
          </a:p>
        </p:txBody>
      </p:sp>
    </p:spTree>
    <p:extLst>
      <p:ext uri="{BB962C8B-B14F-4D97-AF65-F5344CB8AC3E}">
        <p14:creationId xmlns:p14="http://schemas.microsoft.com/office/powerpoint/2010/main" val="273876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The story so far...</a:t>
            </a:r>
          </a:p>
        </p:txBody>
      </p:sp>
      <p:sp>
        <p:nvSpPr>
          <p:cNvPr id="11" name="TextBox 10">
            <a:extLst>
              <a:ext uri="{FF2B5EF4-FFF2-40B4-BE49-F238E27FC236}">
                <a16:creationId xmlns:a16="http://schemas.microsoft.com/office/drawing/2014/main" id="{6DCEEDB1-7BF9-0D46-BB8C-4068486AA836}"/>
              </a:ext>
            </a:extLst>
          </p:cNvPr>
          <p:cNvSpPr txBox="1"/>
          <p:nvPr/>
        </p:nvSpPr>
        <p:spPr>
          <a:xfrm>
            <a:off x="4223261" y="2391129"/>
            <a:ext cx="529312" cy="646331"/>
          </a:xfrm>
          <a:prstGeom prst="rect">
            <a:avLst/>
          </a:prstGeom>
          <a:noFill/>
        </p:spPr>
        <p:txBody>
          <a:bodyPr wrap="none" rtlCol="0">
            <a:spAutoFit/>
          </a:bodyPr>
          <a:lstStyle/>
          <a:p>
            <a:r>
              <a:rPr lang="en-US" sz="3600" dirty="0"/>
              <a:t>⊆</a:t>
            </a:r>
            <a:endParaRPr lang="en-US" sz="3600" dirty="0">
              <a:latin typeface="Franklin Gothic Medium"/>
              <a:cs typeface="Franklin Gothic Medium"/>
            </a:endParaRPr>
          </a:p>
        </p:txBody>
      </p:sp>
      <p:sp>
        <p:nvSpPr>
          <p:cNvPr id="16" name="TextBox 15">
            <a:extLst>
              <a:ext uri="{FF2B5EF4-FFF2-40B4-BE49-F238E27FC236}">
                <a16:creationId xmlns:a16="http://schemas.microsoft.com/office/drawing/2014/main" id="{BEFE92D5-3F53-2E45-9389-00DCC18EDEF8}"/>
              </a:ext>
            </a:extLst>
          </p:cNvPr>
          <p:cNvSpPr txBox="1"/>
          <p:nvPr/>
        </p:nvSpPr>
        <p:spPr>
          <a:xfrm>
            <a:off x="4217292" y="4563101"/>
            <a:ext cx="529312" cy="646331"/>
          </a:xfrm>
          <a:prstGeom prst="rect">
            <a:avLst/>
          </a:prstGeom>
          <a:noFill/>
        </p:spPr>
        <p:txBody>
          <a:bodyPr wrap="none" rtlCol="0">
            <a:spAutoFit/>
          </a:bodyPr>
          <a:lstStyle/>
          <a:p>
            <a:r>
              <a:rPr lang="en-US" sz="3600" dirty="0"/>
              <a:t>⊆</a:t>
            </a:r>
            <a:endParaRPr lang="en-US" sz="3600" dirty="0">
              <a:latin typeface="Franklin Gothic Medium"/>
              <a:cs typeface="Franklin Gothic Medium"/>
            </a:endParaRPr>
          </a:p>
        </p:txBody>
      </p:sp>
      <p:sp>
        <p:nvSpPr>
          <p:cNvPr id="9" name="Rounded Rectangle 8">
            <a:extLst>
              <a:ext uri="{FF2B5EF4-FFF2-40B4-BE49-F238E27FC236}">
                <a16:creationId xmlns:a16="http://schemas.microsoft.com/office/drawing/2014/main" id="{355915C6-88F4-E445-A137-556CAE731737}"/>
              </a:ext>
            </a:extLst>
          </p:cNvPr>
          <p:cNvSpPr/>
          <p:nvPr/>
        </p:nvSpPr>
        <p:spPr>
          <a:xfrm>
            <a:off x="2228192" y="2314903"/>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REs</a:t>
            </a:r>
          </a:p>
        </p:txBody>
      </p:sp>
      <p:sp>
        <p:nvSpPr>
          <p:cNvPr id="10" name="Rounded Rectangle 9">
            <a:extLst>
              <a:ext uri="{FF2B5EF4-FFF2-40B4-BE49-F238E27FC236}">
                <a16:creationId xmlns:a16="http://schemas.microsoft.com/office/drawing/2014/main" id="{415FE134-4069-3F41-BEDF-7CB2AF84C422}"/>
              </a:ext>
            </a:extLst>
          </p:cNvPr>
          <p:cNvSpPr/>
          <p:nvPr/>
        </p:nvSpPr>
        <p:spPr>
          <a:xfrm>
            <a:off x="2228192" y="4486874"/>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DFAs</a:t>
            </a:r>
          </a:p>
        </p:txBody>
      </p:sp>
      <p:sp>
        <p:nvSpPr>
          <p:cNvPr id="17" name="Rounded Rectangle 16">
            <a:extLst>
              <a:ext uri="{FF2B5EF4-FFF2-40B4-BE49-F238E27FC236}">
                <a16:creationId xmlns:a16="http://schemas.microsoft.com/office/drawing/2014/main" id="{31AC026F-96A2-294A-BC76-CFA6120B34A3}"/>
              </a:ext>
            </a:extLst>
          </p:cNvPr>
          <p:cNvSpPr/>
          <p:nvPr/>
        </p:nvSpPr>
        <p:spPr>
          <a:xfrm>
            <a:off x="5234152" y="4486875"/>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NFAs</a:t>
            </a:r>
          </a:p>
        </p:txBody>
      </p:sp>
      <p:sp>
        <p:nvSpPr>
          <p:cNvPr id="18" name="Rounded Rectangle 17">
            <a:extLst>
              <a:ext uri="{FF2B5EF4-FFF2-40B4-BE49-F238E27FC236}">
                <a16:creationId xmlns:a16="http://schemas.microsoft.com/office/drawing/2014/main" id="{E6B815C8-4B03-5047-B890-54A1358EE594}"/>
              </a:ext>
            </a:extLst>
          </p:cNvPr>
          <p:cNvSpPr/>
          <p:nvPr/>
        </p:nvSpPr>
        <p:spPr>
          <a:xfrm>
            <a:off x="5234152" y="2314902"/>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CFGs</a:t>
            </a:r>
          </a:p>
        </p:txBody>
      </p:sp>
    </p:spTree>
    <p:extLst>
      <p:ext uri="{BB962C8B-B14F-4D97-AF65-F5344CB8AC3E}">
        <p14:creationId xmlns:p14="http://schemas.microsoft.com/office/powerpoint/2010/main" val="4047835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236129"/>
            <a:ext cx="8001000" cy="1600200"/>
          </a:xfrm>
          <a:prstGeom prst="rect">
            <a:avLst/>
          </a:prstGeom>
          <a:solidFill>
            <a:schemeClr val="accent3">
              <a:lumMod val="20000"/>
              <a:lumOff val="80000"/>
              <a:alpha val="85098"/>
            </a:schemeClr>
          </a:solidFill>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9219" name="Content Placeholder 2"/>
              <p:cNvSpPr>
                <a:spLocks noGrp="1"/>
              </p:cNvSpPr>
              <p:nvPr>
                <p:ph idx="1"/>
              </p:nvPr>
            </p:nvSpPr>
            <p:spPr>
              <a:xfrm>
                <a:off x="457200" y="1236129"/>
                <a:ext cx="8001000" cy="4525963"/>
              </a:xfrm>
            </p:spPr>
            <p:txBody>
              <a:bodyPr/>
              <a:lstStyle/>
              <a:p>
                <a:pPr marL="0" indent="0">
                  <a:buFont typeface="Arial" charset="0"/>
                  <a:buNone/>
                </a:pPr>
                <a:r>
                  <a:rPr lang="en-US" b="1" dirty="0"/>
                  <a:t>Theorem:</a:t>
                </a:r>
                <a:r>
                  <a:rPr lang="en-US" dirty="0"/>
                  <a:t>   For any set of strings (language) </a:t>
                </a:r>
                <a14:m>
                  <m:oMath xmlns:m="http://schemas.openxmlformats.org/officeDocument/2006/math">
                    <m:r>
                      <a:rPr lang="en-US" b="0" i="1" smtClean="0">
                        <a:latin typeface="Cambria Math"/>
                      </a:rPr>
                      <m:t>𝐴</m:t>
                    </m:r>
                  </m:oMath>
                </a14:m>
                <a:r>
                  <a:rPr lang="en-US" dirty="0">
                    <a:latin typeface="Symbol" pitchFamily="18" charset="2"/>
                    <a:sym typeface="Symbol" pitchFamily="18" charset="2"/>
                  </a:rPr>
                  <a:t>, </a:t>
                </a:r>
                <a:r>
                  <a:rPr lang="en-US" dirty="0"/>
                  <a:t>if there is a regular expression for </a:t>
                </a:r>
                <a14:m>
                  <m:oMath xmlns:m="http://schemas.openxmlformats.org/officeDocument/2006/math">
                    <m:r>
                      <a:rPr lang="en-US" i="1" dirty="0" smtClean="0">
                        <a:latin typeface="Cambria Math" panose="02040503050406030204" pitchFamily="18" charset="0"/>
                      </a:rPr>
                      <m:t>𝐴</m:t>
                    </m:r>
                  </m:oMath>
                </a14:m>
                <a:r>
                  <a:rPr lang="en-US" dirty="0"/>
                  <a:t> then there is an NFA that recognizes </a:t>
                </a:r>
                <a14:m>
                  <m:oMath xmlns:m="http://schemas.openxmlformats.org/officeDocument/2006/math">
                    <m:r>
                      <a:rPr lang="en-US" b="0" i="1" smtClean="0">
                        <a:latin typeface="Cambria Math"/>
                      </a:rPr>
                      <m:t>𝐴</m:t>
                    </m:r>
                  </m:oMath>
                </a14:m>
                <a:r>
                  <a:rPr lang="en-US" dirty="0"/>
                  <a:t>.  </a:t>
                </a:r>
              </a:p>
              <a:p>
                <a:pPr lvl="1"/>
                <a:endParaRPr lang="en-US" dirty="0"/>
              </a:p>
              <a:p>
                <a:pPr marL="0" indent="0">
                  <a:buFont typeface="Arial" charset="0"/>
                  <a:buNone/>
                </a:pPr>
                <a:r>
                  <a:rPr lang="en-US" dirty="0"/>
                  <a:t>Proof idea:   Structural induction based on the recursive definition of regular expressions...</a:t>
                </a:r>
                <a:endParaRPr lang="en-US" sz="2400" dirty="0"/>
              </a:p>
            </p:txBody>
          </p:sp>
        </mc:Choice>
        <mc:Fallback xmlns="">
          <p:sp>
            <p:nvSpPr>
              <p:cNvPr id="9219" name="Content Placeholder 2"/>
              <p:cNvSpPr>
                <a:spLocks noGrp="1" noRot="1" noChangeAspect="1" noMove="1" noResize="1" noEditPoints="1" noAdjustHandles="1" noChangeArrowheads="1" noChangeShapeType="1" noTextEdit="1"/>
              </p:cNvSpPr>
              <p:nvPr>
                <p:ph idx="1"/>
              </p:nvPr>
            </p:nvSpPr>
            <p:spPr>
              <a:xfrm>
                <a:off x="457200" y="1236129"/>
                <a:ext cx="8001000" cy="4525963"/>
              </a:xfrm>
              <a:blipFill>
                <a:blip r:embed="rId2"/>
                <a:stretch>
                  <a:fillRect l="-1904" t="-1617"/>
                </a:stretch>
              </a:blipFill>
            </p:spPr>
            <p:txBody>
              <a:bodyPr/>
              <a:lstStyle/>
              <a:p>
                <a:r>
                  <a:rPr lang="en-US">
                    <a:noFill/>
                  </a:rPr>
                  <a:t> </a:t>
                </a:r>
              </a:p>
            </p:txBody>
          </p:sp>
        </mc:Fallback>
      </mc:AlternateContent>
      <p:sp>
        <p:nvSpPr>
          <p:cNvPr id="9218" name="Title 1"/>
          <p:cNvSpPr>
            <a:spLocks noGrp="1"/>
          </p:cNvSpPr>
          <p:nvPr>
            <p:ph type="title"/>
          </p:nvPr>
        </p:nvSpPr>
        <p:spPr/>
        <p:txBody>
          <a:bodyPr/>
          <a:lstStyle/>
          <a:p>
            <a:r>
              <a:rPr lang="en-US" dirty="0"/>
              <a:t>NFAs and regular expressions</a:t>
            </a:r>
          </a:p>
        </p:txBody>
      </p:sp>
    </p:spTree>
    <p:extLst>
      <p:ext uri="{BB962C8B-B14F-4D97-AF65-F5344CB8AC3E}">
        <p14:creationId xmlns:p14="http://schemas.microsoft.com/office/powerpoint/2010/main" val="1605530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custDataLst>
              <p:tags r:id="rId1"/>
            </p:custDataLst>
          </p:nvPr>
        </p:nvSpPr>
        <p:spPr/>
        <p:txBody>
          <a:bodyPr/>
          <a:lstStyle/>
          <a:p>
            <a:r>
              <a:rPr lang="en-US" dirty="0"/>
              <a:t>Regular Expressions over </a:t>
            </a:r>
            <a:r>
              <a:rPr lang="en-US" dirty="0">
                <a:latin typeface="Symbol" pitchFamily="18" charset="2"/>
                <a:sym typeface="Symbol" pitchFamily="18" charset="2"/>
              </a:rPr>
              <a:t></a:t>
            </a:r>
            <a:endParaRPr lang="en-US" dirty="0"/>
          </a:p>
        </p:txBody>
      </p:sp>
      <p:sp>
        <p:nvSpPr>
          <p:cNvPr id="10243" name="Content Placeholder 2"/>
          <p:cNvSpPr>
            <a:spLocks noGrp="1"/>
          </p:cNvSpPr>
          <p:nvPr>
            <p:ph idx="1"/>
            <p:custDataLst>
              <p:tags r:id="rId2"/>
            </p:custDataLst>
          </p:nvPr>
        </p:nvSpPr>
        <p:spPr>
          <a:xfrm>
            <a:off x="457200" y="1238952"/>
            <a:ext cx="8534400" cy="4648200"/>
          </a:xfrm>
        </p:spPr>
        <p:txBody>
          <a:bodyPr/>
          <a:lstStyle/>
          <a:p>
            <a:r>
              <a:rPr lang="en-US" dirty="0">
                <a:solidFill>
                  <a:srgbClr val="C00000"/>
                </a:solidFill>
              </a:rPr>
              <a:t>Basis:</a:t>
            </a:r>
          </a:p>
          <a:p>
            <a:pPr lvl="1"/>
            <a:r>
              <a:rPr lang="en-US" b="1" dirty="0" err="1">
                <a:latin typeface="Cambria Math" panose="02040503050406030204" pitchFamily="18" charset="0"/>
                <a:ea typeface="Cambria Math" panose="02040503050406030204" pitchFamily="18" charset="0"/>
                <a:sym typeface="Symbol" pitchFamily="18" charset="2"/>
              </a:rPr>
              <a:t>ɛ</a:t>
            </a:r>
            <a:r>
              <a:rPr lang="en-US" dirty="0">
                <a:sym typeface="Symbol" pitchFamily="18" charset="2"/>
              </a:rPr>
              <a:t> is a regular expression</a:t>
            </a:r>
          </a:p>
          <a:p>
            <a:pPr lvl="1"/>
            <a:r>
              <a:rPr lang="en-US" b="1" i="1" dirty="0"/>
              <a:t>a</a:t>
            </a:r>
            <a:r>
              <a:rPr lang="en-US" dirty="0"/>
              <a:t> is a regular expression </a:t>
            </a:r>
            <a:r>
              <a:rPr lang="en-US" dirty="0">
                <a:sym typeface="Symbol" pitchFamily="18" charset="2"/>
              </a:rPr>
              <a:t>for any </a:t>
            </a:r>
            <a:r>
              <a:rPr lang="en-US" i="1" dirty="0"/>
              <a:t>a</a:t>
            </a:r>
            <a:r>
              <a:rPr lang="en-US" dirty="0"/>
              <a:t> </a:t>
            </a:r>
            <a:r>
              <a:rPr lang="en-US" dirty="0">
                <a:latin typeface="Symbol" pitchFamily="18" charset="2"/>
                <a:sym typeface="Symbol" pitchFamily="18" charset="2"/>
              </a:rPr>
              <a:t></a:t>
            </a:r>
            <a:r>
              <a:rPr lang="en-US" dirty="0"/>
              <a:t> </a:t>
            </a:r>
            <a:r>
              <a:rPr lang="en-US" dirty="0">
                <a:latin typeface="Symbol" pitchFamily="18" charset="2"/>
                <a:sym typeface="Symbol" pitchFamily="18" charset="2"/>
              </a:rPr>
              <a:t></a:t>
            </a:r>
          </a:p>
          <a:p>
            <a:r>
              <a:rPr lang="en-US" dirty="0">
                <a:solidFill>
                  <a:srgbClr val="C00000"/>
                </a:solidFill>
                <a:sym typeface="Symbol" pitchFamily="18" charset="2"/>
              </a:rPr>
              <a:t>Recursive step:</a:t>
            </a:r>
          </a:p>
          <a:p>
            <a:pPr lvl="1"/>
            <a:r>
              <a:rPr lang="en-US" dirty="0">
                <a:sym typeface="Symbol" pitchFamily="18" charset="2"/>
              </a:rPr>
              <a:t>If </a:t>
            </a:r>
            <a:r>
              <a:rPr lang="en-US" b="1" dirty="0">
                <a:sym typeface="Symbol" pitchFamily="18" charset="2"/>
              </a:rPr>
              <a:t>A</a:t>
            </a:r>
            <a:r>
              <a:rPr lang="en-US" dirty="0">
                <a:sym typeface="Symbol" pitchFamily="18" charset="2"/>
              </a:rPr>
              <a:t> and </a:t>
            </a:r>
            <a:r>
              <a:rPr lang="en-US" b="1" dirty="0">
                <a:sym typeface="Symbol" pitchFamily="18" charset="2"/>
              </a:rPr>
              <a:t>B</a:t>
            </a:r>
            <a:r>
              <a:rPr lang="en-US" dirty="0">
                <a:sym typeface="Symbol" pitchFamily="18" charset="2"/>
              </a:rPr>
              <a:t> are regular expressions then so are:</a:t>
            </a:r>
          </a:p>
          <a:p>
            <a:pPr lvl="2"/>
            <a:r>
              <a:rPr lang="en-US" sz="2800" b="1" dirty="0">
                <a:sym typeface="Symbol" pitchFamily="18" charset="2"/>
              </a:rPr>
              <a:t>A</a:t>
            </a:r>
            <a:r>
              <a:rPr lang="en-US" sz="2800" dirty="0">
                <a:sym typeface="Symbol" pitchFamily="18" charset="2"/>
              </a:rPr>
              <a:t> </a:t>
            </a:r>
            <a:r>
              <a:rPr lang="en-US" sz="2800" b="1" dirty="0">
                <a:sym typeface="Symbol" pitchFamily="18" charset="2"/>
              </a:rPr>
              <a:t> B</a:t>
            </a:r>
            <a:endParaRPr lang="en-US" sz="2800" dirty="0">
              <a:sym typeface="Symbol" pitchFamily="18" charset="2"/>
            </a:endParaRPr>
          </a:p>
          <a:p>
            <a:pPr lvl="2"/>
            <a:r>
              <a:rPr lang="en-US" sz="2800" b="1" dirty="0">
                <a:sym typeface="Symbol" pitchFamily="18" charset="2"/>
              </a:rPr>
              <a:t>AB</a:t>
            </a:r>
            <a:endParaRPr lang="en-US" sz="2800" dirty="0">
              <a:sym typeface="Symbol" pitchFamily="18" charset="2"/>
            </a:endParaRPr>
          </a:p>
          <a:p>
            <a:pPr lvl="2"/>
            <a:r>
              <a:rPr lang="en-US" sz="2800" b="1" dirty="0">
                <a:sym typeface="Symbol" pitchFamily="18" charset="2"/>
              </a:rPr>
              <a:t>A*</a:t>
            </a:r>
          </a:p>
          <a:p>
            <a:pPr lvl="1"/>
            <a:endParaRPr lang="en-US" dirty="0"/>
          </a:p>
          <a:p>
            <a:endParaRPr lang="en-US" dirty="0"/>
          </a:p>
          <a:p>
            <a:pPr lvl="1"/>
            <a:endParaRPr lang="en-US" dirty="0"/>
          </a:p>
        </p:txBody>
      </p:sp>
    </p:spTree>
    <p:extLst>
      <p:ext uri="{BB962C8B-B14F-4D97-AF65-F5344CB8AC3E}">
        <p14:creationId xmlns:p14="http://schemas.microsoft.com/office/powerpoint/2010/main" val="403449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457200" y="1244160"/>
            <a:ext cx="8229600" cy="5140800"/>
          </a:xfrm>
        </p:spPr>
        <p:txBody>
          <a:bodyPr/>
          <a:lstStyle/>
          <a:p>
            <a:r>
              <a:rPr lang="en-US" dirty="0">
                <a:sym typeface="Symbol" pitchFamily="18" charset="2"/>
              </a:rPr>
              <a:t>Case </a:t>
            </a:r>
            <a:r>
              <a:rPr lang="en-US" b="1" dirty="0">
                <a:latin typeface="Cambria Math" panose="02040503050406030204" pitchFamily="18" charset="0"/>
                <a:ea typeface="Cambria Math" panose="02040503050406030204" pitchFamily="18" charset="0"/>
                <a:sym typeface="Symbol" pitchFamily="18" charset="2"/>
              </a:rPr>
              <a:t>ɛ</a:t>
            </a:r>
            <a:r>
              <a:rPr lang="en-US" dirty="0">
                <a:sym typeface="Symbol" pitchFamily="18" charset="2"/>
              </a:rPr>
              <a:t>:</a:t>
            </a:r>
          </a:p>
          <a:p>
            <a:endParaRPr lang="en-US" dirty="0">
              <a:sym typeface="Symbol" pitchFamily="18" charset="2"/>
            </a:endParaRPr>
          </a:p>
          <a:p>
            <a:pPr marL="0" indent="0">
              <a:buNone/>
            </a:pPr>
            <a:endParaRPr lang="en-US" dirty="0">
              <a:sym typeface="Symbol" pitchFamily="18" charset="2"/>
            </a:endParaRPr>
          </a:p>
          <a:p>
            <a:endParaRPr lang="en-US" sz="1800" dirty="0">
              <a:sym typeface="Symbol" pitchFamily="18" charset="2"/>
            </a:endParaRPr>
          </a:p>
          <a:p>
            <a:r>
              <a:rPr lang="en-US" dirty="0">
                <a:sym typeface="Symbol" pitchFamily="18" charset="2"/>
              </a:rPr>
              <a:t>Case </a:t>
            </a:r>
            <a:r>
              <a:rPr lang="en-US" b="1" i="1" dirty="0">
                <a:sym typeface="Symbol" pitchFamily="18" charset="2"/>
              </a:rPr>
              <a:t>a</a:t>
            </a:r>
            <a:r>
              <a:rPr lang="en-US" dirty="0">
                <a:sym typeface="Symbol" pitchFamily="18" charset="2"/>
              </a:rPr>
              <a:t>:</a:t>
            </a:r>
            <a:endParaRPr lang="en-US" b="1" i="1" dirty="0">
              <a:sym typeface="Symbol" pitchFamily="18" charset="2"/>
            </a:endParaRPr>
          </a:p>
          <a:p>
            <a:endParaRPr lang="en-US" dirty="0">
              <a:sym typeface="Symbol" pitchFamily="18" charset="2"/>
            </a:endParaRPr>
          </a:p>
        </p:txBody>
      </p:sp>
      <p:sp>
        <p:nvSpPr>
          <p:cNvPr id="12290" name="Title 1"/>
          <p:cNvSpPr>
            <a:spLocks noGrp="1"/>
          </p:cNvSpPr>
          <p:nvPr>
            <p:ph type="title"/>
          </p:nvPr>
        </p:nvSpPr>
        <p:spPr/>
        <p:txBody>
          <a:bodyPr/>
          <a:lstStyle/>
          <a:p>
            <a:r>
              <a:rPr lang="en-US" dirty="0"/>
              <a:t>Base Case</a:t>
            </a:r>
          </a:p>
        </p:txBody>
      </p:sp>
    </p:spTree>
    <p:extLst>
      <p:ext uri="{BB962C8B-B14F-4D97-AF65-F5344CB8AC3E}">
        <p14:creationId xmlns:p14="http://schemas.microsoft.com/office/powerpoint/2010/main" val="325080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457200" y="1244160"/>
            <a:ext cx="8229600" cy="5140800"/>
          </a:xfrm>
        </p:spPr>
        <p:txBody>
          <a:bodyPr/>
          <a:lstStyle/>
          <a:p>
            <a:r>
              <a:rPr lang="en-US" dirty="0">
                <a:sym typeface="Symbol" pitchFamily="18" charset="2"/>
              </a:rPr>
              <a:t>Case </a:t>
            </a:r>
            <a:r>
              <a:rPr lang="en-US" b="1" dirty="0">
                <a:latin typeface="Cambria Math" panose="02040503050406030204" pitchFamily="18" charset="0"/>
                <a:ea typeface="Cambria Math" panose="02040503050406030204" pitchFamily="18" charset="0"/>
                <a:sym typeface="Symbol" pitchFamily="18" charset="2"/>
              </a:rPr>
              <a:t>ɛ</a:t>
            </a:r>
            <a:r>
              <a:rPr lang="en-US" dirty="0">
                <a:sym typeface="Symbol" pitchFamily="18" charset="2"/>
              </a:rPr>
              <a:t>:</a:t>
            </a:r>
          </a:p>
          <a:p>
            <a:endParaRPr lang="en-US" dirty="0">
              <a:sym typeface="Symbol" pitchFamily="18" charset="2"/>
            </a:endParaRPr>
          </a:p>
          <a:p>
            <a:pPr marL="0" indent="0">
              <a:buNone/>
            </a:pPr>
            <a:endParaRPr lang="en-US" dirty="0">
              <a:sym typeface="Symbol" pitchFamily="18" charset="2"/>
            </a:endParaRPr>
          </a:p>
          <a:p>
            <a:endParaRPr lang="en-US" sz="1800" dirty="0">
              <a:sym typeface="Symbol" pitchFamily="18" charset="2"/>
            </a:endParaRPr>
          </a:p>
          <a:p>
            <a:r>
              <a:rPr lang="en-US" dirty="0">
                <a:sym typeface="Symbol" pitchFamily="18" charset="2"/>
              </a:rPr>
              <a:t>Case </a:t>
            </a:r>
            <a:r>
              <a:rPr lang="en-US" b="1" i="1" dirty="0">
                <a:sym typeface="Symbol" pitchFamily="18" charset="2"/>
              </a:rPr>
              <a:t>a</a:t>
            </a:r>
            <a:r>
              <a:rPr lang="en-US" dirty="0">
                <a:sym typeface="Symbol" pitchFamily="18" charset="2"/>
              </a:rPr>
              <a:t>:</a:t>
            </a:r>
            <a:endParaRPr lang="en-US" b="1" i="1" dirty="0">
              <a:sym typeface="Symbol" pitchFamily="18" charset="2"/>
            </a:endParaRPr>
          </a:p>
          <a:p>
            <a:endParaRPr lang="en-US" dirty="0">
              <a:sym typeface="Symbol" pitchFamily="18" charset="2"/>
            </a:endParaRPr>
          </a:p>
        </p:txBody>
      </p:sp>
      <p:sp>
        <p:nvSpPr>
          <p:cNvPr id="12290" name="Title 1"/>
          <p:cNvSpPr>
            <a:spLocks noGrp="1"/>
          </p:cNvSpPr>
          <p:nvPr>
            <p:ph type="title"/>
          </p:nvPr>
        </p:nvSpPr>
        <p:spPr/>
        <p:txBody>
          <a:bodyPr/>
          <a:lstStyle/>
          <a:p>
            <a:r>
              <a:rPr lang="en-US" dirty="0"/>
              <a:t>Base Case</a:t>
            </a:r>
          </a:p>
        </p:txBody>
      </p:sp>
      <p:grpSp>
        <p:nvGrpSpPr>
          <p:cNvPr id="12297" name="Group 26"/>
          <p:cNvGrpSpPr>
            <a:grpSpLocks/>
          </p:cNvGrpSpPr>
          <p:nvPr/>
        </p:nvGrpSpPr>
        <p:grpSpPr bwMode="auto">
          <a:xfrm>
            <a:off x="4114800" y="2393043"/>
            <a:ext cx="546100" cy="328613"/>
            <a:chOff x="4178141" y="3657600"/>
            <a:chExt cx="546259" cy="328613"/>
          </a:xfrm>
        </p:grpSpPr>
        <p:sp>
          <p:nvSpPr>
            <p:cNvPr id="18" name="Oval 17"/>
            <p:cNvSpPr/>
            <p:nvPr/>
          </p:nvSpPr>
          <p:spPr bwMode="auto">
            <a:xfrm>
              <a:off x="4419511" y="3657600"/>
              <a:ext cx="304889"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cxnSp>
          <p:nvCxnSpPr>
            <p:cNvPr id="20" name="Straight Arrow Connector 19"/>
            <p:cNvCxnSpPr/>
            <p:nvPr/>
          </p:nvCxnSpPr>
          <p:spPr bwMode="auto">
            <a:xfrm>
              <a:off x="4178141" y="3821113"/>
              <a:ext cx="309653"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9743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457200" y="1244160"/>
            <a:ext cx="8229600" cy="5140800"/>
          </a:xfrm>
        </p:spPr>
        <p:txBody>
          <a:bodyPr/>
          <a:lstStyle/>
          <a:p>
            <a:r>
              <a:rPr lang="en-US" dirty="0">
                <a:sym typeface="Symbol" pitchFamily="18" charset="2"/>
              </a:rPr>
              <a:t>Case </a:t>
            </a:r>
            <a:r>
              <a:rPr lang="en-US" b="1" dirty="0">
                <a:latin typeface="Cambria Math" panose="02040503050406030204" pitchFamily="18" charset="0"/>
                <a:ea typeface="Cambria Math" panose="02040503050406030204" pitchFamily="18" charset="0"/>
                <a:sym typeface="Symbol" pitchFamily="18" charset="2"/>
              </a:rPr>
              <a:t>ɛ</a:t>
            </a:r>
            <a:r>
              <a:rPr lang="en-US" dirty="0">
                <a:sym typeface="Symbol" pitchFamily="18" charset="2"/>
              </a:rPr>
              <a:t>:</a:t>
            </a:r>
          </a:p>
          <a:p>
            <a:endParaRPr lang="en-US" dirty="0">
              <a:sym typeface="Symbol" pitchFamily="18" charset="2"/>
            </a:endParaRPr>
          </a:p>
          <a:p>
            <a:pPr marL="0" indent="0">
              <a:buNone/>
            </a:pPr>
            <a:endParaRPr lang="en-US" dirty="0">
              <a:sym typeface="Symbol" pitchFamily="18" charset="2"/>
            </a:endParaRPr>
          </a:p>
          <a:p>
            <a:endParaRPr lang="en-US" sz="1800" dirty="0">
              <a:sym typeface="Symbol" pitchFamily="18" charset="2"/>
            </a:endParaRPr>
          </a:p>
          <a:p>
            <a:r>
              <a:rPr lang="en-US" dirty="0">
                <a:sym typeface="Symbol" pitchFamily="18" charset="2"/>
              </a:rPr>
              <a:t>Case </a:t>
            </a:r>
            <a:r>
              <a:rPr lang="en-US" b="1" i="1" dirty="0">
                <a:sym typeface="Symbol" pitchFamily="18" charset="2"/>
              </a:rPr>
              <a:t>a</a:t>
            </a:r>
            <a:r>
              <a:rPr lang="en-US" dirty="0">
                <a:sym typeface="Symbol" pitchFamily="18" charset="2"/>
              </a:rPr>
              <a:t>:</a:t>
            </a:r>
            <a:endParaRPr lang="en-US" b="1" i="1" dirty="0">
              <a:sym typeface="Symbol" pitchFamily="18" charset="2"/>
            </a:endParaRPr>
          </a:p>
          <a:p>
            <a:endParaRPr lang="en-US" dirty="0">
              <a:sym typeface="Symbol" pitchFamily="18" charset="2"/>
            </a:endParaRPr>
          </a:p>
        </p:txBody>
      </p:sp>
      <p:sp>
        <p:nvSpPr>
          <p:cNvPr id="12290" name="Title 1"/>
          <p:cNvSpPr>
            <a:spLocks noGrp="1"/>
          </p:cNvSpPr>
          <p:nvPr>
            <p:ph type="title"/>
          </p:nvPr>
        </p:nvSpPr>
        <p:spPr/>
        <p:txBody>
          <a:bodyPr/>
          <a:lstStyle/>
          <a:p>
            <a:r>
              <a:rPr lang="en-US" dirty="0"/>
              <a:t>Base Case</a:t>
            </a:r>
          </a:p>
        </p:txBody>
      </p:sp>
      <p:sp>
        <p:nvSpPr>
          <p:cNvPr id="19" name="Oval 18"/>
          <p:cNvSpPr/>
          <p:nvPr/>
        </p:nvSpPr>
        <p:spPr bwMode="auto">
          <a:xfrm>
            <a:off x="5867400" y="5016500"/>
            <a:ext cx="304800"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grpSp>
        <p:nvGrpSpPr>
          <p:cNvPr id="12297" name="Group 26"/>
          <p:cNvGrpSpPr>
            <a:grpSpLocks/>
          </p:cNvGrpSpPr>
          <p:nvPr/>
        </p:nvGrpSpPr>
        <p:grpSpPr bwMode="auto">
          <a:xfrm>
            <a:off x="4114800" y="2393043"/>
            <a:ext cx="546100" cy="328613"/>
            <a:chOff x="4178141" y="3657600"/>
            <a:chExt cx="546259" cy="328613"/>
          </a:xfrm>
        </p:grpSpPr>
        <p:sp>
          <p:nvSpPr>
            <p:cNvPr id="18" name="Oval 17"/>
            <p:cNvSpPr/>
            <p:nvPr/>
          </p:nvSpPr>
          <p:spPr bwMode="auto">
            <a:xfrm>
              <a:off x="4419511" y="3657600"/>
              <a:ext cx="304889"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cxnSp>
          <p:nvCxnSpPr>
            <p:cNvPr id="20" name="Straight Arrow Connector 19"/>
            <p:cNvCxnSpPr/>
            <p:nvPr/>
          </p:nvCxnSpPr>
          <p:spPr bwMode="auto">
            <a:xfrm>
              <a:off x="4178141" y="3821113"/>
              <a:ext cx="309653"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298" name="Group 21"/>
          <p:cNvGrpSpPr>
            <a:grpSpLocks/>
          </p:cNvGrpSpPr>
          <p:nvPr/>
        </p:nvGrpSpPr>
        <p:grpSpPr bwMode="auto">
          <a:xfrm>
            <a:off x="4114800" y="5029200"/>
            <a:ext cx="609600" cy="328613"/>
            <a:chOff x="4114800" y="2286000"/>
            <a:chExt cx="609600" cy="328613"/>
          </a:xfrm>
        </p:grpSpPr>
        <p:cxnSp>
          <p:nvCxnSpPr>
            <p:cNvPr id="23" name="Straight Arrow Connector 22"/>
            <p:cNvCxnSpPr/>
            <p:nvPr/>
          </p:nvCxnSpPr>
          <p:spPr bwMode="auto">
            <a:xfrm>
              <a:off x="4114800" y="2438400"/>
              <a:ext cx="309563"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Oval 23"/>
            <p:cNvSpPr/>
            <p:nvPr/>
          </p:nvSpPr>
          <p:spPr bwMode="auto">
            <a:xfrm>
              <a:off x="4419600" y="22860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grpSp>
      <p:cxnSp>
        <p:nvCxnSpPr>
          <p:cNvPr id="21" name="Straight Arrow Connector 20"/>
          <p:cNvCxnSpPr>
            <a:endCxn id="19" idx="2"/>
          </p:cNvCxnSpPr>
          <p:nvPr/>
        </p:nvCxnSpPr>
        <p:spPr>
          <a:xfrm>
            <a:off x="4724400" y="5181600"/>
            <a:ext cx="11430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138738" y="4659313"/>
            <a:ext cx="369887" cy="523875"/>
          </a:xfrm>
          <a:prstGeom prst="rect">
            <a:avLst/>
          </a:prstGeom>
          <a:noFill/>
        </p:spPr>
        <p:txBody>
          <a:bodyPr wrap="none">
            <a:spAutoFit/>
          </a:bodyPr>
          <a:lstStyle/>
          <a:p>
            <a:pPr>
              <a:defRPr/>
            </a:pPr>
            <a:r>
              <a:rPr lang="en-US" sz="2800" i="1" dirty="0">
                <a:latin typeface="+mn-lt"/>
              </a:rPr>
              <a:t>a</a:t>
            </a:r>
          </a:p>
        </p:txBody>
      </p:sp>
    </p:spTree>
    <p:extLst>
      <p:ext uri="{BB962C8B-B14F-4D97-AF65-F5344CB8AC3E}">
        <p14:creationId xmlns:p14="http://schemas.microsoft.com/office/powerpoint/2010/main" val="2323940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Inductive Hypothesis</a:t>
            </a:r>
          </a:p>
        </p:txBody>
      </p:sp>
      <p:grpSp>
        <p:nvGrpSpPr>
          <p:cNvPr id="13319" name="Group 12"/>
          <p:cNvGrpSpPr>
            <a:grpSpLocks/>
          </p:cNvGrpSpPr>
          <p:nvPr/>
        </p:nvGrpSpPr>
        <p:grpSpPr bwMode="auto">
          <a:xfrm>
            <a:off x="1524000" y="3962400"/>
            <a:ext cx="2362200" cy="1752600"/>
            <a:chOff x="1524000" y="3962400"/>
            <a:chExt cx="2362200" cy="1752600"/>
          </a:xfrm>
        </p:grpSpPr>
        <p:sp>
          <p:nvSpPr>
            <p:cNvPr id="7" name="Rectangle 6"/>
            <p:cNvSpPr/>
            <p:nvPr/>
          </p:nvSpPr>
          <p:spPr>
            <a:xfrm>
              <a:off x="1600200" y="3962400"/>
              <a:ext cx="2286000" cy="1752600"/>
            </a:xfrm>
            <a:prstGeom prst="rect">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cxnSp>
          <p:nvCxnSpPr>
            <p:cNvPr id="9" name="Straight Arrow Connector 8"/>
            <p:cNvCxnSpPr/>
            <p:nvPr/>
          </p:nvCxnSpPr>
          <p:spPr bwMode="auto">
            <a:xfrm>
              <a:off x="1524000" y="4800600"/>
              <a:ext cx="309563"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bwMode="auto">
            <a:xfrm>
              <a:off x="1828800" y="46482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1" name="Oval 10"/>
            <p:cNvSpPr/>
            <p:nvPr/>
          </p:nvSpPr>
          <p:spPr bwMode="auto">
            <a:xfrm>
              <a:off x="3276600" y="4267200"/>
              <a:ext cx="304800"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2" name="Oval 11"/>
            <p:cNvSpPr/>
            <p:nvPr/>
          </p:nvSpPr>
          <p:spPr bwMode="auto">
            <a:xfrm>
              <a:off x="3276600" y="5181600"/>
              <a:ext cx="304800"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grpSp>
      <p:grpSp>
        <p:nvGrpSpPr>
          <p:cNvPr id="13320" name="Group 13"/>
          <p:cNvGrpSpPr>
            <a:grpSpLocks/>
          </p:cNvGrpSpPr>
          <p:nvPr/>
        </p:nvGrpSpPr>
        <p:grpSpPr bwMode="auto">
          <a:xfrm>
            <a:off x="4919133" y="3970866"/>
            <a:ext cx="2362200" cy="1752600"/>
            <a:chOff x="1524000" y="3962400"/>
            <a:chExt cx="2362200" cy="1752600"/>
          </a:xfrm>
        </p:grpSpPr>
        <p:sp>
          <p:nvSpPr>
            <p:cNvPr id="15" name="Rectangle 14"/>
            <p:cNvSpPr/>
            <p:nvPr/>
          </p:nvSpPr>
          <p:spPr>
            <a:xfrm>
              <a:off x="1600200" y="3962400"/>
              <a:ext cx="2286000" cy="1752600"/>
            </a:xfrm>
            <a:prstGeom prst="rect">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cxnSp>
          <p:nvCxnSpPr>
            <p:cNvPr id="16" name="Straight Arrow Connector 15"/>
            <p:cNvCxnSpPr/>
            <p:nvPr/>
          </p:nvCxnSpPr>
          <p:spPr bwMode="auto">
            <a:xfrm>
              <a:off x="1524000" y="4800600"/>
              <a:ext cx="309563"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bwMode="auto">
            <a:xfrm>
              <a:off x="1828800" y="46482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8" name="Oval 17"/>
            <p:cNvSpPr/>
            <p:nvPr/>
          </p:nvSpPr>
          <p:spPr bwMode="auto">
            <a:xfrm>
              <a:off x="3276600" y="4267200"/>
              <a:ext cx="304800"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9" name="Oval 18"/>
            <p:cNvSpPr/>
            <p:nvPr/>
          </p:nvSpPr>
          <p:spPr bwMode="auto">
            <a:xfrm>
              <a:off x="3276600" y="5181600"/>
              <a:ext cx="304800"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grpSp>
      <p:sp>
        <p:nvSpPr>
          <p:cNvPr id="20" name="Content Placeholder 2"/>
          <p:cNvSpPr>
            <a:spLocks noGrp="1"/>
          </p:cNvSpPr>
          <p:nvPr>
            <p:ph idx="1"/>
          </p:nvPr>
        </p:nvSpPr>
        <p:spPr/>
        <p:txBody>
          <a:bodyPr/>
          <a:lstStyle/>
          <a:p>
            <a:r>
              <a:rPr lang="en-US" dirty="0"/>
              <a:t>Suppose that for</a:t>
            </a:r>
            <a:r>
              <a:rPr lang="en-US" dirty="0">
                <a:sym typeface="Symbol" pitchFamily="18" charset="2"/>
              </a:rPr>
              <a:t> some regular expressions</a:t>
            </a:r>
            <a:r>
              <a:rPr lang="en-US" dirty="0"/>
              <a:t> A </a:t>
            </a:r>
            <a:r>
              <a:rPr lang="en-US" dirty="0">
                <a:sym typeface="Symbol" pitchFamily="18" charset="2"/>
              </a:rPr>
              <a:t>and B there exist NFAs </a:t>
            </a:r>
            <a:r>
              <a:rPr lang="en-US" dirty="0"/>
              <a:t>N</a:t>
            </a:r>
            <a:r>
              <a:rPr lang="en-US" baseline="-25000" dirty="0"/>
              <a:t>A</a:t>
            </a:r>
            <a:r>
              <a:rPr lang="en-US" dirty="0"/>
              <a:t> a</a:t>
            </a:r>
            <a:r>
              <a:rPr lang="en-US" dirty="0">
                <a:sym typeface="Symbol" pitchFamily="18" charset="2"/>
              </a:rPr>
              <a:t>nd </a:t>
            </a:r>
            <a:r>
              <a:rPr lang="en-US" dirty="0"/>
              <a:t>N</a:t>
            </a:r>
            <a:r>
              <a:rPr lang="en-US" baseline="-25000" dirty="0"/>
              <a:t>B</a:t>
            </a:r>
            <a:r>
              <a:rPr lang="en-US" dirty="0"/>
              <a:t> </a:t>
            </a:r>
            <a:r>
              <a:rPr lang="en-US" dirty="0">
                <a:sym typeface="Symbol" pitchFamily="18" charset="2"/>
              </a:rPr>
              <a:t>such that </a:t>
            </a:r>
            <a:r>
              <a:rPr lang="en-US" dirty="0"/>
              <a:t>N</a:t>
            </a:r>
            <a:r>
              <a:rPr lang="en-US" baseline="-25000" dirty="0"/>
              <a:t>A</a:t>
            </a:r>
            <a:r>
              <a:rPr lang="en-US" dirty="0"/>
              <a:t> </a:t>
            </a:r>
            <a:r>
              <a:rPr lang="en-US" dirty="0">
                <a:sym typeface="Symbol" pitchFamily="18" charset="2"/>
              </a:rPr>
              <a:t>recognizes the language given by A and </a:t>
            </a:r>
            <a:r>
              <a:rPr lang="en-US" dirty="0"/>
              <a:t>N</a:t>
            </a:r>
            <a:r>
              <a:rPr lang="en-US" baseline="-25000" dirty="0"/>
              <a:t>B</a:t>
            </a:r>
            <a:r>
              <a:rPr lang="en-US" dirty="0"/>
              <a:t> </a:t>
            </a:r>
            <a:r>
              <a:rPr lang="en-US" dirty="0">
                <a:sym typeface="Symbol" pitchFamily="18" charset="2"/>
              </a:rPr>
              <a:t>recognizes the language given by B</a:t>
            </a:r>
            <a:endParaRPr lang="en-US" b="1" dirty="0"/>
          </a:p>
        </p:txBody>
      </p:sp>
      <p:sp>
        <p:nvSpPr>
          <p:cNvPr id="4" name="Rectangle 3"/>
          <p:cNvSpPr/>
          <p:nvPr/>
        </p:nvSpPr>
        <p:spPr>
          <a:xfrm>
            <a:off x="2523266" y="5811424"/>
            <a:ext cx="530915" cy="492443"/>
          </a:xfrm>
          <a:prstGeom prst="rect">
            <a:avLst/>
          </a:prstGeom>
        </p:spPr>
        <p:txBody>
          <a:bodyPr wrap="none">
            <a:spAutoFit/>
          </a:bodyPr>
          <a:lstStyle/>
          <a:p>
            <a:r>
              <a:rPr lang="en-US" sz="2600" dirty="0"/>
              <a:t>N</a:t>
            </a:r>
            <a:r>
              <a:rPr lang="en-US" sz="2600" baseline="-25000" dirty="0"/>
              <a:t>A</a:t>
            </a:r>
            <a:endParaRPr lang="en-US" sz="2600" dirty="0"/>
          </a:p>
        </p:txBody>
      </p:sp>
      <p:sp>
        <p:nvSpPr>
          <p:cNvPr id="5" name="Rectangle 4"/>
          <p:cNvSpPr/>
          <p:nvPr/>
        </p:nvSpPr>
        <p:spPr>
          <a:xfrm>
            <a:off x="5922999" y="5811424"/>
            <a:ext cx="520804" cy="492443"/>
          </a:xfrm>
          <a:prstGeom prst="rect">
            <a:avLst/>
          </a:prstGeom>
        </p:spPr>
        <p:txBody>
          <a:bodyPr wrap="none">
            <a:spAutoFit/>
          </a:bodyPr>
          <a:lstStyle/>
          <a:p>
            <a:r>
              <a:rPr lang="en-US" sz="2600" dirty="0"/>
              <a:t>N</a:t>
            </a:r>
            <a:r>
              <a:rPr lang="en-US" sz="2600" baseline="-25000" dirty="0"/>
              <a:t>B</a:t>
            </a:r>
            <a:endParaRPr lang="en-US" sz="2600" dirty="0"/>
          </a:p>
        </p:txBody>
      </p:sp>
    </p:spTree>
    <p:extLst>
      <p:ext uri="{BB962C8B-B14F-4D97-AF65-F5344CB8AC3E}">
        <p14:creationId xmlns:p14="http://schemas.microsoft.com/office/powerpoint/2010/main" val="377557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Recall: DFAs</a:t>
            </a:r>
          </a:p>
        </p:txBody>
      </p:sp>
      <p:sp>
        <p:nvSpPr>
          <p:cNvPr id="5123" name="Content Placeholder 5"/>
          <p:cNvSpPr>
            <a:spLocks noGrp="1"/>
          </p:cNvSpPr>
          <p:nvPr>
            <p:ph idx="1"/>
          </p:nvPr>
        </p:nvSpPr>
        <p:spPr>
          <a:xfrm>
            <a:off x="457200" y="1069617"/>
            <a:ext cx="8229600" cy="2971800"/>
          </a:xfrm>
        </p:spPr>
        <p:txBody>
          <a:bodyPr/>
          <a:lstStyle/>
          <a:p>
            <a:r>
              <a:rPr lang="en-US" sz="2800" dirty="0"/>
              <a:t>States</a:t>
            </a:r>
          </a:p>
          <a:p>
            <a:r>
              <a:rPr lang="en-US" sz="2800" dirty="0"/>
              <a:t>Transitions on input symbols</a:t>
            </a:r>
          </a:p>
          <a:p>
            <a:r>
              <a:rPr lang="en-US" sz="2800" dirty="0"/>
              <a:t>Start state and final states</a:t>
            </a:r>
          </a:p>
          <a:p>
            <a:r>
              <a:rPr lang="en-US" sz="2800" dirty="0"/>
              <a:t>The “language recognized” by the machine is the set of strings that reach a final state from the start</a:t>
            </a:r>
          </a:p>
        </p:txBody>
      </p:sp>
      <p:sp>
        <p:nvSpPr>
          <p:cNvPr id="7" name="Oval 6"/>
          <p:cNvSpPr/>
          <p:nvPr/>
        </p:nvSpPr>
        <p:spPr>
          <a:xfrm>
            <a:off x="4572000" y="4738506"/>
            <a:ext cx="533400" cy="533400"/>
          </a:xfrm>
          <a:prstGeom prst="ellipse">
            <a:avLst/>
          </a:prstGeom>
          <a:solidFill>
            <a:schemeClr val="bg1">
              <a:lumMod val="9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black"/>
                </a:solidFill>
              </a:rPr>
              <a:t>s</a:t>
            </a:r>
            <a:r>
              <a:rPr lang="en-US" sz="2000" b="1" baseline="-25000" dirty="0">
                <a:solidFill>
                  <a:prstClr val="black"/>
                </a:solidFill>
              </a:rPr>
              <a:t>0</a:t>
            </a:r>
          </a:p>
        </p:txBody>
      </p:sp>
      <p:sp>
        <p:nvSpPr>
          <p:cNvPr id="8" name="Oval 7"/>
          <p:cNvSpPr/>
          <p:nvPr/>
        </p:nvSpPr>
        <p:spPr>
          <a:xfrm>
            <a:off x="7010400" y="4738506"/>
            <a:ext cx="533400" cy="5334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black"/>
                </a:solidFill>
              </a:rPr>
              <a:t>s</a:t>
            </a:r>
            <a:r>
              <a:rPr lang="en-US" sz="2000" b="1" baseline="-25000" dirty="0">
                <a:solidFill>
                  <a:prstClr val="black"/>
                </a:solidFill>
              </a:rPr>
              <a:t>2</a:t>
            </a:r>
          </a:p>
        </p:txBody>
      </p:sp>
      <p:sp>
        <p:nvSpPr>
          <p:cNvPr id="9" name="Oval 8"/>
          <p:cNvSpPr/>
          <p:nvPr/>
        </p:nvSpPr>
        <p:spPr>
          <a:xfrm>
            <a:off x="8229600" y="4738506"/>
            <a:ext cx="533400" cy="533400"/>
          </a:xfrm>
          <a:prstGeom prst="ellipse">
            <a:avLst/>
          </a:prstGeom>
          <a:solidFill>
            <a:schemeClr val="bg1">
              <a:lumMod val="9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black"/>
                </a:solidFill>
              </a:rPr>
              <a:t>s</a:t>
            </a:r>
            <a:r>
              <a:rPr lang="en-US" sz="2000" b="1" baseline="-25000" dirty="0">
                <a:solidFill>
                  <a:prstClr val="black"/>
                </a:solidFill>
              </a:rPr>
              <a:t>3</a:t>
            </a:r>
          </a:p>
        </p:txBody>
      </p:sp>
      <p:sp>
        <p:nvSpPr>
          <p:cNvPr id="10" name="Oval 9"/>
          <p:cNvSpPr/>
          <p:nvPr/>
        </p:nvSpPr>
        <p:spPr>
          <a:xfrm>
            <a:off x="5791200" y="4738506"/>
            <a:ext cx="533400" cy="5334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black"/>
                </a:solidFill>
              </a:rPr>
              <a:t>s</a:t>
            </a:r>
            <a:r>
              <a:rPr lang="en-US" sz="2000" b="1" baseline="-25000" dirty="0">
                <a:solidFill>
                  <a:prstClr val="black"/>
                </a:solidFill>
              </a:rPr>
              <a:t>1</a:t>
            </a:r>
          </a:p>
        </p:txBody>
      </p:sp>
      <p:sp>
        <p:nvSpPr>
          <p:cNvPr id="5131" name="TextBox 14"/>
          <p:cNvSpPr txBox="1">
            <a:spLocks noChangeArrowheads="1"/>
          </p:cNvSpPr>
          <p:nvPr/>
        </p:nvSpPr>
        <p:spPr bwMode="auto">
          <a:xfrm>
            <a:off x="7555089" y="4628439"/>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a:solidFill>
                  <a:prstClr val="black"/>
                </a:solidFill>
              </a:rPr>
              <a:t>1</a:t>
            </a:r>
          </a:p>
        </p:txBody>
      </p:sp>
      <p:sp>
        <p:nvSpPr>
          <p:cNvPr id="5132" name="TextBox 15"/>
          <p:cNvSpPr txBox="1">
            <a:spLocks noChangeArrowheads="1"/>
          </p:cNvSpPr>
          <p:nvPr/>
        </p:nvSpPr>
        <p:spPr bwMode="auto">
          <a:xfrm>
            <a:off x="6400800" y="4617150"/>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a:solidFill>
                  <a:prstClr val="black"/>
                </a:solidFill>
              </a:rPr>
              <a:t>1</a:t>
            </a:r>
          </a:p>
        </p:txBody>
      </p:sp>
      <p:cxnSp>
        <p:nvCxnSpPr>
          <p:cNvPr id="15" name="Straight Arrow Connector 14"/>
          <p:cNvCxnSpPr>
            <a:stCxn id="7" idx="6"/>
            <a:endCxn id="10" idx="2"/>
          </p:cNvCxnSpPr>
          <p:nvPr/>
        </p:nvCxnSpPr>
        <p:spPr>
          <a:xfrm>
            <a:off x="5105400" y="5005206"/>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34" name="TextBox 18"/>
          <p:cNvSpPr txBox="1">
            <a:spLocks noChangeArrowheads="1"/>
          </p:cNvSpPr>
          <p:nvPr/>
        </p:nvSpPr>
        <p:spPr bwMode="auto">
          <a:xfrm>
            <a:off x="5150556" y="4651017"/>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dirty="0">
                <a:solidFill>
                  <a:prstClr val="black"/>
                </a:solidFill>
              </a:rPr>
              <a:t>1</a:t>
            </a:r>
          </a:p>
        </p:txBody>
      </p:sp>
      <p:sp>
        <p:nvSpPr>
          <p:cNvPr id="5136" name="TextBox 23"/>
          <p:cNvSpPr txBox="1">
            <a:spLocks noChangeArrowheads="1"/>
          </p:cNvSpPr>
          <p:nvPr/>
        </p:nvSpPr>
        <p:spPr bwMode="auto">
          <a:xfrm>
            <a:off x="8229599" y="5599284"/>
            <a:ext cx="8015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a:solidFill>
                  <a:prstClr val="black"/>
                </a:solidFill>
              </a:rPr>
              <a:t>0,1</a:t>
            </a:r>
          </a:p>
        </p:txBody>
      </p:sp>
      <p:sp>
        <p:nvSpPr>
          <p:cNvPr id="5137" name="TextBox 24"/>
          <p:cNvSpPr txBox="1">
            <a:spLocks noChangeArrowheads="1"/>
          </p:cNvSpPr>
          <p:nvPr/>
        </p:nvSpPr>
        <p:spPr bwMode="auto">
          <a:xfrm>
            <a:off x="7086600" y="4030128"/>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dirty="0">
                <a:solidFill>
                  <a:prstClr val="black"/>
                </a:solidFill>
              </a:rPr>
              <a:t>0</a:t>
            </a:r>
          </a:p>
        </p:txBody>
      </p:sp>
      <p:sp>
        <p:nvSpPr>
          <p:cNvPr id="5138" name="TextBox 27"/>
          <p:cNvSpPr txBox="1">
            <a:spLocks noChangeArrowheads="1"/>
          </p:cNvSpPr>
          <p:nvPr/>
        </p:nvSpPr>
        <p:spPr bwMode="auto">
          <a:xfrm>
            <a:off x="4690533" y="5633151"/>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a:solidFill>
                  <a:prstClr val="black"/>
                </a:solidFill>
              </a:rPr>
              <a:t>0</a:t>
            </a:r>
          </a:p>
        </p:txBody>
      </p:sp>
      <p:sp>
        <p:nvSpPr>
          <p:cNvPr id="5139" name="TextBox 28"/>
          <p:cNvSpPr txBox="1">
            <a:spLocks noChangeArrowheads="1"/>
          </p:cNvSpPr>
          <p:nvPr/>
        </p:nvSpPr>
        <p:spPr bwMode="auto">
          <a:xfrm>
            <a:off x="5791200" y="4159950"/>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dirty="0">
                <a:solidFill>
                  <a:prstClr val="black"/>
                </a:solidFill>
              </a:rPr>
              <a:t>0</a:t>
            </a:r>
          </a:p>
        </p:txBody>
      </p:sp>
      <p:sp>
        <p:nvSpPr>
          <p:cNvPr id="27" name="Arc 26"/>
          <p:cNvSpPr/>
          <p:nvPr/>
        </p:nvSpPr>
        <p:spPr>
          <a:xfrm>
            <a:off x="4953000" y="4390844"/>
            <a:ext cx="1066800" cy="652462"/>
          </a:xfrm>
          <a:prstGeom prst="arc">
            <a:avLst>
              <a:gd name="adj1" fmla="val 10855616"/>
              <a:gd name="adj2" fmla="val 0"/>
            </a:avLst>
          </a:prstGeom>
          <a:ln w="28575">
            <a:solidFill>
              <a:schemeClr val="tx1"/>
            </a:solidFill>
            <a:headEnd type="stealth" w="lg"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solidFill>
                <a:prstClr val="black"/>
              </a:solidFill>
            </a:endParaRPr>
          </a:p>
        </p:txBody>
      </p:sp>
      <p:sp>
        <p:nvSpPr>
          <p:cNvPr id="28" name="Arc 27"/>
          <p:cNvSpPr/>
          <p:nvPr/>
        </p:nvSpPr>
        <p:spPr>
          <a:xfrm>
            <a:off x="4724400" y="3976506"/>
            <a:ext cx="2590800" cy="1447800"/>
          </a:xfrm>
          <a:prstGeom prst="arc">
            <a:avLst>
              <a:gd name="adj1" fmla="val 10677123"/>
              <a:gd name="adj2" fmla="val 0"/>
            </a:avLst>
          </a:prstGeom>
          <a:ln w="28575">
            <a:solidFill>
              <a:schemeClr val="tx1"/>
            </a:solidFill>
            <a:headEnd type="stealth" w="lg"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solidFill>
                <a:prstClr val="black"/>
              </a:solidFill>
            </a:endParaRPr>
          </a:p>
        </p:txBody>
      </p:sp>
      <p:cxnSp>
        <p:nvCxnSpPr>
          <p:cNvPr id="31" name="Straight Arrow Connector 30"/>
          <p:cNvCxnSpPr/>
          <p:nvPr/>
        </p:nvCxnSpPr>
        <p:spPr>
          <a:xfrm>
            <a:off x="6324600" y="4967106"/>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543800" y="4967106"/>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Arc 32"/>
          <p:cNvSpPr/>
          <p:nvPr/>
        </p:nvSpPr>
        <p:spPr>
          <a:xfrm rot="14988361">
            <a:off x="4670425" y="5294131"/>
            <a:ext cx="381000" cy="381000"/>
          </a:xfrm>
          <a:prstGeom prst="arc">
            <a:avLst>
              <a:gd name="adj1" fmla="val 1453660"/>
              <a:gd name="adj2" fmla="val 0"/>
            </a:avLst>
          </a:prstGeom>
          <a:ln w="28575">
            <a:solidFill>
              <a:schemeClr val="tx1"/>
            </a:solidFill>
            <a:headEnd type="none" w="med" len="med"/>
            <a:tailEnd type="stealth" w="lg"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solidFill>
                <a:prstClr val="black"/>
              </a:solidFill>
            </a:endParaRPr>
          </a:p>
        </p:txBody>
      </p:sp>
      <p:sp>
        <p:nvSpPr>
          <p:cNvPr id="34" name="Arc 33"/>
          <p:cNvSpPr/>
          <p:nvPr/>
        </p:nvSpPr>
        <p:spPr>
          <a:xfrm rot="14988361">
            <a:off x="8283575" y="5249681"/>
            <a:ext cx="381000" cy="381000"/>
          </a:xfrm>
          <a:prstGeom prst="arc">
            <a:avLst>
              <a:gd name="adj1" fmla="val 1453660"/>
              <a:gd name="adj2" fmla="val 0"/>
            </a:avLst>
          </a:prstGeom>
          <a:ln w="28575">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solidFill>
                <a:prstClr val="black"/>
              </a:solidFill>
            </a:endParaRPr>
          </a:p>
        </p:txBody>
      </p:sp>
      <p:graphicFrame>
        <p:nvGraphicFramePr>
          <p:cNvPr id="35" name="Table 34"/>
          <p:cNvGraphicFramePr>
            <a:graphicFrameLocks noGrp="1"/>
          </p:cNvGraphicFramePr>
          <p:nvPr/>
        </p:nvGraphicFramePr>
        <p:xfrm>
          <a:off x="342901" y="4237650"/>
          <a:ext cx="3376788" cy="2133600"/>
        </p:xfrm>
        <a:graphic>
          <a:graphicData uri="http://schemas.openxmlformats.org/drawingml/2006/table">
            <a:tbl>
              <a:tblPr firstRow="1" bandRow="1">
                <a:tableStyleId>{5940675A-B579-460E-94D1-54222C63F5DA}</a:tableStyleId>
              </a:tblPr>
              <a:tblGrid>
                <a:gridCol w="1477735">
                  <a:extLst>
                    <a:ext uri="{9D8B030D-6E8A-4147-A177-3AD203B41FA5}">
                      <a16:colId xmlns:a16="http://schemas.microsoft.com/office/drawing/2014/main" val="20000"/>
                    </a:ext>
                  </a:extLst>
                </a:gridCol>
                <a:gridCol w="773457">
                  <a:extLst>
                    <a:ext uri="{9D8B030D-6E8A-4147-A177-3AD203B41FA5}">
                      <a16:colId xmlns:a16="http://schemas.microsoft.com/office/drawing/2014/main" val="20001"/>
                    </a:ext>
                  </a:extLst>
                </a:gridCol>
                <a:gridCol w="1125596">
                  <a:extLst>
                    <a:ext uri="{9D8B030D-6E8A-4147-A177-3AD203B41FA5}">
                      <a16:colId xmlns:a16="http://schemas.microsoft.com/office/drawing/2014/main" val="20002"/>
                    </a:ext>
                  </a:extLst>
                </a:gridCol>
              </a:tblGrid>
              <a:tr h="309880">
                <a:tc>
                  <a:txBody>
                    <a:bodyPr/>
                    <a:lstStyle/>
                    <a:p>
                      <a:pPr algn="ctr"/>
                      <a:r>
                        <a:rPr lang="en-US" sz="2200" dirty="0"/>
                        <a:t>Old State</a:t>
                      </a:r>
                    </a:p>
                  </a:txBody>
                  <a:tcPr/>
                </a:tc>
                <a:tc>
                  <a:txBody>
                    <a:bodyPr/>
                    <a:lstStyle/>
                    <a:p>
                      <a:pPr algn="ctr"/>
                      <a:r>
                        <a:rPr lang="en-US" sz="2200" dirty="0"/>
                        <a:t>0</a:t>
                      </a:r>
                    </a:p>
                  </a:txBody>
                  <a:tcPr/>
                </a:tc>
                <a:tc>
                  <a:txBody>
                    <a:bodyPr/>
                    <a:lstStyle/>
                    <a:p>
                      <a:pPr algn="ctr"/>
                      <a:r>
                        <a:rPr lang="en-US" sz="2200" dirty="0"/>
                        <a:t>1</a:t>
                      </a:r>
                    </a:p>
                  </a:txBody>
                  <a:tcPr/>
                </a:tc>
                <a:extLst>
                  <a:ext uri="{0D108BD9-81ED-4DB2-BD59-A6C34878D82A}">
                    <a16:rowId xmlns:a16="http://schemas.microsoft.com/office/drawing/2014/main" val="10000"/>
                  </a:ext>
                </a:extLst>
              </a:tr>
              <a:tr h="309880">
                <a:tc>
                  <a:txBody>
                    <a:bodyPr/>
                    <a:lstStyle/>
                    <a:p>
                      <a:pPr algn="ctr"/>
                      <a:r>
                        <a:rPr lang="en-US" sz="2200" dirty="0"/>
                        <a:t>s</a:t>
                      </a:r>
                      <a:r>
                        <a:rPr lang="en-US" sz="2200" baseline="-25000" dirty="0"/>
                        <a:t>0</a:t>
                      </a:r>
                    </a:p>
                  </a:txBody>
                  <a:tcPr/>
                </a:tc>
                <a:tc>
                  <a:txBody>
                    <a:bodyPr/>
                    <a:lstStyle/>
                    <a:p>
                      <a:pPr algn="ctr"/>
                      <a:r>
                        <a:rPr lang="en-US" sz="2200" dirty="0"/>
                        <a:t>s</a:t>
                      </a:r>
                      <a:r>
                        <a:rPr lang="en-US" sz="2200" baseline="-25000" dirty="0"/>
                        <a:t>0</a:t>
                      </a:r>
                    </a:p>
                  </a:txBody>
                  <a:tcPr/>
                </a:tc>
                <a:tc>
                  <a:txBody>
                    <a:bodyPr/>
                    <a:lstStyle/>
                    <a:p>
                      <a:pPr algn="ctr"/>
                      <a:r>
                        <a:rPr lang="en-US" sz="2200" dirty="0"/>
                        <a:t>s</a:t>
                      </a:r>
                      <a:r>
                        <a:rPr lang="en-US" sz="2200" baseline="-25000" dirty="0"/>
                        <a:t>1</a:t>
                      </a:r>
                    </a:p>
                  </a:txBody>
                  <a:tcPr/>
                </a:tc>
                <a:extLst>
                  <a:ext uri="{0D108BD9-81ED-4DB2-BD59-A6C34878D82A}">
                    <a16:rowId xmlns:a16="http://schemas.microsoft.com/office/drawing/2014/main" val="10001"/>
                  </a:ext>
                </a:extLst>
              </a:tr>
              <a:tr h="309880">
                <a:tc>
                  <a:txBody>
                    <a:bodyPr/>
                    <a:lstStyle/>
                    <a:p>
                      <a:pPr algn="ctr"/>
                      <a:r>
                        <a:rPr lang="en-US" sz="2200" dirty="0"/>
                        <a:t>s</a:t>
                      </a:r>
                      <a:r>
                        <a:rPr lang="en-US" sz="2200" baseline="-25000" dirty="0"/>
                        <a:t>1</a:t>
                      </a:r>
                    </a:p>
                  </a:txBody>
                  <a:tcPr/>
                </a:tc>
                <a:tc>
                  <a:txBody>
                    <a:bodyPr/>
                    <a:lstStyle/>
                    <a:p>
                      <a:pPr algn="ctr"/>
                      <a:r>
                        <a:rPr lang="en-US" sz="2200" dirty="0"/>
                        <a:t>s</a:t>
                      </a:r>
                      <a:r>
                        <a:rPr lang="en-US" sz="2200" baseline="-25000" dirty="0"/>
                        <a:t>0</a:t>
                      </a:r>
                    </a:p>
                  </a:txBody>
                  <a:tcPr/>
                </a:tc>
                <a:tc>
                  <a:txBody>
                    <a:bodyPr/>
                    <a:lstStyle/>
                    <a:p>
                      <a:pPr algn="ctr"/>
                      <a:r>
                        <a:rPr lang="en-US" sz="2200" dirty="0"/>
                        <a:t>s</a:t>
                      </a:r>
                      <a:r>
                        <a:rPr lang="en-US" sz="2200" baseline="-25000" dirty="0"/>
                        <a:t>2</a:t>
                      </a:r>
                    </a:p>
                  </a:txBody>
                  <a:tcPr/>
                </a:tc>
                <a:extLst>
                  <a:ext uri="{0D108BD9-81ED-4DB2-BD59-A6C34878D82A}">
                    <a16:rowId xmlns:a16="http://schemas.microsoft.com/office/drawing/2014/main" val="10002"/>
                  </a:ext>
                </a:extLst>
              </a:tr>
              <a:tr h="309880">
                <a:tc>
                  <a:txBody>
                    <a:bodyPr/>
                    <a:lstStyle/>
                    <a:p>
                      <a:pPr algn="ctr"/>
                      <a:r>
                        <a:rPr lang="en-US" sz="2200" dirty="0"/>
                        <a:t>s</a:t>
                      </a:r>
                      <a:r>
                        <a:rPr lang="en-US" sz="2200" baseline="-25000" dirty="0"/>
                        <a:t>2</a:t>
                      </a:r>
                    </a:p>
                  </a:txBody>
                  <a:tcPr/>
                </a:tc>
                <a:tc>
                  <a:txBody>
                    <a:bodyPr/>
                    <a:lstStyle/>
                    <a:p>
                      <a:pPr algn="ctr"/>
                      <a:r>
                        <a:rPr lang="en-US" sz="2200" dirty="0"/>
                        <a:t>s</a:t>
                      </a:r>
                      <a:r>
                        <a:rPr lang="en-US" sz="2200" baseline="-25000" dirty="0"/>
                        <a:t>0</a:t>
                      </a:r>
                    </a:p>
                  </a:txBody>
                  <a:tcPr/>
                </a:tc>
                <a:tc>
                  <a:txBody>
                    <a:bodyPr/>
                    <a:lstStyle/>
                    <a:p>
                      <a:pPr algn="ctr"/>
                      <a:r>
                        <a:rPr lang="en-US" sz="2200" dirty="0"/>
                        <a:t>s</a:t>
                      </a:r>
                      <a:r>
                        <a:rPr lang="en-US" sz="2200" baseline="-25000" dirty="0"/>
                        <a:t>3</a:t>
                      </a:r>
                    </a:p>
                  </a:txBody>
                  <a:tcPr/>
                </a:tc>
                <a:extLst>
                  <a:ext uri="{0D108BD9-81ED-4DB2-BD59-A6C34878D82A}">
                    <a16:rowId xmlns:a16="http://schemas.microsoft.com/office/drawing/2014/main" val="10003"/>
                  </a:ext>
                </a:extLst>
              </a:tr>
              <a:tr h="309880">
                <a:tc>
                  <a:txBody>
                    <a:bodyPr/>
                    <a:lstStyle/>
                    <a:p>
                      <a:pPr algn="ctr"/>
                      <a:r>
                        <a:rPr lang="en-US" sz="2200" dirty="0"/>
                        <a:t>s</a:t>
                      </a:r>
                      <a:r>
                        <a:rPr lang="en-US" sz="2200" baseline="-25000" dirty="0"/>
                        <a:t>3</a:t>
                      </a:r>
                    </a:p>
                  </a:txBody>
                  <a:tcPr/>
                </a:tc>
                <a:tc>
                  <a:txBody>
                    <a:bodyPr/>
                    <a:lstStyle/>
                    <a:p>
                      <a:pPr algn="ctr"/>
                      <a:r>
                        <a:rPr lang="en-US" sz="2200" dirty="0"/>
                        <a:t>s</a:t>
                      </a:r>
                      <a:r>
                        <a:rPr lang="en-US" sz="2200" baseline="-25000" dirty="0"/>
                        <a:t>3</a:t>
                      </a:r>
                    </a:p>
                  </a:txBody>
                  <a:tcPr/>
                </a:tc>
                <a:tc>
                  <a:txBody>
                    <a:bodyPr/>
                    <a:lstStyle/>
                    <a:p>
                      <a:pPr algn="ctr"/>
                      <a:r>
                        <a:rPr lang="en-US" sz="2200" dirty="0"/>
                        <a:t>s</a:t>
                      </a:r>
                      <a:r>
                        <a:rPr lang="en-US" sz="2200" baseline="-25000" dirty="0"/>
                        <a:t>3</a:t>
                      </a:r>
                    </a:p>
                  </a:txBody>
                  <a:tcPr/>
                </a:tc>
                <a:extLst>
                  <a:ext uri="{0D108BD9-81ED-4DB2-BD59-A6C34878D82A}">
                    <a16:rowId xmlns:a16="http://schemas.microsoft.com/office/drawing/2014/main" val="10004"/>
                  </a:ext>
                </a:extLst>
              </a:tr>
            </a:tbl>
          </a:graphicData>
        </a:graphic>
      </p:graphicFrame>
      <p:cxnSp>
        <p:nvCxnSpPr>
          <p:cNvPr id="29" name="Straight Arrow Connector 28"/>
          <p:cNvCxnSpPr/>
          <p:nvPr/>
        </p:nvCxnSpPr>
        <p:spPr>
          <a:xfrm>
            <a:off x="4267200" y="4967106"/>
            <a:ext cx="3048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57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Inductive Step</a:t>
            </a:r>
          </a:p>
        </p:txBody>
      </p:sp>
      <p:sp>
        <p:nvSpPr>
          <p:cNvPr id="14339" name="Content Placeholder 2"/>
          <p:cNvSpPr>
            <a:spLocks noGrp="1"/>
          </p:cNvSpPr>
          <p:nvPr>
            <p:ph idx="1"/>
          </p:nvPr>
        </p:nvSpPr>
        <p:spPr/>
        <p:txBody>
          <a:bodyPr/>
          <a:lstStyle/>
          <a:p>
            <a:pPr marL="342900" lvl="2" indent="-342900"/>
            <a:r>
              <a:rPr lang="en-US" sz="3200" dirty="0">
                <a:latin typeface="Franklin Gothic Medium" panose="020B0603020102020204" pitchFamily="34" charset="0"/>
              </a:rPr>
              <a:t>Case</a:t>
            </a:r>
            <a:r>
              <a:rPr lang="en-US" sz="3200" dirty="0"/>
              <a:t> </a:t>
            </a:r>
            <a:r>
              <a:rPr lang="en-US" sz="3200" b="1" dirty="0">
                <a:sym typeface="Symbol" pitchFamily="18" charset="2"/>
              </a:rPr>
              <a:t>A</a:t>
            </a:r>
            <a:r>
              <a:rPr lang="en-US" sz="3200" dirty="0">
                <a:sym typeface="Symbol" pitchFamily="18" charset="2"/>
              </a:rPr>
              <a:t> </a:t>
            </a:r>
            <a:r>
              <a:rPr lang="en-US" sz="3200" b="1" dirty="0">
                <a:sym typeface="Symbol" pitchFamily="18" charset="2"/>
              </a:rPr>
              <a:t> B</a:t>
            </a:r>
            <a:r>
              <a:rPr lang="en-US" sz="3200" dirty="0">
                <a:sym typeface="Symbol" pitchFamily="18" charset="2"/>
              </a:rPr>
              <a:t>:</a:t>
            </a:r>
          </a:p>
        </p:txBody>
      </p:sp>
      <p:grpSp>
        <p:nvGrpSpPr>
          <p:cNvPr id="14343" name="Group 12"/>
          <p:cNvGrpSpPr>
            <a:grpSpLocks/>
          </p:cNvGrpSpPr>
          <p:nvPr/>
        </p:nvGrpSpPr>
        <p:grpSpPr bwMode="auto">
          <a:xfrm>
            <a:off x="4114800" y="1600200"/>
            <a:ext cx="2362200" cy="1752600"/>
            <a:chOff x="1524000" y="3962400"/>
            <a:chExt cx="2362200" cy="1752600"/>
          </a:xfrm>
        </p:grpSpPr>
        <p:sp>
          <p:nvSpPr>
            <p:cNvPr id="7" name="Rectangle 6"/>
            <p:cNvSpPr/>
            <p:nvPr/>
          </p:nvSpPr>
          <p:spPr>
            <a:xfrm>
              <a:off x="1600200" y="3962400"/>
              <a:ext cx="2286000" cy="1752600"/>
            </a:xfrm>
            <a:prstGeom prst="rect">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cxnSp>
          <p:nvCxnSpPr>
            <p:cNvPr id="9" name="Straight Arrow Connector 8"/>
            <p:cNvCxnSpPr/>
            <p:nvPr/>
          </p:nvCxnSpPr>
          <p:spPr bwMode="auto">
            <a:xfrm>
              <a:off x="1524000" y="4800600"/>
              <a:ext cx="309563" cy="0"/>
            </a:xfrm>
            <a:prstGeom prst="straightConnector1">
              <a:avLst/>
            </a:prstGeom>
            <a:ln w="571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bwMode="auto">
            <a:xfrm>
              <a:off x="1828800" y="46482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1" name="Oval 10"/>
            <p:cNvSpPr/>
            <p:nvPr/>
          </p:nvSpPr>
          <p:spPr bwMode="auto">
            <a:xfrm>
              <a:off x="3276600" y="4267200"/>
              <a:ext cx="304800" cy="328613"/>
            </a:xfrm>
            <a:prstGeom prst="ellipse">
              <a:avLst/>
            </a:prstGeom>
            <a:no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2" name="Oval 11"/>
            <p:cNvSpPr/>
            <p:nvPr/>
          </p:nvSpPr>
          <p:spPr bwMode="auto">
            <a:xfrm>
              <a:off x="3276600" y="5181600"/>
              <a:ext cx="304800" cy="328613"/>
            </a:xfrm>
            <a:prstGeom prst="ellipse">
              <a:avLst/>
            </a:prstGeom>
            <a:no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grpSp>
      <p:grpSp>
        <p:nvGrpSpPr>
          <p:cNvPr id="14344" name="Group 13"/>
          <p:cNvGrpSpPr>
            <a:grpSpLocks/>
          </p:cNvGrpSpPr>
          <p:nvPr/>
        </p:nvGrpSpPr>
        <p:grpSpPr bwMode="auto">
          <a:xfrm>
            <a:off x="4191000" y="4191000"/>
            <a:ext cx="2362200" cy="1752600"/>
            <a:chOff x="1524000" y="3962400"/>
            <a:chExt cx="2362200" cy="1752600"/>
          </a:xfrm>
        </p:grpSpPr>
        <p:sp>
          <p:nvSpPr>
            <p:cNvPr id="15" name="Rectangle 14"/>
            <p:cNvSpPr/>
            <p:nvPr/>
          </p:nvSpPr>
          <p:spPr>
            <a:xfrm>
              <a:off x="1600200" y="3962400"/>
              <a:ext cx="2286000" cy="1752600"/>
            </a:xfrm>
            <a:prstGeom prst="rect">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cxnSp>
          <p:nvCxnSpPr>
            <p:cNvPr id="16" name="Straight Arrow Connector 15"/>
            <p:cNvCxnSpPr/>
            <p:nvPr/>
          </p:nvCxnSpPr>
          <p:spPr bwMode="auto">
            <a:xfrm>
              <a:off x="1524000" y="4800600"/>
              <a:ext cx="309563" cy="0"/>
            </a:xfrm>
            <a:prstGeom prst="straightConnector1">
              <a:avLst/>
            </a:prstGeom>
            <a:ln w="57150">
              <a:solidFill>
                <a:schemeClr val="bg1">
                  <a:lumMod val="8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bwMode="auto">
            <a:xfrm>
              <a:off x="1828800" y="46482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8" name="Oval 17"/>
            <p:cNvSpPr/>
            <p:nvPr/>
          </p:nvSpPr>
          <p:spPr bwMode="auto">
            <a:xfrm>
              <a:off x="3276600" y="4267200"/>
              <a:ext cx="304800" cy="328613"/>
            </a:xfrm>
            <a:prstGeom prst="ellipse">
              <a:avLst/>
            </a:prstGeom>
            <a:no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9" name="Oval 18"/>
            <p:cNvSpPr/>
            <p:nvPr/>
          </p:nvSpPr>
          <p:spPr bwMode="auto">
            <a:xfrm>
              <a:off x="3276600" y="5181600"/>
              <a:ext cx="304800" cy="328613"/>
            </a:xfrm>
            <a:prstGeom prst="ellipse">
              <a:avLst/>
            </a:prstGeom>
            <a:no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grpSp>
      <p:sp>
        <p:nvSpPr>
          <p:cNvPr id="20" name="Rectangle 19"/>
          <p:cNvSpPr/>
          <p:nvPr/>
        </p:nvSpPr>
        <p:spPr>
          <a:xfrm>
            <a:off x="5076273" y="3451131"/>
            <a:ext cx="530915" cy="492443"/>
          </a:xfrm>
          <a:prstGeom prst="rect">
            <a:avLst/>
          </a:prstGeom>
        </p:spPr>
        <p:txBody>
          <a:bodyPr wrap="none">
            <a:spAutoFit/>
          </a:bodyPr>
          <a:lstStyle/>
          <a:p>
            <a:r>
              <a:rPr lang="en-US" sz="2600" dirty="0"/>
              <a:t>N</a:t>
            </a:r>
            <a:r>
              <a:rPr lang="en-US" sz="2600" baseline="-25000" dirty="0"/>
              <a:t>A</a:t>
            </a:r>
            <a:endParaRPr lang="en-US" sz="2600" dirty="0"/>
          </a:p>
        </p:txBody>
      </p:sp>
      <p:sp>
        <p:nvSpPr>
          <p:cNvPr id="21" name="Rectangle 20"/>
          <p:cNvSpPr/>
          <p:nvPr/>
        </p:nvSpPr>
        <p:spPr>
          <a:xfrm>
            <a:off x="5086384" y="6057645"/>
            <a:ext cx="520804" cy="492443"/>
          </a:xfrm>
          <a:prstGeom prst="rect">
            <a:avLst/>
          </a:prstGeom>
        </p:spPr>
        <p:txBody>
          <a:bodyPr wrap="none">
            <a:spAutoFit/>
          </a:bodyPr>
          <a:lstStyle/>
          <a:p>
            <a:r>
              <a:rPr lang="en-US" sz="2600" dirty="0"/>
              <a:t>N</a:t>
            </a:r>
            <a:r>
              <a:rPr lang="en-US" sz="2600" baseline="-25000" dirty="0"/>
              <a:t>B</a:t>
            </a:r>
            <a:endParaRPr lang="en-US" sz="2600" dirty="0"/>
          </a:p>
        </p:txBody>
      </p:sp>
    </p:spTree>
    <p:extLst>
      <p:ext uri="{BB962C8B-B14F-4D97-AF65-F5344CB8AC3E}">
        <p14:creationId xmlns:p14="http://schemas.microsoft.com/office/powerpoint/2010/main" val="1553710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Inductive Step</a:t>
            </a:r>
          </a:p>
        </p:txBody>
      </p:sp>
      <p:sp>
        <p:nvSpPr>
          <p:cNvPr id="15363" name="Content Placeholder 2"/>
          <p:cNvSpPr>
            <a:spLocks noGrp="1"/>
          </p:cNvSpPr>
          <p:nvPr>
            <p:ph idx="1"/>
          </p:nvPr>
        </p:nvSpPr>
        <p:spPr/>
        <p:txBody>
          <a:bodyPr/>
          <a:lstStyle/>
          <a:p>
            <a:pPr marL="342900" lvl="2" indent="-342900"/>
            <a:r>
              <a:rPr lang="en-US" sz="3200" dirty="0">
                <a:latin typeface="Franklin Gothic Medium" panose="020B0603020102020204" pitchFamily="34" charset="0"/>
              </a:rPr>
              <a:t>Case</a:t>
            </a:r>
            <a:r>
              <a:rPr lang="en-US" sz="3200" dirty="0"/>
              <a:t> </a:t>
            </a:r>
            <a:r>
              <a:rPr lang="en-US" sz="3200" b="1" dirty="0">
                <a:sym typeface="Symbol" pitchFamily="18" charset="2"/>
              </a:rPr>
              <a:t>A</a:t>
            </a:r>
            <a:r>
              <a:rPr lang="en-US" sz="3200" dirty="0">
                <a:sym typeface="Symbol" pitchFamily="18" charset="2"/>
              </a:rPr>
              <a:t> </a:t>
            </a:r>
            <a:r>
              <a:rPr lang="en-US" sz="3200" b="1" dirty="0">
                <a:sym typeface="Symbol" pitchFamily="18" charset="2"/>
              </a:rPr>
              <a:t> B</a:t>
            </a:r>
            <a:r>
              <a:rPr lang="en-US" sz="3200" dirty="0">
                <a:sym typeface="Symbol" pitchFamily="18" charset="2"/>
              </a:rPr>
              <a:t>:</a:t>
            </a:r>
          </a:p>
        </p:txBody>
      </p:sp>
      <p:grpSp>
        <p:nvGrpSpPr>
          <p:cNvPr id="15367" name="Group 12"/>
          <p:cNvGrpSpPr>
            <a:grpSpLocks/>
          </p:cNvGrpSpPr>
          <p:nvPr/>
        </p:nvGrpSpPr>
        <p:grpSpPr bwMode="auto">
          <a:xfrm>
            <a:off x="4114800" y="1600200"/>
            <a:ext cx="2362200" cy="1752600"/>
            <a:chOff x="1524000" y="3962400"/>
            <a:chExt cx="2362200" cy="1752600"/>
          </a:xfrm>
        </p:grpSpPr>
        <p:sp>
          <p:nvSpPr>
            <p:cNvPr id="7" name="Rectangle 6"/>
            <p:cNvSpPr/>
            <p:nvPr/>
          </p:nvSpPr>
          <p:spPr>
            <a:xfrm>
              <a:off x="1600200" y="3962400"/>
              <a:ext cx="2286000" cy="1752600"/>
            </a:xfrm>
            <a:prstGeom prst="rect">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cxnSp>
          <p:nvCxnSpPr>
            <p:cNvPr id="9" name="Straight Arrow Connector 8"/>
            <p:cNvCxnSpPr/>
            <p:nvPr/>
          </p:nvCxnSpPr>
          <p:spPr bwMode="auto">
            <a:xfrm>
              <a:off x="1524000" y="4800600"/>
              <a:ext cx="309563" cy="0"/>
            </a:xfrm>
            <a:prstGeom prst="straightConnector1">
              <a:avLst/>
            </a:prstGeom>
            <a:ln w="57150">
              <a:solidFill>
                <a:schemeClr val="accent4">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bwMode="auto">
            <a:xfrm>
              <a:off x="1828800" y="46482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1" name="Oval 10"/>
            <p:cNvSpPr/>
            <p:nvPr/>
          </p:nvSpPr>
          <p:spPr bwMode="auto">
            <a:xfrm>
              <a:off x="3276600" y="4267200"/>
              <a:ext cx="304800"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2" name="Oval 11"/>
            <p:cNvSpPr/>
            <p:nvPr/>
          </p:nvSpPr>
          <p:spPr bwMode="auto">
            <a:xfrm>
              <a:off x="3276600" y="5181600"/>
              <a:ext cx="304800"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grpSp>
      <p:grpSp>
        <p:nvGrpSpPr>
          <p:cNvPr id="15368" name="Group 13"/>
          <p:cNvGrpSpPr>
            <a:grpSpLocks/>
          </p:cNvGrpSpPr>
          <p:nvPr/>
        </p:nvGrpSpPr>
        <p:grpSpPr bwMode="auto">
          <a:xfrm>
            <a:off x="4191000" y="4191000"/>
            <a:ext cx="2362200" cy="1752600"/>
            <a:chOff x="1524000" y="3962400"/>
            <a:chExt cx="2362200" cy="1752600"/>
          </a:xfrm>
        </p:grpSpPr>
        <p:sp>
          <p:nvSpPr>
            <p:cNvPr id="15" name="Rectangle 14"/>
            <p:cNvSpPr/>
            <p:nvPr/>
          </p:nvSpPr>
          <p:spPr>
            <a:xfrm>
              <a:off x="1600200" y="3962400"/>
              <a:ext cx="2286000" cy="1752600"/>
            </a:xfrm>
            <a:prstGeom prst="rect">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cxnSp>
          <p:nvCxnSpPr>
            <p:cNvPr id="16" name="Straight Arrow Connector 15"/>
            <p:cNvCxnSpPr/>
            <p:nvPr/>
          </p:nvCxnSpPr>
          <p:spPr bwMode="auto">
            <a:xfrm>
              <a:off x="1524000" y="4800600"/>
              <a:ext cx="309563" cy="0"/>
            </a:xfrm>
            <a:prstGeom prst="straightConnector1">
              <a:avLst/>
            </a:prstGeom>
            <a:ln w="57150">
              <a:solidFill>
                <a:schemeClr val="accent4">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bwMode="auto">
            <a:xfrm>
              <a:off x="1828800" y="46482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8" name="Oval 17"/>
            <p:cNvSpPr/>
            <p:nvPr/>
          </p:nvSpPr>
          <p:spPr bwMode="auto">
            <a:xfrm>
              <a:off x="3276600" y="4267200"/>
              <a:ext cx="304800"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9" name="Oval 18"/>
            <p:cNvSpPr/>
            <p:nvPr/>
          </p:nvSpPr>
          <p:spPr bwMode="auto">
            <a:xfrm>
              <a:off x="3276600" y="5181600"/>
              <a:ext cx="304800"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grpSp>
      <p:grpSp>
        <p:nvGrpSpPr>
          <p:cNvPr id="15371" name="Group 20"/>
          <p:cNvGrpSpPr>
            <a:grpSpLocks/>
          </p:cNvGrpSpPr>
          <p:nvPr/>
        </p:nvGrpSpPr>
        <p:grpSpPr bwMode="auto">
          <a:xfrm>
            <a:off x="1858963" y="3430588"/>
            <a:ext cx="609600" cy="328612"/>
            <a:chOff x="4114800" y="2286000"/>
            <a:chExt cx="609600" cy="328613"/>
          </a:xfrm>
        </p:grpSpPr>
        <p:cxnSp>
          <p:nvCxnSpPr>
            <p:cNvPr id="22" name="Straight Arrow Connector 21"/>
            <p:cNvCxnSpPr/>
            <p:nvPr/>
          </p:nvCxnSpPr>
          <p:spPr bwMode="auto">
            <a:xfrm>
              <a:off x="4114800" y="2438400"/>
              <a:ext cx="309562"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bwMode="auto">
            <a:xfrm>
              <a:off x="4419600" y="22860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grpSp>
      <p:cxnSp>
        <p:nvCxnSpPr>
          <p:cNvPr id="3" name="Curved Connector 2"/>
          <p:cNvCxnSpPr>
            <a:stCxn id="23" idx="7"/>
            <a:endCxn id="10" idx="2"/>
          </p:cNvCxnSpPr>
          <p:nvPr/>
        </p:nvCxnSpPr>
        <p:spPr>
          <a:xfrm rot="5400000" flipH="1" flipV="1">
            <a:off x="2907507" y="1967706"/>
            <a:ext cx="1028700" cy="1995487"/>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3" idx="5"/>
          </p:cNvCxnSpPr>
          <p:nvPr/>
        </p:nvCxnSpPr>
        <p:spPr>
          <a:xfrm rot="16200000" flipH="1">
            <a:off x="2790825" y="3344863"/>
            <a:ext cx="1355725" cy="2089150"/>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89200" y="2516188"/>
            <a:ext cx="358775" cy="522287"/>
          </a:xfrm>
          <a:prstGeom prst="rect">
            <a:avLst/>
          </a:prstGeom>
          <a:noFill/>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lvl="0" eaLnBrk="1" hangingPunct="1"/>
            <a:r>
              <a:rPr lang="en-US" sz="2800" b="1" dirty="0">
                <a:solidFill>
                  <a:prstClr val="black"/>
                </a:solidFill>
                <a:latin typeface="Cambria Math" panose="02040503050406030204" pitchFamily="18" charset="0"/>
                <a:ea typeface="Cambria Math" panose="02040503050406030204" pitchFamily="18" charset="0"/>
                <a:sym typeface="Symbol" pitchFamily="18" charset="2"/>
              </a:rPr>
              <a:t>ɛ</a:t>
            </a:r>
            <a:endParaRPr lang="en-US" sz="2800" b="1" dirty="0">
              <a:solidFill>
                <a:prstClr val="black"/>
              </a:solidFill>
              <a:latin typeface="Calibri"/>
              <a:ea typeface="+mn-ea"/>
            </a:endParaRPr>
          </a:p>
        </p:txBody>
      </p:sp>
      <p:sp>
        <p:nvSpPr>
          <p:cNvPr id="33" name="TextBox 32"/>
          <p:cNvSpPr txBox="1"/>
          <p:nvPr/>
        </p:nvSpPr>
        <p:spPr>
          <a:xfrm>
            <a:off x="2489200" y="4389438"/>
            <a:ext cx="358775" cy="523875"/>
          </a:xfrm>
          <a:prstGeom prst="rect">
            <a:avLst/>
          </a:prstGeom>
          <a:noFill/>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lvl="0" eaLnBrk="1" hangingPunct="1"/>
            <a:r>
              <a:rPr lang="en-US" sz="2800" b="1" dirty="0">
                <a:solidFill>
                  <a:prstClr val="black"/>
                </a:solidFill>
                <a:latin typeface="Cambria Math" panose="02040503050406030204" pitchFamily="18" charset="0"/>
                <a:ea typeface="Cambria Math" panose="02040503050406030204" pitchFamily="18" charset="0"/>
                <a:sym typeface="Symbol" pitchFamily="18" charset="2"/>
              </a:rPr>
              <a:t>ɛ</a:t>
            </a:r>
            <a:endParaRPr lang="en-US" sz="2800" b="1" dirty="0">
              <a:solidFill>
                <a:prstClr val="black"/>
              </a:solidFill>
              <a:latin typeface="Calibri"/>
              <a:ea typeface="+mn-ea"/>
            </a:endParaRPr>
          </a:p>
        </p:txBody>
      </p:sp>
      <p:sp>
        <p:nvSpPr>
          <p:cNvPr id="25" name="Rectangle 24"/>
          <p:cNvSpPr/>
          <p:nvPr/>
        </p:nvSpPr>
        <p:spPr>
          <a:xfrm>
            <a:off x="5076273" y="3451131"/>
            <a:ext cx="530915" cy="492443"/>
          </a:xfrm>
          <a:prstGeom prst="rect">
            <a:avLst/>
          </a:prstGeom>
        </p:spPr>
        <p:txBody>
          <a:bodyPr wrap="none">
            <a:spAutoFit/>
          </a:bodyPr>
          <a:lstStyle/>
          <a:p>
            <a:r>
              <a:rPr lang="en-US" sz="2600" dirty="0"/>
              <a:t>N</a:t>
            </a:r>
            <a:r>
              <a:rPr lang="en-US" sz="2600" baseline="-25000" dirty="0"/>
              <a:t>A</a:t>
            </a:r>
            <a:endParaRPr lang="en-US" sz="2600" dirty="0"/>
          </a:p>
        </p:txBody>
      </p:sp>
      <p:sp>
        <p:nvSpPr>
          <p:cNvPr id="26" name="Rectangle 25"/>
          <p:cNvSpPr/>
          <p:nvPr/>
        </p:nvSpPr>
        <p:spPr>
          <a:xfrm>
            <a:off x="5086384" y="6057645"/>
            <a:ext cx="520804" cy="492443"/>
          </a:xfrm>
          <a:prstGeom prst="rect">
            <a:avLst/>
          </a:prstGeom>
        </p:spPr>
        <p:txBody>
          <a:bodyPr wrap="none">
            <a:spAutoFit/>
          </a:bodyPr>
          <a:lstStyle/>
          <a:p>
            <a:r>
              <a:rPr lang="en-US" sz="2600" dirty="0"/>
              <a:t>N</a:t>
            </a:r>
            <a:r>
              <a:rPr lang="en-US" sz="2600" baseline="-25000" dirty="0"/>
              <a:t>B</a:t>
            </a:r>
            <a:endParaRPr lang="en-US" sz="2600" dirty="0"/>
          </a:p>
        </p:txBody>
      </p:sp>
    </p:spTree>
    <p:extLst>
      <p:ext uri="{BB962C8B-B14F-4D97-AF65-F5344CB8AC3E}">
        <p14:creationId xmlns:p14="http://schemas.microsoft.com/office/powerpoint/2010/main" val="5077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Inductive Step</a:t>
            </a:r>
          </a:p>
        </p:txBody>
      </p:sp>
      <p:sp>
        <p:nvSpPr>
          <p:cNvPr id="16387" name="Content Placeholder 2"/>
          <p:cNvSpPr>
            <a:spLocks noGrp="1"/>
          </p:cNvSpPr>
          <p:nvPr>
            <p:ph idx="1"/>
          </p:nvPr>
        </p:nvSpPr>
        <p:spPr/>
        <p:txBody>
          <a:bodyPr/>
          <a:lstStyle/>
          <a:p>
            <a:pPr marL="342900" lvl="2" indent="-342900"/>
            <a:r>
              <a:rPr lang="en-US" sz="3200" dirty="0">
                <a:latin typeface="Franklin Gothic Medium" panose="020B0603020102020204" pitchFamily="34" charset="0"/>
              </a:rPr>
              <a:t>Case</a:t>
            </a:r>
            <a:r>
              <a:rPr lang="en-US" sz="2800" dirty="0"/>
              <a:t> </a:t>
            </a:r>
            <a:r>
              <a:rPr lang="en-US" sz="3200" b="1" dirty="0">
                <a:sym typeface="Symbol" pitchFamily="18" charset="2"/>
              </a:rPr>
              <a:t>AB</a:t>
            </a:r>
            <a:r>
              <a:rPr lang="en-US" sz="3200" dirty="0">
                <a:sym typeface="Symbol" pitchFamily="18" charset="2"/>
              </a:rPr>
              <a:t>:</a:t>
            </a:r>
          </a:p>
        </p:txBody>
      </p:sp>
      <p:grpSp>
        <p:nvGrpSpPr>
          <p:cNvPr id="16391" name="Group 12"/>
          <p:cNvGrpSpPr>
            <a:grpSpLocks/>
          </p:cNvGrpSpPr>
          <p:nvPr/>
        </p:nvGrpSpPr>
        <p:grpSpPr bwMode="auto">
          <a:xfrm>
            <a:off x="1219200" y="3200400"/>
            <a:ext cx="2362200" cy="1752600"/>
            <a:chOff x="1524000" y="3962400"/>
            <a:chExt cx="2362200" cy="1752600"/>
          </a:xfrm>
        </p:grpSpPr>
        <p:sp>
          <p:nvSpPr>
            <p:cNvPr id="7" name="Rectangle 6"/>
            <p:cNvSpPr/>
            <p:nvPr/>
          </p:nvSpPr>
          <p:spPr>
            <a:xfrm>
              <a:off x="1600200" y="3962400"/>
              <a:ext cx="2286000" cy="1752600"/>
            </a:xfrm>
            <a:prstGeom prst="rect">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cxnSp>
          <p:nvCxnSpPr>
            <p:cNvPr id="9" name="Straight Arrow Connector 8"/>
            <p:cNvCxnSpPr/>
            <p:nvPr/>
          </p:nvCxnSpPr>
          <p:spPr bwMode="auto">
            <a:xfrm>
              <a:off x="1524000" y="4800600"/>
              <a:ext cx="309563" cy="0"/>
            </a:xfrm>
            <a:prstGeom prst="straightConnector1">
              <a:avLst/>
            </a:prstGeom>
            <a:ln w="57150">
              <a:solidFill>
                <a:schemeClr val="accent4">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bwMode="auto">
            <a:xfrm>
              <a:off x="1828800" y="46482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1" name="Oval 10"/>
            <p:cNvSpPr/>
            <p:nvPr/>
          </p:nvSpPr>
          <p:spPr bwMode="auto">
            <a:xfrm>
              <a:off x="3276600" y="4267200"/>
              <a:ext cx="304800" cy="328613"/>
            </a:xfrm>
            <a:prstGeom prst="ellipse">
              <a:avLst/>
            </a:prstGeom>
            <a:no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2" name="Oval 11"/>
            <p:cNvSpPr/>
            <p:nvPr/>
          </p:nvSpPr>
          <p:spPr bwMode="auto">
            <a:xfrm>
              <a:off x="3276600" y="5181600"/>
              <a:ext cx="304800" cy="328613"/>
            </a:xfrm>
            <a:prstGeom prst="ellipse">
              <a:avLst/>
            </a:prstGeom>
            <a:no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grpSp>
      <p:grpSp>
        <p:nvGrpSpPr>
          <p:cNvPr id="16392" name="Group 13"/>
          <p:cNvGrpSpPr>
            <a:grpSpLocks/>
          </p:cNvGrpSpPr>
          <p:nvPr/>
        </p:nvGrpSpPr>
        <p:grpSpPr bwMode="auto">
          <a:xfrm>
            <a:off x="4876800" y="3200400"/>
            <a:ext cx="2362200" cy="1752600"/>
            <a:chOff x="1524000" y="3962400"/>
            <a:chExt cx="2362200" cy="1752600"/>
          </a:xfrm>
        </p:grpSpPr>
        <p:sp>
          <p:nvSpPr>
            <p:cNvPr id="15" name="Rectangle 14"/>
            <p:cNvSpPr/>
            <p:nvPr/>
          </p:nvSpPr>
          <p:spPr>
            <a:xfrm>
              <a:off x="1600200" y="3962400"/>
              <a:ext cx="2286000" cy="1752600"/>
            </a:xfrm>
            <a:prstGeom prst="rect">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cxnSp>
          <p:nvCxnSpPr>
            <p:cNvPr id="16" name="Straight Arrow Connector 15"/>
            <p:cNvCxnSpPr/>
            <p:nvPr/>
          </p:nvCxnSpPr>
          <p:spPr bwMode="auto">
            <a:xfrm>
              <a:off x="1524000" y="4800600"/>
              <a:ext cx="309563" cy="0"/>
            </a:xfrm>
            <a:prstGeom prst="straightConnector1">
              <a:avLst/>
            </a:prstGeom>
            <a:ln w="57150">
              <a:solidFill>
                <a:schemeClr val="accent4">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bwMode="auto">
            <a:xfrm>
              <a:off x="1828800" y="46482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8" name="Oval 17"/>
            <p:cNvSpPr/>
            <p:nvPr/>
          </p:nvSpPr>
          <p:spPr bwMode="auto">
            <a:xfrm>
              <a:off x="3276600" y="4267200"/>
              <a:ext cx="304800" cy="328613"/>
            </a:xfrm>
            <a:prstGeom prst="ellipse">
              <a:avLst/>
            </a:prstGeom>
            <a:no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9" name="Oval 18"/>
            <p:cNvSpPr/>
            <p:nvPr/>
          </p:nvSpPr>
          <p:spPr bwMode="auto">
            <a:xfrm>
              <a:off x="3276600" y="5181600"/>
              <a:ext cx="304800" cy="328613"/>
            </a:xfrm>
            <a:prstGeom prst="ellipse">
              <a:avLst/>
            </a:prstGeom>
            <a:no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grpSp>
      <p:sp>
        <p:nvSpPr>
          <p:cNvPr id="20" name="Rectangle 19"/>
          <p:cNvSpPr/>
          <p:nvPr/>
        </p:nvSpPr>
        <p:spPr>
          <a:xfrm>
            <a:off x="2125131" y="4983266"/>
            <a:ext cx="530915" cy="492443"/>
          </a:xfrm>
          <a:prstGeom prst="rect">
            <a:avLst/>
          </a:prstGeom>
        </p:spPr>
        <p:txBody>
          <a:bodyPr wrap="none">
            <a:spAutoFit/>
          </a:bodyPr>
          <a:lstStyle/>
          <a:p>
            <a:r>
              <a:rPr lang="en-US" sz="2600" dirty="0"/>
              <a:t>N</a:t>
            </a:r>
            <a:r>
              <a:rPr lang="en-US" sz="2600" baseline="-25000" dirty="0"/>
              <a:t>A</a:t>
            </a:r>
            <a:endParaRPr lang="en-US" sz="2600" dirty="0"/>
          </a:p>
        </p:txBody>
      </p:sp>
      <p:sp>
        <p:nvSpPr>
          <p:cNvPr id="21" name="Rectangle 20"/>
          <p:cNvSpPr/>
          <p:nvPr/>
        </p:nvSpPr>
        <p:spPr>
          <a:xfrm>
            <a:off x="5843306" y="4986245"/>
            <a:ext cx="520804" cy="492443"/>
          </a:xfrm>
          <a:prstGeom prst="rect">
            <a:avLst/>
          </a:prstGeom>
        </p:spPr>
        <p:txBody>
          <a:bodyPr wrap="none">
            <a:spAutoFit/>
          </a:bodyPr>
          <a:lstStyle/>
          <a:p>
            <a:r>
              <a:rPr lang="en-US" sz="2600" dirty="0"/>
              <a:t>N</a:t>
            </a:r>
            <a:r>
              <a:rPr lang="en-US" sz="2600" baseline="-25000" dirty="0"/>
              <a:t>B</a:t>
            </a:r>
            <a:endParaRPr lang="en-US" sz="2600" dirty="0"/>
          </a:p>
        </p:txBody>
      </p:sp>
    </p:spTree>
    <p:extLst>
      <p:ext uri="{BB962C8B-B14F-4D97-AF65-F5344CB8AC3E}">
        <p14:creationId xmlns:p14="http://schemas.microsoft.com/office/powerpoint/2010/main" val="808152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Inductive Step</a:t>
            </a:r>
          </a:p>
        </p:txBody>
      </p:sp>
      <p:sp>
        <p:nvSpPr>
          <p:cNvPr id="17411" name="Content Placeholder 2"/>
          <p:cNvSpPr>
            <a:spLocks noGrp="1"/>
          </p:cNvSpPr>
          <p:nvPr>
            <p:ph idx="1"/>
          </p:nvPr>
        </p:nvSpPr>
        <p:spPr/>
        <p:txBody>
          <a:bodyPr/>
          <a:lstStyle/>
          <a:p>
            <a:pPr marL="342900" lvl="2" indent="-342900"/>
            <a:r>
              <a:rPr lang="en-US" sz="3200" dirty="0">
                <a:latin typeface="Franklin Gothic Medium" panose="020B0603020102020204" pitchFamily="34" charset="0"/>
              </a:rPr>
              <a:t>Case</a:t>
            </a:r>
            <a:r>
              <a:rPr lang="en-US" sz="2800" dirty="0"/>
              <a:t> </a:t>
            </a:r>
            <a:r>
              <a:rPr lang="en-US" sz="3200" b="1" dirty="0">
                <a:sym typeface="Symbol" pitchFamily="18" charset="2"/>
              </a:rPr>
              <a:t>AB</a:t>
            </a:r>
            <a:r>
              <a:rPr lang="en-US" sz="3200" dirty="0">
                <a:sym typeface="Symbol" pitchFamily="18" charset="2"/>
              </a:rPr>
              <a:t>:</a:t>
            </a:r>
          </a:p>
        </p:txBody>
      </p:sp>
      <p:grpSp>
        <p:nvGrpSpPr>
          <p:cNvPr id="17415" name="Group 12"/>
          <p:cNvGrpSpPr>
            <a:grpSpLocks/>
          </p:cNvGrpSpPr>
          <p:nvPr/>
        </p:nvGrpSpPr>
        <p:grpSpPr bwMode="auto">
          <a:xfrm>
            <a:off x="1219200" y="3200400"/>
            <a:ext cx="2362200" cy="1752600"/>
            <a:chOff x="1524000" y="3962400"/>
            <a:chExt cx="2362200" cy="1752600"/>
          </a:xfrm>
        </p:grpSpPr>
        <p:sp>
          <p:nvSpPr>
            <p:cNvPr id="7" name="Rectangle 6"/>
            <p:cNvSpPr/>
            <p:nvPr/>
          </p:nvSpPr>
          <p:spPr>
            <a:xfrm>
              <a:off x="1600200" y="3962400"/>
              <a:ext cx="2286000" cy="1752600"/>
            </a:xfrm>
            <a:prstGeom prst="rect">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cxnSp>
          <p:nvCxnSpPr>
            <p:cNvPr id="9" name="Straight Arrow Connector 8"/>
            <p:cNvCxnSpPr/>
            <p:nvPr/>
          </p:nvCxnSpPr>
          <p:spPr bwMode="auto">
            <a:xfrm>
              <a:off x="1524000" y="4800600"/>
              <a:ext cx="309563"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bwMode="auto">
            <a:xfrm>
              <a:off x="1828800" y="46482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1" name="Oval 10"/>
            <p:cNvSpPr/>
            <p:nvPr/>
          </p:nvSpPr>
          <p:spPr bwMode="auto">
            <a:xfrm>
              <a:off x="3276600" y="4267200"/>
              <a:ext cx="304800" cy="328613"/>
            </a:xfrm>
            <a:prstGeom prst="ellipse">
              <a:avLst/>
            </a:prstGeom>
            <a:no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2" name="Oval 11"/>
            <p:cNvSpPr/>
            <p:nvPr/>
          </p:nvSpPr>
          <p:spPr bwMode="auto">
            <a:xfrm>
              <a:off x="3276600" y="5181600"/>
              <a:ext cx="304800" cy="328613"/>
            </a:xfrm>
            <a:prstGeom prst="ellipse">
              <a:avLst/>
            </a:prstGeom>
            <a:no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grpSp>
      <p:grpSp>
        <p:nvGrpSpPr>
          <p:cNvPr id="17416" name="Group 13"/>
          <p:cNvGrpSpPr>
            <a:grpSpLocks/>
          </p:cNvGrpSpPr>
          <p:nvPr/>
        </p:nvGrpSpPr>
        <p:grpSpPr bwMode="auto">
          <a:xfrm>
            <a:off x="4953000" y="3200400"/>
            <a:ext cx="2286000" cy="1752600"/>
            <a:chOff x="1600200" y="3962400"/>
            <a:chExt cx="2286000" cy="1752600"/>
          </a:xfrm>
        </p:grpSpPr>
        <p:sp>
          <p:nvSpPr>
            <p:cNvPr id="15" name="Rectangle 14"/>
            <p:cNvSpPr/>
            <p:nvPr/>
          </p:nvSpPr>
          <p:spPr>
            <a:xfrm>
              <a:off x="1600200" y="3962400"/>
              <a:ext cx="2286000" cy="1752600"/>
            </a:xfrm>
            <a:prstGeom prst="rect">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sp>
          <p:nvSpPr>
            <p:cNvPr id="17" name="Oval 16"/>
            <p:cNvSpPr/>
            <p:nvPr/>
          </p:nvSpPr>
          <p:spPr bwMode="auto">
            <a:xfrm>
              <a:off x="1828800" y="46482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8" name="Oval 17"/>
            <p:cNvSpPr/>
            <p:nvPr/>
          </p:nvSpPr>
          <p:spPr bwMode="auto">
            <a:xfrm>
              <a:off x="3276600" y="4267200"/>
              <a:ext cx="304800"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9" name="Oval 18"/>
            <p:cNvSpPr/>
            <p:nvPr/>
          </p:nvSpPr>
          <p:spPr bwMode="auto">
            <a:xfrm>
              <a:off x="3276600" y="5181600"/>
              <a:ext cx="304800"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grpSp>
      <p:sp>
        <p:nvSpPr>
          <p:cNvPr id="21" name="TextBox 20"/>
          <p:cNvSpPr txBox="1"/>
          <p:nvPr/>
        </p:nvSpPr>
        <p:spPr>
          <a:xfrm>
            <a:off x="4071938" y="3243263"/>
            <a:ext cx="358775" cy="523875"/>
          </a:xfrm>
          <a:prstGeom prst="rect">
            <a:avLst/>
          </a:prstGeom>
          <a:noFill/>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lvl="0" eaLnBrk="1" hangingPunct="1"/>
            <a:r>
              <a:rPr lang="en-US" sz="2800" b="1" dirty="0">
                <a:solidFill>
                  <a:prstClr val="black"/>
                </a:solidFill>
                <a:latin typeface="Cambria Math" panose="02040503050406030204" pitchFamily="18" charset="0"/>
                <a:ea typeface="Cambria Math" panose="02040503050406030204" pitchFamily="18" charset="0"/>
                <a:sym typeface="Symbol" pitchFamily="18" charset="2"/>
              </a:rPr>
              <a:t>ɛ</a:t>
            </a:r>
            <a:endParaRPr lang="en-US" sz="2800" b="1" dirty="0">
              <a:solidFill>
                <a:prstClr val="black"/>
              </a:solidFill>
              <a:latin typeface="Calibri"/>
              <a:ea typeface="+mn-ea"/>
            </a:endParaRPr>
          </a:p>
        </p:txBody>
      </p:sp>
      <p:cxnSp>
        <p:nvCxnSpPr>
          <p:cNvPr id="22" name="Curved Connector 21"/>
          <p:cNvCxnSpPr>
            <a:stCxn id="11" idx="6"/>
            <a:endCxn id="17" idx="2"/>
          </p:cNvCxnSpPr>
          <p:nvPr/>
        </p:nvCxnSpPr>
        <p:spPr>
          <a:xfrm>
            <a:off x="3276600" y="3670300"/>
            <a:ext cx="1905000" cy="381000"/>
          </a:xfrm>
          <a:prstGeom prst="curved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p:nvPr/>
        </p:nvCxnSpPr>
        <p:spPr>
          <a:xfrm flipV="1">
            <a:off x="3276600" y="4076700"/>
            <a:ext cx="1905000" cy="508000"/>
          </a:xfrm>
          <a:prstGeom prst="curved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071938" y="4322763"/>
            <a:ext cx="358775" cy="522287"/>
          </a:xfrm>
          <a:prstGeom prst="rect">
            <a:avLst/>
          </a:prstGeom>
          <a:noFill/>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lvl="0" eaLnBrk="1" hangingPunct="1"/>
            <a:r>
              <a:rPr lang="en-US" sz="2800" b="1" dirty="0">
                <a:solidFill>
                  <a:prstClr val="black"/>
                </a:solidFill>
                <a:latin typeface="Cambria Math" panose="02040503050406030204" pitchFamily="18" charset="0"/>
                <a:ea typeface="Cambria Math" panose="02040503050406030204" pitchFamily="18" charset="0"/>
                <a:sym typeface="Symbol" pitchFamily="18" charset="2"/>
              </a:rPr>
              <a:t>ɛ</a:t>
            </a:r>
            <a:endParaRPr lang="en-US" sz="2800" b="1" dirty="0">
              <a:solidFill>
                <a:prstClr val="black"/>
              </a:solidFill>
              <a:latin typeface="Calibri"/>
              <a:ea typeface="+mn-ea"/>
            </a:endParaRPr>
          </a:p>
        </p:txBody>
      </p:sp>
      <p:sp>
        <p:nvSpPr>
          <p:cNvPr id="27" name="Rectangle 26"/>
          <p:cNvSpPr/>
          <p:nvPr/>
        </p:nvSpPr>
        <p:spPr>
          <a:xfrm>
            <a:off x="2125131" y="4983266"/>
            <a:ext cx="530915" cy="492443"/>
          </a:xfrm>
          <a:prstGeom prst="rect">
            <a:avLst/>
          </a:prstGeom>
        </p:spPr>
        <p:txBody>
          <a:bodyPr wrap="none">
            <a:spAutoFit/>
          </a:bodyPr>
          <a:lstStyle/>
          <a:p>
            <a:r>
              <a:rPr lang="en-US" sz="2600" dirty="0"/>
              <a:t>N</a:t>
            </a:r>
            <a:r>
              <a:rPr lang="en-US" sz="2600" baseline="-25000" dirty="0"/>
              <a:t>A</a:t>
            </a:r>
            <a:endParaRPr lang="en-US" sz="2600" dirty="0"/>
          </a:p>
        </p:txBody>
      </p:sp>
      <p:sp>
        <p:nvSpPr>
          <p:cNvPr id="29" name="Rectangle 28"/>
          <p:cNvSpPr/>
          <p:nvPr/>
        </p:nvSpPr>
        <p:spPr>
          <a:xfrm>
            <a:off x="5843306" y="4986245"/>
            <a:ext cx="520804" cy="492443"/>
          </a:xfrm>
          <a:prstGeom prst="rect">
            <a:avLst/>
          </a:prstGeom>
        </p:spPr>
        <p:txBody>
          <a:bodyPr wrap="none">
            <a:spAutoFit/>
          </a:bodyPr>
          <a:lstStyle/>
          <a:p>
            <a:r>
              <a:rPr lang="en-US" sz="2600" dirty="0"/>
              <a:t>N</a:t>
            </a:r>
            <a:r>
              <a:rPr lang="en-US" sz="2600" baseline="-25000" dirty="0"/>
              <a:t>B</a:t>
            </a:r>
            <a:endParaRPr lang="en-US" sz="2600" dirty="0"/>
          </a:p>
        </p:txBody>
      </p:sp>
    </p:spTree>
    <p:extLst>
      <p:ext uri="{BB962C8B-B14F-4D97-AF65-F5344CB8AC3E}">
        <p14:creationId xmlns:p14="http://schemas.microsoft.com/office/powerpoint/2010/main" val="631943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Inductive Step</a:t>
            </a:r>
          </a:p>
        </p:txBody>
      </p:sp>
      <p:sp>
        <p:nvSpPr>
          <p:cNvPr id="18435" name="Content Placeholder 2"/>
          <p:cNvSpPr>
            <a:spLocks noGrp="1"/>
          </p:cNvSpPr>
          <p:nvPr>
            <p:ph idx="1"/>
          </p:nvPr>
        </p:nvSpPr>
        <p:spPr/>
        <p:txBody>
          <a:bodyPr/>
          <a:lstStyle/>
          <a:p>
            <a:pPr marL="342900" lvl="2" indent="-342900"/>
            <a:r>
              <a:rPr lang="en-US" sz="3200" dirty="0">
                <a:latin typeface="Franklin Gothic Medium" panose="020B0603020102020204" pitchFamily="34" charset="0"/>
              </a:rPr>
              <a:t>Case</a:t>
            </a:r>
            <a:r>
              <a:rPr lang="en-US" sz="3200" dirty="0"/>
              <a:t> </a:t>
            </a:r>
            <a:r>
              <a:rPr lang="en-US" sz="3200" b="1" dirty="0">
                <a:sym typeface="Symbol" pitchFamily="18" charset="2"/>
              </a:rPr>
              <a:t>A*</a:t>
            </a:r>
          </a:p>
        </p:txBody>
      </p:sp>
      <p:grpSp>
        <p:nvGrpSpPr>
          <p:cNvPr id="18439" name="Group 12"/>
          <p:cNvGrpSpPr>
            <a:grpSpLocks/>
          </p:cNvGrpSpPr>
          <p:nvPr/>
        </p:nvGrpSpPr>
        <p:grpSpPr bwMode="auto">
          <a:xfrm>
            <a:off x="3276600" y="3048000"/>
            <a:ext cx="2362200" cy="1752600"/>
            <a:chOff x="1524000" y="3962400"/>
            <a:chExt cx="2362200" cy="1752600"/>
          </a:xfrm>
        </p:grpSpPr>
        <p:sp>
          <p:nvSpPr>
            <p:cNvPr id="7" name="Rectangle 6"/>
            <p:cNvSpPr/>
            <p:nvPr/>
          </p:nvSpPr>
          <p:spPr>
            <a:xfrm>
              <a:off x="1600200" y="3962400"/>
              <a:ext cx="2286000" cy="1752600"/>
            </a:xfrm>
            <a:prstGeom prst="rect">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cxnSp>
          <p:nvCxnSpPr>
            <p:cNvPr id="9" name="Straight Arrow Connector 8"/>
            <p:cNvCxnSpPr/>
            <p:nvPr/>
          </p:nvCxnSpPr>
          <p:spPr bwMode="auto">
            <a:xfrm>
              <a:off x="1524000" y="4800600"/>
              <a:ext cx="309563" cy="0"/>
            </a:xfrm>
            <a:prstGeom prst="straightConnector1">
              <a:avLst/>
            </a:prstGeom>
            <a:ln w="57150">
              <a:solidFill>
                <a:schemeClr val="accent4">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bwMode="auto">
            <a:xfrm>
              <a:off x="1828800" y="46482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1" name="Oval 10"/>
            <p:cNvSpPr/>
            <p:nvPr/>
          </p:nvSpPr>
          <p:spPr bwMode="auto">
            <a:xfrm>
              <a:off x="3276600" y="4267200"/>
              <a:ext cx="304800" cy="328613"/>
            </a:xfrm>
            <a:prstGeom prst="ellipse">
              <a:avLst/>
            </a:prstGeom>
            <a:no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2" name="Oval 11"/>
            <p:cNvSpPr/>
            <p:nvPr/>
          </p:nvSpPr>
          <p:spPr bwMode="auto">
            <a:xfrm>
              <a:off x="3276600" y="5181600"/>
              <a:ext cx="304800" cy="328613"/>
            </a:xfrm>
            <a:prstGeom prst="ellipse">
              <a:avLst/>
            </a:prstGeom>
            <a:no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grpSp>
      <p:sp>
        <p:nvSpPr>
          <p:cNvPr id="13" name="Rectangle 12"/>
          <p:cNvSpPr/>
          <p:nvPr/>
        </p:nvSpPr>
        <p:spPr>
          <a:xfrm>
            <a:off x="4306092" y="4966715"/>
            <a:ext cx="530915" cy="492443"/>
          </a:xfrm>
          <a:prstGeom prst="rect">
            <a:avLst/>
          </a:prstGeom>
        </p:spPr>
        <p:txBody>
          <a:bodyPr wrap="none">
            <a:spAutoFit/>
          </a:bodyPr>
          <a:lstStyle/>
          <a:p>
            <a:r>
              <a:rPr lang="en-US" sz="2600" dirty="0"/>
              <a:t>N</a:t>
            </a:r>
            <a:r>
              <a:rPr lang="en-US" sz="2600" baseline="-25000" dirty="0"/>
              <a:t>A</a:t>
            </a:r>
            <a:endParaRPr lang="en-US" sz="2600" dirty="0"/>
          </a:p>
        </p:txBody>
      </p:sp>
    </p:spTree>
    <p:extLst>
      <p:ext uri="{BB962C8B-B14F-4D97-AF65-F5344CB8AC3E}">
        <p14:creationId xmlns:p14="http://schemas.microsoft.com/office/powerpoint/2010/main" val="724470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Inductive Step</a:t>
            </a:r>
          </a:p>
        </p:txBody>
      </p:sp>
      <p:sp>
        <p:nvSpPr>
          <p:cNvPr id="19459" name="Content Placeholder 2"/>
          <p:cNvSpPr>
            <a:spLocks noGrp="1"/>
          </p:cNvSpPr>
          <p:nvPr>
            <p:ph idx="1"/>
          </p:nvPr>
        </p:nvSpPr>
        <p:spPr/>
        <p:txBody>
          <a:bodyPr/>
          <a:lstStyle/>
          <a:p>
            <a:pPr marL="342900" lvl="2" indent="-342900"/>
            <a:r>
              <a:rPr lang="en-US" sz="3200" dirty="0">
                <a:latin typeface="Franklin Gothic Medium" panose="020B0603020102020204" pitchFamily="34" charset="0"/>
              </a:rPr>
              <a:t>Case</a:t>
            </a:r>
            <a:r>
              <a:rPr lang="en-US" sz="3200" dirty="0"/>
              <a:t> </a:t>
            </a:r>
            <a:r>
              <a:rPr lang="en-US" sz="3200" b="1" dirty="0">
                <a:sym typeface="Symbol" pitchFamily="18" charset="2"/>
              </a:rPr>
              <a:t>A*</a:t>
            </a:r>
          </a:p>
        </p:txBody>
      </p:sp>
      <p:grpSp>
        <p:nvGrpSpPr>
          <p:cNvPr id="19463" name="Group 12"/>
          <p:cNvGrpSpPr>
            <a:grpSpLocks/>
          </p:cNvGrpSpPr>
          <p:nvPr/>
        </p:nvGrpSpPr>
        <p:grpSpPr bwMode="auto">
          <a:xfrm>
            <a:off x="3276600" y="3048000"/>
            <a:ext cx="2362200" cy="1752600"/>
            <a:chOff x="1524000" y="3962400"/>
            <a:chExt cx="2362200" cy="1752600"/>
          </a:xfrm>
        </p:grpSpPr>
        <p:sp>
          <p:nvSpPr>
            <p:cNvPr id="7" name="Rectangle 6"/>
            <p:cNvSpPr/>
            <p:nvPr/>
          </p:nvSpPr>
          <p:spPr>
            <a:xfrm>
              <a:off x="1600200" y="3962400"/>
              <a:ext cx="2286000" cy="1752600"/>
            </a:xfrm>
            <a:prstGeom prst="rect">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cxnSp>
          <p:nvCxnSpPr>
            <p:cNvPr id="9" name="Straight Arrow Connector 8"/>
            <p:cNvCxnSpPr/>
            <p:nvPr/>
          </p:nvCxnSpPr>
          <p:spPr bwMode="auto">
            <a:xfrm>
              <a:off x="1524000" y="4800600"/>
              <a:ext cx="309563" cy="0"/>
            </a:xfrm>
            <a:prstGeom prst="straightConnector1">
              <a:avLst/>
            </a:prstGeom>
            <a:ln w="57150">
              <a:solidFill>
                <a:schemeClr val="accent4">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bwMode="auto">
            <a:xfrm>
              <a:off x="1828800" y="46482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1" name="Oval 10"/>
            <p:cNvSpPr/>
            <p:nvPr/>
          </p:nvSpPr>
          <p:spPr bwMode="auto">
            <a:xfrm>
              <a:off x="3276600" y="4267200"/>
              <a:ext cx="304800"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sp>
          <p:nvSpPr>
            <p:cNvPr id="12" name="Oval 11"/>
            <p:cNvSpPr/>
            <p:nvPr/>
          </p:nvSpPr>
          <p:spPr bwMode="auto">
            <a:xfrm>
              <a:off x="3276600" y="5181600"/>
              <a:ext cx="304800"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grpSp>
      <p:grpSp>
        <p:nvGrpSpPr>
          <p:cNvPr id="19466" name="Group 14"/>
          <p:cNvGrpSpPr>
            <a:grpSpLocks/>
          </p:cNvGrpSpPr>
          <p:nvPr/>
        </p:nvGrpSpPr>
        <p:grpSpPr bwMode="auto">
          <a:xfrm>
            <a:off x="1812925" y="3759200"/>
            <a:ext cx="609600" cy="328613"/>
            <a:chOff x="4114800" y="2286000"/>
            <a:chExt cx="609600" cy="328613"/>
          </a:xfrm>
        </p:grpSpPr>
        <p:cxnSp>
          <p:nvCxnSpPr>
            <p:cNvPr id="16" name="Straight Arrow Connector 15"/>
            <p:cNvCxnSpPr/>
            <p:nvPr/>
          </p:nvCxnSpPr>
          <p:spPr bwMode="auto">
            <a:xfrm>
              <a:off x="4114800" y="2438400"/>
              <a:ext cx="309563"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bwMode="auto">
            <a:xfrm>
              <a:off x="4419600" y="2286000"/>
              <a:ext cx="304800"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schemeClr val="tx1"/>
                </a:solidFill>
              </a:endParaRPr>
            </a:p>
          </p:txBody>
        </p:sp>
      </p:grpSp>
      <p:cxnSp>
        <p:nvCxnSpPr>
          <p:cNvPr id="3" name="Straight Arrow Connector 2"/>
          <p:cNvCxnSpPr>
            <a:endCxn id="10" idx="2"/>
          </p:cNvCxnSpPr>
          <p:nvPr/>
        </p:nvCxnSpPr>
        <p:spPr>
          <a:xfrm flipV="1">
            <a:off x="2422525" y="3898900"/>
            <a:ext cx="1158875" cy="127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43188" y="3444875"/>
            <a:ext cx="348172" cy="523220"/>
          </a:xfrm>
          <a:prstGeom prst="rect">
            <a:avLst/>
          </a:prstGeom>
          <a:noFill/>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lvl="0" eaLnBrk="1" hangingPunct="1"/>
            <a:r>
              <a:rPr lang="en-US" sz="2800" b="1" dirty="0">
                <a:solidFill>
                  <a:prstClr val="black"/>
                </a:solidFill>
                <a:latin typeface="Cambria Math" panose="02040503050406030204" pitchFamily="18" charset="0"/>
                <a:ea typeface="Cambria Math" panose="02040503050406030204" pitchFamily="18" charset="0"/>
                <a:sym typeface="Symbol" pitchFamily="18" charset="2"/>
              </a:rPr>
              <a:t>ɛ</a:t>
            </a:r>
            <a:endParaRPr lang="en-US" sz="2800" b="1" dirty="0">
              <a:solidFill>
                <a:prstClr val="black"/>
              </a:solidFill>
              <a:latin typeface="Calibri"/>
              <a:ea typeface="+mn-ea"/>
            </a:endParaRPr>
          </a:p>
        </p:txBody>
      </p:sp>
      <p:cxnSp>
        <p:nvCxnSpPr>
          <p:cNvPr id="18" name="Curved Connector 17"/>
          <p:cNvCxnSpPr>
            <a:stCxn id="11" idx="0"/>
            <a:endCxn id="10" idx="0"/>
          </p:cNvCxnSpPr>
          <p:nvPr/>
        </p:nvCxnSpPr>
        <p:spPr>
          <a:xfrm rot="16200000" flipH="1" flipV="1">
            <a:off x="4267200" y="2819400"/>
            <a:ext cx="381000" cy="1447800"/>
          </a:xfrm>
          <a:prstGeom prst="curvedConnector3">
            <a:avLst>
              <a:gd name="adj1" fmla="val -16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376738" y="2286000"/>
            <a:ext cx="358775" cy="523875"/>
          </a:xfrm>
          <a:prstGeom prst="rect">
            <a:avLst/>
          </a:prstGeom>
          <a:noFill/>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lvl="0" eaLnBrk="1" hangingPunct="1"/>
            <a:r>
              <a:rPr lang="en-US" sz="2800" b="1" dirty="0">
                <a:solidFill>
                  <a:prstClr val="black"/>
                </a:solidFill>
                <a:latin typeface="Cambria Math" panose="02040503050406030204" pitchFamily="18" charset="0"/>
                <a:ea typeface="Cambria Math" panose="02040503050406030204" pitchFamily="18" charset="0"/>
                <a:sym typeface="Symbol" pitchFamily="18" charset="2"/>
              </a:rPr>
              <a:t>ɛ</a:t>
            </a:r>
            <a:endParaRPr lang="en-US" sz="2800" b="1" dirty="0">
              <a:solidFill>
                <a:prstClr val="black"/>
              </a:solidFill>
              <a:latin typeface="Calibri"/>
              <a:ea typeface="+mn-ea"/>
            </a:endParaRPr>
          </a:p>
        </p:txBody>
      </p:sp>
      <p:sp>
        <p:nvSpPr>
          <p:cNvPr id="28" name="TextBox 27"/>
          <p:cNvSpPr txBox="1"/>
          <p:nvPr/>
        </p:nvSpPr>
        <p:spPr>
          <a:xfrm>
            <a:off x="4376738" y="5051425"/>
            <a:ext cx="358775" cy="523875"/>
          </a:xfrm>
          <a:prstGeom prst="rect">
            <a:avLst/>
          </a:prstGeom>
          <a:noFill/>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lvl="0" eaLnBrk="1" hangingPunct="1"/>
            <a:r>
              <a:rPr lang="en-US" sz="2800" b="1" dirty="0">
                <a:solidFill>
                  <a:prstClr val="black"/>
                </a:solidFill>
                <a:latin typeface="Cambria Math" panose="02040503050406030204" pitchFamily="18" charset="0"/>
                <a:ea typeface="Cambria Math" panose="02040503050406030204" pitchFamily="18" charset="0"/>
                <a:sym typeface="Symbol" pitchFamily="18" charset="2"/>
              </a:rPr>
              <a:t>ɛ</a:t>
            </a:r>
            <a:endParaRPr lang="en-US" sz="2800" b="1" dirty="0">
              <a:solidFill>
                <a:prstClr val="black"/>
              </a:solidFill>
              <a:latin typeface="Calibri"/>
              <a:ea typeface="+mn-ea"/>
            </a:endParaRPr>
          </a:p>
        </p:txBody>
      </p:sp>
      <p:cxnSp>
        <p:nvCxnSpPr>
          <p:cNvPr id="29" name="Curved Connector 28"/>
          <p:cNvCxnSpPr>
            <a:stCxn id="12" idx="4"/>
            <a:endCxn id="10" idx="4"/>
          </p:cNvCxnSpPr>
          <p:nvPr/>
        </p:nvCxnSpPr>
        <p:spPr>
          <a:xfrm rot="5400000" flipH="1">
            <a:off x="4191000" y="3605213"/>
            <a:ext cx="533400" cy="1447800"/>
          </a:xfrm>
          <a:prstGeom prst="curvedConnector3">
            <a:avLst>
              <a:gd name="adj1" fmla="val -85714"/>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306092" y="5575300"/>
            <a:ext cx="530915" cy="492443"/>
          </a:xfrm>
          <a:prstGeom prst="rect">
            <a:avLst/>
          </a:prstGeom>
        </p:spPr>
        <p:txBody>
          <a:bodyPr wrap="none">
            <a:spAutoFit/>
          </a:bodyPr>
          <a:lstStyle/>
          <a:p>
            <a:r>
              <a:rPr lang="en-US" sz="2600" dirty="0"/>
              <a:t>N</a:t>
            </a:r>
            <a:r>
              <a:rPr lang="en-US" sz="2600" baseline="-25000" dirty="0"/>
              <a:t>A</a:t>
            </a:r>
            <a:endParaRPr lang="en-US" sz="2600" dirty="0"/>
          </a:p>
        </p:txBody>
      </p:sp>
    </p:spTree>
    <p:extLst>
      <p:ext uri="{BB962C8B-B14F-4D97-AF65-F5344CB8AC3E}">
        <p14:creationId xmlns:p14="http://schemas.microsoft.com/office/powerpoint/2010/main" val="3171015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an NFA for (01</a:t>
            </a:r>
            <a:r>
              <a:rPr lang="en-US" dirty="0">
                <a:sym typeface="Symbol" charset="0"/>
              </a:rPr>
              <a:t> 1</a:t>
            </a:r>
            <a:r>
              <a:rPr lang="en-US" dirty="0"/>
              <a:t>)*0</a:t>
            </a:r>
          </a:p>
        </p:txBody>
      </p:sp>
    </p:spTree>
    <p:extLst>
      <p:ext uri="{BB962C8B-B14F-4D97-AF65-F5344CB8AC3E}">
        <p14:creationId xmlns:p14="http://schemas.microsoft.com/office/powerpoint/2010/main" val="1168848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latin typeface="Franklin Gothic Medium" panose="020B0603020102020204" pitchFamily="34" charset="0"/>
              </a:rPr>
              <a:t>Solution</a:t>
            </a:r>
          </a:p>
        </p:txBody>
      </p:sp>
      <p:sp>
        <p:nvSpPr>
          <p:cNvPr id="4103" name="TextBox 1"/>
          <p:cNvSpPr txBox="1">
            <a:spLocks noChangeArrowheads="1"/>
          </p:cNvSpPr>
          <p:nvPr/>
        </p:nvSpPr>
        <p:spPr bwMode="auto">
          <a:xfrm>
            <a:off x="457200" y="1685925"/>
            <a:ext cx="174148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2800" b="1" dirty="0"/>
              <a:t>(01</a:t>
            </a:r>
            <a:r>
              <a:rPr lang="en-US" sz="2800" b="1" dirty="0">
                <a:sym typeface="Symbol" charset="0"/>
              </a:rPr>
              <a:t> 1</a:t>
            </a:r>
            <a:r>
              <a:rPr lang="en-US" sz="2800" b="1" dirty="0"/>
              <a:t>)*0</a:t>
            </a:r>
          </a:p>
        </p:txBody>
      </p:sp>
      <p:sp>
        <p:nvSpPr>
          <p:cNvPr id="47" name="Oval 46"/>
          <p:cNvSpPr/>
          <p:nvPr/>
        </p:nvSpPr>
        <p:spPr bwMode="auto">
          <a:xfrm>
            <a:off x="3429000" y="4495800"/>
            <a:ext cx="228600" cy="2524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dirty="0">
              <a:solidFill>
                <a:schemeClr val="tx1"/>
              </a:solidFill>
            </a:endParaRPr>
          </a:p>
        </p:txBody>
      </p:sp>
      <p:cxnSp>
        <p:nvCxnSpPr>
          <p:cNvPr id="86" name="Straight Arrow Connector 85"/>
          <p:cNvCxnSpPr>
            <a:stCxn id="26" idx="5"/>
            <a:endCxn id="47" idx="2"/>
          </p:cNvCxnSpPr>
          <p:nvPr/>
        </p:nvCxnSpPr>
        <p:spPr bwMode="auto">
          <a:xfrm>
            <a:off x="2709863" y="4178300"/>
            <a:ext cx="719137" cy="444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Oval 92"/>
          <p:cNvSpPr/>
          <p:nvPr/>
        </p:nvSpPr>
        <p:spPr bwMode="auto">
          <a:xfrm>
            <a:off x="4572000" y="4495800"/>
            <a:ext cx="228600" cy="2524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dirty="0">
              <a:solidFill>
                <a:schemeClr val="tx1"/>
              </a:solidFill>
            </a:endParaRPr>
          </a:p>
        </p:txBody>
      </p:sp>
      <p:cxnSp>
        <p:nvCxnSpPr>
          <p:cNvPr id="95" name="Straight Arrow Connector 94"/>
          <p:cNvCxnSpPr>
            <a:stCxn id="47" idx="6"/>
            <a:endCxn id="93" idx="2"/>
          </p:cNvCxnSpPr>
          <p:nvPr/>
        </p:nvCxnSpPr>
        <p:spPr bwMode="auto">
          <a:xfrm>
            <a:off x="3657600" y="4622800"/>
            <a:ext cx="914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108" name="Group 95"/>
          <p:cNvGrpSpPr>
            <a:grpSpLocks/>
          </p:cNvGrpSpPr>
          <p:nvPr/>
        </p:nvGrpSpPr>
        <p:grpSpPr bwMode="auto">
          <a:xfrm>
            <a:off x="6477000" y="4038600"/>
            <a:ext cx="1295400" cy="252413"/>
            <a:chOff x="4800600" y="4800600"/>
            <a:chExt cx="1295400" cy="252413"/>
          </a:xfrm>
        </p:grpSpPr>
        <p:sp>
          <p:nvSpPr>
            <p:cNvPr id="97" name="Oval 96"/>
            <p:cNvSpPr/>
            <p:nvPr/>
          </p:nvSpPr>
          <p:spPr bwMode="auto">
            <a:xfrm>
              <a:off x="5867400" y="4800600"/>
              <a:ext cx="228600" cy="2524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dirty="0">
                <a:solidFill>
                  <a:schemeClr val="tx1"/>
                </a:solidFill>
              </a:endParaRPr>
            </a:p>
          </p:txBody>
        </p:sp>
        <p:sp>
          <p:nvSpPr>
            <p:cNvPr id="98" name="Oval 97"/>
            <p:cNvSpPr/>
            <p:nvPr/>
          </p:nvSpPr>
          <p:spPr bwMode="auto">
            <a:xfrm>
              <a:off x="4800600" y="4800600"/>
              <a:ext cx="228600" cy="2524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dirty="0">
                <a:solidFill>
                  <a:schemeClr val="tx1"/>
                </a:solidFill>
              </a:endParaRPr>
            </a:p>
          </p:txBody>
        </p:sp>
        <p:cxnSp>
          <p:nvCxnSpPr>
            <p:cNvPr id="99" name="Straight Arrow Connector 98"/>
            <p:cNvCxnSpPr>
              <a:stCxn id="98" idx="6"/>
              <a:endCxn id="97" idx="2"/>
            </p:cNvCxnSpPr>
            <p:nvPr/>
          </p:nvCxnSpPr>
          <p:spPr bwMode="auto">
            <a:xfrm>
              <a:off x="5029200" y="4927600"/>
              <a:ext cx="8382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109" name="Group 43"/>
          <p:cNvGrpSpPr>
            <a:grpSpLocks/>
          </p:cNvGrpSpPr>
          <p:nvPr/>
        </p:nvGrpSpPr>
        <p:grpSpPr bwMode="auto">
          <a:xfrm>
            <a:off x="4191000" y="3429000"/>
            <a:ext cx="1066800" cy="252413"/>
            <a:chOff x="4800600" y="4800600"/>
            <a:chExt cx="1066800" cy="252413"/>
          </a:xfrm>
        </p:grpSpPr>
        <p:sp>
          <p:nvSpPr>
            <p:cNvPr id="57" name="Oval 56"/>
            <p:cNvSpPr/>
            <p:nvPr/>
          </p:nvSpPr>
          <p:spPr bwMode="auto">
            <a:xfrm>
              <a:off x="5638800" y="4800600"/>
              <a:ext cx="228600" cy="2524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dirty="0">
                <a:solidFill>
                  <a:schemeClr val="tx1"/>
                </a:solidFill>
              </a:endParaRPr>
            </a:p>
          </p:txBody>
        </p:sp>
        <p:sp>
          <p:nvSpPr>
            <p:cNvPr id="58" name="Oval 57"/>
            <p:cNvSpPr/>
            <p:nvPr/>
          </p:nvSpPr>
          <p:spPr bwMode="auto">
            <a:xfrm>
              <a:off x="4800600" y="4800600"/>
              <a:ext cx="228600" cy="2524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dirty="0">
                <a:solidFill>
                  <a:schemeClr val="tx1"/>
                </a:solidFill>
              </a:endParaRPr>
            </a:p>
          </p:txBody>
        </p:sp>
        <p:cxnSp>
          <p:nvCxnSpPr>
            <p:cNvPr id="59" name="Straight Arrow Connector 58"/>
            <p:cNvCxnSpPr>
              <a:stCxn id="58" idx="6"/>
              <a:endCxn id="57" idx="2"/>
            </p:cNvCxnSpPr>
            <p:nvPr/>
          </p:nvCxnSpPr>
          <p:spPr bwMode="auto">
            <a:xfrm>
              <a:off x="5029200" y="4927600"/>
              <a:ext cx="609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110" name="Group 52"/>
          <p:cNvGrpSpPr>
            <a:grpSpLocks/>
          </p:cNvGrpSpPr>
          <p:nvPr/>
        </p:nvGrpSpPr>
        <p:grpSpPr bwMode="auto">
          <a:xfrm>
            <a:off x="1143000" y="3200399"/>
            <a:ext cx="3642998" cy="1436088"/>
            <a:chOff x="2971800" y="3124200"/>
            <a:chExt cx="3643287" cy="1436147"/>
          </a:xfrm>
        </p:grpSpPr>
        <p:sp>
          <p:nvSpPr>
            <p:cNvPr id="24" name="Oval 23"/>
            <p:cNvSpPr/>
            <p:nvPr/>
          </p:nvSpPr>
          <p:spPr bwMode="auto">
            <a:xfrm>
              <a:off x="5257981" y="3352809"/>
              <a:ext cx="228618" cy="2524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dirty="0">
                <a:solidFill>
                  <a:schemeClr val="tx1"/>
                </a:solidFill>
              </a:endParaRPr>
            </a:p>
          </p:txBody>
        </p:sp>
        <p:grpSp>
          <p:nvGrpSpPr>
            <p:cNvPr id="4128" name="Group 16397"/>
            <p:cNvGrpSpPr>
              <a:grpSpLocks/>
            </p:cNvGrpSpPr>
            <p:nvPr/>
          </p:nvGrpSpPr>
          <p:grpSpPr bwMode="auto">
            <a:xfrm>
              <a:off x="2971800" y="3886200"/>
              <a:ext cx="1600200" cy="252413"/>
              <a:chOff x="4267200" y="3505200"/>
              <a:chExt cx="1600200" cy="252413"/>
            </a:xfrm>
          </p:grpSpPr>
          <p:cxnSp>
            <p:nvCxnSpPr>
              <p:cNvPr id="23" name="Straight Arrow Connector 22"/>
              <p:cNvCxnSpPr>
                <a:endCxn id="27" idx="2"/>
              </p:cNvCxnSpPr>
              <p:nvPr/>
            </p:nvCxnSpPr>
            <p:spPr bwMode="auto">
              <a:xfrm flipV="1">
                <a:off x="4267200" y="3632236"/>
                <a:ext cx="304824" cy="25401"/>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Oval 25"/>
              <p:cNvSpPr/>
              <p:nvPr/>
            </p:nvSpPr>
            <p:spPr bwMode="auto">
              <a:xfrm>
                <a:off x="5638909" y="3505231"/>
                <a:ext cx="228618" cy="2524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dirty="0">
                  <a:solidFill>
                    <a:schemeClr val="tx1"/>
                  </a:solidFill>
                </a:endParaRPr>
              </a:p>
            </p:txBody>
          </p:sp>
          <p:sp>
            <p:nvSpPr>
              <p:cNvPr id="27" name="Oval 26"/>
              <p:cNvSpPr/>
              <p:nvPr/>
            </p:nvSpPr>
            <p:spPr bwMode="auto">
              <a:xfrm>
                <a:off x="4572024" y="3505231"/>
                <a:ext cx="228618" cy="25242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dirty="0">
                  <a:solidFill>
                    <a:schemeClr val="tx1"/>
                  </a:solidFill>
                </a:endParaRPr>
              </a:p>
            </p:txBody>
          </p:sp>
          <p:cxnSp>
            <p:nvCxnSpPr>
              <p:cNvPr id="28" name="Straight Arrow Connector 27"/>
              <p:cNvCxnSpPr>
                <a:stCxn id="27" idx="6"/>
                <a:endCxn id="26" idx="2"/>
              </p:cNvCxnSpPr>
              <p:nvPr/>
            </p:nvCxnSpPr>
            <p:spPr bwMode="auto">
              <a:xfrm>
                <a:off x="4800642" y="3632236"/>
                <a:ext cx="83826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p:cNvCxnSpPr>
              <a:stCxn id="24" idx="6"/>
            </p:cNvCxnSpPr>
            <p:nvPr/>
          </p:nvCxnSpPr>
          <p:spPr bwMode="auto">
            <a:xfrm>
              <a:off x="5486600" y="3478227"/>
              <a:ext cx="533442" cy="269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7"/>
              <a:endCxn id="24" idx="2"/>
            </p:cNvCxnSpPr>
            <p:nvPr/>
          </p:nvCxnSpPr>
          <p:spPr bwMode="auto">
            <a:xfrm flipV="1">
              <a:off x="4538787" y="3478227"/>
              <a:ext cx="719194" cy="4445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31" name="TextBox 25"/>
            <p:cNvSpPr txBox="1">
              <a:spLocks noChangeArrowheads="1"/>
            </p:cNvSpPr>
            <p:nvPr/>
          </p:nvSpPr>
          <p:spPr bwMode="auto">
            <a:xfrm>
              <a:off x="5562600" y="3124200"/>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2000" b="1" dirty="0">
                  <a:sym typeface="Symbol" charset="0"/>
                </a:rPr>
                <a:t>0</a:t>
              </a:r>
              <a:endParaRPr lang="en-US" sz="2000" b="1" dirty="0"/>
            </a:p>
          </p:txBody>
        </p:sp>
        <p:sp>
          <p:nvSpPr>
            <p:cNvPr id="4132" name="TextBox 28"/>
            <p:cNvSpPr txBox="1">
              <a:spLocks noChangeArrowheads="1"/>
            </p:cNvSpPr>
            <p:nvPr/>
          </p:nvSpPr>
          <p:spPr bwMode="auto">
            <a:xfrm>
              <a:off x="4572000" y="3429000"/>
              <a:ext cx="290487" cy="3693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lvl="0" eaLnBrk="1" hangingPunct="1"/>
              <a:r>
                <a:rPr lang="en-US" b="1" dirty="0">
                  <a:solidFill>
                    <a:prstClr val="black"/>
                  </a:solidFill>
                  <a:latin typeface="Cambria Math" panose="02040503050406030204" pitchFamily="18" charset="0"/>
                  <a:ea typeface="Cambria Math" panose="02040503050406030204" pitchFamily="18" charset="0"/>
                  <a:cs typeface="+mn-cs"/>
                  <a:sym typeface="Symbol" pitchFamily="18" charset="2"/>
                </a:rPr>
                <a:t>ɛ</a:t>
              </a:r>
              <a:endParaRPr lang="en-US" b="1" dirty="0">
                <a:solidFill>
                  <a:prstClr val="black"/>
                </a:solidFill>
                <a:latin typeface="Calibri"/>
                <a:ea typeface="+mn-ea"/>
                <a:cs typeface="+mn-cs"/>
              </a:endParaRPr>
            </a:p>
          </p:txBody>
        </p:sp>
        <p:sp>
          <p:nvSpPr>
            <p:cNvPr id="4133" name="TextBox 29"/>
            <p:cNvSpPr txBox="1">
              <a:spLocks noChangeArrowheads="1"/>
            </p:cNvSpPr>
            <p:nvPr/>
          </p:nvSpPr>
          <p:spPr bwMode="auto">
            <a:xfrm>
              <a:off x="3733800" y="3657600"/>
              <a:ext cx="290487" cy="3693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lvl="0" eaLnBrk="1" hangingPunct="1"/>
              <a:r>
                <a:rPr lang="en-US" b="1" dirty="0">
                  <a:solidFill>
                    <a:prstClr val="black"/>
                  </a:solidFill>
                  <a:latin typeface="Cambria Math" panose="02040503050406030204" pitchFamily="18" charset="0"/>
                  <a:ea typeface="Cambria Math" panose="02040503050406030204" pitchFamily="18" charset="0"/>
                  <a:cs typeface="+mn-cs"/>
                  <a:sym typeface="Symbol" pitchFamily="18" charset="2"/>
                </a:rPr>
                <a:t>ɛ</a:t>
              </a:r>
              <a:endParaRPr lang="en-US" b="1" dirty="0">
                <a:solidFill>
                  <a:prstClr val="black"/>
                </a:solidFill>
                <a:latin typeface="Calibri"/>
                <a:ea typeface="+mn-ea"/>
                <a:cs typeface="+mn-cs"/>
              </a:endParaRPr>
            </a:p>
          </p:txBody>
        </p:sp>
        <p:sp>
          <p:nvSpPr>
            <p:cNvPr id="4134" name="TextBox 28"/>
            <p:cNvSpPr txBox="1">
              <a:spLocks noChangeArrowheads="1"/>
            </p:cNvSpPr>
            <p:nvPr/>
          </p:nvSpPr>
          <p:spPr bwMode="auto">
            <a:xfrm>
              <a:off x="4648200" y="4191000"/>
              <a:ext cx="290487" cy="3693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lvl="0" eaLnBrk="1" hangingPunct="1"/>
              <a:r>
                <a:rPr lang="en-US" b="1" dirty="0">
                  <a:solidFill>
                    <a:prstClr val="black"/>
                  </a:solidFill>
                  <a:latin typeface="Cambria Math" panose="02040503050406030204" pitchFamily="18" charset="0"/>
                  <a:ea typeface="Cambria Math" panose="02040503050406030204" pitchFamily="18" charset="0"/>
                  <a:cs typeface="+mn-cs"/>
                  <a:sym typeface="Symbol" pitchFamily="18" charset="2"/>
                </a:rPr>
                <a:t>ɛ</a:t>
              </a:r>
              <a:endParaRPr lang="en-US" b="1" dirty="0">
                <a:solidFill>
                  <a:prstClr val="black"/>
                </a:solidFill>
                <a:latin typeface="Calibri"/>
                <a:ea typeface="+mn-ea"/>
                <a:cs typeface="+mn-cs"/>
              </a:endParaRPr>
            </a:p>
          </p:txBody>
        </p:sp>
        <p:sp>
          <p:nvSpPr>
            <p:cNvPr id="4135" name="TextBox 28"/>
            <p:cNvSpPr txBox="1">
              <a:spLocks noChangeArrowheads="1"/>
            </p:cNvSpPr>
            <p:nvPr/>
          </p:nvSpPr>
          <p:spPr bwMode="auto">
            <a:xfrm>
              <a:off x="6324600" y="3124200"/>
              <a:ext cx="290487" cy="3693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lvl="0" eaLnBrk="1" hangingPunct="1"/>
              <a:r>
                <a:rPr lang="en-US" b="1" dirty="0">
                  <a:solidFill>
                    <a:prstClr val="black"/>
                  </a:solidFill>
                  <a:latin typeface="Cambria Math" panose="02040503050406030204" pitchFamily="18" charset="0"/>
                  <a:ea typeface="Cambria Math" panose="02040503050406030204" pitchFamily="18" charset="0"/>
                  <a:cs typeface="+mn-cs"/>
                  <a:sym typeface="Symbol" pitchFamily="18" charset="2"/>
                </a:rPr>
                <a:t>ɛ</a:t>
              </a:r>
              <a:endParaRPr lang="en-US" b="1" dirty="0">
                <a:solidFill>
                  <a:prstClr val="black"/>
                </a:solidFill>
                <a:latin typeface="Calibri"/>
                <a:ea typeface="+mn-ea"/>
                <a:cs typeface="+mn-cs"/>
              </a:endParaRPr>
            </a:p>
          </p:txBody>
        </p:sp>
      </p:grpSp>
      <p:grpSp>
        <p:nvGrpSpPr>
          <p:cNvPr id="4111" name="Group 53"/>
          <p:cNvGrpSpPr>
            <a:grpSpLocks/>
          </p:cNvGrpSpPr>
          <p:nvPr/>
        </p:nvGrpSpPr>
        <p:grpSpPr bwMode="auto">
          <a:xfrm>
            <a:off x="5257800" y="3429000"/>
            <a:ext cx="838200" cy="252413"/>
            <a:chOff x="7086600" y="3352800"/>
            <a:chExt cx="838200" cy="252413"/>
          </a:xfrm>
        </p:grpSpPr>
        <p:sp>
          <p:nvSpPr>
            <p:cNvPr id="101" name="Oval 100"/>
            <p:cNvSpPr/>
            <p:nvPr/>
          </p:nvSpPr>
          <p:spPr bwMode="auto">
            <a:xfrm>
              <a:off x="7696200" y="3352800"/>
              <a:ext cx="228600" cy="2524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b="1" dirty="0">
                <a:solidFill>
                  <a:schemeClr val="tx1"/>
                </a:solidFill>
              </a:endParaRPr>
            </a:p>
          </p:txBody>
        </p:sp>
        <p:cxnSp>
          <p:nvCxnSpPr>
            <p:cNvPr id="103" name="Straight Arrow Connector 102"/>
            <p:cNvCxnSpPr>
              <a:stCxn id="57" idx="6"/>
              <a:endCxn id="101" idx="2"/>
            </p:cNvCxnSpPr>
            <p:nvPr/>
          </p:nvCxnSpPr>
          <p:spPr bwMode="auto">
            <a:xfrm>
              <a:off x="7086600" y="3479007"/>
              <a:ext cx="609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112" name="TextBox 25"/>
          <p:cNvSpPr txBox="1">
            <a:spLocks noChangeArrowheads="1"/>
          </p:cNvSpPr>
          <p:nvPr/>
        </p:nvSpPr>
        <p:spPr bwMode="auto">
          <a:xfrm>
            <a:off x="6858000" y="3810000"/>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2000" b="1">
                <a:sym typeface="Symbol" charset="0"/>
              </a:rPr>
              <a:t>0</a:t>
            </a:r>
            <a:endParaRPr lang="en-US" sz="2000" b="1"/>
          </a:p>
        </p:txBody>
      </p:sp>
      <p:sp>
        <p:nvSpPr>
          <p:cNvPr id="4113" name="TextBox 25"/>
          <p:cNvSpPr txBox="1">
            <a:spLocks noChangeArrowheads="1"/>
          </p:cNvSpPr>
          <p:nvPr/>
        </p:nvSpPr>
        <p:spPr bwMode="auto">
          <a:xfrm>
            <a:off x="4038600" y="4648200"/>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2000" b="1">
                <a:sym typeface="Symbol" charset="0"/>
              </a:rPr>
              <a:t>1</a:t>
            </a:r>
            <a:endParaRPr lang="en-US" sz="2000" b="1"/>
          </a:p>
        </p:txBody>
      </p:sp>
      <p:sp>
        <p:nvSpPr>
          <p:cNvPr id="4114" name="TextBox 25"/>
          <p:cNvSpPr txBox="1">
            <a:spLocks noChangeArrowheads="1"/>
          </p:cNvSpPr>
          <p:nvPr/>
        </p:nvSpPr>
        <p:spPr bwMode="auto">
          <a:xfrm>
            <a:off x="5334000" y="3200400"/>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2000" b="1">
                <a:sym typeface="Symbol" charset="0"/>
              </a:rPr>
              <a:t>1</a:t>
            </a:r>
            <a:endParaRPr lang="en-US" sz="2000" b="1"/>
          </a:p>
        </p:txBody>
      </p:sp>
      <p:cxnSp>
        <p:nvCxnSpPr>
          <p:cNvPr id="83" name="Straight Arrow Connector 82"/>
          <p:cNvCxnSpPr>
            <a:stCxn id="101" idx="3"/>
            <a:endCxn id="26" idx="6"/>
          </p:cNvCxnSpPr>
          <p:nvPr/>
        </p:nvCxnSpPr>
        <p:spPr>
          <a:xfrm flipH="1">
            <a:off x="2743200" y="3644900"/>
            <a:ext cx="3157538" cy="444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3" idx="1"/>
          </p:cNvCxnSpPr>
          <p:nvPr/>
        </p:nvCxnSpPr>
        <p:spPr>
          <a:xfrm flipH="1" flipV="1">
            <a:off x="2819400" y="4114800"/>
            <a:ext cx="1785938" cy="417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17" name="TextBox 29"/>
          <p:cNvSpPr txBox="1">
            <a:spLocks noChangeArrowheads="1"/>
          </p:cNvSpPr>
          <p:nvPr/>
        </p:nvSpPr>
        <p:spPr bwMode="auto">
          <a:xfrm>
            <a:off x="4191000" y="4114800"/>
            <a:ext cx="290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lvl="0" eaLnBrk="1" hangingPunct="1"/>
            <a:r>
              <a:rPr lang="en-US" b="1" dirty="0">
                <a:solidFill>
                  <a:prstClr val="black"/>
                </a:solidFill>
                <a:latin typeface="Cambria Math" panose="02040503050406030204" pitchFamily="18" charset="0"/>
                <a:ea typeface="Cambria Math" panose="02040503050406030204" pitchFamily="18" charset="0"/>
                <a:cs typeface="+mn-cs"/>
                <a:sym typeface="Symbol" pitchFamily="18" charset="2"/>
              </a:rPr>
              <a:t>ɛ</a:t>
            </a:r>
            <a:endParaRPr lang="en-US" b="1" dirty="0">
              <a:solidFill>
                <a:prstClr val="black"/>
              </a:solidFill>
              <a:latin typeface="Calibri"/>
              <a:ea typeface="+mn-ea"/>
              <a:cs typeface="+mn-cs"/>
            </a:endParaRPr>
          </a:p>
        </p:txBody>
      </p:sp>
      <p:sp>
        <p:nvSpPr>
          <p:cNvPr id="4118" name="TextBox 29"/>
          <p:cNvSpPr txBox="1">
            <a:spLocks noChangeArrowheads="1"/>
          </p:cNvSpPr>
          <p:nvPr/>
        </p:nvSpPr>
        <p:spPr bwMode="auto">
          <a:xfrm>
            <a:off x="4876800" y="3733800"/>
            <a:ext cx="290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lvl="0" eaLnBrk="1" hangingPunct="1"/>
            <a:r>
              <a:rPr lang="en-US" b="1" dirty="0">
                <a:solidFill>
                  <a:prstClr val="black"/>
                </a:solidFill>
                <a:latin typeface="Cambria Math" panose="02040503050406030204" pitchFamily="18" charset="0"/>
                <a:ea typeface="Cambria Math" panose="02040503050406030204" pitchFamily="18" charset="0"/>
                <a:cs typeface="+mn-cs"/>
                <a:sym typeface="Symbol" pitchFamily="18" charset="2"/>
              </a:rPr>
              <a:t>ɛ</a:t>
            </a:r>
            <a:endParaRPr lang="en-US" b="1" dirty="0">
              <a:solidFill>
                <a:prstClr val="black"/>
              </a:solidFill>
              <a:latin typeface="Calibri"/>
              <a:ea typeface="+mn-ea"/>
              <a:cs typeface="+mn-cs"/>
            </a:endParaRPr>
          </a:p>
        </p:txBody>
      </p:sp>
      <p:cxnSp>
        <p:nvCxnSpPr>
          <p:cNvPr id="90" name="Curved Connector 89"/>
          <p:cNvCxnSpPr>
            <a:stCxn id="27" idx="5"/>
            <a:endCxn id="98" idx="3"/>
          </p:cNvCxnSpPr>
          <p:nvPr/>
        </p:nvCxnSpPr>
        <p:spPr>
          <a:xfrm rot="16200000" flipH="1">
            <a:off x="4038601" y="1782762"/>
            <a:ext cx="76200" cy="4867275"/>
          </a:xfrm>
          <a:prstGeom prst="curvedConnector3">
            <a:avLst>
              <a:gd name="adj1" fmla="val 134851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Curved Connector 105"/>
          <p:cNvCxnSpPr>
            <a:stCxn id="93" idx="6"/>
            <a:endCxn id="98" idx="2"/>
          </p:cNvCxnSpPr>
          <p:nvPr/>
        </p:nvCxnSpPr>
        <p:spPr>
          <a:xfrm flipV="1">
            <a:off x="4800600" y="4165600"/>
            <a:ext cx="1676400" cy="457200"/>
          </a:xfrm>
          <a:prstGeom prst="curved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8" name="Curved Connector 147"/>
          <p:cNvCxnSpPr>
            <a:stCxn id="101" idx="6"/>
            <a:endCxn id="98" idx="1"/>
          </p:cNvCxnSpPr>
          <p:nvPr/>
        </p:nvCxnSpPr>
        <p:spPr>
          <a:xfrm>
            <a:off x="6096000" y="3556000"/>
            <a:ext cx="414338" cy="519113"/>
          </a:xfrm>
          <a:prstGeom prst="curved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22" name="TextBox 29"/>
          <p:cNvSpPr txBox="1">
            <a:spLocks noChangeArrowheads="1"/>
          </p:cNvSpPr>
          <p:nvPr/>
        </p:nvSpPr>
        <p:spPr bwMode="auto">
          <a:xfrm>
            <a:off x="1752600" y="4572000"/>
            <a:ext cx="290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lvl="0" eaLnBrk="1" hangingPunct="1"/>
            <a:r>
              <a:rPr lang="en-US" b="1" dirty="0">
                <a:solidFill>
                  <a:prstClr val="black"/>
                </a:solidFill>
                <a:latin typeface="Cambria Math" panose="02040503050406030204" pitchFamily="18" charset="0"/>
                <a:ea typeface="Cambria Math" panose="02040503050406030204" pitchFamily="18" charset="0"/>
                <a:cs typeface="+mn-cs"/>
                <a:sym typeface="Symbol" pitchFamily="18" charset="2"/>
              </a:rPr>
              <a:t>ɛ</a:t>
            </a:r>
            <a:endParaRPr lang="en-US" b="1" dirty="0">
              <a:solidFill>
                <a:prstClr val="black"/>
              </a:solidFill>
              <a:latin typeface="Calibri"/>
              <a:ea typeface="+mn-ea"/>
              <a:cs typeface="+mn-cs"/>
            </a:endParaRPr>
          </a:p>
        </p:txBody>
      </p:sp>
      <p:sp>
        <p:nvSpPr>
          <p:cNvPr id="4123" name="TextBox 29"/>
          <p:cNvSpPr txBox="1">
            <a:spLocks noChangeArrowheads="1"/>
          </p:cNvSpPr>
          <p:nvPr/>
        </p:nvSpPr>
        <p:spPr bwMode="auto">
          <a:xfrm>
            <a:off x="5181600" y="4191000"/>
            <a:ext cx="290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lvl="0" eaLnBrk="1" hangingPunct="1"/>
            <a:r>
              <a:rPr lang="en-US" b="1" dirty="0">
                <a:solidFill>
                  <a:prstClr val="black"/>
                </a:solidFill>
                <a:latin typeface="Cambria Math" panose="02040503050406030204" pitchFamily="18" charset="0"/>
                <a:ea typeface="Cambria Math" panose="02040503050406030204" pitchFamily="18" charset="0"/>
                <a:cs typeface="+mn-cs"/>
                <a:sym typeface="Symbol" pitchFamily="18" charset="2"/>
              </a:rPr>
              <a:t>ɛ</a:t>
            </a:r>
            <a:endParaRPr lang="en-US" b="1" dirty="0">
              <a:solidFill>
                <a:prstClr val="black"/>
              </a:solidFill>
              <a:latin typeface="Calibri"/>
              <a:ea typeface="+mn-ea"/>
              <a:cs typeface="+mn-cs"/>
            </a:endParaRPr>
          </a:p>
        </p:txBody>
      </p:sp>
      <p:sp>
        <p:nvSpPr>
          <p:cNvPr id="4124" name="TextBox 29"/>
          <p:cNvSpPr txBox="1">
            <a:spLocks noChangeArrowheads="1"/>
          </p:cNvSpPr>
          <p:nvPr/>
        </p:nvSpPr>
        <p:spPr bwMode="auto">
          <a:xfrm>
            <a:off x="6400800" y="3505200"/>
            <a:ext cx="290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lvl="0" eaLnBrk="1" hangingPunct="1"/>
            <a:r>
              <a:rPr lang="en-US" b="1" dirty="0">
                <a:solidFill>
                  <a:prstClr val="black"/>
                </a:solidFill>
                <a:latin typeface="Cambria Math" panose="02040503050406030204" pitchFamily="18" charset="0"/>
                <a:ea typeface="Cambria Math" panose="02040503050406030204" pitchFamily="18" charset="0"/>
                <a:cs typeface="+mn-cs"/>
                <a:sym typeface="Symbol" pitchFamily="18" charset="2"/>
              </a:rPr>
              <a:t>ɛ</a:t>
            </a:r>
            <a:endParaRPr lang="en-US" b="1" dirty="0">
              <a:solidFill>
                <a:prstClr val="black"/>
              </a:solidFill>
              <a:latin typeface="Calibri"/>
              <a:ea typeface="+mn-ea"/>
              <a:cs typeface="+mn-cs"/>
            </a:endParaRPr>
          </a:p>
        </p:txBody>
      </p:sp>
    </p:spTree>
    <p:extLst>
      <p:ext uri="{BB962C8B-B14F-4D97-AF65-F5344CB8AC3E}">
        <p14:creationId xmlns:p14="http://schemas.microsoft.com/office/powerpoint/2010/main" val="3409978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The story so far...</a:t>
            </a:r>
          </a:p>
        </p:txBody>
      </p:sp>
      <p:sp>
        <p:nvSpPr>
          <p:cNvPr id="11" name="TextBox 10">
            <a:extLst>
              <a:ext uri="{FF2B5EF4-FFF2-40B4-BE49-F238E27FC236}">
                <a16:creationId xmlns:a16="http://schemas.microsoft.com/office/drawing/2014/main" id="{6DCEEDB1-7BF9-0D46-BB8C-4068486AA836}"/>
              </a:ext>
            </a:extLst>
          </p:cNvPr>
          <p:cNvSpPr txBox="1"/>
          <p:nvPr/>
        </p:nvSpPr>
        <p:spPr>
          <a:xfrm>
            <a:off x="4223261" y="2391129"/>
            <a:ext cx="529312" cy="646331"/>
          </a:xfrm>
          <a:prstGeom prst="rect">
            <a:avLst/>
          </a:prstGeom>
          <a:noFill/>
        </p:spPr>
        <p:txBody>
          <a:bodyPr wrap="none" rtlCol="0">
            <a:spAutoFit/>
          </a:bodyPr>
          <a:lstStyle/>
          <a:p>
            <a:r>
              <a:rPr lang="en-US" sz="3600" dirty="0"/>
              <a:t>⊆</a:t>
            </a:r>
            <a:endParaRPr lang="en-US" sz="3600" dirty="0">
              <a:latin typeface="Franklin Gothic Medium"/>
              <a:cs typeface="Franklin Gothic Medium"/>
            </a:endParaRPr>
          </a:p>
        </p:txBody>
      </p:sp>
      <p:sp>
        <p:nvSpPr>
          <p:cNvPr id="16" name="TextBox 15">
            <a:extLst>
              <a:ext uri="{FF2B5EF4-FFF2-40B4-BE49-F238E27FC236}">
                <a16:creationId xmlns:a16="http://schemas.microsoft.com/office/drawing/2014/main" id="{BEFE92D5-3F53-2E45-9389-00DCC18EDEF8}"/>
              </a:ext>
            </a:extLst>
          </p:cNvPr>
          <p:cNvSpPr txBox="1"/>
          <p:nvPr/>
        </p:nvSpPr>
        <p:spPr>
          <a:xfrm>
            <a:off x="4217292" y="4563101"/>
            <a:ext cx="529312" cy="646331"/>
          </a:xfrm>
          <a:prstGeom prst="rect">
            <a:avLst/>
          </a:prstGeom>
          <a:noFill/>
        </p:spPr>
        <p:txBody>
          <a:bodyPr wrap="none" rtlCol="0">
            <a:spAutoFit/>
          </a:bodyPr>
          <a:lstStyle/>
          <a:p>
            <a:r>
              <a:rPr lang="en-US" sz="3600" dirty="0"/>
              <a:t>⊆</a:t>
            </a:r>
            <a:endParaRPr lang="en-US" sz="3600" dirty="0">
              <a:latin typeface="Franklin Gothic Medium"/>
              <a:cs typeface="Franklin Gothic Medium"/>
            </a:endParaRPr>
          </a:p>
        </p:txBody>
      </p:sp>
      <p:sp>
        <p:nvSpPr>
          <p:cNvPr id="9" name="Rounded Rectangle 8">
            <a:extLst>
              <a:ext uri="{FF2B5EF4-FFF2-40B4-BE49-F238E27FC236}">
                <a16:creationId xmlns:a16="http://schemas.microsoft.com/office/drawing/2014/main" id="{355915C6-88F4-E445-A137-556CAE731737}"/>
              </a:ext>
            </a:extLst>
          </p:cNvPr>
          <p:cNvSpPr/>
          <p:nvPr/>
        </p:nvSpPr>
        <p:spPr>
          <a:xfrm>
            <a:off x="2228192" y="2314903"/>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REs</a:t>
            </a:r>
          </a:p>
        </p:txBody>
      </p:sp>
      <p:sp>
        <p:nvSpPr>
          <p:cNvPr id="10" name="Rounded Rectangle 9">
            <a:extLst>
              <a:ext uri="{FF2B5EF4-FFF2-40B4-BE49-F238E27FC236}">
                <a16:creationId xmlns:a16="http://schemas.microsoft.com/office/drawing/2014/main" id="{415FE134-4069-3F41-BEDF-7CB2AF84C422}"/>
              </a:ext>
            </a:extLst>
          </p:cNvPr>
          <p:cNvSpPr/>
          <p:nvPr/>
        </p:nvSpPr>
        <p:spPr>
          <a:xfrm>
            <a:off x="2228192" y="4486874"/>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DFAs</a:t>
            </a:r>
          </a:p>
        </p:txBody>
      </p:sp>
      <p:sp>
        <p:nvSpPr>
          <p:cNvPr id="17" name="Rounded Rectangle 16">
            <a:extLst>
              <a:ext uri="{FF2B5EF4-FFF2-40B4-BE49-F238E27FC236}">
                <a16:creationId xmlns:a16="http://schemas.microsoft.com/office/drawing/2014/main" id="{31AC026F-96A2-294A-BC76-CFA6120B34A3}"/>
              </a:ext>
            </a:extLst>
          </p:cNvPr>
          <p:cNvSpPr/>
          <p:nvPr/>
        </p:nvSpPr>
        <p:spPr>
          <a:xfrm>
            <a:off x="5234152" y="4486875"/>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NFAs</a:t>
            </a:r>
          </a:p>
        </p:txBody>
      </p:sp>
      <p:sp>
        <p:nvSpPr>
          <p:cNvPr id="18" name="Rounded Rectangle 17">
            <a:extLst>
              <a:ext uri="{FF2B5EF4-FFF2-40B4-BE49-F238E27FC236}">
                <a16:creationId xmlns:a16="http://schemas.microsoft.com/office/drawing/2014/main" id="{E6B815C8-4B03-5047-B890-54A1358EE594}"/>
              </a:ext>
            </a:extLst>
          </p:cNvPr>
          <p:cNvSpPr/>
          <p:nvPr/>
        </p:nvSpPr>
        <p:spPr>
          <a:xfrm>
            <a:off x="5234152" y="2314902"/>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CFGs</a:t>
            </a:r>
          </a:p>
        </p:txBody>
      </p:sp>
      <p:sp>
        <p:nvSpPr>
          <p:cNvPr id="12" name="TextBox 11">
            <a:extLst>
              <a:ext uri="{FF2B5EF4-FFF2-40B4-BE49-F238E27FC236}">
                <a16:creationId xmlns:a16="http://schemas.microsoft.com/office/drawing/2014/main" id="{BEFE92D5-3F53-2E45-9389-00DCC18EDEF8}"/>
              </a:ext>
            </a:extLst>
          </p:cNvPr>
          <p:cNvSpPr txBox="1"/>
          <p:nvPr/>
        </p:nvSpPr>
        <p:spPr>
          <a:xfrm rot="2700000">
            <a:off x="4223261" y="3477115"/>
            <a:ext cx="529312" cy="646331"/>
          </a:xfrm>
          <a:prstGeom prst="rect">
            <a:avLst/>
          </a:prstGeom>
          <a:noFill/>
        </p:spPr>
        <p:txBody>
          <a:bodyPr wrap="none" rtlCol="0">
            <a:spAutoFit/>
          </a:bodyPr>
          <a:lstStyle/>
          <a:p>
            <a:r>
              <a:rPr lang="en-US" sz="3600" dirty="0"/>
              <a:t>⊆</a:t>
            </a:r>
            <a:endParaRPr lang="en-US" sz="3600" dirty="0">
              <a:latin typeface="Franklin Gothic Medium"/>
              <a:cs typeface="Franklin Gothic Medium"/>
            </a:endParaRPr>
          </a:p>
        </p:txBody>
      </p:sp>
    </p:spTree>
    <p:extLst>
      <p:ext uri="{BB962C8B-B14F-4D97-AF65-F5344CB8AC3E}">
        <p14:creationId xmlns:p14="http://schemas.microsoft.com/office/powerpoint/2010/main" val="2313168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NFAs and DFAs</a:t>
            </a:r>
          </a:p>
        </p:txBody>
      </p:sp>
      <p:sp>
        <p:nvSpPr>
          <p:cNvPr id="20483" name="Content Placeholder 2"/>
          <p:cNvSpPr>
            <a:spLocks noGrp="1"/>
          </p:cNvSpPr>
          <p:nvPr>
            <p:ph idx="1"/>
          </p:nvPr>
        </p:nvSpPr>
        <p:spPr/>
        <p:txBody>
          <a:bodyPr/>
          <a:lstStyle/>
          <a:p>
            <a:pPr marL="0" indent="0">
              <a:buFont typeface="Arial" charset="0"/>
              <a:buNone/>
            </a:pPr>
            <a:r>
              <a:rPr lang="en-US" sz="2600" dirty="0"/>
              <a:t>Every DFA </a:t>
            </a:r>
            <a:r>
              <a:rPr lang="en-US" sz="2600" b="1" dirty="0"/>
              <a:t>is</a:t>
            </a:r>
            <a:r>
              <a:rPr lang="en-US" sz="2600" dirty="0"/>
              <a:t> an NFA</a:t>
            </a:r>
          </a:p>
          <a:p>
            <a:pPr lvl="1"/>
            <a:r>
              <a:rPr lang="en-US" sz="2600" dirty="0"/>
              <a:t>DFAs have requirements that NFAs don’t have</a:t>
            </a:r>
          </a:p>
          <a:p>
            <a:pPr lvl="1"/>
            <a:endParaRPr lang="en-US" sz="2600" dirty="0"/>
          </a:p>
          <a:p>
            <a:pPr marL="0" indent="0">
              <a:buFont typeface="Arial" charset="0"/>
              <a:buNone/>
            </a:pPr>
            <a:r>
              <a:rPr lang="en-US" sz="2600" dirty="0"/>
              <a:t>Can NFAs recognize more languages?</a:t>
            </a:r>
          </a:p>
          <a:p>
            <a:pPr marL="0" indent="0">
              <a:buFont typeface="Arial" charset="0"/>
              <a:buNone/>
            </a:pPr>
            <a:r>
              <a:rPr lang="en-US" sz="2600" dirty="0"/>
              <a:t> </a:t>
            </a:r>
          </a:p>
        </p:txBody>
      </p:sp>
    </p:spTree>
    <p:extLst>
      <p:ext uri="{BB962C8B-B14F-4D97-AF65-F5344CB8AC3E}">
        <p14:creationId xmlns:p14="http://schemas.microsoft.com/office/powerpoint/2010/main" val="420584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nvGraphicFramePr>
        <p:xfrm>
          <a:off x="342901" y="4237650"/>
          <a:ext cx="3376788" cy="2133600"/>
        </p:xfrm>
        <a:graphic>
          <a:graphicData uri="http://schemas.openxmlformats.org/drawingml/2006/table">
            <a:tbl>
              <a:tblPr firstRow="1" bandRow="1">
                <a:tableStyleId>{5940675A-B579-460E-94D1-54222C63F5DA}</a:tableStyleId>
              </a:tblPr>
              <a:tblGrid>
                <a:gridCol w="1477735">
                  <a:extLst>
                    <a:ext uri="{9D8B030D-6E8A-4147-A177-3AD203B41FA5}">
                      <a16:colId xmlns:a16="http://schemas.microsoft.com/office/drawing/2014/main" val="20000"/>
                    </a:ext>
                  </a:extLst>
                </a:gridCol>
                <a:gridCol w="773457">
                  <a:extLst>
                    <a:ext uri="{9D8B030D-6E8A-4147-A177-3AD203B41FA5}">
                      <a16:colId xmlns:a16="http://schemas.microsoft.com/office/drawing/2014/main" val="20001"/>
                    </a:ext>
                  </a:extLst>
                </a:gridCol>
                <a:gridCol w="1125596">
                  <a:extLst>
                    <a:ext uri="{9D8B030D-6E8A-4147-A177-3AD203B41FA5}">
                      <a16:colId xmlns:a16="http://schemas.microsoft.com/office/drawing/2014/main" val="20002"/>
                    </a:ext>
                  </a:extLst>
                </a:gridCol>
              </a:tblGrid>
              <a:tr h="309880">
                <a:tc>
                  <a:txBody>
                    <a:bodyPr/>
                    <a:lstStyle/>
                    <a:p>
                      <a:pPr algn="ctr"/>
                      <a:r>
                        <a:rPr lang="en-US" sz="2200" dirty="0"/>
                        <a:t>Old State</a:t>
                      </a:r>
                    </a:p>
                  </a:txBody>
                  <a:tcPr/>
                </a:tc>
                <a:tc>
                  <a:txBody>
                    <a:bodyPr/>
                    <a:lstStyle/>
                    <a:p>
                      <a:pPr algn="ctr"/>
                      <a:r>
                        <a:rPr lang="en-US" sz="2200" dirty="0"/>
                        <a:t>0</a:t>
                      </a:r>
                    </a:p>
                  </a:txBody>
                  <a:tcPr/>
                </a:tc>
                <a:tc>
                  <a:txBody>
                    <a:bodyPr/>
                    <a:lstStyle/>
                    <a:p>
                      <a:pPr algn="ctr"/>
                      <a:r>
                        <a:rPr lang="en-US" sz="2200" dirty="0"/>
                        <a:t>1</a:t>
                      </a:r>
                    </a:p>
                  </a:txBody>
                  <a:tcPr/>
                </a:tc>
                <a:extLst>
                  <a:ext uri="{0D108BD9-81ED-4DB2-BD59-A6C34878D82A}">
                    <a16:rowId xmlns:a16="http://schemas.microsoft.com/office/drawing/2014/main" val="10000"/>
                  </a:ext>
                </a:extLst>
              </a:tr>
              <a:tr h="309880">
                <a:tc>
                  <a:txBody>
                    <a:bodyPr/>
                    <a:lstStyle/>
                    <a:p>
                      <a:pPr algn="ctr"/>
                      <a:r>
                        <a:rPr lang="en-US" sz="2200" dirty="0"/>
                        <a:t>s</a:t>
                      </a:r>
                      <a:r>
                        <a:rPr lang="en-US" sz="2200" baseline="-25000" dirty="0"/>
                        <a:t>0</a:t>
                      </a:r>
                    </a:p>
                  </a:txBody>
                  <a:tcPr/>
                </a:tc>
                <a:tc>
                  <a:txBody>
                    <a:bodyPr/>
                    <a:lstStyle/>
                    <a:p>
                      <a:pPr algn="ctr"/>
                      <a:r>
                        <a:rPr lang="en-US" sz="2200" dirty="0"/>
                        <a:t>s</a:t>
                      </a:r>
                      <a:r>
                        <a:rPr lang="en-US" sz="2200" baseline="-25000" dirty="0"/>
                        <a:t>0</a:t>
                      </a:r>
                    </a:p>
                  </a:txBody>
                  <a:tcPr/>
                </a:tc>
                <a:tc>
                  <a:txBody>
                    <a:bodyPr/>
                    <a:lstStyle/>
                    <a:p>
                      <a:pPr algn="ctr"/>
                      <a:r>
                        <a:rPr lang="en-US" sz="2200" dirty="0"/>
                        <a:t>s</a:t>
                      </a:r>
                      <a:r>
                        <a:rPr lang="en-US" sz="2200" baseline="-25000" dirty="0"/>
                        <a:t>1</a:t>
                      </a:r>
                    </a:p>
                  </a:txBody>
                  <a:tcPr/>
                </a:tc>
                <a:extLst>
                  <a:ext uri="{0D108BD9-81ED-4DB2-BD59-A6C34878D82A}">
                    <a16:rowId xmlns:a16="http://schemas.microsoft.com/office/drawing/2014/main" val="10001"/>
                  </a:ext>
                </a:extLst>
              </a:tr>
              <a:tr h="309880">
                <a:tc>
                  <a:txBody>
                    <a:bodyPr/>
                    <a:lstStyle/>
                    <a:p>
                      <a:pPr algn="ctr"/>
                      <a:r>
                        <a:rPr lang="en-US" sz="2200" dirty="0"/>
                        <a:t>s</a:t>
                      </a:r>
                      <a:r>
                        <a:rPr lang="en-US" sz="2200" baseline="-25000" dirty="0"/>
                        <a:t>1</a:t>
                      </a:r>
                    </a:p>
                  </a:txBody>
                  <a:tcPr/>
                </a:tc>
                <a:tc>
                  <a:txBody>
                    <a:bodyPr/>
                    <a:lstStyle/>
                    <a:p>
                      <a:pPr algn="ctr"/>
                      <a:r>
                        <a:rPr lang="en-US" sz="2200" dirty="0"/>
                        <a:t>s</a:t>
                      </a:r>
                      <a:r>
                        <a:rPr lang="en-US" sz="2200" baseline="-25000" dirty="0"/>
                        <a:t>0</a:t>
                      </a:r>
                    </a:p>
                  </a:txBody>
                  <a:tcPr/>
                </a:tc>
                <a:tc>
                  <a:txBody>
                    <a:bodyPr/>
                    <a:lstStyle/>
                    <a:p>
                      <a:pPr algn="ctr"/>
                      <a:r>
                        <a:rPr lang="en-US" sz="2200" dirty="0"/>
                        <a:t>s</a:t>
                      </a:r>
                      <a:r>
                        <a:rPr lang="en-US" sz="2200" baseline="-25000" dirty="0"/>
                        <a:t>2</a:t>
                      </a:r>
                    </a:p>
                  </a:txBody>
                  <a:tcPr/>
                </a:tc>
                <a:extLst>
                  <a:ext uri="{0D108BD9-81ED-4DB2-BD59-A6C34878D82A}">
                    <a16:rowId xmlns:a16="http://schemas.microsoft.com/office/drawing/2014/main" val="10002"/>
                  </a:ext>
                </a:extLst>
              </a:tr>
              <a:tr h="309880">
                <a:tc>
                  <a:txBody>
                    <a:bodyPr/>
                    <a:lstStyle/>
                    <a:p>
                      <a:pPr algn="ctr"/>
                      <a:r>
                        <a:rPr lang="en-US" sz="2200" dirty="0"/>
                        <a:t>s</a:t>
                      </a:r>
                      <a:r>
                        <a:rPr lang="en-US" sz="2200" baseline="-25000" dirty="0"/>
                        <a:t>2</a:t>
                      </a:r>
                    </a:p>
                  </a:txBody>
                  <a:tcPr/>
                </a:tc>
                <a:tc>
                  <a:txBody>
                    <a:bodyPr/>
                    <a:lstStyle/>
                    <a:p>
                      <a:pPr algn="ctr"/>
                      <a:r>
                        <a:rPr lang="en-US" sz="2200" dirty="0"/>
                        <a:t>s</a:t>
                      </a:r>
                      <a:r>
                        <a:rPr lang="en-US" sz="2200" baseline="-25000" dirty="0"/>
                        <a:t>0</a:t>
                      </a:r>
                    </a:p>
                  </a:txBody>
                  <a:tcPr/>
                </a:tc>
                <a:tc>
                  <a:txBody>
                    <a:bodyPr/>
                    <a:lstStyle/>
                    <a:p>
                      <a:pPr algn="ctr"/>
                      <a:r>
                        <a:rPr lang="en-US" sz="2200" dirty="0"/>
                        <a:t>s</a:t>
                      </a:r>
                      <a:r>
                        <a:rPr lang="en-US" sz="2200" baseline="-25000" dirty="0"/>
                        <a:t>3</a:t>
                      </a:r>
                    </a:p>
                  </a:txBody>
                  <a:tcPr/>
                </a:tc>
                <a:extLst>
                  <a:ext uri="{0D108BD9-81ED-4DB2-BD59-A6C34878D82A}">
                    <a16:rowId xmlns:a16="http://schemas.microsoft.com/office/drawing/2014/main" val="10003"/>
                  </a:ext>
                </a:extLst>
              </a:tr>
              <a:tr h="309880">
                <a:tc>
                  <a:txBody>
                    <a:bodyPr/>
                    <a:lstStyle/>
                    <a:p>
                      <a:pPr algn="ctr"/>
                      <a:r>
                        <a:rPr lang="en-US" sz="2200" dirty="0"/>
                        <a:t>s</a:t>
                      </a:r>
                      <a:r>
                        <a:rPr lang="en-US" sz="2200" baseline="-25000" dirty="0"/>
                        <a:t>3</a:t>
                      </a:r>
                    </a:p>
                  </a:txBody>
                  <a:tcPr/>
                </a:tc>
                <a:tc>
                  <a:txBody>
                    <a:bodyPr/>
                    <a:lstStyle/>
                    <a:p>
                      <a:pPr algn="ctr"/>
                      <a:r>
                        <a:rPr lang="en-US" sz="2200" dirty="0"/>
                        <a:t>s</a:t>
                      </a:r>
                      <a:r>
                        <a:rPr lang="en-US" sz="2200" baseline="-25000" dirty="0"/>
                        <a:t>3</a:t>
                      </a:r>
                    </a:p>
                  </a:txBody>
                  <a:tcPr/>
                </a:tc>
                <a:tc>
                  <a:txBody>
                    <a:bodyPr/>
                    <a:lstStyle/>
                    <a:p>
                      <a:pPr algn="ctr"/>
                      <a:r>
                        <a:rPr lang="en-US" sz="2200" dirty="0"/>
                        <a:t>s</a:t>
                      </a:r>
                      <a:r>
                        <a:rPr lang="en-US" sz="2200" baseline="-25000" dirty="0"/>
                        <a:t>3</a:t>
                      </a:r>
                    </a:p>
                  </a:txBody>
                  <a:tcPr/>
                </a:tc>
                <a:extLst>
                  <a:ext uri="{0D108BD9-81ED-4DB2-BD59-A6C34878D82A}">
                    <a16:rowId xmlns:a16="http://schemas.microsoft.com/office/drawing/2014/main" val="10004"/>
                  </a:ext>
                </a:extLst>
              </a:tr>
            </a:tbl>
          </a:graphicData>
        </a:graphic>
      </p:graphicFrame>
      <p:sp>
        <p:nvSpPr>
          <p:cNvPr id="5122" name="Title 1"/>
          <p:cNvSpPr>
            <a:spLocks noGrp="1"/>
          </p:cNvSpPr>
          <p:nvPr>
            <p:ph type="title"/>
          </p:nvPr>
        </p:nvSpPr>
        <p:spPr/>
        <p:txBody>
          <a:bodyPr/>
          <a:lstStyle/>
          <a:p>
            <a:r>
              <a:rPr lang="en-US" dirty="0"/>
              <a:t>Recall: DFAs</a:t>
            </a:r>
          </a:p>
        </p:txBody>
      </p:sp>
      <mc:AlternateContent xmlns:mc="http://schemas.openxmlformats.org/markup-compatibility/2006" xmlns:a14="http://schemas.microsoft.com/office/drawing/2010/main">
        <mc:Choice Requires="a14">
          <p:sp>
            <p:nvSpPr>
              <p:cNvPr id="5123" name="Content Placeholder 5"/>
              <p:cNvSpPr>
                <a:spLocks noGrp="1"/>
              </p:cNvSpPr>
              <p:nvPr>
                <p:ph idx="1"/>
              </p:nvPr>
            </p:nvSpPr>
            <p:spPr>
              <a:xfrm>
                <a:off x="457200" y="1069617"/>
                <a:ext cx="8229600" cy="2971800"/>
              </a:xfrm>
            </p:spPr>
            <p:txBody>
              <a:bodyPr/>
              <a:lstStyle/>
              <a:p>
                <a:r>
                  <a:rPr lang="en-US" sz="2800" dirty="0"/>
                  <a:t>Each machine designed for strings over some fixed alphabet </a:t>
                </a:r>
                <a14:m>
                  <m:oMath xmlns:m="http://schemas.openxmlformats.org/officeDocument/2006/math">
                    <m:r>
                      <m:rPr>
                        <m:sty m:val="p"/>
                      </m:rPr>
                      <a:rPr lang="el-GR" sz="2800" b="0" i="0" dirty="0" smtClean="0">
                        <a:solidFill>
                          <a:srgbClr val="C00000"/>
                        </a:solidFill>
                        <a:latin typeface="Cambria Math" panose="02040503050406030204" pitchFamily="18" charset="0"/>
                        <a:cs typeface="Calibri" panose="020F0502020204030204" pitchFamily="34" charset="0"/>
                      </a:rPr>
                      <m:t>Σ</m:t>
                    </m:r>
                  </m:oMath>
                </a14:m>
                <a:r>
                  <a:rPr lang="en-US" sz="2800" dirty="0"/>
                  <a:t>.</a:t>
                </a:r>
              </a:p>
              <a:p>
                <a:endParaRPr lang="en-US" sz="2800" dirty="0"/>
              </a:p>
              <a:p>
                <a:r>
                  <a:rPr lang="en-US" sz="2800" dirty="0"/>
                  <a:t>Must have a transition defined from each state for </a:t>
                </a:r>
                <a:r>
                  <a:rPr lang="en-US" sz="2800" b="1" i="1" dirty="0"/>
                  <a:t>every</a:t>
                </a:r>
                <a:r>
                  <a:rPr lang="en-US" sz="2800" dirty="0"/>
                  <a:t> symbol in </a:t>
                </a:r>
                <a14:m>
                  <m:oMath xmlns:m="http://schemas.openxmlformats.org/officeDocument/2006/math">
                    <m:r>
                      <m:rPr>
                        <m:sty m:val="p"/>
                      </m:rPr>
                      <a:rPr lang="el-GR" sz="2800" dirty="0">
                        <a:solidFill>
                          <a:srgbClr val="C00000"/>
                        </a:solidFill>
                        <a:latin typeface="Cambria Math" panose="02040503050406030204" pitchFamily="18" charset="0"/>
                        <a:cs typeface="Calibri" panose="020F0502020204030204" pitchFamily="34" charset="0"/>
                      </a:rPr>
                      <m:t>Σ</m:t>
                    </m:r>
                  </m:oMath>
                </a14:m>
                <a:r>
                  <a:rPr lang="en-US" sz="2800" dirty="0"/>
                  <a:t>.</a:t>
                </a:r>
              </a:p>
            </p:txBody>
          </p:sp>
        </mc:Choice>
        <mc:Fallback xmlns="">
          <p:sp>
            <p:nvSpPr>
              <p:cNvPr id="5123" name="Content Placeholder 5"/>
              <p:cNvSpPr>
                <a:spLocks noGrp="1" noRot="1" noChangeAspect="1" noMove="1" noResize="1" noEditPoints="1" noAdjustHandles="1" noChangeArrowheads="1" noChangeShapeType="1" noTextEdit="1"/>
              </p:cNvSpPr>
              <p:nvPr>
                <p:ph idx="1"/>
              </p:nvPr>
            </p:nvSpPr>
            <p:spPr>
              <a:xfrm>
                <a:off x="457200" y="1069617"/>
                <a:ext cx="8229600" cy="2971800"/>
              </a:xfrm>
              <a:blipFill rotWithShape="0">
                <a:blip r:embed="rId2"/>
                <a:stretch>
                  <a:fillRect l="-1333" t="-1844" r="-1407"/>
                </a:stretch>
              </a:blipFill>
            </p:spPr>
            <p:txBody>
              <a:bodyPr/>
              <a:lstStyle/>
              <a:p>
                <a:r>
                  <a:rPr lang="en-US">
                    <a:noFill/>
                  </a:rPr>
                  <a:t> </a:t>
                </a:r>
              </a:p>
            </p:txBody>
          </p:sp>
        </mc:Fallback>
      </mc:AlternateContent>
      <p:sp>
        <p:nvSpPr>
          <p:cNvPr id="7" name="Oval 6"/>
          <p:cNvSpPr/>
          <p:nvPr/>
        </p:nvSpPr>
        <p:spPr>
          <a:xfrm>
            <a:off x="4572000" y="4738506"/>
            <a:ext cx="533400" cy="533400"/>
          </a:xfrm>
          <a:prstGeom prst="ellipse">
            <a:avLst/>
          </a:prstGeom>
          <a:solidFill>
            <a:schemeClr val="bg1">
              <a:lumMod val="9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black"/>
                </a:solidFill>
              </a:rPr>
              <a:t>s</a:t>
            </a:r>
            <a:r>
              <a:rPr lang="en-US" sz="2000" b="1" baseline="-25000" dirty="0">
                <a:solidFill>
                  <a:prstClr val="black"/>
                </a:solidFill>
              </a:rPr>
              <a:t>0</a:t>
            </a:r>
          </a:p>
        </p:txBody>
      </p:sp>
      <p:sp>
        <p:nvSpPr>
          <p:cNvPr id="8" name="Oval 7"/>
          <p:cNvSpPr/>
          <p:nvPr/>
        </p:nvSpPr>
        <p:spPr>
          <a:xfrm>
            <a:off x="7010400" y="4738506"/>
            <a:ext cx="533400" cy="5334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black"/>
                </a:solidFill>
              </a:rPr>
              <a:t>s</a:t>
            </a:r>
            <a:r>
              <a:rPr lang="en-US" sz="2000" b="1" baseline="-25000" dirty="0">
                <a:solidFill>
                  <a:prstClr val="black"/>
                </a:solidFill>
              </a:rPr>
              <a:t>2</a:t>
            </a:r>
          </a:p>
        </p:txBody>
      </p:sp>
      <p:sp>
        <p:nvSpPr>
          <p:cNvPr id="9" name="Oval 8"/>
          <p:cNvSpPr/>
          <p:nvPr/>
        </p:nvSpPr>
        <p:spPr>
          <a:xfrm>
            <a:off x="8229600" y="4738506"/>
            <a:ext cx="533400" cy="533400"/>
          </a:xfrm>
          <a:prstGeom prst="ellipse">
            <a:avLst/>
          </a:prstGeom>
          <a:solidFill>
            <a:schemeClr val="bg1">
              <a:lumMod val="9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black"/>
                </a:solidFill>
              </a:rPr>
              <a:t>s</a:t>
            </a:r>
            <a:r>
              <a:rPr lang="en-US" sz="2000" b="1" baseline="-25000" dirty="0">
                <a:solidFill>
                  <a:prstClr val="black"/>
                </a:solidFill>
              </a:rPr>
              <a:t>3</a:t>
            </a:r>
          </a:p>
        </p:txBody>
      </p:sp>
      <p:sp>
        <p:nvSpPr>
          <p:cNvPr id="10" name="Oval 9"/>
          <p:cNvSpPr/>
          <p:nvPr/>
        </p:nvSpPr>
        <p:spPr>
          <a:xfrm>
            <a:off x="5791200" y="4738506"/>
            <a:ext cx="533400" cy="5334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black"/>
                </a:solidFill>
              </a:rPr>
              <a:t>s</a:t>
            </a:r>
            <a:r>
              <a:rPr lang="en-US" sz="2000" b="1" baseline="-25000" dirty="0">
                <a:solidFill>
                  <a:prstClr val="black"/>
                </a:solidFill>
              </a:rPr>
              <a:t>1</a:t>
            </a:r>
          </a:p>
        </p:txBody>
      </p:sp>
      <p:sp>
        <p:nvSpPr>
          <p:cNvPr id="5131" name="TextBox 14"/>
          <p:cNvSpPr txBox="1">
            <a:spLocks noChangeArrowheads="1"/>
          </p:cNvSpPr>
          <p:nvPr/>
        </p:nvSpPr>
        <p:spPr bwMode="auto">
          <a:xfrm>
            <a:off x="7555089" y="4628439"/>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a:solidFill>
                  <a:prstClr val="black"/>
                </a:solidFill>
              </a:rPr>
              <a:t>1</a:t>
            </a:r>
          </a:p>
        </p:txBody>
      </p:sp>
      <p:sp>
        <p:nvSpPr>
          <p:cNvPr id="5132" name="TextBox 15"/>
          <p:cNvSpPr txBox="1">
            <a:spLocks noChangeArrowheads="1"/>
          </p:cNvSpPr>
          <p:nvPr/>
        </p:nvSpPr>
        <p:spPr bwMode="auto">
          <a:xfrm>
            <a:off x="6400800" y="4617150"/>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a:solidFill>
                  <a:prstClr val="black"/>
                </a:solidFill>
              </a:rPr>
              <a:t>1</a:t>
            </a:r>
          </a:p>
        </p:txBody>
      </p:sp>
      <p:cxnSp>
        <p:nvCxnSpPr>
          <p:cNvPr id="15" name="Straight Arrow Connector 14"/>
          <p:cNvCxnSpPr>
            <a:stCxn id="7" idx="6"/>
            <a:endCxn id="10" idx="2"/>
          </p:cNvCxnSpPr>
          <p:nvPr/>
        </p:nvCxnSpPr>
        <p:spPr>
          <a:xfrm>
            <a:off x="5105400" y="5005206"/>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34" name="TextBox 18"/>
          <p:cNvSpPr txBox="1">
            <a:spLocks noChangeArrowheads="1"/>
          </p:cNvSpPr>
          <p:nvPr/>
        </p:nvSpPr>
        <p:spPr bwMode="auto">
          <a:xfrm>
            <a:off x="5150556" y="4651017"/>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dirty="0">
                <a:solidFill>
                  <a:prstClr val="black"/>
                </a:solidFill>
              </a:rPr>
              <a:t>1</a:t>
            </a:r>
          </a:p>
        </p:txBody>
      </p:sp>
      <p:sp>
        <p:nvSpPr>
          <p:cNvPr id="5136" name="TextBox 23"/>
          <p:cNvSpPr txBox="1">
            <a:spLocks noChangeArrowheads="1"/>
          </p:cNvSpPr>
          <p:nvPr/>
        </p:nvSpPr>
        <p:spPr bwMode="auto">
          <a:xfrm>
            <a:off x="8229599" y="5599284"/>
            <a:ext cx="8015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a:solidFill>
                  <a:prstClr val="black"/>
                </a:solidFill>
              </a:rPr>
              <a:t>0,1</a:t>
            </a:r>
          </a:p>
        </p:txBody>
      </p:sp>
      <p:sp>
        <p:nvSpPr>
          <p:cNvPr id="5137" name="TextBox 24"/>
          <p:cNvSpPr txBox="1">
            <a:spLocks noChangeArrowheads="1"/>
          </p:cNvSpPr>
          <p:nvPr/>
        </p:nvSpPr>
        <p:spPr bwMode="auto">
          <a:xfrm>
            <a:off x="7086600" y="4030128"/>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dirty="0">
                <a:solidFill>
                  <a:prstClr val="black"/>
                </a:solidFill>
              </a:rPr>
              <a:t>0</a:t>
            </a:r>
          </a:p>
        </p:txBody>
      </p:sp>
      <p:sp>
        <p:nvSpPr>
          <p:cNvPr id="5138" name="TextBox 27"/>
          <p:cNvSpPr txBox="1">
            <a:spLocks noChangeArrowheads="1"/>
          </p:cNvSpPr>
          <p:nvPr/>
        </p:nvSpPr>
        <p:spPr bwMode="auto">
          <a:xfrm>
            <a:off x="4690533" y="5633151"/>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a:solidFill>
                  <a:prstClr val="black"/>
                </a:solidFill>
              </a:rPr>
              <a:t>0</a:t>
            </a:r>
          </a:p>
        </p:txBody>
      </p:sp>
      <p:sp>
        <p:nvSpPr>
          <p:cNvPr id="5139" name="TextBox 28"/>
          <p:cNvSpPr txBox="1">
            <a:spLocks noChangeArrowheads="1"/>
          </p:cNvSpPr>
          <p:nvPr/>
        </p:nvSpPr>
        <p:spPr bwMode="auto">
          <a:xfrm>
            <a:off x="5791200" y="4159950"/>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dirty="0">
                <a:solidFill>
                  <a:prstClr val="black"/>
                </a:solidFill>
              </a:rPr>
              <a:t>0</a:t>
            </a:r>
          </a:p>
        </p:txBody>
      </p:sp>
      <p:sp>
        <p:nvSpPr>
          <p:cNvPr id="27" name="Arc 26"/>
          <p:cNvSpPr/>
          <p:nvPr/>
        </p:nvSpPr>
        <p:spPr>
          <a:xfrm>
            <a:off x="4953000" y="4390844"/>
            <a:ext cx="1066800" cy="652462"/>
          </a:xfrm>
          <a:prstGeom prst="arc">
            <a:avLst>
              <a:gd name="adj1" fmla="val 10855616"/>
              <a:gd name="adj2" fmla="val 0"/>
            </a:avLst>
          </a:prstGeom>
          <a:ln w="28575">
            <a:solidFill>
              <a:schemeClr val="tx1"/>
            </a:solidFill>
            <a:headEnd type="stealth" w="lg"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solidFill>
                <a:prstClr val="black"/>
              </a:solidFill>
            </a:endParaRPr>
          </a:p>
        </p:txBody>
      </p:sp>
      <p:sp>
        <p:nvSpPr>
          <p:cNvPr id="28" name="Arc 27"/>
          <p:cNvSpPr/>
          <p:nvPr/>
        </p:nvSpPr>
        <p:spPr>
          <a:xfrm>
            <a:off x="4724400" y="3976506"/>
            <a:ext cx="2590800" cy="1447800"/>
          </a:xfrm>
          <a:prstGeom prst="arc">
            <a:avLst>
              <a:gd name="adj1" fmla="val 10677123"/>
              <a:gd name="adj2" fmla="val 0"/>
            </a:avLst>
          </a:prstGeom>
          <a:ln w="28575">
            <a:solidFill>
              <a:schemeClr val="tx1"/>
            </a:solidFill>
            <a:headEnd type="stealth" w="lg"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solidFill>
                <a:prstClr val="black"/>
              </a:solidFill>
            </a:endParaRPr>
          </a:p>
        </p:txBody>
      </p:sp>
      <p:cxnSp>
        <p:nvCxnSpPr>
          <p:cNvPr id="31" name="Straight Arrow Connector 30"/>
          <p:cNvCxnSpPr/>
          <p:nvPr/>
        </p:nvCxnSpPr>
        <p:spPr>
          <a:xfrm>
            <a:off x="6324600" y="4967106"/>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543800" y="4967106"/>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Arc 32"/>
          <p:cNvSpPr/>
          <p:nvPr/>
        </p:nvSpPr>
        <p:spPr>
          <a:xfrm rot="14988361">
            <a:off x="4670425" y="5294131"/>
            <a:ext cx="381000" cy="381000"/>
          </a:xfrm>
          <a:prstGeom prst="arc">
            <a:avLst>
              <a:gd name="adj1" fmla="val 1453660"/>
              <a:gd name="adj2" fmla="val 0"/>
            </a:avLst>
          </a:prstGeom>
          <a:ln w="28575">
            <a:solidFill>
              <a:schemeClr val="tx1"/>
            </a:solidFill>
            <a:headEnd type="none" w="med" len="med"/>
            <a:tailEnd type="stealth" w="lg"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solidFill>
                <a:prstClr val="black"/>
              </a:solidFill>
            </a:endParaRPr>
          </a:p>
        </p:txBody>
      </p:sp>
      <p:sp>
        <p:nvSpPr>
          <p:cNvPr id="34" name="Arc 33"/>
          <p:cNvSpPr/>
          <p:nvPr/>
        </p:nvSpPr>
        <p:spPr>
          <a:xfrm rot="14988361">
            <a:off x="8283575" y="5249681"/>
            <a:ext cx="381000" cy="381000"/>
          </a:xfrm>
          <a:prstGeom prst="arc">
            <a:avLst>
              <a:gd name="adj1" fmla="val 1453660"/>
              <a:gd name="adj2" fmla="val 0"/>
            </a:avLst>
          </a:prstGeom>
          <a:ln w="28575">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solidFill>
                <a:prstClr val="black"/>
              </a:solidFill>
            </a:endParaRPr>
          </a:p>
        </p:txBody>
      </p:sp>
      <p:cxnSp>
        <p:nvCxnSpPr>
          <p:cNvPr id="29" name="Straight Arrow Connector 28"/>
          <p:cNvCxnSpPr/>
          <p:nvPr/>
        </p:nvCxnSpPr>
        <p:spPr>
          <a:xfrm>
            <a:off x="4267200" y="4967106"/>
            <a:ext cx="3048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235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3804354"/>
            <a:ext cx="8001000" cy="1140177"/>
          </a:xfrm>
          <a:prstGeom prst="rect">
            <a:avLst/>
          </a:prstGeom>
          <a:solidFill>
            <a:schemeClr val="accent3">
              <a:lumMod val="20000"/>
              <a:lumOff val="80000"/>
              <a:alpha val="85098"/>
            </a:schemeClr>
          </a:solidFill>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0482" name="Title 1"/>
          <p:cNvSpPr>
            <a:spLocks noGrp="1"/>
          </p:cNvSpPr>
          <p:nvPr>
            <p:ph type="title"/>
          </p:nvPr>
        </p:nvSpPr>
        <p:spPr/>
        <p:txBody>
          <a:bodyPr/>
          <a:lstStyle/>
          <a:p>
            <a:r>
              <a:rPr lang="en-US"/>
              <a:t>NFAs and DFAs</a:t>
            </a:r>
          </a:p>
        </p:txBody>
      </p:sp>
      <p:sp>
        <p:nvSpPr>
          <p:cNvPr id="20483" name="Content Placeholder 2"/>
          <p:cNvSpPr>
            <a:spLocks noGrp="1"/>
          </p:cNvSpPr>
          <p:nvPr>
            <p:ph idx="1"/>
          </p:nvPr>
        </p:nvSpPr>
        <p:spPr/>
        <p:txBody>
          <a:bodyPr/>
          <a:lstStyle/>
          <a:p>
            <a:pPr marL="0" indent="0">
              <a:buFont typeface="Arial" charset="0"/>
              <a:buNone/>
            </a:pPr>
            <a:r>
              <a:rPr lang="en-US" sz="2600" dirty="0"/>
              <a:t>Every DFA </a:t>
            </a:r>
            <a:r>
              <a:rPr lang="en-US" sz="2600" b="1" dirty="0"/>
              <a:t>is</a:t>
            </a:r>
            <a:r>
              <a:rPr lang="en-US" sz="2600" dirty="0"/>
              <a:t> an NFA</a:t>
            </a:r>
          </a:p>
          <a:p>
            <a:pPr lvl="1"/>
            <a:r>
              <a:rPr lang="en-US" sz="2600" dirty="0"/>
              <a:t>DFAs have requirements that NFAs don’t have</a:t>
            </a:r>
          </a:p>
          <a:p>
            <a:pPr lvl="1"/>
            <a:endParaRPr lang="en-US" sz="2600" dirty="0"/>
          </a:p>
          <a:p>
            <a:pPr marL="0" indent="0">
              <a:buFont typeface="Arial" charset="0"/>
              <a:buNone/>
            </a:pPr>
            <a:r>
              <a:rPr lang="en-US" sz="2600" dirty="0"/>
              <a:t>Can NFAs recognize more languages?   No!</a:t>
            </a:r>
          </a:p>
          <a:p>
            <a:pPr marL="0" indent="0">
              <a:buFont typeface="Arial" charset="0"/>
              <a:buNone/>
            </a:pPr>
            <a:endParaRPr lang="en-US" dirty="0"/>
          </a:p>
          <a:p>
            <a:pPr marL="0" indent="0">
              <a:buFont typeface="Arial" charset="0"/>
              <a:buNone/>
            </a:pPr>
            <a:r>
              <a:rPr lang="en-US" b="1" dirty="0"/>
              <a:t>Theorem:  </a:t>
            </a:r>
            <a:r>
              <a:rPr lang="en-US" dirty="0"/>
              <a:t>For every NFA there is a DFA that recognizes exactly the same language</a:t>
            </a:r>
          </a:p>
        </p:txBody>
      </p:sp>
    </p:spTree>
    <p:extLst>
      <p:ext uri="{BB962C8B-B14F-4D97-AF65-F5344CB8AC3E}">
        <p14:creationId xmlns:p14="http://schemas.microsoft.com/office/powerpoint/2010/main" val="1132282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Three ways of thinking about NFAs</a:t>
            </a:r>
          </a:p>
        </p:txBody>
      </p:sp>
      <p:sp>
        <p:nvSpPr>
          <p:cNvPr id="3" name="Content Placeholder 2"/>
          <p:cNvSpPr>
            <a:spLocks noGrp="1"/>
          </p:cNvSpPr>
          <p:nvPr>
            <p:ph idx="1"/>
          </p:nvPr>
        </p:nvSpPr>
        <p:spPr>
          <a:xfrm>
            <a:off x="491067" y="1300605"/>
            <a:ext cx="8229600" cy="5140800"/>
          </a:xfrm>
        </p:spPr>
        <p:txBody>
          <a:bodyPr>
            <a:normAutofit/>
          </a:bodyPr>
          <a:lstStyle/>
          <a:p>
            <a:pPr>
              <a:defRPr/>
            </a:pPr>
            <a:r>
              <a:rPr lang="en-US" sz="2600" dirty="0"/>
              <a:t>Outside observer:  Is there a path labeled by </a:t>
            </a:r>
            <a:r>
              <a:rPr lang="en-US" sz="2600" dirty="0">
                <a:latin typeface="+mn-lt"/>
              </a:rPr>
              <a:t>x</a:t>
            </a:r>
            <a:r>
              <a:rPr lang="en-US" sz="2600" dirty="0"/>
              <a:t> from the start state to some final state?  </a:t>
            </a:r>
          </a:p>
          <a:p>
            <a:pPr lvl="3">
              <a:defRPr/>
            </a:pPr>
            <a:endParaRPr lang="en-US" sz="2600" dirty="0"/>
          </a:p>
          <a:p>
            <a:pPr>
              <a:defRPr/>
            </a:pPr>
            <a:r>
              <a:rPr lang="en-US" sz="2600" dirty="0"/>
              <a:t>Perfect guesser: The NFA has input x and whenever there is a choice of what to do it magically guesses a good one (if one exists)</a:t>
            </a:r>
          </a:p>
          <a:p>
            <a:pPr>
              <a:defRPr/>
            </a:pPr>
            <a:endParaRPr lang="en-US" sz="2600" dirty="0"/>
          </a:p>
          <a:p>
            <a:pPr>
              <a:defRPr/>
            </a:pPr>
            <a:r>
              <a:rPr lang="en-US" sz="2600" dirty="0"/>
              <a:t>Parallel exploration:  The NFA computation runs all possible computations on x step-by-step at the same time in parallel</a:t>
            </a:r>
          </a:p>
          <a:p>
            <a:pPr marL="0" indent="0">
              <a:buNone/>
              <a:defRPr/>
            </a:pPr>
            <a:endParaRPr lang="en-US" sz="2600" dirty="0"/>
          </a:p>
        </p:txBody>
      </p:sp>
      <p:sp>
        <p:nvSpPr>
          <p:cNvPr id="2" name="Rectangle 1"/>
          <p:cNvSpPr/>
          <p:nvPr/>
        </p:nvSpPr>
        <p:spPr>
          <a:xfrm>
            <a:off x="491067" y="4277008"/>
            <a:ext cx="8229600" cy="1595120"/>
          </a:xfrm>
          <a:prstGeom prst="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58000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Straight Connector 142"/>
          <p:cNvCxnSpPr/>
          <p:nvPr/>
        </p:nvCxnSpPr>
        <p:spPr>
          <a:xfrm>
            <a:off x="3179753" y="3269363"/>
            <a:ext cx="22450" cy="2888410"/>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4206495" y="3269363"/>
            <a:ext cx="22450" cy="2888410"/>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5233237" y="3269363"/>
            <a:ext cx="22450" cy="2888410"/>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259979" y="3269363"/>
            <a:ext cx="22450" cy="2888410"/>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7286721" y="3269363"/>
            <a:ext cx="22450" cy="2888410"/>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8313463" y="3269363"/>
            <a:ext cx="22450" cy="2888410"/>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2153011" y="3269363"/>
            <a:ext cx="22450" cy="2888410"/>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sp>
        <p:nvSpPr>
          <p:cNvPr id="87" name="Oval 24"/>
          <p:cNvSpPr>
            <a:spLocks noChangeArrowheads="1"/>
          </p:cNvSpPr>
          <p:nvPr/>
        </p:nvSpPr>
        <p:spPr bwMode="auto">
          <a:xfrm>
            <a:off x="2944439" y="5915460"/>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98" name="Oval 24"/>
          <p:cNvSpPr>
            <a:spLocks noChangeArrowheads="1"/>
          </p:cNvSpPr>
          <p:nvPr/>
        </p:nvSpPr>
        <p:spPr bwMode="auto">
          <a:xfrm>
            <a:off x="3971592" y="5914358"/>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2" name="Oval 24"/>
          <p:cNvSpPr>
            <a:spLocks noChangeArrowheads="1"/>
          </p:cNvSpPr>
          <p:nvPr/>
        </p:nvSpPr>
        <p:spPr bwMode="auto">
          <a:xfrm>
            <a:off x="4998376" y="5904975"/>
            <a:ext cx="484625" cy="484625"/>
          </a:xfrm>
          <a:prstGeom prst="ellipse">
            <a:avLst/>
          </a:prstGeom>
          <a:solidFill>
            <a:schemeClr val="bg1"/>
          </a:solidFill>
          <a:ln w="3810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0" name="Oval 24"/>
          <p:cNvSpPr>
            <a:spLocks noChangeArrowheads="1"/>
          </p:cNvSpPr>
          <p:nvPr/>
        </p:nvSpPr>
        <p:spPr bwMode="auto">
          <a:xfrm>
            <a:off x="5006581" y="5256404"/>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8" name="Oval 24"/>
          <p:cNvSpPr>
            <a:spLocks noChangeArrowheads="1"/>
          </p:cNvSpPr>
          <p:nvPr/>
        </p:nvSpPr>
        <p:spPr bwMode="auto">
          <a:xfrm>
            <a:off x="6033734" y="5255302"/>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6" name="Oval 24"/>
          <p:cNvSpPr>
            <a:spLocks noChangeArrowheads="1"/>
          </p:cNvSpPr>
          <p:nvPr/>
        </p:nvSpPr>
        <p:spPr bwMode="auto">
          <a:xfrm>
            <a:off x="7060518" y="5245919"/>
            <a:ext cx="484625" cy="484625"/>
          </a:xfrm>
          <a:prstGeom prst="ellipse">
            <a:avLst/>
          </a:prstGeom>
          <a:solidFill>
            <a:schemeClr val="bg1"/>
          </a:solidFill>
          <a:ln w="3810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 name="Oval 24"/>
          <p:cNvSpPr>
            <a:spLocks noChangeArrowheads="1"/>
          </p:cNvSpPr>
          <p:nvPr/>
        </p:nvSpPr>
        <p:spPr bwMode="auto">
          <a:xfrm>
            <a:off x="6040595" y="4558233"/>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1" name="Oval 24"/>
          <p:cNvSpPr>
            <a:spLocks noChangeArrowheads="1"/>
          </p:cNvSpPr>
          <p:nvPr/>
        </p:nvSpPr>
        <p:spPr bwMode="auto">
          <a:xfrm>
            <a:off x="7067748" y="4557131"/>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9" name="Oval 24"/>
          <p:cNvSpPr>
            <a:spLocks noChangeArrowheads="1"/>
          </p:cNvSpPr>
          <p:nvPr/>
        </p:nvSpPr>
        <p:spPr bwMode="auto">
          <a:xfrm>
            <a:off x="8094532" y="4547748"/>
            <a:ext cx="484625" cy="484625"/>
          </a:xfrm>
          <a:prstGeom prst="ellipse">
            <a:avLst/>
          </a:prstGeom>
          <a:solidFill>
            <a:schemeClr val="bg1"/>
          </a:solidFill>
          <a:ln w="3810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4" name="Oval 24"/>
          <p:cNvSpPr>
            <a:spLocks noChangeArrowheads="1"/>
          </p:cNvSpPr>
          <p:nvPr/>
        </p:nvSpPr>
        <p:spPr bwMode="auto">
          <a:xfrm>
            <a:off x="8074028" y="3840498"/>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1" name="Oval 24"/>
          <p:cNvSpPr>
            <a:spLocks noChangeArrowheads="1"/>
          </p:cNvSpPr>
          <p:nvPr/>
        </p:nvSpPr>
        <p:spPr bwMode="auto">
          <a:xfrm>
            <a:off x="7046875" y="3835983"/>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8" name="Oval 24"/>
          <p:cNvSpPr>
            <a:spLocks noChangeArrowheads="1"/>
          </p:cNvSpPr>
          <p:nvPr/>
        </p:nvSpPr>
        <p:spPr bwMode="auto">
          <a:xfrm>
            <a:off x="6019722" y="3831468"/>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5" name="Oval 24"/>
          <p:cNvSpPr>
            <a:spLocks noChangeArrowheads="1"/>
          </p:cNvSpPr>
          <p:nvPr/>
        </p:nvSpPr>
        <p:spPr bwMode="auto">
          <a:xfrm>
            <a:off x="4992569" y="3826953"/>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62" name="Oval 24"/>
          <p:cNvSpPr>
            <a:spLocks noChangeArrowheads="1"/>
          </p:cNvSpPr>
          <p:nvPr/>
        </p:nvSpPr>
        <p:spPr bwMode="auto">
          <a:xfrm>
            <a:off x="3965416" y="3822438"/>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9" name="Oval 24"/>
          <p:cNvSpPr>
            <a:spLocks noChangeArrowheads="1"/>
          </p:cNvSpPr>
          <p:nvPr/>
        </p:nvSpPr>
        <p:spPr bwMode="auto">
          <a:xfrm>
            <a:off x="2938263" y="3817923"/>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6" name="Oval 24"/>
          <p:cNvSpPr>
            <a:spLocks noChangeArrowheads="1"/>
          </p:cNvSpPr>
          <p:nvPr/>
        </p:nvSpPr>
        <p:spPr bwMode="auto">
          <a:xfrm>
            <a:off x="1911110" y="3813408"/>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7" name="Straight Connector 26"/>
          <p:cNvCxnSpPr/>
          <p:nvPr/>
        </p:nvCxnSpPr>
        <p:spPr>
          <a:xfrm>
            <a:off x="1126269" y="3269363"/>
            <a:ext cx="22450" cy="2888410"/>
          </a:xfrm>
          <a:prstGeom prst="line">
            <a:avLst/>
          </a:prstGeom>
          <a:ln>
            <a:prstDash val="sysDot"/>
          </a:ln>
          <a:effectLst/>
        </p:spPr>
        <p:style>
          <a:lnRef idx="2">
            <a:schemeClr val="accent1"/>
          </a:lnRef>
          <a:fillRef idx="0">
            <a:schemeClr val="accent1"/>
          </a:fillRef>
          <a:effectRef idx="1">
            <a:schemeClr val="accent1"/>
          </a:effectRef>
          <a:fontRef idx="minor">
            <a:schemeClr val="tx1"/>
          </a:fontRef>
        </p:style>
      </p:cxnSp>
      <p:sp>
        <p:nvSpPr>
          <p:cNvPr id="32" name="Oval 24"/>
          <p:cNvSpPr>
            <a:spLocks noChangeArrowheads="1"/>
          </p:cNvSpPr>
          <p:nvPr/>
        </p:nvSpPr>
        <p:spPr bwMode="auto">
          <a:xfrm>
            <a:off x="883957" y="3808893"/>
            <a:ext cx="484625" cy="484625"/>
          </a:xfrm>
          <a:prstGeom prst="ellipse">
            <a:avLst/>
          </a:prstGeom>
          <a:solidFill>
            <a:schemeClr val="bg1"/>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8" name="TextBox 37"/>
          <p:cNvSpPr txBox="1"/>
          <p:nvPr/>
        </p:nvSpPr>
        <p:spPr>
          <a:xfrm>
            <a:off x="1920829" y="926225"/>
            <a:ext cx="619208" cy="461665"/>
          </a:xfrm>
          <a:prstGeom prst="rect">
            <a:avLst/>
          </a:prstGeom>
          <a:noFill/>
        </p:spPr>
        <p:txBody>
          <a:bodyPr wrap="none" rtlCol="0">
            <a:spAutoFit/>
          </a:bodyPr>
          <a:lstStyle/>
          <a:p>
            <a:r>
              <a:rPr lang="en-US" sz="2400" dirty="0">
                <a:latin typeface="Franklin Gothic Medium"/>
                <a:cs typeface="Franklin Gothic Medium"/>
              </a:rPr>
              <a:t>0,1</a:t>
            </a:r>
          </a:p>
        </p:txBody>
      </p:sp>
      <p:grpSp>
        <p:nvGrpSpPr>
          <p:cNvPr id="34" name="Group 33"/>
          <p:cNvGrpSpPr/>
          <p:nvPr/>
        </p:nvGrpSpPr>
        <p:grpSpPr>
          <a:xfrm>
            <a:off x="1930437" y="1667439"/>
            <a:ext cx="609600" cy="609600"/>
            <a:chOff x="1599751" y="3519488"/>
            <a:chExt cx="609600" cy="609600"/>
          </a:xfrm>
        </p:grpSpPr>
        <p:sp>
          <p:nvSpPr>
            <p:cNvPr id="154" name="Text Box 7"/>
            <p:cNvSpPr txBox="1">
              <a:spLocks noChangeArrowheads="1"/>
            </p:cNvSpPr>
            <p:nvPr/>
          </p:nvSpPr>
          <p:spPr bwMode="auto">
            <a:xfrm>
              <a:off x="1719122" y="3563508"/>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sp>
          <p:nvSpPr>
            <p:cNvPr id="141" name="Oval 24"/>
            <p:cNvSpPr>
              <a:spLocks noChangeArrowheads="1"/>
            </p:cNvSpPr>
            <p:nvPr/>
          </p:nvSpPr>
          <p:spPr bwMode="auto">
            <a:xfrm>
              <a:off x="1599751" y="3519488"/>
              <a:ext cx="609600" cy="609600"/>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cxnSp>
        <p:nvCxnSpPr>
          <p:cNvPr id="90" name="Straight Arrow Connector 89"/>
          <p:cNvCxnSpPr>
            <a:endCxn id="141" idx="2"/>
          </p:cNvCxnSpPr>
          <p:nvPr/>
        </p:nvCxnSpPr>
        <p:spPr>
          <a:xfrm flipV="1">
            <a:off x="1590143" y="1972239"/>
            <a:ext cx="340294" cy="3175"/>
          </a:xfrm>
          <a:prstGeom prst="straightConnector1">
            <a:avLst/>
          </a:prstGeom>
          <a:ln w="5715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Freeform 12"/>
          <p:cNvSpPr/>
          <p:nvPr/>
        </p:nvSpPr>
        <p:spPr>
          <a:xfrm>
            <a:off x="1945761" y="1413439"/>
            <a:ext cx="603007" cy="282540"/>
          </a:xfrm>
          <a:custGeom>
            <a:avLst/>
            <a:gdLst>
              <a:gd name="connsiteX0" fmla="*/ 245310 w 848439"/>
              <a:gd name="connsiteY0" fmla="*/ 282540 h 282540"/>
              <a:gd name="connsiteX1" fmla="*/ 29649 w 848439"/>
              <a:gd name="connsiteY1" fmla="*/ 41000 h 282540"/>
              <a:gd name="connsiteX2" fmla="*/ 823279 w 848439"/>
              <a:gd name="connsiteY2" fmla="*/ 23748 h 282540"/>
              <a:gd name="connsiteX3" fmla="*/ 573113 w 848439"/>
              <a:gd name="connsiteY3" fmla="*/ 282540 h 282540"/>
            </a:gdLst>
            <a:ahLst/>
            <a:cxnLst>
              <a:cxn ang="0">
                <a:pos x="connsiteX0" y="connsiteY0"/>
              </a:cxn>
              <a:cxn ang="0">
                <a:pos x="connsiteX1" y="connsiteY1"/>
              </a:cxn>
              <a:cxn ang="0">
                <a:pos x="connsiteX2" y="connsiteY2"/>
              </a:cxn>
              <a:cxn ang="0">
                <a:pos x="connsiteX3" y="connsiteY3"/>
              </a:cxn>
            </a:cxnLst>
            <a:rect l="l" t="t" r="r" b="b"/>
            <a:pathLst>
              <a:path w="848439" h="282540">
                <a:moveTo>
                  <a:pt x="245310" y="282540"/>
                </a:moveTo>
                <a:cubicBezTo>
                  <a:pt x="89315" y="183336"/>
                  <a:pt x="-66679" y="84132"/>
                  <a:pt x="29649" y="41000"/>
                </a:cubicBezTo>
                <a:cubicBezTo>
                  <a:pt x="125977" y="-2132"/>
                  <a:pt x="732702" y="-16509"/>
                  <a:pt x="823279" y="23748"/>
                </a:cubicBezTo>
                <a:cubicBezTo>
                  <a:pt x="913856" y="64005"/>
                  <a:pt x="743484" y="173272"/>
                  <a:pt x="573113" y="282540"/>
                </a:cubicBezTo>
              </a:path>
            </a:pathLst>
          </a:custGeom>
          <a:noFill/>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5" name="AutoShape 39"/>
          <p:cNvCxnSpPr>
            <a:cxnSpLocks noChangeShapeType="1"/>
            <a:stCxn id="141" idx="6"/>
            <a:endCxn id="157" idx="2"/>
          </p:cNvCxnSpPr>
          <p:nvPr/>
        </p:nvCxnSpPr>
        <p:spPr bwMode="auto">
          <a:xfrm flipV="1">
            <a:off x="2540037" y="1971375"/>
            <a:ext cx="1016332" cy="864"/>
          </a:xfrm>
          <a:prstGeom prst="straightConnector1">
            <a:avLst/>
          </a:prstGeom>
          <a:noFill/>
          <a:ln w="28575">
            <a:solidFill>
              <a:schemeClr val="tx1"/>
            </a:solidFill>
            <a:round/>
            <a:headEnd/>
            <a:tailEnd type="stealth" w="lg" len="lg"/>
          </a:ln>
          <a:extLst>
            <a:ext uri="{909E8E84-426E-40dd-AFC4-6F175D3DCCD1}">
              <a14:hiddenFill xmlns:a14="http://schemas.microsoft.com/office/drawing/2010/main" xmlns="">
                <a:noFill/>
              </a14:hiddenFill>
            </a:ext>
          </a:extLst>
        </p:spPr>
      </p:cxnSp>
      <p:grpSp>
        <p:nvGrpSpPr>
          <p:cNvPr id="155" name="Group 154"/>
          <p:cNvGrpSpPr/>
          <p:nvPr/>
        </p:nvGrpSpPr>
        <p:grpSpPr>
          <a:xfrm>
            <a:off x="3556369" y="1666575"/>
            <a:ext cx="609600" cy="609600"/>
            <a:chOff x="1599751" y="3519488"/>
            <a:chExt cx="609600" cy="609600"/>
          </a:xfrm>
        </p:grpSpPr>
        <p:sp>
          <p:nvSpPr>
            <p:cNvPr id="156" name="Text Box 7"/>
            <p:cNvSpPr txBox="1">
              <a:spLocks noChangeArrowheads="1"/>
            </p:cNvSpPr>
            <p:nvPr/>
          </p:nvSpPr>
          <p:spPr bwMode="auto">
            <a:xfrm>
              <a:off x="1719122" y="3563508"/>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2</a:t>
              </a:r>
            </a:p>
          </p:txBody>
        </p:sp>
        <p:sp>
          <p:nvSpPr>
            <p:cNvPr id="157" name="Oval 24"/>
            <p:cNvSpPr>
              <a:spLocks noChangeArrowheads="1"/>
            </p:cNvSpPr>
            <p:nvPr/>
          </p:nvSpPr>
          <p:spPr bwMode="auto">
            <a:xfrm>
              <a:off x="1599751" y="3519488"/>
              <a:ext cx="609600" cy="609600"/>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158" name="Group 157"/>
          <p:cNvGrpSpPr/>
          <p:nvPr/>
        </p:nvGrpSpPr>
        <p:grpSpPr>
          <a:xfrm>
            <a:off x="4174785" y="1653486"/>
            <a:ext cx="1625932" cy="609600"/>
            <a:chOff x="2209351" y="3518624"/>
            <a:chExt cx="1625932" cy="609600"/>
          </a:xfrm>
        </p:grpSpPr>
        <p:cxnSp>
          <p:nvCxnSpPr>
            <p:cNvPr id="159" name="AutoShape 39"/>
            <p:cNvCxnSpPr>
              <a:cxnSpLocks noChangeShapeType="1"/>
              <a:endCxn id="162" idx="2"/>
            </p:cNvCxnSpPr>
            <p:nvPr/>
          </p:nvCxnSpPr>
          <p:spPr bwMode="auto">
            <a:xfrm flipV="1">
              <a:off x="2209351" y="3823424"/>
              <a:ext cx="1016332" cy="864"/>
            </a:xfrm>
            <a:prstGeom prst="straightConnector1">
              <a:avLst/>
            </a:prstGeom>
            <a:noFill/>
            <a:ln w="28575">
              <a:solidFill>
                <a:schemeClr val="tx1"/>
              </a:solidFill>
              <a:round/>
              <a:headEnd/>
              <a:tailEnd type="stealth" w="lg" len="lg"/>
            </a:ln>
            <a:extLst>
              <a:ext uri="{909E8E84-426E-40dd-AFC4-6F175D3DCCD1}">
                <a14:hiddenFill xmlns:a14="http://schemas.microsoft.com/office/drawing/2010/main" xmlns="">
                  <a:noFill/>
                </a14:hiddenFill>
              </a:ext>
            </a:extLst>
          </p:spPr>
        </p:cxnSp>
        <p:grpSp>
          <p:nvGrpSpPr>
            <p:cNvPr id="160" name="Group 159"/>
            <p:cNvGrpSpPr/>
            <p:nvPr/>
          </p:nvGrpSpPr>
          <p:grpSpPr>
            <a:xfrm>
              <a:off x="3225683" y="3518624"/>
              <a:ext cx="609600" cy="609600"/>
              <a:chOff x="1599751" y="3519488"/>
              <a:chExt cx="609600" cy="609600"/>
            </a:xfrm>
          </p:grpSpPr>
          <p:sp>
            <p:nvSpPr>
              <p:cNvPr id="161" name="Text Box 7"/>
              <p:cNvSpPr txBox="1">
                <a:spLocks noChangeArrowheads="1"/>
              </p:cNvSpPr>
              <p:nvPr/>
            </p:nvSpPr>
            <p:spPr bwMode="auto">
              <a:xfrm>
                <a:off x="1719122" y="3563508"/>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1</a:t>
                </a:r>
              </a:p>
            </p:txBody>
          </p:sp>
          <p:sp>
            <p:nvSpPr>
              <p:cNvPr id="162" name="Oval 24"/>
              <p:cNvSpPr>
                <a:spLocks noChangeArrowheads="1"/>
              </p:cNvSpPr>
              <p:nvPr/>
            </p:nvSpPr>
            <p:spPr bwMode="auto">
              <a:xfrm>
                <a:off x="1599751" y="3519488"/>
                <a:ext cx="609600" cy="609600"/>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cxnSp>
        <p:nvCxnSpPr>
          <p:cNvPr id="164" name="AutoShape 39"/>
          <p:cNvCxnSpPr>
            <a:cxnSpLocks noChangeShapeType="1"/>
            <a:endCxn id="167" idx="2"/>
          </p:cNvCxnSpPr>
          <p:nvPr/>
        </p:nvCxnSpPr>
        <p:spPr bwMode="auto">
          <a:xfrm flipV="1">
            <a:off x="5800717" y="1947385"/>
            <a:ext cx="1016332" cy="864"/>
          </a:xfrm>
          <a:prstGeom prst="straightConnector1">
            <a:avLst/>
          </a:prstGeom>
          <a:noFill/>
          <a:ln w="28575">
            <a:solidFill>
              <a:schemeClr val="tx1"/>
            </a:solidFill>
            <a:round/>
            <a:headEnd/>
            <a:tailEnd type="stealth" w="lg" len="lg"/>
          </a:ln>
          <a:extLst>
            <a:ext uri="{909E8E84-426E-40dd-AFC4-6F175D3DCCD1}">
              <a14:hiddenFill xmlns:a14="http://schemas.microsoft.com/office/drawing/2010/main" xmlns="">
                <a:noFill/>
              </a14:hiddenFill>
            </a:ext>
          </a:extLst>
        </p:spPr>
      </p:cxnSp>
      <p:grpSp>
        <p:nvGrpSpPr>
          <p:cNvPr id="165" name="Group 164"/>
          <p:cNvGrpSpPr/>
          <p:nvPr/>
        </p:nvGrpSpPr>
        <p:grpSpPr>
          <a:xfrm>
            <a:off x="6817049" y="1642585"/>
            <a:ext cx="609600" cy="609600"/>
            <a:chOff x="1599751" y="3519488"/>
            <a:chExt cx="609600" cy="609600"/>
          </a:xfrm>
        </p:grpSpPr>
        <p:sp>
          <p:nvSpPr>
            <p:cNvPr id="166" name="Text Box 7"/>
            <p:cNvSpPr txBox="1">
              <a:spLocks noChangeArrowheads="1"/>
            </p:cNvSpPr>
            <p:nvPr/>
          </p:nvSpPr>
          <p:spPr bwMode="auto">
            <a:xfrm>
              <a:off x="1719122" y="3563508"/>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0</a:t>
              </a:r>
            </a:p>
          </p:txBody>
        </p:sp>
        <p:sp>
          <p:nvSpPr>
            <p:cNvPr id="167" name="Oval 24"/>
            <p:cNvSpPr>
              <a:spLocks noChangeArrowheads="1"/>
            </p:cNvSpPr>
            <p:nvPr/>
          </p:nvSpPr>
          <p:spPr bwMode="auto">
            <a:xfrm>
              <a:off x="1599751" y="3519488"/>
              <a:ext cx="609600" cy="609600"/>
            </a:xfrm>
            <a:prstGeom prst="ellipse">
              <a:avLst/>
            </a:prstGeom>
            <a:noFill/>
            <a:ln w="57150">
              <a:solidFill>
                <a:srgbClr val="0070C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
        <p:nvSpPr>
          <p:cNvPr id="168" name="TextBox 167"/>
          <p:cNvSpPr txBox="1"/>
          <p:nvPr/>
        </p:nvSpPr>
        <p:spPr>
          <a:xfrm>
            <a:off x="4301895" y="1479762"/>
            <a:ext cx="619208" cy="461665"/>
          </a:xfrm>
          <a:prstGeom prst="rect">
            <a:avLst/>
          </a:prstGeom>
          <a:noFill/>
        </p:spPr>
        <p:txBody>
          <a:bodyPr wrap="none" rtlCol="0">
            <a:spAutoFit/>
          </a:bodyPr>
          <a:lstStyle/>
          <a:p>
            <a:r>
              <a:rPr lang="en-US" sz="2400" dirty="0">
                <a:latin typeface="Franklin Gothic Medium"/>
                <a:cs typeface="Franklin Gothic Medium"/>
              </a:rPr>
              <a:t>0,1</a:t>
            </a:r>
          </a:p>
        </p:txBody>
      </p:sp>
      <p:sp>
        <p:nvSpPr>
          <p:cNvPr id="169" name="TextBox 168"/>
          <p:cNvSpPr txBox="1"/>
          <p:nvPr/>
        </p:nvSpPr>
        <p:spPr>
          <a:xfrm>
            <a:off x="5958494" y="1474834"/>
            <a:ext cx="619208" cy="461665"/>
          </a:xfrm>
          <a:prstGeom prst="rect">
            <a:avLst/>
          </a:prstGeom>
          <a:noFill/>
        </p:spPr>
        <p:txBody>
          <a:bodyPr wrap="none" rtlCol="0">
            <a:spAutoFit/>
          </a:bodyPr>
          <a:lstStyle/>
          <a:p>
            <a:r>
              <a:rPr lang="en-US" sz="2400" dirty="0">
                <a:latin typeface="Franklin Gothic Medium"/>
                <a:cs typeface="Franklin Gothic Medium"/>
              </a:rPr>
              <a:t>0,1</a:t>
            </a:r>
          </a:p>
        </p:txBody>
      </p:sp>
      <p:sp>
        <p:nvSpPr>
          <p:cNvPr id="170" name="TextBox 169"/>
          <p:cNvSpPr txBox="1"/>
          <p:nvPr/>
        </p:nvSpPr>
        <p:spPr>
          <a:xfrm>
            <a:off x="2788115" y="1497485"/>
            <a:ext cx="365806" cy="461665"/>
          </a:xfrm>
          <a:prstGeom prst="rect">
            <a:avLst/>
          </a:prstGeom>
          <a:noFill/>
        </p:spPr>
        <p:txBody>
          <a:bodyPr wrap="none" rtlCol="0">
            <a:spAutoFit/>
          </a:bodyPr>
          <a:lstStyle/>
          <a:p>
            <a:r>
              <a:rPr lang="en-US" sz="2400" dirty="0">
                <a:latin typeface="Franklin Gothic Medium"/>
                <a:cs typeface="Franklin Gothic Medium"/>
              </a:rPr>
              <a:t>1</a:t>
            </a:r>
          </a:p>
        </p:txBody>
      </p:sp>
      <p:sp>
        <p:nvSpPr>
          <p:cNvPr id="2" name="Title 1"/>
          <p:cNvSpPr>
            <a:spLocks noGrp="1"/>
          </p:cNvSpPr>
          <p:nvPr>
            <p:ph type="title"/>
          </p:nvPr>
        </p:nvSpPr>
        <p:spPr/>
        <p:txBody>
          <a:bodyPr/>
          <a:lstStyle/>
          <a:p>
            <a:r>
              <a:rPr lang="en-US" dirty="0"/>
              <a:t>Parallel Exploration view of an NFA</a:t>
            </a:r>
          </a:p>
        </p:txBody>
      </p:sp>
      <p:sp>
        <p:nvSpPr>
          <p:cNvPr id="3" name="TextBox 2"/>
          <p:cNvSpPr txBox="1"/>
          <p:nvPr/>
        </p:nvSpPr>
        <p:spPr>
          <a:xfrm>
            <a:off x="965200" y="2590800"/>
            <a:ext cx="3083921" cy="461665"/>
          </a:xfrm>
          <a:prstGeom prst="rect">
            <a:avLst/>
          </a:prstGeom>
          <a:noFill/>
        </p:spPr>
        <p:txBody>
          <a:bodyPr wrap="none" rtlCol="0">
            <a:spAutoFit/>
          </a:bodyPr>
          <a:lstStyle/>
          <a:p>
            <a:r>
              <a:rPr lang="en-US" sz="2400" dirty="0">
                <a:latin typeface="Franklin Gothic Medium"/>
                <a:cs typeface="Franklin Gothic Medium"/>
              </a:rPr>
              <a:t>Input string  0101100</a:t>
            </a:r>
          </a:p>
        </p:txBody>
      </p:sp>
      <p:cxnSp>
        <p:nvCxnSpPr>
          <p:cNvPr id="28" name="Straight Arrow Connector 27"/>
          <p:cNvCxnSpPr>
            <a:endCxn id="32" idx="2"/>
          </p:cNvCxnSpPr>
          <p:nvPr/>
        </p:nvCxnSpPr>
        <p:spPr>
          <a:xfrm>
            <a:off x="543663" y="4051205"/>
            <a:ext cx="340294" cy="0"/>
          </a:xfrm>
          <a:prstGeom prst="straightConnector1">
            <a:avLst/>
          </a:prstGeom>
          <a:ln w="5715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AutoShape 39"/>
          <p:cNvCxnSpPr>
            <a:cxnSpLocks noChangeShapeType="1"/>
            <a:stCxn id="32" idx="6"/>
          </p:cNvCxnSpPr>
          <p:nvPr/>
        </p:nvCxnSpPr>
        <p:spPr bwMode="auto">
          <a:xfrm>
            <a:off x="1368582" y="4051205"/>
            <a:ext cx="552247" cy="0"/>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55" name="Text Box 7"/>
          <p:cNvSpPr txBox="1">
            <a:spLocks noChangeArrowheads="1"/>
          </p:cNvSpPr>
          <p:nvPr/>
        </p:nvSpPr>
        <p:spPr bwMode="auto">
          <a:xfrm>
            <a:off x="2006009" y="3848403"/>
            <a:ext cx="320096" cy="31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sp>
        <p:nvSpPr>
          <p:cNvPr id="58" name="Text Box 7"/>
          <p:cNvSpPr txBox="1">
            <a:spLocks noChangeArrowheads="1"/>
          </p:cNvSpPr>
          <p:nvPr/>
        </p:nvSpPr>
        <p:spPr bwMode="auto">
          <a:xfrm>
            <a:off x="3033162" y="3852918"/>
            <a:ext cx="320096" cy="31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sp>
        <p:nvSpPr>
          <p:cNvPr id="61" name="Text Box 7"/>
          <p:cNvSpPr txBox="1">
            <a:spLocks noChangeArrowheads="1"/>
          </p:cNvSpPr>
          <p:nvPr/>
        </p:nvSpPr>
        <p:spPr bwMode="auto">
          <a:xfrm>
            <a:off x="4060315" y="3857433"/>
            <a:ext cx="320096" cy="31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sp>
        <p:nvSpPr>
          <p:cNvPr id="64" name="Text Box 7"/>
          <p:cNvSpPr txBox="1">
            <a:spLocks noChangeArrowheads="1"/>
          </p:cNvSpPr>
          <p:nvPr/>
        </p:nvSpPr>
        <p:spPr bwMode="auto">
          <a:xfrm>
            <a:off x="5087468" y="3861948"/>
            <a:ext cx="320096" cy="31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sp>
        <p:nvSpPr>
          <p:cNvPr id="67" name="Text Box 7"/>
          <p:cNvSpPr txBox="1">
            <a:spLocks noChangeArrowheads="1"/>
          </p:cNvSpPr>
          <p:nvPr/>
        </p:nvSpPr>
        <p:spPr bwMode="auto">
          <a:xfrm>
            <a:off x="6114621" y="3866463"/>
            <a:ext cx="320096" cy="31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sp>
        <p:nvSpPr>
          <p:cNvPr id="70" name="Text Box 7"/>
          <p:cNvSpPr txBox="1">
            <a:spLocks noChangeArrowheads="1"/>
          </p:cNvSpPr>
          <p:nvPr/>
        </p:nvSpPr>
        <p:spPr bwMode="auto">
          <a:xfrm>
            <a:off x="7141774" y="3870978"/>
            <a:ext cx="320096" cy="31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sp>
        <p:nvSpPr>
          <p:cNvPr id="73" name="Text Box 7"/>
          <p:cNvSpPr txBox="1">
            <a:spLocks noChangeArrowheads="1"/>
          </p:cNvSpPr>
          <p:nvPr/>
        </p:nvSpPr>
        <p:spPr bwMode="auto">
          <a:xfrm>
            <a:off x="8168927" y="3875493"/>
            <a:ext cx="320096" cy="31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cxnSp>
        <p:nvCxnSpPr>
          <p:cNvPr id="75" name="AutoShape 39"/>
          <p:cNvCxnSpPr>
            <a:cxnSpLocks noChangeShapeType="1"/>
            <a:stCxn id="56" idx="6"/>
            <a:endCxn id="59" idx="2"/>
          </p:cNvCxnSpPr>
          <p:nvPr/>
        </p:nvCxnSpPr>
        <p:spPr bwMode="auto">
          <a:xfrm>
            <a:off x="2395735" y="4055721"/>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cxnSp>
        <p:nvCxnSpPr>
          <p:cNvPr id="79" name="AutoShape 39"/>
          <p:cNvCxnSpPr>
            <a:cxnSpLocks noChangeShapeType="1"/>
          </p:cNvCxnSpPr>
          <p:nvPr/>
        </p:nvCxnSpPr>
        <p:spPr bwMode="auto">
          <a:xfrm>
            <a:off x="3422888" y="4060237"/>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cxnSp>
        <p:nvCxnSpPr>
          <p:cNvPr id="81" name="AutoShape 39"/>
          <p:cNvCxnSpPr>
            <a:cxnSpLocks noChangeShapeType="1"/>
          </p:cNvCxnSpPr>
          <p:nvPr/>
        </p:nvCxnSpPr>
        <p:spPr bwMode="auto">
          <a:xfrm>
            <a:off x="4450041" y="4064753"/>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cxnSp>
        <p:nvCxnSpPr>
          <p:cNvPr id="82" name="AutoShape 39"/>
          <p:cNvCxnSpPr>
            <a:cxnSpLocks noChangeShapeType="1"/>
          </p:cNvCxnSpPr>
          <p:nvPr/>
        </p:nvCxnSpPr>
        <p:spPr bwMode="auto">
          <a:xfrm>
            <a:off x="5477194" y="4069269"/>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cxnSp>
        <p:nvCxnSpPr>
          <p:cNvPr id="83" name="AutoShape 39"/>
          <p:cNvCxnSpPr>
            <a:cxnSpLocks noChangeShapeType="1"/>
          </p:cNvCxnSpPr>
          <p:nvPr/>
        </p:nvCxnSpPr>
        <p:spPr bwMode="auto">
          <a:xfrm>
            <a:off x="6504347" y="4073785"/>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cxnSp>
        <p:nvCxnSpPr>
          <p:cNvPr id="84" name="AutoShape 39"/>
          <p:cNvCxnSpPr>
            <a:cxnSpLocks noChangeShapeType="1"/>
          </p:cNvCxnSpPr>
          <p:nvPr/>
        </p:nvCxnSpPr>
        <p:spPr bwMode="auto">
          <a:xfrm>
            <a:off x="7531500" y="4078301"/>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17" name="TextBox 16"/>
          <p:cNvSpPr txBox="1"/>
          <p:nvPr/>
        </p:nvSpPr>
        <p:spPr>
          <a:xfrm>
            <a:off x="1392813" y="3269363"/>
            <a:ext cx="394660" cy="523220"/>
          </a:xfrm>
          <a:prstGeom prst="rect">
            <a:avLst/>
          </a:prstGeom>
          <a:noFill/>
        </p:spPr>
        <p:txBody>
          <a:bodyPr wrap="none" rtlCol="0">
            <a:spAutoFit/>
          </a:bodyPr>
          <a:lstStyle/>
          <a:p>
            <a:r>
              <a:rPr lang="en-US" sz="2800" dirty="0">
                <a:latin typeface="Franklin Gothic Medium"/>
                <a:cs typeface="Franklin Gothic Medium"/>
              </a:rPr>
              <a:t>0</a:t>
            </a:r>
          </a:p>
        </p:txBody>
      </p:sp>
      <p:sp>
        <p:nvSpPr>
          <p:cNvPr id="89" name="TextBox 88"/>
          <p:cNvSpPr txBox="1"/>
          <p:nvPr/>
        </p:nvSpPr>
        <p:spPr>
          <a:xfrm>
            <a:off x="2393455" y="3267206"/>
            <a:ext cx="394660" cy="523220"/>
          </a:xfrm>
          <a:prstGeom prst="rect">
            <a:avLst/>
          </a:prstGeom>
          <a:noFill/>
        </p:spPr>
        <p:txBody>
          <a:bodyPr wrap="none" rtlCol="0">
            <a:spAutoFit/>
          </a:bodyPr>
          <a:lstStyle/>
          <a:p>
            <a:r>
              <a:rPr lang="en-US" sz="2800" dirty="0">
                <a:latin typeface="Franklin Gothic Medium"/>
                <a:cs typeface="Franklin Gothic Medium"/>
              </a:rPr>
              <a:t>1</a:t>
            </a:r>
          </a:p>
        </p:txBody>
      </p:sp>
      <p:sp>
        <p:nvSpPr>
          <p:cNvPr id="91" name="TextBox 90"/>
          <p:cNvSpPr txBox="1"/>
          <p:nvPr/>
        </p:nvSpPr>
        <p:spPr>
          <a:xfrm>
            <a:off x="3394097" y="3265049"/>
            <a:ext cx="394660" cy="523220"/>
          </a:xfrm>
          <a:prstGeom prst="rect">
            <a:avLst/>
          </a:prstGeom>
          <a:noFill/>
        </p:spPr>
        <p:txBody>
          <a:bodyPr wrap="none" rtlCol="0">
            <a:spAutoFit/>
          </a:bodyPr>
          <a:lstStyle/>
          <a:p>
            <a:r>
              <a:rPr lang="en-US" sz="2800" dirty="0">
                <a:latin typeface="Franklin Gothic Medium"/>
                <a:cs typeface="Franklin Gothic Medium"/>
              </a:rPr>
              <a:t>0</a:t>
            </a:r>
          </a:p>
        </p:txBody>
      </p:sp>
      <p:sp>
        <p:nvSpPr>
          <p:cNvPr id="92" name="TextBox 91"/>
          <p:cNvSpPr txBox="1"/>
          <p:nvPr/>
        </p:nvSpPr>
        <p:spPr>
          <a:xfrm>
            <a:off x="4394739" y="3262892"/>
            <a:ext cx="394660" cy="523220"/>
          </a:xfrm>
          <a:prstGeom prst="rect">
            <a:avLst/>
          </a:prstGeom>
          <a:noFill/>
        </p:spPr>
        <p:txBody>
          <a:bodyPr wrap="none" rtlCol="0">
            <a:spAutoFit/>
          </a:bodyPr>
          <a:lstStyle/>
          <a:p>
            <a:r>
              <a:rPr lang="en-US" sz="2800" dirty="0">
                <a:latin typeface="Franklin Gothic Medium"/>
                <a:cs typeface="Franklin Gothic Medium"/>
              </a:rPr>
              <a:t>1</a:t>
            </a:r>
          </a:p>
        </p:txBody>
      </p:sp>
      <p:sp>
        <p:nvSpPr>
          <p:cNvPr id="93" name="TextBox 92"/>
          <p:cNvSpPr txBox="1"/>
          <p:nvPr/>
        </p:nvSpPr>
        <p:spPr>
          <a:xfrm>
            <a:off x="5395381" y="3260735"/>
            <a:ext cx="394660" cy="523220"/>
          </a:xfrm>
          <a:prstGeom prst="rect">
            <a:avLst/>
          </a:prstGeom>
          <a:noFill/>
        </p:spPr>
        <p:txBody>
          <a:bodyPr wrap="none" rtlCol="0">
            <a:spAutoFit/>
          </a:bodyPr>
          <a:lstStyle/>
          <a:p>
            <a:r>
              <a:rPr lang="en-US" sz="2800" dirty="0">
                <a:latin typeface="Franklin Gothic Medium"/>
                <a:cs typeface="Franklin Gothic Medium"/>
              </a:rPr>
              <a:t>1</a:t>
            </a:r>
          </a:p>
        </p:txBody>
      </p:sp>
      <p:sp>
        <p:nvSpPr>
          <p:cNvPr id="94" name="TextBox 93"/>
          <p:cNvSpPr txBox="1"/>
          <p:nvPr/>
        </p:nvSpPr>
        <p:spPr>
          <a:xfrm>
            <a:off x="6396023" y="3258578"/>
            <a:ext cx="394660" cy="523220"/>
          </a:xfrm>
          <a:prstGeom prst="rect">
            <a:avLst/>
          </a:prstGeom>
          <a:noFill/>
        </p:spPr>
        <p:txBody>
          <a:bodyPr wrap="none" rtlCol="0">
            <a:spAutoFit/>
          </a:bodyPr>
          <a:lstStyle/>
          <a:p>
            <a:r>
              <a:rPr lang="en-US" sz="2800" dirty="0">
                <a:latin typeface="Franklin Gothic Medium"/>
                <a:cs typeface="Franklin Gothic Medium"/>
              </a:rPr>
              <a:t>0</a:t>
            </a:r>
          </a:p>
        </p:txBody>
      </p:sp>
      <p:sp>
        <p:nvSpPr>
          <p:cNvPr id="95" name="TextBox 94"/>
          <p:cNvSpPr txBox="1"/>
          <p:nvPr/>
        </p:nvSpPr>
        <p:spPr>
          <a:xfrm>
            <a:off x="7396665" y="3256421"/>
            <a:ext cx="394660" cy="523220"/>
          </a:xfrm>
          <a:prstGeom prst="rect">
            <a:avLst/>
          </a:prstGeom>
          <a:noFill/>
        </p:spPr>
        <p:txBody>
          <a:bodyPr wrap="none" rtlCol="0">
            <a:spAutoFit/>
          </a:bodyPr>
          <a:lstStyle/>
          <a:p>
            <a:r>
              <a:rPr lang="en-US" sz="2800" dirty="0">
                <a:latin typeface="Franklin Gothic Medium"/>
                <a:cs typeface="Franklin Gothic Medium"/>
              </a:rPr>
              <a:t>0</a:t>
            </a:r>
          </a:p>
        </p:txBody>
      </p:sp>
      <p:sp>
        <p:nvSpPr>
          <p:cNvPr id="86" name="Text Box 7"/>
          <p:cNvSpPr txBox="1">
            <a:spLocks noChangeArrowheads="1"/>
          </p:cNvSpPr>
          <p:nvPr/>
        </p:nvSpPr>
        <p:spPr bwMode="auto">
          <a:xfrm>
            <a:off x="3039338" y="5950455"/>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2</a:t>
            </a:r>
          </a:p>
        </p:txBody>
      </p:sp>
      <p:sp>
        <p:nvSpPr>
          <p:cNvPr id="97" name="Text Box 7"/>
          <p:cNvSpPr txBox="1">
            <a:spLocks noChangeArrowheads="1"/>
          </p:cNvSpPr>
          <p:nvPr/>
        </p:nvSpPr>
        <p:spPr bwMode="auto">
          <a:xfrm>
            <a:off x="4066491" y="5949353"/>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1</a:t>
            </a:r>
          </a:p>
        </p:txBody>
      </p:sp>
      <p:sp>
        <p:nvSpPr>
          <p:cNvPr id="101" name="Text Box 7"/>
          <p:cNvSpPr txBox="1">
            <a:spLocks noChangeArrowheads="1"/>
          </p:cNvSpPr>
          <p:nvPr/>
        </p:nvSpPr>
        <p:spPr bwMode="auto">
          <a:xfrm>
            <a:off x="5093275" y="5939970"/>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0</a:t>
            </a:r>
          </a:p>
        </p:txBody>
      </p:sp>
      <p:cxnSp>
        <p:nvCxnSpPr>
          <p:cNvPr id="103" name="AutoShape 39"/>
          <p:cNvCxnSpPr>
            <a:cxnSpLocks noChangeShapeType="1"/>
          </p:cNvCxnSpPr>
          <p:nvPr/>
        </p:nvCxnSpPr>
        <p:spPr bwMode="auto">
          <a:xfrm>
            <a:off x="3444577" y="6132981"/>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cxnSp>
        <p:nvCxnSpPr>
          <p:cNvPr id="104" name="AutoShape 39"/>
          <p:cNvCxnSpPr>
            <a:cxnSpLocks noChangeShapeType="1"/>
          </p:cNvCxnSpPr>
          <p:nvPr/>
        </p:nvCxnSpPr>
        <p:spPr bwMode="auto">
          <a:xfrm>
            <a:off x="4462491" y="6132981"/>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cxnSp>
        <p:nvCxnSpPr>
          <p:cNvPr id="105" name="AutoShape 39"/>
          <p:cNvCxnSpPr>
            <a:cxnSpLocks noChangeShapeType="1"/>
            <a:stCxn id="56" idx="5"/>
            <a:endCxn id="87" idx="2"/>
          </p:cNvCxnSpPr>
          <p:nvPr/>
        </p:nvCxnSpPr>
        <p:spPr bwMode="auto">
          <a:xfrm>
            <a:off x="2324763" y="4227061"/>
            <a:ext cx="619676" cy="1930712"/>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119" name="Text Box 7"/>
          <p:cNvSpPr txBox="1">
            <a:spLocks noChangeArrowheads="1"/>
          </p:cNvSpPr>
          <p:nvPr/>
        </p:nvSpPr>
        <p:spPr bwMode="auto">
          <a:xfrm>
            <a:off x="5101480" y="5291399"/>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2</a:t>
            </a:r>
          </a:p>
        </p:txBody>
      </p:sp>
      <p:sp>
        <p:nvSpPr>
          <p:cNvPr id="117" name="Text Box 7"/>
          <p:cNvSpPr txBox="1">
            <a:spLocks noChangeArrowheads="1"/>
          </p:cNvSpPr>
          <p:nvPr/>
        </p:nvSpPr>
        <p:spPr bwMode="auto">
          <a:xfrm>
            <a:off x="6128633" y="5290297"/>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1</a:t>
            </a:r>
          </a:p>
        </p:txBody>
      </p:sp>
      <p:sp>
        <p:nvSpPr>
          <p:cNvPr id="115" name="Text Box 7"/>
          <p:cNvSpPr txBox="1">
            <a:spLocks noChangeArrowheads="1"/>
          </p:cNvSpPr>
          <p:nvPr/>
        </p:nvSpPr>
        <p:spPr bwMode="auto">
          <a:xfrm>
            <a:off x="7155417" y="5280914"/>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0</a:t>
            </a:r>
          </a:p>
        </p:txBody>
      </p:sp>
      <p:cxnSp>
        <p:nvCxnSpPr>
          <p:cNvPr id="113" name="AutoShape 39"/>
          <p:cNvCxnSpPr>
            <a:cxnSpLocks noChangeShapeType="1"/>
          </p:cNvCxnSpPr>
          <p:nvPr/>
        </p:nvCxnSpPr>
        <p:spPr bwMode="auto">
          <a:xfrm>
            <a:off x="5506719" y="5473925"/>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cxnSp>
        <p:nvCxnSpPr>
          <p:cNvPr id="114" name="AutoShape 39"/>
          <p:cNvCxnSpPr>
            <a:cxnSpLocks noChangeShapeType="1"/>
          </p:cNvCxnSpPr>
          <p:nvPr/>
        </p:nvCxnSpPr>
        <p:spPr bwMode="auto">
          <a:xfrm>
            <a:off x="6524633" y="5473925"/>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132" name="Text Box 7"/>
          <p:cNvSpPr txBox="1">
            <a:spLocks noChangeArrowheads="1"/>
          </p:cNvSpPr>
          <p:nvPr/>
        </p:nvSpPr>
        <p:spPr bwMode="auto">
          <a:xfrm>
            <a:off x="6135494" y="4593228"/>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2</a:t>
            </a:r>
          </a:p>
        </p:txBody>
      </p:sp>
      <p:sp>
        <p:nvSpPr>
          <p:cNvPr id="130" name="Text Box 7"/>
          <p:cNvSpPr txBox="1">
            <a:spLocks noChangeArrowheads="1"/>
          </p:cNvSpPr>
          <p:nvPr/>
        </p:nvSpPr>
        <p:spPr bwMode="auto">
          <a:xfrm>
            <a:off x="7162647" y="4592126"/>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1</a:t>
            </a:r>
          </a:p>
        </p:txBody>
      </p:sp>
      <p:sp>
        <p:nvSpPr>
          <p:cNvPr id="128" name="Text Box 7"/>
          <p:cNvSpPr txBox="1">
            <a:spLocks noChangeArrowheads="1"/>
          </p:cNvSpPr>
          <p:nvPr/>
        </p:nvSpPr>
        <p:spPr bwMode="auto">
          <a:xfrm>
            <a:off x="8189431" y="4582743"/>
            <a:ext cx="402642" cy="400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0</a:t>
            </a:r>
          </a:p>
        </p:txBody>
      </p:sp>
      <p:cxnSp>
        <p:nvCxnSpPr>
          <p:cNvPr id="126" name="AutoShape 39"/>
          <p:cNvCxnSpPr>
            <a:cxnSpLocks noChangeShapeType="1"/>
          </p:cNvCxnSpPr>
          <p:nvPr/>
        </p:nvCxnSpPr>
        <p:spPr bwMode="auto">
          <a:xfrm>
            <a:off x="6540733" y="4775754"/>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cxnSp>
        <p:nvCxnSpPr>
          <p:cNvPr id="127" name="AutoShape 39"/>
          <p:cNvCxnSpPr>
            <a:cxnSpLocks noChangeShapeType="1"/>
          </p:cNvCxnSpPr>
          <p:nvPr/>
        </p:nvCxnSpPr>
        <p:spPr bwMode="auto">
          <a:xfrm>
            <a:off x="7558647" y="4775754"/>
            <a:ext cx="542528" cy="4515"/>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cxnSp>
        <p:nvCxnSpPr>
          <p:cNvPr id="134" name="AutoShape 39"/>
          <p:cNvCxnSpPr>
            <a:cxnSpLocks noChangeShapeType="1"/>
            <a:stCxn id="62" idx="5"/>
            <a:endCxn id="120" idx="2"/>
          </p:cNvCxnSpPr>
          <p:nvPr/>
        </p:nvCxnSpPr>
        <p:spPr bwMode="auto">
          <a:xfrm>
            <a:off x="4379069" y="4236091"/>
            <a:ext cx="627512" cy="1262626"/>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cxnSp>
        <p:nvCxnSpPr>
          <p:cNvPr id="136" name="AutoShape 39"/>
          <p:cNvCxnSpPr>
            <a:cxnSpLocks noChangeShapeType="1"/>
            <a:stCxn id="65" idx="5"/>
            <a:endCxn id="133" idx="2"/>
          </p:cNvCxnSpPr>
          <p:nvPr/>
        </p:nvCxnSpPr>
        <p:spPr bwMode="auto">
          <a:xfrm>
            <a:off x="5406222" y="4240606"/>
            <a:ext cx="634373" cy="559940"/>
          </a:xfrm>
          <a:prstGeom prst="straightConnector1">
            <a:avLst/>
          </a:prstGeom>
          <a:noFill/>
          <a:ln w="28575">
            <a:solidFill>
              <a:schemeClr val="tx1"/>
            </a:solidFill>
            <a:prstDash val="sysDash"/>
            <a:round/>
            <a:headEnd/>
            <a:tailEnd type="stealth" w="lg" len="lg"/>
          </a:ln>
          <a:extLst>
            <a:ext uri="{909E8E84-426E-40dd-AFC4-6F175D3DCCD1}">
              <a14:hiddenFill xmlns:a14="http://schemas.microsoft.com/office/drawing/2010/main" xmlns="">
                <a:noFill/>
              </a14:hiddenFill>
            </a:ext>
          </a:extLst>
        </p:spPr>
      </p:cxnSp>
      <p:sp>
        <p:nvSpPr>
          <p:cNvPr id="31" name="Text Box 7"/>
          <p:cNvSpPr txBox="1">
            <a:spLocks noChangeArrowheads="1"/>
          </p:cNvSpPr>
          <p:nvPr/>
        </p:nvSpPr>
        <p:spPr bwMode="auto">
          <a:xfrm>
            <a:off x="978856" y="3843888"/>
            <a:ext cx="320096" cy="318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1424" tIns="45711" rIns="91424" bIns="45711">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r>
              <a:rPr lang="en-US" sz="2000" b="1" dirty="0">
                <a:latin typeface="Franklin Gothic Medium" panose="020B0603020102020204" pitchFamily="34" charset="0"/>
              </a:rPr>
              <a:t>s</a:t>
            </a:r>
            <a:r>
              <a:rPr lang="en-US" sz="2000" b="1" baseline="-25000" dirty="0">
                <a:latin typeface="Franklin Gothic Medium" panose="020B0603020102020204" pitchFamily="34" charset="0"/>
              </a:rPr>
              <a:t>3</a:t>
            </a:r>
          </a:p>
        </p:txBody>
      </p:sp>
      <p:sp>
        <p:nvSpPr>
          <p:cNvPr id="33" name="TextBox 32"/>
          <p:cNvSpPr txBox="1"/>
          <p:nvPr/>
        </p:nvSpPr>
        <p:spPr>
          <a:xfrm>
            <a:off x="7662577" y="5268879"/>
            <a:ext cx="344966" cy="461665"/>
          </a:xfrm>
          <a:prstGeom prst="rect">
            <a:avLst/>
          </a:prstGeom>
          <a:noFill/>
        </p:spPr>
        <p:txBody>
          <a:bodyPr wrap="none" rtlCol="0">
            <a:spAutoFit/>
          </a:bodyPr>
          <a:lstStyle/>
          <a:p>
            <a:r>
              <a:rPr lang="en-US" sz="2400" dirty="0">
                <a:solidFill>
                  <a:schemeClr val="accent2"/>
                </a:solidFill>
                <a:cs typeface="Franklin Gothic Medium"/>
              </a:rPr>
              <a:t>X</a:t>
            </a:r>
          </a:p>
        </p:txBody>
      </p:sp>
      <p:sp>
        <p:nvSpPr>
          <p:cNvPr id="150" name="TextBox 149"/>
          <p:cNvSpPr txBox="1"/>
          <p:nvPr/>
        </p:nvSpPr>
        <p:spPr>
          <a:xfrm>
            <a:off x="5635879" y="5929048"/>
            <a:ext cx="344966" cy="461665"/>
          </a:xfrm>
          <a:prstGeom prst="rect">
            <a:avLst/>
          </a:prstGeom>
          <a:noFill/>
        </p:spPr>
        <p:txBody>
          <a:bodyPr wrap="none" rtlCol="0">
            <a:spAutoFit/>
          </a:bodyPr>
          <a:lstStyle/>
          <a:p>
            <a:r>
              <a:rPr lang="en-US" sz="2400" dirty="0">
                <a:solidFill>
                  <a:schemeClr val="accent2"/>
                </a:solidFill>
                <a:cs typeface="Franklin Gothic Medium"/>
              </a:rPr>
              <a:t>X</a:t>
            </a:r>
          </a:p>
        </p:txBody>
      </p:sp>
    </p:spTree>
    <p:extLst>
      <p:ext uri="{BB962C8B-B14F-4D97-AF65-F5344CB8AC3E}">
        <p14:creationId xmlns:p14="http://schemas.microsoft.com/office/powerpoint/2010/main" val="1508992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Conversion of NFAs to a DFAs</a:t>
            </a:r>
          </a:p>
        </p:txBody>
      </p:sp>
      <p:sp>
        <p:nvSpPr>
          <p:cNvPr id="21507" name="Content Placeholder 2"/>
          <p:cNvSpPr>
            <a:spLocks noGrp="1"/>
          </p:cNvSpPr>
          <p:nvPr>
            <p:ph idx="1"/>
          </p:nvPr>
        </p:nvSpPr>
        <p:spPr>
          <a:xfrm>
            <a:off x="457200" y="1244160"/>
            <a:ext cx="8229600" cy="5140800"/>
          </a:xfrm>
        </p:spPr>
        <p:txBody>
          <a:bodyPr/>
          <a:lstStyle/>
          <a:p>
            <a:r>
              <a:rPr lang="en-US" dirty="0"/>
              <a:t>Construction Idea:</a:t>
            </a:r>
          </a:p>
          <a:p>
            <a:pPr lvl="1"/>
            <a:r>
              <a:rPr lang="en-US" dirty="0"/>
              <a:t>The DFA keeps track of ALL states reachable in the NFA along a path labeled by the input so far</a:t>
            </a:r>
          </a:p>
          <a:p>
            <a:pPr lvl="2"/>
            <a:r>
              <a:rPr lang="en-US" dirty="0"/>
              <a:t>(Note: not all </a:t>
            </a:r>
            <a:r>
              <a:rPr lang="en-US" i="1" dirty="0"/>
              <a:t>paths</a:t>
            </a:r>
            <a:r>
              <a:rPr lang="en-US" dirty="0"/>
              <a:t>; all </a:t>
            </a:r>
            <a:r>
              <a:rPr lang="en-US" i="1" dirty="0"/>
              <a:t>last states </a:t>
            </a:r>
            <a:r>
              <a:rPr lang="en-US" dirty="0"/>
              <a:t>on those paths.)</a:t>
            </a:r>
          </a:p>
          <a:p>
            <a:pPr lvl="1"/>
            <a:endParaRPr lang="en-US" dirty="0"/>
          </a:p>
          <a:p>
            <a:pPr lvl="1"/>
            <a:r>
              <a:rPr lang="en-US" dirty="0"/>
              <a:t>There will be one state in the DFA for each </a:t>
            </a:r>
            <a:r>
              <a:rPr lang="en-US" i="1" dirty="0"/>
              <a:t>subset</a:t>
            </a:r>
            <a:r>
              <a:rPr lang="en-US" dirty="0"/>
              <a:t> of states of the NFA that can be reached by some string</a:t>
            </a:r>
          </a:p>
        </p:txBody>
      </p:sp>
    </p:spTree>
    <p:extLst>
      <p:ext uri="{BB962C8B-B14F-4D97-AF65-F5344CB8AC3E}">
        <p14:creationId xmlns:p14="http://schemas.microsoft.com/office/powerpoint/2010/main" val="2378236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Conversion of NFAs to a DFAs</a:t>
            </a:r>
          </a:p>
        </p:txBody>
      </p:sp>
      <p:sp>
        <p:nvSpPr>
          <p:cNvPr id="16387" name="Content Placeholder 2"/>
          <p:cNvSpPr>
            <a:spLocks noGrp="1"/>
          </p:cNvSpPr>
          <p:nvPr>
            <p:ph idx="1"/>
          </p:nvPr>
        </p:nvSpPr>
        <p:spPr/>
        <p:txBody>
          <a:bodyPr>
            <a:normAutofit/>
          </a:bodyPr>
          <a:lstStyle/>
          <a:p>
            <a:pPr marL="0" indent="0">
              <a:buNone/>
              <a:defRPr/>
            </a:pPr>
            <a:r>
              <a:rPr lang="en-US" dirty="0">
                <a:solidFill>
                  <a:srgbClr val="C00000"/>
                </a:solidFill>
              </a:rPr>
              <a:t>New start state for DFA</a:t>
            </a:r>
          </a:p>
          <a:p>
            <a:pPr lvl="1">
              <a:defRPr/>
            </a:pPr>
            <a:r>
              <a:rPr lang="en-US" dirty="0"/>
              <a:t>The set of all states reachable from the start state of the NFA using only edges labeled </a:t>
            </a:r>
            <a:r>
              <a:rPr lang="en-US" b="1" dirty="0">
                <a:solidFill>
                  <a:prstClr val="black"/>
                </a:solidFill>
                <a:latin typeface="Cambria Math" panose="02040503050406030204" pitchFamily="18" charset="0"/>
                <a:ea typeface="Cambria Math" panose="02040503050406030204" pitchFamily="18" charset="0"/>
                <a:cs typeface="+mn-cs"/>
                <a:sym typeface="Symbol" pitchFamily="18" charset="2"/>
              </a:rPr>
              <a:t>ɛ</a:t>
            </a:r>
            <a:endParaRPr lang="en-US" b="1" dirty="0">
              <a:sym typeface="Symbol"/>
            </a:endParaRPr>
          </a:p>
          <a:p>
            <a:pPr marL="457200" lvl="1" indent="0">
              <a:buFont typeface="Arial" charset="0"/>
              <a:buNone/>
              <a:defRPr/>
            </a:pPr>
            <a:endParaRPr lang="en-US" dirty="0"/>
          </a:p>
        </p:txBody>
      </p:sp>
      <p:cxnSp>
        <p:nvCxnSpPr>
          <p:cNvPr id="15" name="Straight Arrow Connector 14"/>
          <p:cNvCxnSpPr/>
          <p:nvPr/>
        </p:nvCxnSpPr>
        <p:spPr bwMode="auto">
          <a:xfrm>
            <a:off x="6019800" y="4495800"/>
            <a:ext cx="309563"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Oval 15"/>
          <p:cNvSpPr/>
          <p:nvPr/>
        </p:nvSpPr>
        <p:spPr bwMode="auto">
          <a:xfrm>
            <a:off x="6324600" y="4343400"/>
            <a:ext cx="12954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err="1">
                <a:solidFill>
                  <a:schemeClr val="tx1"/>
                </a:solidFill>
              </a:rPr>
              <a:t>a,b,e,f</a:t>
            </a:r>
            <a:endParaRPr lang="en-US" sz="2000" b="1" dirty="0">
              <a:solidFill>
                <a:schemeClr val="tx1"/>
              </a:solidFill>
            </a:endParaRPr>
          </a:p>
        </p:txBody>
      </p:sp>
      <p:grpSp>
        <p:nvGrpSpPr>
          <p:cNvPr id="22537" name="Group 27"/>
          <p:cNvGrpSpPr>
            <a:grpSpLocks/>
          </p:cNvGrpSpPr>
          <p:nvPr/>
        </p:nvGrpSpPr>
        <p:grpSpPr bwMode="auto">
          <a:xfrm>
            <a:off x="1676400" y="3810000"/>
            <a:ext cx="2362200" cy="1471613"/>
            <a:chOff x="1676400" y="3810000"/>
            <a:chExt cx="2362200" cy="1471613"/>
          </a:xfrm>
        </p:grpSpPr>
        <p:cxnSp>
          <p:nvCxnSpPr>
            <p:cNvPr id="7" name="Straight Arrow Connector 6"/>
            <p:cNvCxnSpPr/>
            <p:nvPr/>
          </p:nvCxnSpPr>
          <p:spPr bwMode="auto">
            <a:xfrm>
              <a:off x="1676400" y="4648200"/>
              <a:ext cx="309563"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bwMode="auto">
            <a:xfrm>
              <a:off x="3733800" y="38100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f</a:t>
              </a:r>
            </a:p>
          </p:txBody>
        </p:sp>
        <p:sp>
          <p:nvSpPr>
            <p:cNvPr id="10" name="Oval 9"/>
            <p:cNvSpPr/>
            <p:nvPr/>
          </p:nvSpPr>
          <p:spPr bwMode="auto">
            <a:xfrm>
              <a:off x="3733800" y="49530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e</a:t>
              </a:r>
            </a:p>
          </p:txBody>
        </p:sp>
        <p:sp>
          <p:nvSpPr>
            <p:cNvPr id="13" name="Oval 12"/>
            <p:cNvSpPr/>
            <p:nvPr/>
          </p:nvSpPr>
          <p:spPr bwMode="auto">
            <a:xfrm>
              <a:off x="2971800" y="44958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b</a:t>
              </a:r>
            </a:p>
          </p:txBody>
        </p:sp>
        <p:sp>
          <p:nvSpPr>
            <p:cNvPr id="14" name="Oval 13"/>
            <p:cNvSpPr/>
            <p:nvPr/>
          </p:nvSpPr>
          <p:spPr bwMode="auto">
            <a:xfrm>
              <a:off x="1981200" y="44958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a</a:t>
              </a:r>
            </a:p>
          </p:txBody>
        </p:sp>
        <p:cxnSp>
          <p:nvCxnSpPr>
            <p:cNvPr id="9" name="Straight Arrow Connector 8"/>
            <p:cNvCxnSpPr>
              <a:stCxn id="14" idx="6"/>
              <a:endCxn id="13" idx="2"/>
            </p:cNvCxnSpPr>
            <p:nvPr/>
          </p:nvCxnSpPr>
          <p:spPr>
            <a:xfrm>
              <a:off x="2286000" y="4660900"/>
              <a:ext cx="685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7"/>
              <a:endCxn id="8" idx="3"/>
            </p:cNvCxnSpPr>
            <p:nvPr/>
          </p:nvCxnSpPr>
          <p:spPr>
            <a:xfrm flipV="1">
              <a:off x="3232150" y="4090988"/>
              <a:ext cx="546100" cy="4524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3" idx="5"/>
              <a:endCxn id="10" idx="1"/>
            </p:cNvCxnSpPr>
            <p:nvPr/>
          </p:nvCxnSpPr>
          <p:spPr>
            <a:xfrm>
              <a:off x="3232150" y="4776788"/>
              <a:ext cx="546100" cy="2238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548" name="TextBox 25"/>
            <p:cNvSpPr txBox="1">
              <a:spLocks noChangeArrowheads="1"/>
            </p:cNvSpPr>
            <p:nvPr/>
          </p:nvSpPr>
          <p:spPr bwMode="auto">
            <a:xfrm>
              <a:off x="2438400" y="4267200"/>
              <a:ext cx="290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b="1" dirty="0"/>
            </a:p>
          </p:txBody>
        </p:sp>
        <p:sp>
          <p:nvSpPr>
            <p:cNvPr id="22549" name="TextBox 28"/>
            <p:cNvSpPr txBox="1">
              <a:spLocks noChangeArrowheads="1"/>
            </p:cNvSpPr>
            <p:nvPr/>
          </p:nvSpPr>
          <p:spPr bwMode="auto">
            <a:xfrm>
              <a:off x="3200400" y="4038600"/>
              <a:ext cx="290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b="1" dirty="0"/>
            </a:p>
          </p:txBody>
        </p:sp>
        <p:sp>
          <p:nvSpPr>
            <p:cNvPr id="22550" name="TextBox 29"/>
            <p:cNvSpPr txBox="1">
              <a:spLocks noChangeArrowheads="1"/>
            </p:cNvSpPr>
            <p:nvPr/>
          </p:nvSpPr>
          <p:spPr bwMode="auto">
            <a:xfrm>
              <a:off x="3200400" y="4800600"/>
              <a:ext cx="290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b="1" dirty="0"/>
            </a:p>
          </p:txBody>
        </p:sp>
      </p:grpSp>
      <p:sp>
        <p:nvSpPr>
          <p:cNvPr id="22538" name="TextBox 26"/>
          <p:cNvSpPr txBox="1">
            <a:spLocks noChangeArrowheads="1"/>
          </p:cNvSpPr>
          <p:nvPr/>
        </p:nvSpPr>
        <p:spPr bwMode="auto">
          <a:xfrm>
            <a:off x="2895600" y="5562600"/>
            <a:ext cx="6334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t>NFA</a:t>
            </a:r>
          </a:p>
        </p:txBody>
      </p:sp>
      <p:sp>
        <p:nvSpPr>
          <p:cNvPr id="22539" name="TextBox 31"/>
          <p:cNvSpPr txBox="1">
            <a:spLocks noChangeArrowheads="1"/>
          </p:cNvSpPr>
          <p:nvPr/>
        </p:nvSpPr>
        <p:spPr bwMode="auto">
          <a:xfrm>
            <a:off x="6553200" y="5486400"/>
            <a:ext cx="6334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t>DFA</a:t>
            </a:r>
          </a:p>
        </p:txBody>
      </p:sp>
    </p:spTree>
    <p:extLst>
      <p:ext uri="{BB962C8B-B14F-4D97-AF65-F5344CB8AC3E}">
        <p14:creationId xmlns:p14="http://schemas.microsoft.com/office/powerpoint/2010/main" val="1824442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Conversion of NFAs to a DFAs</a:t>
            </a:r>
          </a:p>
        </p:txBody>
      </p:sp>
      <p:sp>
        <p:nvSpPr>
          <p:cNvPr id="23555" name="Content Placeholder 2"/>
          <p:cNvSpPr>
            <a:spLocks noGrp="1"/>
          </p:cNvSpPr>
          <p:nvPr>
            <p:ph idx="1"/>
          </p:nvPr>
        </p:nvSpPr>
        <p:spPr>
          <a:xfrm>
            <a:off x="457200" y="1089695"/>
            <a:ext cx="8229600" cy="4525963"/>
          </a:xfrm>
        </p:spPr>
        <p:txBody>
          <a:bodyPr/>
          <a:lstStyle/>
          <a:p>
            <a:pPr marL="0" indent="0">
              <a:spcBef>
                <a:spcPct val="0"/>
              </a:spcBef>
              <a:buNone/>
            </a:pPr>
            <a:r>
              <a:rPr lang="en-US" sz="2800" dirty="0">
                <a:solidFill>
                  <a:srgbClr val="C00000"/>
                </a:solidFill>
                <a:sym typeface="Symbol" pitchFamily="18" charset="2"/>
              </a:rPr>
              <a:t>For each state of the DFA corresponding to a set </a:t>
            </a:r>
            <a:r>
              <a:rPr lang="en-US" sz="2800" i="0" dirty="0">
                <a:solidFill>
                  <a:srgbClr val="C00000"/>
                </a:solidFill>
                <a:latin typeface="+mj-lt"/>
                <a:sym typeface="Symbol" pitchFamily="18" charset="2"/>
              </a:rPr>
              <a:t>S</a:t>
            </a:r>
            <a:r>
              <a:rPr lang="en-US" sz="2800" dirty="0">
                <a:solidFill>
                  <a:srgbClr val="C00000"/>
                </a:solidFill>
                <a:sym typeface="Symbol" pitchFamily="18" charset="2"/>
              </a:rPr>
              <a:t> of states of the NFA and each symbol </a:t>
            </a:r>
            <a:r>
              <a:rPr lang="en-US" sz="2800" i="0" dirty="0">
                <a:solidFill>
                  <a:srgbClr val="C00000"/>
                </a:solidFill>
                <a:latin typeface="+mj-lt"/>
                <a:sym typeface="Symbol" pitchFamily="18" charset="2"/>
              </a:rPr>
              <a:t>a</a:t>
            </a:r>
            <a:r>
              <a:rPr lang="en-US" sz="2800" dirty="0">
                <a:solidFill>
                  <a:srgbClr val="C00000"/>
                </a:solidFill>
                <a:sym typeface="Symbol" pitchFamily="18" charset="2"/>
              </a:rPr>
              <a:t> </a:t>
            </a:r>
          </a:p>
          <a:p>
            <a:pPr lvl="1">
              <a:spcBef>
                <a:spcPct val="0"/>
              </a:spcBef>
            </a:pPr>
            <a:r>
              <a:rPr lang="en-US" sz="2400" dirty="0">
                <a:sym typeface="Symbol" pitchFamily="18" charset="2"/>
              </a:rPr>
              <a:t>Add an edge labeled </a:t>
            </a:r>
            <a:r>
              <a:rPr lang="en-US" sz="2400" i="0" dirty="0">
                <a:latin typeface="+mj-lt"/>
                <a:sym typeface="Symbol" pitchFamily="18" charset="2"/>
              </a:rPr>
              <a:t>a</a:t>
            </a:r>
            <a:r>
              <a:rPr lang="en-US" sz="2400" dirty="0">
                <a:sym typeface="Symbol" pitchFamily="18" charset="2"/>
              </a:rPr>
              <a:t> to state corresponding to </a:t>
            </a:r>
            <a:r>
              <a:rPr lang="en-US" sz="2400" i="0" dirty="0">
                <a:latin typeface="+mj-lt"/>
                <a:sym typeface="Symbol" pitchFamily="18" charset="2"/>
              </a:rPr>
              <a:t>T</a:t>
            </a:r>
            <a:r>
              <a:rPr lang="en-US" sz="2400" dirty="0">
                <a:sym typeface="Symbol" pitchFamily="18" charset="2"/>
              </a:rPr>
              <a:t>, the set of states of the NFA reached by </a:t>
            </a:r>
          </a:p>
          <a:p>
            <a:pPr lvl="2">
              <a:spcBef>
                <a:spcPct val="0"/>
              </a:spcBef>
            </a:pPr>
            <a:r>
              <a:rPr lang="en-US" dirty="0">
                <a:latin typeface="Calibri" panose="020F0502020204030204" pitchFamily="34" charset="0"/>
                <a:cs typeface="Calibri" panose="020F0502020204030204" pitchFamily="34" charset="0"/>
                <a:sym typeface="Symbol" pitchFamily="18" charset="2"/>
              </a:rPr>
              <a:t>∙ </a:t>
            </a:r>
            <a:r>
              <a:rPr lang="en-US" dirty="0">
                <a:sym typeface="Symbol" pitchFamily="18" charset="2"/>
              </a:rPr>
              <a:t>starting from some state in </a:t>
            </a:r>
            <a:r>
              <a:rPr lang="en-US" i="0" dirty="0">
                <a:latin typeface="+mj-lt"/>
                <a:sym typeface="Symbol" pitchFamily="18" charset="2"/>
              </a:rPr>
              <a:t>S</a:t>
            </a:r>
            <a:r>
              <a:rPr lang="en-US" dirty="0">
                <a:sym typeface="Symbol" pitchFamily="18" charset="2"/>
              </a:rPr>
              <a:t>, then</a:t>
            </a:r>
          </a:p>
          <a:p>
            <a:pPr lvl="2">
              <a:spcBef>
                <a:spcPct val="0"/>
              </a:spcBef>
            </a:pPr>
            <a:r>
              <a:rPr lang="en-US" dirty="0">
                <a:latin typeface="Calibri" panose="020F0502020204030204" pitchFamily="34" charset="0"/>
                <a:cs typeface="Calibri" panose="020F0502020204030204" pitchFamily="34" charset="0"/>
                <a:sym typeface="Symbol" pitchFamily="18" charset="2"/>
              </a:rPr>
              <a:t>∙ </a:t>
            </a:r>
            <a:r>
              <a:rPr lang="en-US" dirty="0">
                <a:sym typeface="Symbol" pitchFamily="18" charset="2"/>
              </a:rPr>
              <a:t>following one edge labeled by </a:t>
            </a:r>
            <a:r>
              <a:rPr lang="en-US" i="0" dirty="0">
                <a:latin typeface="+mj-lt"/>
                <a:sym typeface="Symbol" pitchFamily="18" charset="2"/>
              </a:rPr>
              <a:t>a</a:t>
            </a:r>
            <a:r>
              <a:rPr lang="en-US" dirty="0">
                <a:sym typeface="Symbol" pitchFamily="18" charset="2"/>
              </a:rPr>
              <a:t>, and</a:t>
            </a:r>
          </a:p>
          <a:p>
            <a:pPr lvl="2">
              <a:spcBef>
                <a:spcPct val="0"/>
              </a:spcBef>
            </a:pPr>
            <a:r>
              <a:rPr lang="en-US" dirty="0">
                <a:sym typeface="Symbol" pitchFamily="18" charset="2"/>
              </a:rPr>
              <a:t>  then following some number of edges labeled by </a:t>
            </a:r>
            <a:r>
              <a:rPr lang="en-US" b="1" dirty="0">
                <a:latin typeface="Cambria Math" panose="02040503050406030204" pitchFamily="18" charset="0"/>
                <a:ea typeface="Cambria Math" panose="02040503050406030204" pitchFamily="18" charset="0"/>
                <a:sym typeface="Symbol" pitchFamily="18" charset="2"/>
              </a:rPr>
              <a:t>ɛ</a:t>
            </a:r>
            <a:endParaRPr lang="en-US" dirty="0">
              <a:sym typeface="Symbol" pitchFamily="18" charset="2"/>
            </a:endParaRPr>
          </a:p>
          <a:p>
            <a:pPr lvl="1">
              <a:spcBef>
                <a:spcPct val="0"/>
              </a:spcBef>
            </a:pPr>
            <a:r>
              <a:rPr lang="en-US" sz="2400" i="0" dirty="0">
                <a:latin typeface="+mj-lt"/>
                <a:sym typeface="Symbol" pitchFamily="18" charset="2"/>
              </a:rPr>
              <a:t>T</a:t>
            </a:r>
            <a:r>
              <a:rPr lang="en-US" sz="2400" dirty="0">
                <a:sym typeface="Symbol" pitchFamily="18" charset="2"/>
              </a:rPr>
              <a:t> will be </a:t>
            </a:r>
            <a:r>
              <a:rPr lang="en-US" sz="2400" b="1" dirty="0">
                <a:sym typeface="Symbol" pitchFamily="18" charset="2"/>
              </a:rPr>
              <a:t></a:t>
            </a:r>
            <a:r>
              <a:rPr lang="en-US" sz="2400" dirty="0">
                <a:sym typeface="Symbol" pitchFamily="18" charset="2"/>
              </a:rPr>
              <a:t> if no edges from </a:t>
            </a:r>
            <a:r>
              <a:rPr lang="en-US" sz="2400" i="0" dirty="0">
                <a:latin typeface="+mj-lt"/>
                <a:sym typeface="Symbol" pitchFamily="18" charset="2"/>
              </a:rPr>
              <a:t>S</a:t>
            </a:r>
            <a:r>
              <a:rPr lang="en-US" sz="2400" dirty="0">
                <a:sym typeface="Symbol" pitchFamily="18" charset="2"/>
              </a:rPr>
              <a:t> labeled </a:t>
            </a:r>
            <a:r>
              <a:rPr lang="en-US" sz="2400" i="0" dirty="0">
                <a:latin typeface="+mj-lt"/>
                <a:sym typeface="Symbol" pitchFamily="18" charset="2"/>
              </a:rPr>
              <a:t>a</a:t>
            </a:r>
            <a:r>
              <a:rPr lang="en-US" sz="2400" dirty="0">
                <a:sym typeface="Symbol" pitchFamily="18" charset="2"/>
              </a:rPr>
              <a:t> exist</a:t>
            </a:r>
            <a:endParaRPr lang="en-US" sz="2400" dirty="0"/>
          </a:p>
          <a:p>
            <a:pPr lvl="1"/>
            <a:endParaRPr lang="en-US" dirty="0"/>
          </a:p>
          <a:p>
            <a:pPr lvl="1"/>
            <a:endParaRPr lang="en-US" dirty="0"/>
          </a:p>
          <a:p>
            <a:pPr lvl="1"/>
            <a:endParaRPr lang="en-US" dirty="0"/>
          </a:p>
        </p:txBody>
      </p:sp>
      <p:grpSp>
        <p:nvGrpSpPr>
          <p:cNvPr id="23559" name="Group 18"/>
          <p:cNvGrpSpPr>
            <a:grpSpLocks/>
          </p:cNvGrpSpPr>
          <p:nvPr/>
        </p:nvGrpSpPr>
        <p:grpSpPr bwMode="auto">
          <a:xfrm>
            <a:off x="1146175" y="4591844"/>
            <a:ext cx="2895600" cy="1471613"/>
            <a:chOff x="2971800" y="4419600"/>
            <a:chExt cx="2895600" cy="1471613"/>
          </a:xfrm>
        </p:grpSpPr>
        <p:sp>
          <p:nvSpPr>
            <p:cNvPr id="9" name="Oval 8"/>
            <p:cNvSpPr/>
            <p:nvPr/>
          </p:nvSpPr>
          <p:spPr bwMode="auto">
            <a:xfrm>
              <a:off x="3733800" y="44196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f</a:t>
              </a:r>
            </a:p>
          </p:txBody>
        </p:sp>
        <p:sp>
          <p:nvSpPr>
            <p:cNvPr id="10" name="Oval 9"/>
            <p:cNvSpPr/>
            <p:nvPr/>
          </p:nvSpPr>
          <p:spPr bwMode="auto">
            <a:xfrm>
              <a:off x="3733800" y="5562600"/>
              <a:ext cx="304800" cy="328613"/>
            </a:xfrm>
            <a:prstGeom prst="ellipse">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e</a:t>
              </a:r>
            </a:p>
          </p:txBody>
        </p:sp>
        <p:sp>
          <p:nvSpPr>
            <p:cNvPr id="11" name="Oval 10"/>
            <p:cNvSpPr/>
            <p:nvPr/>
          </p:nvSpPr>
          <p:spPr bwMode="auto">
            <a:xfrm>
              <a:off x="2971800" y="51054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b</a:t>
              </a:r>
            </a:p>
          </p:txBody>
        </p:sp>
        <p:cxnSp>
          <p:nvCxnSpPr>
            <p:cNvPr id="14" name="Straight Arrow Connector 13"/>
            <p:cNvCxnSpPr>
              <a:stCxn id="11" idx="7"/>
              <a:endCxn id="9" idx="3"/>
            </p:cNvCxnSpPr>
            <p:nvPr/>
          </p:nvCxnSpPr>
          <p:spPr>
            <a:xfrm flipV="1">
              <a:off x="3232150" y="4700588"/>
              <a:ext cx="546100" cy="452437"/>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5"/>
              <a:endCxn id="10" idx="1"/>
            </p:cNvCxnSpPr>
            <p:nvPr/>
          </p:nvCxnSpPr>
          <p:spPr>
            <a:xfrm>
              <a:off x="3232150" y="5386388"/>
              <a:ext cx="546100" cy="223837"/>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3580" name="TextBox 16"/>
            <p:cNvSpPr txBox="1">
              <a:spLocks noChangeArrowheads="1"/>
            </p:cNvSpPr>
            <p:nvPr/>
          </p:nvSpPr>
          <p:spPr bwMode="auto">
            <a:xfrm>
              <a:off x="3200400" y="4648200"/>
              <a:ext cx="290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b="1" dirty="0"/>
            </a:p>
          </p:txBody>
        </p:sp>
        <p:sp>
          <p:nvSpPr>
            <p:cNvPr id="23581" name="TextBox 17"/>
            <p:cNvSpPr txBox="1">
              <a:spLocks noChangeArrowheads="1"/>
            </p:cNvSpPr>
            <p:nvPr/>
          </p:nvSpPr>
          <p:spPr bwMode="auto">
            <a:xfrm>
              <a:off x="3200400" y="5410200"/>
              <a:ext cx="290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b="1" dirty="0"/>
            </a:p>
          </p:txBody>
        </p:sp>
        <p:sp>
          <p:nvSpPr>
            <p:cNvPr id="33" name="Oval 32"/>
            <p:cNvSpPr/>
            <p:nvPr/>
          </p:nvSpPr>
          <p:spPr bwMode="auto">
            <a:xfrm>
              <a:off x="4876800" y="5257800"/>
              <a:ext cx="304800" cy="328613"/>
            </a:xfrm>
            <a:prstGeom prst="ellipse">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c</a:t>
              </a:r>
            </a:p>
          </p:txBody>
        </p:sp>
        <p:sp>
          <p:nvSpPr>
            <p:cNvPr id="35" name="Oval 34"/>
            <p:cNvSpPr/>
            <p:nvPr/>
          </p:nvSpPr>
          <p:spPr bwMode="auto">
            <a:xfrm>
              <a:off x="4953000" y="4419600"/>
              <a:ext cx="304800" cy="328613"/>
            </a:xfrm>
            <a:prstGeom prst="ellipse">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d</a:t>
              </a:r>
            </a:p>
          </p:txBody>
        </p:sp>
        <p:sp>
          <p:nvSpPr>
            <p:cNvPr id="36" name="Oval 35"/>
            <p:cNvSpPr/>
            <p:nvPr/>
          </p:nvSpPr>
          <p:spPr bwMode="auto">
            <a:xfrm>
              <a:off x="5562600" y="4876800"/>
              <a:ext cx="304800" cy="328613"/>
            </a:xfrm>
            <a:prstGeom prst="ellipse">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g</a:t>
              </a:r>
            </a:p>
          </p:txBody>
        </p:sp>
      </p:grpSp>
      <p:sp>
        <p:nvSpPr>
          <p:cNvPr id="20" name="Oval 19"/>
          <p:cNvSpPr/>
          <p:nvPr/>
        </p:nvSpPr>
        <p:spPr>
          <a:xfrm>
            <a:off x="1069975" y="4439444"/>
            <a:ext cx="1600200" cy="1828800"/>
          </a:xfrm>
          <a:prstGeom prst="ellipse">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cxnSp>
        <p:nvCxnSpPr>
          <p:cNvPr id="22" name="Straight Arrow Connector 21"/>
          <p:cNvCxnSpPr>
            <a:stCxn id="9" idx="6"/>
          </p:cNvCxnSpPr>
          <p:nvPr/>
        </p:nvCxnSpPr>
        <p:spPr>
          <a:xfrm flipV="1">
            <a:off x="2212975" y="4744244"/>
            <a:ext cx="914400" cy="127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6"/>
          </p:cNvCxnSpPr>
          <p:nvPr/>
        </p:nvCxnSpPr>
        <p:spPr>
          <a:xfrm flipV="1">
            <a:off x="1450975" y="4744244"/>
            <a:ext cx="1676400" cy="698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7"/>
            <a:endCxn id="33" idx="2"/>
          </p:cNvCxnSpPr>
          <p:nvPr/>
        </p:nvCxnSpPr>
        <p:spPr>
          <a:xfrm flipV="1">
            <a:off x="2168525" y="5595144"/>
            <a:ext cx="882650" cy="1873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385" name="Straight Arrow Connector 16384"/>
          <p:cNvCxnSpPr>
            <a:stCxn id="35" idx="5"/>
            <a:endCxn id="36" idx="1"/>
          </p:cNvCxnSpPr>
          <p:nvPr/>
        </p:nvCxnSpPr>
        <p:spPr>
          <a:xfrm>
            <a:off x="3387725" y="4872832"/>
            <a:ext cx="393700" cy="2238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Arc 39"/>
          <p:cNvSpPr/>
          <p:nvPr/>
        </p:nvSpPr>
        <p:spPr bwMode="auto">
          <a:xfrm rot="14988361">
            <a:off x="1883568" y="6099176"/>
            <a:ext cx="398463"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23566" name="TextBox 41"/>
          <p:cNvSpPr txBox="1">
            <a:spLocks noChangeArrowheads="1"/>
          </p:cNvSpPr>
          <p:nvPr/>
        </p:nvSpPr>
        <p:spPr bwMode="auto">
          <a:xfrm>
            <a:off x="3508375" y="4668044"/>
            <a:ext cx="2904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b="1" dirty="0"/>
          </a:p>
        </p:txBody>
      </p:sp>
      <p:sp>
        <p:nvSpPr>
          <p:cNvPr id="23567" name="TextBox 42"/>
          <p:cNvSpPr txBox="1">
            <a:spLocks noChangeArrowheads="1"/>
          </p:cNvSpPr>
          <p:nvPr/>
        </p:nvSpPr>
        <p:spPr bwMode="auto">
          <a:xfrm>
            <a:off x="2517775" y="4439444"/>
            <a:ext cx="311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a:sym typeface="Symbol" pitchFamily="18" charset="2"/>
              </a:rPr>
              <a:t>1</a:t>
            </a:r>
            <a:endParaRPr lang="en-US" b="1"/>
          </a:p>
        </p:txBody>
      </p:sp>
      <p:sp>
        <p:nvSpPr>
          <p:cNvPr id="23568" name="TextBox 43"/>
          <p:cNvSpPr txBox="1">
            <a:spLocks noChangeArrowheads="1"/>
          </p:cNvSpPr>
          <p:nvPr/>
        </p:nvSpPr>
        <p:spPr bwMode="auto">
          <a:xfrm>
            <a:off x="2289175" y="6192044"/>
            <a:ext cx="311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a:sym typeface="Symbol" pitchFamily="18" charset="2"/>
              </a:rPr>
              <a:t>1</a:t>
            </a:r>
            <a:endParaRPr lang="en-US" b="1"/>
          </a:p>
        </p:txBody>
      </p:sp>
      <p:sp>
        <p:nvSpPr>
          <p:cNvPr id="23569" name="TextBox 44"/>
          <p:cNvSpPr txBox="1">
            <a:spLocks noChangeArrowheads="1"/>
          </p:cNvSpPr>
          <p:nvPr/>
        </p:nvSpPr>
        <p:spPr bwMode="auto">
          <a:xfrm>
            <a:off x="2593975" y="5658644"/>
            <a:ext cx="311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a:sym typeface="Symbol" pitchFamily="18" charset="2"/>
              </a:rPr>
              <a:t>1</a:t>
            </a:r>
            <a:endParaRPr lang="en-US" b="1"/>
          </a:p>
        </p:txBody>
      </p:sp>
      <p:sp>
        <p:nvSpPr>
          <p:cNvPr id="23570" name="TextBox 45"/>
          <p:cNvSpPr txBox="1">
            <a:spLocks noChangeArrowheads="1"/>
          </p:cNvSpPr>
          <p:nvPr/>
        </p:nvSpPr>
        <p:spPr bwMode="auto">
          <a:xfrm>
            <a:off x="2670175" y="4820444"/>
            <a:ext cx="311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a:sym typeface="Symbol" pitchFamily="18" charset="2"/>
              </a:rPr>
              <a:t>1</a:t>
            </a:r>
            <a:endParaRPr lang="en-US" b="1"/>
          </a:p>
        </p:txBody>
      </p:sp>
      <p:sp>
        <p:nvSpPr>
          <p:cNvPr id="48" name="Oval 47"/>
          <p:cNvSpPr/>
          <p:nvPr/>
        </p:nvSpPr>
        <p:spPr bwMode="auto">
          <a:xfrm>
            <a:off x="5108575" y="5277644"/>
            <a:ext cx="9906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err="1">
                <a:solidFill>
                  <a:schemeClr val="tx1"/>
                </a:solidFill>
              </a:rPr>
              <a:t>b,e,f</a:t>
            </a:r>
            <a:endParaRPr lang="en-US" sz="2000" b="1" dirty="0">
              <a:solidFill>
                <a:schemeClr val="tx1"/>
              </a:solidFill>
            </a:endParaRPr>
          </a:p>
        </p:txBody>
      </p:sp>
      <p:sp>
        <p:nvSpPr>
          <p:cNvPr id="49" name="Oval 48"/>
          <p:cNvSpPr/>
          <p:nvPr/>
        </p:nvSpPr>
        <p:spPr bwMode="auto">
          <a:xfrm>
            <a:off x="6784975" y="5277644"/>
            <a:ext cx="12954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err="1">
                <a:solidFill>
                  <a:schemeClr val="tx1"/>
                </a:solidFill>
              </a:rPr>
              <a:t>c,d,e,g</a:t>
            </a:r>
            <a:endParaRPr lang="en-US" sz="2000" b="1" dirty="0">
              <a:solidFill>
                <a:schemeClr val="tx1"/>
              </a:solidFill>
            </a:endParaRPr>
          </a:p>
        </p:txBody>
      </p:sp>
      <p:cxnSp>
        <p:nvCxnSpPr>
          <p:cNvPr id="16392" name="Straight Arrow Connector 16391"/>
          <p:cNvCxnSpPr>
            <a:stCxn id="48" idx="6"/>
            <a:endCxn id="49" idx="2"/>
          </p:cNvCxnSpPr>
          <p:nvPr/>
        </p:nvCxnSpPr>
        <p:spPr>
          <a:xfrm>
            <a:off x="6099175" y="5442744"/>
            <a:ext cx="685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574" name="TextBox 51"/>
          <p:cNvSpPr txBox="1">
            <a:spLocks noChangeArrowheads="1"/>
          </p:cNvSpPr>
          <p:nvPr/>
        </p:nvSpPr>
        <p:spPr bwMode="auto">
          <a:xfrm>
            <a:off x="6251575" y="5125244"/>
            <a:ext cx="311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a:sym typeface="Symbol" pitchFamily="18" charset="2"/>
              </a:rPr>
              <a:t>1</a:t>
            </a:r>
            <a:endParaRPr lang="en-US" b="1"/>
          </a:p>
        </p:txBody>
      </p:sp>
    </p:spTree>
    <p:extLst>
      <p:ext uri="{BB962C8B-B14F-4D97-AF65-F5344CB8AC3E}">
        <p14:creationId xmlns:p14="http://schemas.microsoft.com/office/powerpoint/2010/main" val="4092983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Conversion of NFAs to a DFAs</a:t>
            </a:r>
          </a:p>
        </p:txBody>
      </p:sp>
      <p:sp>
        <p:nvSpPr>
          <p:cNvPr id="16387" name="Content Placeholder 2"/>
          <p:cNvSpPr>
            <a:spLocks noGrp="1"/>
          </p:cNvSpPr>
          <p:nvPr>
            <p:ph idx="1"/>
          </p:nvPr>
        </p:nvSpPr>
        <p:spPr/>
        <p:txBody>
          <a:bodyPr>
            <a:normAutofit/>
          </a:bodyPr>
          <a:lstStyle/>
          <a:p>
            <a:pPr marL="0" indent="0">
              <a:buNone/>
              <a:defRPr/>
            </a:pPr>
            <a:r>
              <a:rPr lang="en-US" dirty="0">
                <a:solidFill>
                  <a:srgbClr val="C00000"/>
                </a:solidFill>
              </a:rPr>
              <a:t>Final states for the DFA</a:t>
            </a:r>
          </a:p>
          <a:p>
            <a:pPr lvl="1">
              <a:defRPr/>
            </a:pPr>
            <a:r>
              <a:rPr lang="en-US" dirty="0"/>
              <a:t>All states whose set contain some final state of the NFA</a:t>
            </a:r>
            <a:endParaRPr lang="en-US" b="1" dirty="0">
              <a:sym typeface="Symbol"/>
            </a:endParaRPr>
          </a:p>
          <a:p>
            <a:pPr marL="457200" lvl="1" indent="0">
              <a:buFont typeface="Arial" charset="0"/>
              <a:buNone/>
              <a:defRPr/>
            </a:pPr>
            <a:endParaRPr lang="en-US" dirty="0"/>
          </a:p>
        </p:txBody>
      </p:sp>
      <p:sp>
        <p:nvSpPr>
          <p:cNvPr id="16" name="Oval 15"/>
          <p:cNvSpPr/>
          <p:nvPr/>
        </p:nvSpPr>
        <p:spPr bwMode="auto">
          <a:xfrm>
            <a:off x="6248400" y="4114800"/>
            <a:ext cx="1295400"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err="1">
                <a:solidFill>
                  <a:schemeClr val="tx1"/>
                </a:solidFill>
              </a:rPr>
              <a:t>a,b,c,e</a:t>
            </a:r>
            <a:endParaRPr lang="en-US" sz="2000" b="1" dirty="0">
              <a:solidFill>
                <a:schemeClr val="tx1"/>
              </a:solidFill>
            </a:endParaRPr>
          </a:p>
        </p:txBody>
      </p:sp>
      <p:grpSp>
        <p:nvGrpSpPr>
          <p:cNvPr id="24584" name="Group 27"/>
          <p:cNvGrpSpPr>
            <a:grpSpLocks/>
          </p:cNvGrpSpPr>
          <p:nvPr/>
        </p:nvGrpSpPr>
        <p:grpSpPr bwMode="auto">
          <a:xfrm>
            <a:off x="1981200" y="3810000"/>
            <a:ext cx="2057400" cy="1014413"/>
            <a:chOff x="1981200" y="3810000"/>
            <a:chExt cx="2057400" cy="1014413"/>
          </a:xfrm>
        </p:grpSpPr>
        <p:sp>
          <p:nvSpPr>
            <p:cNvPr id="8" name="Oval 7"/>
            <p:cNvSpPr/>
            <p:nvPr/>
          </p:nvSpPr>
          <p:spPr bwMode="auto">
            <a:xfrm>
              <a:off x="3733800" y="3810000"/>
              <a:ext cx="304800" cy="3286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c</a:t>
              </a:r>
            </a:p>
          </p:txBody>
        </p:sp>
        <p:sp>
          <p:nvSpPr>
            <p:cNvPr id="10" name="Oval 9"/>
            <p:cNvSpPr/>
            <p:nvPr/>
          </p:nvSpPr>
          <p:spPr bwMode="auto">
            <a:xfrm>
              <a:off x="2590800" y="38862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e</a:t>
              </a:r>
            </a:p>
          </p:txBody>
        </p:sp>
        <p:sp>
          <p:nvSpPr>
            <p:cNvPr id="13" name="Oval 12"/>
            <p:cNvSpPr/>
            <p:nvPr/>
          </p:nvSpPr>
          <p:spPr bwMode="auto">
            <a:xfrm>
              <a:off x="2971800" y="44958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b</a:t>
              </a:r>
            </a:p>
          </p:txBody>
        </p:sp>
        <p:sp>
          <p:nvSpPr>
            <p:cNvPr id="14" name="Oval 13"/>
            <p:cNvSpPr/>
            <p:nvPr/>
          </p:nvSpPr>
          <p:spPr bwMode="auto">
            <a:xfrm>
              <a:off x="1981200" y="4343400"/>
              <a:ext cx="304800" cy="3286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a</a:t>
              </a:r>
            </a:p>
          </p:txBody>
        </p:sp>
        <p:cxnSp>
          <p:nvCxnSpPr>
            <p:cNvPr id="9" name="Straight Arrow Connector 8"/>
            <p:cNvCxnSpPr>
              <a:stCxn id="14" idx="6"/>
              <a:endCxn id="13" idx="2"/>
            </p:cNvCxnSpPr>
            <p:nvPr/>
          </p:nvCxnSpPr>
          <p:spPr>
            <a:xfrm>
              <a:off x="2286000" y="4508500"/>
              <a:ext cx="685800" cy="152400"/>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4593" name="TextBox 25"/>
            <p:cNvSpPr txBox="1">
              <a:spLocks noChangeArrowheads="1"/>
            </p:cNvSpPr>
            <p:nvPr/>
          </p:nvSpPr>
          <p:spPr bwMode="auto">
            <a:xfrm>
              <a:off x="2438400" y="4267200"/>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endParaRPr lang="en-US" b="1"/>
            </a:p>
          </p:txBody>
        </p:sp>
        <p:sp>
          <p:nvSpPr>
            <p:cNvPr id="24594" name="TextBox 28"/>
            <p:cNvSpPr txBox="1">
              <a:spLocks noChangeArrowheads="1"/>
            </p:cNvSpPr>
            <p:nvPr/>
          </p:nvSpPr>
          <p:spPr bwMode="auto">
            <a:xfrm>
              <a:off x="3200400" y="4038600"/>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endParaRPr lang="en-US" b="1"/>
            </a:p>
          </p:txBody>
        </p:sp>
        <p:cxnSp>
          <p:nvCxnSpPr>
            <p:cNvPr id="23" name="Straight Arrow Connector 22"/>
            <p:cNvCxnSpPr>
              <a:stCxn id="10" idx="6"/>
            </p:cNvCxnSpPr>
            <p:nvPr/>
          </p:nvCxnSpPr>
          <p:spPr>
            <a:xfrm flipV="1">
              <a:off x="2895600" y="4038600"/>
              <a:ext cx="838200" cy="12700"/>
            </a:xfrm>
            <a:prstGeom prst="straightConnector1">
              <a:avLst/>
            </a:prstGeom>
            <a:ln w="1905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24585" name="TextBox 26"/>
          <p:cNvSpPr txBox="1">
            <a:spLocks noChangeArrowheads="1"/>
          </p:cNvSpPr>
          <p:nvPr/>
        </p:nvSpPr>
        <p:spPr bwMode="auto">
          <a:xfrm>
            <a:off x="2895600" y="5257800"/>
            <a:ext cx="6334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t>NFA</a:t>
            </a:r>
          </a:p>
        </p:txBody>
      </p:sp>
      <p:sp>
        <p:nvSpPr>
          <p:cNvPr id="24586" name="TextBox 31"/>
          <p:cNvSpPr txBox="1">
            <a:spLocks noChangeArrowheads="1"/>
          </p:cNvSpPr>
          <p:nvPr/>
        </p:nvSpPr>
        <p:spPr bwMode="auto">
          <a:xfrm>
            <a:off x="6705600" y="5105400"/>
            <a:ext cx="6334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t>DFA</a:t>
            </a:r>
          </a:p>
        </p:txBody>
      </p:sp>
      <p:sp>
        <p:nvSpPr>
          <p:cNvPr id="11" name="Oval 10"/>
          <p:cNvSpPr/>
          <p:nvPr/>
        </p:nvSpPr>
        <p:spPr>
          <a:xfrm>
            <a:off x="1676400" y="3657600"/>
            <a:ext cx="2895600" cy="1219200"/>
          </a:xfrm>
          <a:prstGeom prst="ellipse">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p>
        </p:txBody>
      </p:sp>
    </p:spTree>
    <p:extLst>
      <p:ext uri="{BB962C8B-B14F-4D97-AF65-F5344CB8AC3E}">
        <p14:creationId xmlns:p14="http://schemas.microsoft.com/office/powerpoint/2010/main" val="4105096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Example: NFA to DFA</a:t>
            </a:r>
          </a:p>
        </p:txBody>
      </p:sp>
      <p:grpSp>
        <p:nvGrpSpPr>
          <p:cNvPr id="25606" name="Group 66"/>
          <p:cNvGrpSpPr>
            <a:grpSpLocks/>
          </p:cNvGrpSpPr>
          <p:nvPr/>
        </p:nvGrpSpPr>
        <p:grpSpPr bwMode="auto">
          <a:xfrm>
            <a:off x="304800" y="2514600"/>
            <a:ext cx="2900363" cy="2303463"/>
            <a:chOff x="304800" y="2514600"/>
            <a:chExt cx="2900023" cy="2302812"/>
          </a:xfrm>
        </p:grpSpPr>
        <p:sp>
          <p:nvSpPr>
            <p:cNvPr id="7" name="Oval 6"/>
            <p:cNvSpPr/>
            <p:nvPr/>
          </p:nvSpPr>
          <p:spPr bwMode="auto">
            <a:xfrm>
              <a:off x="987345" y="4000080"/>
              <a:ext cx="542861" cy="557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c</a:t>
              </a:r>
              <a:endParaRPr lang="en-US" sz="2800" b="1" baseline="-25000" dirty="0">
                <a:solidFill>
                  <a:schemeClr val="tx1"/>
                </a:solidFill>
              </a:endParaRPr>
            </a:p>
          </p:txBody>
        </p:sp>
        <p:sp>
          <p:nvSpPr>
            <p:cNvPr id="9" name="Oval 8"/>
            <p:cNvSpPr/>
            <p:nvPr/>
          </p:nvSpPr>
          <p:spPr bwMode="auto">
            <a:xfrm>
              <a:off x="1974654" y="2514600"/>
              <a:ext cx="542861" cy="557056"/>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a</a:t>
              </a:r>
              <a:endParaRPr lang="en-US" sz="2800" b="1" baseline="-25000" dirty="0">
                <a:solidFill>
                  <a:schemeClr val="tx1"/>
                </a:solidFill>
              </a:endParaRPr>
            </a:p>
          </p:txBody>
        </p:sp>
        <p:sp>
          <p:nvSpPr>
            <p:cNvPr id="10" name="Oval 9"/>
            <p:cNvSpPr/>
            <p:nvPr/>
          </p:nvSpPr>
          <p:spPr bwMode="auto">
            <a:xfrm>
              <a:off x="2661962" y="3949294"/>
              <a:ext cx="542861" cy="557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b</a:t>
              </a:r>
              <a:endParaRPr lang="en-US" sz="2400" b="1" baseline="-25000" dirty="0">
                <a:solidFill>
                  <a:schemeClr val="tx1"/>
                </a:solidFill>
              </a:endParaRPr>
            </a:p>
          </p:txBody>
        </p:sp>
        <p:cxnSp>
          <p:nvCxnSpPr>
            <p:cNvPr id="25" name="Straight Arrow Connector 24"/>
            <p:cNvCxnSpPr>
              <a:endCxn id="9" idx="2"/>
            </p:cNvCxnSpPr>
            <p:nvPr/>
          </p:nvCxnSpPr>
          <p:spPr bwMode="auto">
            <a:xfrm>
              <a:off x="1530206" y="2793921"/>
              <a:ext cx="444448"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614" name="TextBox 42"/>
            <p:cNvSpPr txBox="1">
              <a:spLocks noChangeArrowheads="1"/>
            </p:cNvSpPr>
            <p:nvPr/>
          </p:nvSpPr>
          <p:spPr bwMode="auto">
            <a:xfrm>
              <a:off x="2025090" y="3571038"/>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25615" name="TextBox 41"/>
            <p:cNvSpPr txBox="1">
              <a:spLocks noChangeArrowheads="1"/>
            </p:cNvSpPr>
            <p:nvPr/>
          </p:nvSpPr>
          <p:spPr bwMode="auto">
            <a:xfrm>
              <a:off x="2877141" y="3071812"/>
              <a:ext cx="301651" cy="399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dirty="0">
                  <a:latin typeface="Cambria Math" panose="02040503050406030204" pitchFamily="18" charset="0"/>
                  <a:ea typeface="Cambria Math" panose="02040503050406030204" pitchFamily="18" charset="0"/>
                  <a:sym typeface="Symbol" pitchFamily="18" charset="2"/>
                </a:rPr>
                <a:t>ɛ</a:t>
              </a:r>
              <a:endParaRPr lang="en-US" sz="2000" b="1" dirty="0"/>
            </a:p>
          </p:txBody>
        </p:sp>
        <p:cxnSp>
          <p:nvCxnSpPr>
            <p:cNvPr id="31" name="Straight Arrow Connector 30"/>
            <p:cNvCxnSpPr>
              <a:stCxn id="9" idx="3"/>
              <a:endCxn id="7" idx="7"/>
            </p:cNvCxnSpPr>
            <p:nvPr/>
          </p:nvCxnSpPr>
          <p:spPr>
            <a:xfrm flipH="1">
              <a:off x="1450841" y="2990715"/>
              <a:ext cx="603179" cy="1090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9" idx="4"/>
              <a:endCxn id="10" idx="2"/>
            </p:cNvCxnSpPr>
            <p:nvPr/>
          </p:nvCxnSpPr>
          <p:spPr>
            <a:xfrm rot="16200000" flipH="1">
              <a:off x="1876337" y="3441404"/>
              <a:ext cx="1155373" cy="415876"/>
            </a:xfrm>
            <a:prstGeom prst="curvedConnector2">
              <a:avLst/>
            </a:prstGeom>
            <a:ln w="28575">
              <a:solidFill>
                <a:schemeClr val="tx1"/>
              </a:solidFill>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10" idx="3"/>
            </p:cNvCxnSpPr>
            <p:nvPr/>
          </p:nvCxnSpPr>
          <p:spPr>
            <a:xfrm>
              <a:off x="1530206" y="4277815"/>
              <a:ext cx="1211121" cy="146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0" idx="0"/>
              <a:endCxn id="9" idx="6"/>
            </p:cNvCxnSpPr>
            <p:nvPr/>
          </p:nvCxnSpPr>
          <p:spPr>
            <a:xfrm rot="16200000" flipV="1">
              <a:off x="2147768" y="3163669"/>
              <a:ext cx="1155373" cy="415876"/>
            </a:xfrm>
            <a:prstGeom prst="curvedConnector2">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5620" name="TextBox 42"/>
            <p:cNvSpPr txBox="1">
              <a:spLocks noChangeArrowheads="1"/>
            </p:cNvSpPr>
            <p:nvPr/>
          </p:nvSpPr>
          <p:spPr bwMode="auto">
            <a:xfrm>
              <a:off x="1774545" y="4417302"/>
              <a:ext cx="5405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0,1</a:t>
              </a:r>
              <a:endParaRPr lang="en-US" sz="2000" b="1"/>
            </a:p>
          </p:txBody>
        </p:sp>
        <p:cxnSp>
          <p:nvCxnSpPr>
            <p:cNvPr id="25621" name="AutoShape 1083"/>
            <p:cNvCxnSpPr>
              <a:cxnSpLocks noChangeShapeType="1"/>
              <a:stCxn id="7" idx="1"/>
              <a:endCxn id="7" idx="3"/>
            </p:cNvCxnSpPr>
            <p:nvPr/>
          </p:nvCxnSpPr>
          <p:spPr bwMode="auto">
            <a:xfrm rot="16200000" flipH="1">
              <a:off x="869853" y="4278453"/>
              <a:ext cx="394008" cy="12700"/>
            </a:xfrm>
            <a:prstGeom prst="curvedConnector5">
              <a:avLst>
                <a:gd name="adj1" fmla="val -27074"/>
                <a:gd name="adj2" fmla="val -2853935"/>
                <a:gd name="adj3" fmla="val 169625"/>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5622" name="TextBox 42"/>
            <p:cNvSpPr txBox="1">
              <a:spLocks noChangeArrowheads="1"/>
            </p:cNvSpPr>
            <p:nvPr/>
          </p:nvSpPr>
          <p:spPr bwMode="auto">
            <a:xfrm>
              <a:off x="1366605" y="3231615"/>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25623" name="TextBox 42"/>
            <p:cNvSpPr txBox="1">
              <a:spLocks noChangeArrowheads="1"/>
            </p:cNvSpPr>
            <p:nvPr/>
          </p:nvSpPr>
          <p:spPr bwMode="auto">
            <a:xfrm>
              <a:off x="304800" y="4151410"/>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grpSp>
      <p:sp>
        <p:nvSpPr>
          <p:cNvPr id="25607" name="TextBox 26"/>
          <p:cNvSpPr txBox="1">
            <a:spLocks noChangeArrowheads="1"/>
          </p:cNvSpPr>
          <p:nvPr/>
        </p:nvSpPr>
        <p:spPr bwMode="auto">
          <a:xfrm>
            <a:off x="1789113" y="5072063"/>
            <a:ext cx="685800"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a:t>NFA</a:t>
            </a:r>
          </a:p>
        </p:txBody>
      </p:sp>
      <p:cxnSp>
        <p:nvCxnSpPr>
          <p:cNvPr id="71" name="Straight Arrow Connector 70"/>
          <p:cNvCxnSpPr/>
          <p:nvPr/>
        </p:nvCxnSpPr>
        <p:spPr bwMode="auto">
          <a:xfrm>
            <a:off x="4332288" y="2205038"/>
            <a:ext cx="444500"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609" name="TextBox 26"/>
          <p:cNvSpPr txBox="1">
            <a:spLocks noChangeArrowheads="1"/>
          </p:cNvSpPr>
          <p:nvPr/>
        </p:nvSpPr>
        <p:spPr bwMode="auto">
          <a:xfrm>
            <a:off x="5888038" y="5629275"/>
            <a:ext cx="685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a:t>DFA</a:t>
            </a:r>
          </a:p>
        </p:txBody>
      </p:sp>
    </p:spTree>
    <p:extLst>
      <p:ext uri="{BB962C8B-B14F-4D97-AF65-F5344CB8AC3E}">
        <p14:creationId xmlns:p14="http://schemas.microsoft.com/office/powerpoint/2010/main" val="4007777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Example: NFA to DFA</a:t>
            </a:r>
          </a:p>
        </p:txBody>
      </p:sp>
      <p:grpSp>
        <p:nvGrpSpPr>
          <p:cNvPr id="26630" name="Group 66"/>
          <p:cNvGrpSpPr>
            <a:grpSpLocks/>
          </p:cNvGrpSpPr>
          <p:nvPr/>
        </p:nvGrpSpPr>
        <p:grpSpPr bwMode="auto">
          <a:xfrm>
            <a:off x="304800" y="2514600"/>
            <a:ext cx="2900363" cy="2303463"/>
            <a:chOff x="304800" y="2514600"/>
            <a:chExt cx="2900023" cy="2302812"/>
          </a:xfrm>
        </p:grpSpPr>
        <p:sp>
          <p:nvSpPr>
            <p:cNvPr id="7" name="Oval 6"/>
            <p:cNvSpPr/>
            <p:nvPr/>
          </p:nvSpPr>
          <p:spPr bwMode="auto">
            <a:xfrm>
              <a:off x="987345" y="4000080"/>
              <a:ext cx="542861" cy="557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c</a:t>
              </a:r>
              <a:endParaRPr lang="en-US" sz="2800" b="1" baseline="-25000" dirty="0">
                <a:solidFill>
                  <a:schemeClr val="tx1"/>
                </a:solidFill>
              </a:endParaRPr>
            </a:p>
          </p:txBody>
        </p:sp>
        <p:sp>
          <p:nvSpPr>
            <p:cNvPr id="9" name="Oval 8"/>
            <p:cNvSpPr/>
            <p:nvPr/>
          </p:nvSpPr>
          <p:spPr bwMode="auto">
            <a:xfrm>
              <a:off x="1974654" y="2514600"/>
              <a:ext cx="542861" cy="557056"/>
            </a:xfrm>
            <a:prstGeom prst="ellipse">
              <a:avLst/>
            </a:prstGeom>
            <a:solidFill>
              <a:schemeClr val="accent6">
                <a:lumMod val="40000"/>
                <a:lumOff val="6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a</a:t>
              </a:r>
              <a:endParaRPr lang="en-US" sz="2800" b="1" baseline="-25000" dirty="0">
                <a:solidFill>
                  <a:schemeClr val="tx1"/>
                </a:solidFill>
              </a:endParaRPr>
            </a:p>
          </p:txBody>
        </p:sp>
        <p:sp>
          <p:nvSpPr>
            <p:cNvPr id="10" name="Oval 9"/>
            <p:cNvSpPr/>
            <p:nvPr/>
          </p:nvSpPr>
          <p:spPr bwMode="auto">
            <a:xfrm>
              <a:off x="2661962" y="3949294"/>
              <a:ext cx="542861" cy="557056"/>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b</a:t>
              </a:r>
              <a:endParaRPr lang="en-US" sz="2400" b="1" baseline="-25000" dirty="0">
                <a:solidFill>
                  <a:schemeClr val="tx1"/>
                </a:solidFill>
              </a:endParaRPr>
            </a:p>
          </p:txBody>
        </p:sp>
        <p:cxnSp>
          <p:nvCxnSpPr>
            <p:cNvPr id="25" name="Straight Arrow Connector 24"/>
            <p:cNvCxnSpPr>
              <a:endCxn id="9" idx="2"/>
            </p:cNvCxnSpPr>
            <p:nvPr/>
          </p:nvCxnSpPr>
          <p:spPr bwMode="auto">
            <a:xfrm>
              <a:off x="1530206" y="2793921"/>
              <a:ext cx="444448"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639" name="TextBox 42"/>
            <p:cNvSpPr txBox="1">
              <a:spLocks noChangeArrowheads="1"/>
            </p:cNvSpPr>
            <p:nvPr/>
          </p:nvSpPr>
          <p:spPr bwMode="auto">
            <a:xfrm>
              <a:off x="2025090" y="3571038"/>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26640" name="TextBox 41"/>
            <p:cNvSpPr txBox="1">
              <a:spLocks noChangeArrowheads="1"/>
            </p:cNvSpPr>
            <p:nvPr/>
          </p:nvSpPr>
          <p:spPr bwMode="auto">
            <a:xfrm>
              <a:off x="2877141" y="3071812"/>
              <a:ext cx="301651" cy="399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dirty="0">
                  <a:latin typeface="Cambria Math" panose="02040503050406030204" pitchFamily="18" charset="0"/>
                  <a:ea typeface="Cambria Math" panose="02040503050406030204" pitchFamily="18" charset="0"/>
                  <a:sym typeface="Symbol" pitchFamily="18" charset="2"/>
                </a:rPr>
                <a:t>ɛ</a:t>
              </a:r>
              <a:endParaRPr lang="en-US" sz="2000" b="1" dirty="0"/>
            </a:p>
          </p:txBody>
        </p:sp>
        <p:cxnSp>
          <p:nvCxnSpPr>
            <p:cNvPr id="31" name="Straight Arrow Connector 30"/>
            <p:cNvCxnSpPr>
              <a:stCxn id="9" idx="3"/>
              <a:endCxn id="7" idx="7"/>
            </p:cNvCxnSpPr>
            <p:nvPr/>
          </p:nvCxnSpPr>
          <p:spPr>
            <a:xfrm flipH="1">
              <a:off x="1450841" y="2990715"/>
              <a:ext cx="603179" cy="1090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9" idx="4"/>
              <a:endCxn id="10" idx="2"/>
            </p:cNvCxnSpPr>
            <p:nvPr/>
          </p:nvCxnSpPr>
          <p:spPr>
            <a:xfrm rot="16200000" flipH="1">
              <a:off x="1876337" y="3441404"/>
              <a:ext cx="1155373" cy="415876"/>
            </a:xfrm>
            <a:prstGeom prst="curvedConnector2">
              <a:avLst/>
            </a:prstGeom>
            <a:ln w="28575">
              <a:solidFill>
                <a:schemeClr val="tx1"/>
              </a:solidFill>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10" idx="3"/>
            </p:cNvCxnSpPr>
            <p:nvPr/>
          </p:nvCxnSpPr>
          <p:spPr>
            <a:xfrm>
              <a:off x="1530206" y="4277815"/>
              <a:ext cx="1211121" cy="146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0" idx="0"/>
              <a:endCxn id="9" idx="6"/>
            </p:cNvCxnSpPr>
            <p:nvPr/>
          </p:nvCxnSpPr>
          <p:spPr>
            <a:xfrm rot="16200000" flipV="1">
              <a:off x="2147768" y="3163669"/>
              <a:ext cx="1155373" cy="415876"/>
            </a:xfrm>
            <a:prstGeom prst="curvedConnector2">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6645" name="TextBox 42"/>
            <p:cNvSpPr txBox="1">
              <a:spLocks noChangeArrowheads="1"/>
            </p:cNvSpPr>
            <p:nvPr/>
          </p:nvSpPr>
          <p:spPr bwMode="auto">
            <a:xfrm>
              <a:off x="1774545" y="4417302"/>
              <a:ext cx="5405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0,1</a:t>
              </a:r>
              <a:endParaRPr lang="en-US" sz="2000" b="1"/>
            </a:p>
          </p:txBody>
        </p:sp>
        <p:cxnSp>
          <p:nvCxnSpPr>
            <p:cNvPr id="26646" name="AutoShape 1083"/>
            <p:cNvCxnSpPr>
              <a:cxnSpLocks noChangeShapeType="1"/>
              <a:stCxn id="7" idx="1"/>
              <a:endCxn id="7" idx="3"/>
            </p:cNvCxnSpPr>
            <p:nvPr/>
          </p:nvCxnSpPr>
          <p:spPr bwMode="auto">
            <a:xfrm rot="16200000" flipH="1">
              <a:off x="869853" y="4278453"/>
              <a:ext cx="394008" cy="12700"/>
            </a:xfrm>
            <a:prstGeom prst="curvedConnector5">
              <a:avLst>
                <a:gd name="adj1" fmla="val -27074"/>
                <a:gd name="adj2" fmla="val -2853935"/>
                <a:gd name="adj3" fmla="val 169625"/>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6647" name="TextBox 42"/>
            <p:cNvSpPr txBox="1">
              <a:spLocks noChangeArrowheads="1"/>
            </p:cNvSpPr>
            <p:nvPr/>
          </p:nvSpPr>
          <p:spPr bwMode="auto">
            <a:xfrm>
              <a:off x="1366605" y="3231615"/>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26648" name="TextBox 42"/>
            <p:cNvSpPr txBox="1">
              <a:spLocks noChangeArrowheads="1"/>
            </p:cNvSpPr>
            <p:nvPr/>
          </p:nvSpPr>
          <p:spPr bwMode="auto">
            <a:xfrm>
              <a:off x="304800" y="4151410"/>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grpSp>
      <p:sp>
        <p:nvSpPr>
          <p:cNvPr id="26631" name="TextBox 26"/>
          <p:cNvSpPr txBox="1">
            <a:spLocks noChangeArrowheads="1"/>
          </p:cNvSpPr>
          <p:nvPr/>
        </p:nvSpPr>
        <p:spPr bwMode="auto">
          <a:xfrm>
            <a:off x="1789113" y="5072063"/>
            <a:ext cx="685800"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a:t>NFA</a:t>
            </a:r>
          </a:p>
        </p:txBody>
      </p:sp>
      <p:sp>
        <p:nvSpPr>
          <p:cNvPr id="70" name="Oval 69"/>
          <p:cNvSpPr/>
          <p:nvPr/>
        </p:nvSpPr>
        <p:spPr bwMode="auto">
          <a:xfrm>
            <a:off x="4776788" y="1927225"/>
            <a:ext cx="938212" cy="5572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a,b</a:t>
            </a:r>
            <a:r>
              <a:rPr lang="en-US" sz="2800" b="1" dirty="0">
                <a:solidFill>
                  <a:schemeClr val="tx1"/>
                </a:solidFill>
              </a:rPr>
              <a:t> </a:t>
            </a:r>
            <a:endParaRPr lang="en-US" sz="2800" b="1" baseline="-25000" dirty="0">
              <a:solidFill>
                <a:schemeClr val="tx1"/>
              </a:solidFill>
            </a:endParaRPr>
          </a:p>
        </p:txBody>
      </p:sp>
      <p:cxnSp>
        <p:nvCxnSpPr>
          <p:cNvPr id="71" name="Straight Arrow Connector 70"/>
          <p:cNvCxnSpPr>
            <a:endCxn id="70" idx="2"/>
          </p:cNvCxnSpPr>
          <p:nvPr/>
        </p:nvCxnSpPr>
        <p:spPr bwMode="auto">
          <a:xfrm>
            <a:off x="4332288" y="2205038"/>
            <a:ext cx="444500"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634" name="TextBox 26"/>
          <p:cNvSpPr txBox="1">
            <a:spLocks noChangeArrowheads="1"/>
          </p:cNvSpPr>
          <p:nvPr/>
        </p:nvSpPr>
        <p:spPr bwMode="auto">
          <a:xfrm>
            <a:off x="5888038" y="5629275"/>
            <a:ext cx="685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a:t>DFA</a:t>
            </a:r>
          </a:p>
        </p:txBody>
      </p:sp>
    </p:spTree>
    <p:extLst>
      <p:ext uri="{BB962C8B-B14F-4D97-AF65-F5344CB8AC3E}">
        <p14:creationId xmlns:p14="http://schemas.microsoft.com/office/powerpoint/2010/main" val="1296564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Example: NFA to DFA</a:t>
            </a:r>
          </a:p>
        </p:txBody>
      </p:sp>
      <p:grpSp>
        <p:nvGrpSpPr>
          <p:cNvPr id="27654" name="Group 66"/>
          <p:cNvGrpSpPr>
            <a:grpSpLocks/>
          </p:cNvGrpSpPr>
          <p:nvPr/>
        </p:nvGrpSpPr>
        <p:grpSpPr bwMode="auto">
          <a:xfrm>
            <a:off x="304800" y="2514600"/>
            <a:ext cx="2900363" cy="2303463"/>
            <a:chOff x="304800" y="2514600"/>
            <a:chExt cx="2900023" cy="2302812"/>
          </a:xfrm>
        </p:grpSpPr>
        <p:sp>
          <p:nvSpPr>
            <p:cNvPr id="7" name="Oval 6"/>
            <p:cNvSpPr/>
            <p:nvPr/>
          </p:nvSpPr>
          <p:spPr bwMode="auto">
            <a:xfrm>
              <a:off x="987345" y="4000080"/>
              <a:ext cx="542861" cy="557056"/>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c</a:t>
              </a:r>
              <a:endParaRPr lang="en-US" sz="2800" b="1" baseline="-25000" dirty="0">
                <a:solidFill>
                  <a:schemeClr val="tx1"/>
                </a:solidFill>
              </a:endParaRPr>
            </a:p>
          </p:txBody>
        </p:sp>
        <p:sp>
          <p:nvSpPr>
            <p:cNvPr id="9" name="Oval 8"/>
            <p:cNvSpPr/>
            <p:nvPr/>
          </p:nvSpPr>
          <p:spPr bwMode="auto">
            <a:xfrm>
              <a:off x="1974654" y="2514600"/>
              <a:ext cx="542861" cy="557056"/>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a</a:t>
              </a:r>
              <a:endParaRPr lang="en-US" sz="2800" b="1" baseline="-25000" dirty="0">
                <a:solidFill>
                  <a:schemeClr val="tx1"/>
                </a:solidFill>
              </a:endParaRPr>
            </a:p>
          </p:txBody>
        </p:sp>
        <p:sp>
          <p:nvSpPr>
            <p:cNvPr id="10" name="Oval 9"/>
            <p:cNvSpPr/>
            <p:nvPr/>
          </p:nvSpPr>
          <p:spPr bwMode="auto">
            <a:xfrm>
              <a:off x="2661962" y="3949294"/>
              <a:ext cx="542861" cy="557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b</a:t>
              </a:r>
              <a:endParaRPr lang="en-US" sz="2400" b="1" baseline="-25000" dirty="0">
                <a:solidFill>
                  <a:schemeClr val="tx1"/>
                </a:solidFill>
              </a:endParaRPr>
            </a:p>
          </p:txBody>
        </p:sp>
        <p:cxnSp>
          <p:nvCxnSpPr>
            <p:cNvPr id="25" name="Straight Arrow Connector 24"/>
            <p:cNvCxnSpPr>
              <a:endCxn id="9" idx="2"/>
            </p:cNvCxnSpPr>
            <p:nvPr/>
          </p:nvCxnSpPr>
          <p:spPr bwMode="auto">
            <a:xfrm>
              <a:off x="1530206" y="2793921"/>
              <a:ext cx="444448"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668" name="TextBox 42"/>
            <p:cNvSpPr txBox="1">
              <a:spLocks noChangeArrowheads="1"/>
            </p:cNvSpPr>
            <p:nvPr/>
          </p:nvSpPr>
          <p:spPr bwMode="auto">
            <a:xfrm>
              <a:off x="2025090" y="3571038"/>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27669" name="TextBox 41"/>
            <p:cNvSpPr txBox="1">
              <a:spLocks noChangeArrowheads="1"/>
            </p:cNvSpPr>
            <p:nvPr/>
          </p:nvSpPr>
          <p:spPr bwMode="auto">
            <a:xfrm>
              <a:off x="2877141" y="3071812"/>
              <a:ext cx="301651" cy="399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dirty="0">
                  <a:latin typeface="Cambria Math" panose="02040503050406030204" pitchFamily="18" charset="0"/>
                  <a:ea typeface="Cambria Math" panose="02040503050406030204" pitchFamily="18" charset="0"/>
                  <a:sym typeface="Symbol" pitchFamily="18" charset="2"/>
                </a:rPr>
                <a:t>ɛ</a:t>
              </a:r>
              <a:endParaRPr lang="en-US" sz="2000" b="1" dirty="0"/>
            </a:p>
          </p:txBody>
        </p:sp>
        <p:cxnSp>
          <p:nvCxnSpPr>
            <p:cNvPr id="31" name="Straight Arrow Connector 30"/>
            <p:cNvCxnSpPr>
              <a:stCxn id="9" idx="3"/>
              <a:endCxn id="7" idx="7"/>
            </p:cNvCxnSpPr>
            <p:nvPr/>
          </p:nvCxnSpPr>
          <p:spPr>
            <a:xfrm flipH="1">
              <a:off x="1450841" y="2990715"/>
              <a:ext cx="603179" cy="1090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9" idx="4"/>
              <a:endCxn id="10" idx="2"/>
            </p:cNvCxnSpPr>
            <p:nvPr/>
          </p:nvCxnSpPr>
          <p:spPr>
            <a:xfrm rot="16200000" flipH="1">
              <a:off x="1876337" y="3441404"/>
              <a:ext cx="1155373" cy="415876"/>
            </a:xfrm>
            <a:prstGeom prst="curvedConnector2">
              <a:avLst/>
            </a:prstGeom>
            <a:ln w="28575">
              <a:solidFill>
                <a:schemeClr val="tx1"/>
              </a:solidFill>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10" idx="3"/>
            </p:cNvCxnSpPr>
            <p:nvPr/>
          </p:nvCxnSpPr>
          <p:spPr>
            <a:xfrm>
              <a:off x="1530206" y="4277815"/>
              <a:ext cx="1211121" cy="146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0" idx="0"/>
              <a:endCxn id="9" idx="6"/>
            </p:cNvCxnSpPr>
            <p:nvPr/>
          </p:nvCxnSpPr>
          <p:spPr>
            <a:xfrm rot="16200000" flipV="1">
              <a:off x="2147768" y="3163669"/>
              <a:ext cx="1155373" cy="415876"/>
            </a:xfrm>
            <a:prstGeom prst="curvedConnector2">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7674" name="TextBox 42"/>
            <p:cNvSpPr txBox="1">
              <a:spLocks noChangeArrowheads="1"/>
            </p:cNvSpPr>
            <p:nvPr/>
          </p:nvSpPr>
          <p:spPr bwMode="auto">
            <a:xfrm>
              <a:off x="1774545" y="4417302"/>
              <a:ext cx="5405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0,1</a:t>
              </a:r>
              <a:endParaRPr lang="en-US" sz="2000" b="1"/>
            </a:p>
          </p:txBody>
        </p:sp>
        <p:cxnSp>
          <p:nvCxnSpPr>
            <p:cNvPr id="27675" name="AutoShape 1083"/>
            <p:cNvCxnSpPr>
              <a:cxnSpLocks noChangeShapeType="1"/>
              <a:stCxn id="7" idx="1"/>
              <a:endCxn id="7" idx="3"/>
            </p:cNvCxnSpPr>
            <p:nvPr/>
          </p:nvCxnSpPr>
          <p:spPr bwMode="auto">
            <a:xfrm rot="16200000" flipH="1">
              <a:off x="869853" y="4278453"/>
              <a:ext cx="394008" cy="12700"/>
            </a:xfrm>
            <a:prstGeom prst="curvedConnector5">
              <a:avLst>
                <a:gd name="adj1" fmla="val -27074"/>
                <a:gd name="adj2" fmla="val -2853935"/>
                <a:gd name="adj3" fmla="val 169625"/>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7676" name="TextBox 42"/>
            <p:cNvSpPr txBox="1">
              <a:spLocks noChangeArrowheads="1"/>
            </p:cNvSpPr>
            <p:nvPr/>
          </p:nvSpPr>
          <p:spPr bwMode="auto">
            <a:xfrm>
              <a:off x="1366605" y="3231615"/>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27677" name="TextBox 42"/>
            <p:cNvSpPr txBox="1">
              <a:spLocks noChangeArrowheads="1"/>
            </p:cNvSpPr>
            <p:nvPr/>
          </p:nvSpPr>
          <p:spPr bwMode="auto">
            <a:xfrm>
              <a:off x="304800" y="4151410"/>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grpSp>
      <p:sp>
        <p:nvSpPr>
          <p:cNvPr id="27655" name="TextBox 26"/>
          <p:cNvSpPr txBox="1">
            <a:spLocks noChangeArrowheads="1"/>
          </p:cNvSpPr>
          <p:nvPr/>
        </p:nvSpPr>
        <p:spPr bwMode="auto">
          <a:xfrm>
            <a:off x="1789113" y="5072063"/>
            <a:ext cx="685800"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a:t>NFA</a:t>
            </a:r>
          </a:p>
        </p:txBody>
      </p:sp>
      <p:sp>
        <p:nvSpPr>
          <p:cNvPr id="70" name="Oval 69"/>
          <p:cNvSpPr/>
          <p:nvPr/>
        </p:nvSpPr>
        <p:spPr bwMode="auto">
          <a:xfrm>
            <a:off x="4776788" y="1927225"/>
            <a:ext cx="938212" cy="5572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a,b</a:t>
            </a:r>
            <a:r>
              <a:rPr lang="en-US" sz="2800" b="1" dirty="0">
                <a:solidFill>
                  <a:schemeClr val="tx1"/>
                </a:solidFill>
              </a:rPr>
              <a:t> </a:t>
            </a:r>
            <a:endParaRPr lang="en-US" sz="2800" b="1" baseline="-25000" dirty="0">
              <a:solidFill>
                <a:schemeClr val="tx1"/>
              </a:solidFill>
            </a:endParaRPr>
          </a:p>
        </p:txBody>
      </p:sp>
      <p:cxnSp>
        <p:nvCxnSpPr>
          <p:cNvPr id="71" name="Straight Arrow Connector 70"/>
          <p:cNvCxnSpPr>
            <a:endCxn id="70" idx="2"/>
          </p:cNvCxnSpPr>
          <p:nvPr/>
        </p:nvCxnSpPr>
        <p:spPr bwMode="auto">
          <a:xfrm>
            <a:off x="4332288" y="2205038"/>
            <a:ext cx="444500"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658" name="TextBox 26"/>
          <p:cNvSpPr txBox="1">
            <a:spLocks noChangeArrowheads="1"/>
          </p:cNvSpPr>
          <p:nvPr/>
        </p:nvSpPr>
        <p:spPr bwMode="auto">
          <a:xfrm>
            <a:off x="5888038" y="5629275"/>
            <a:ext cx="685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a:t>DFA</a:t>
            </a:r>
          </a:p>
        </p:txBody>
      </p:sp>
      <p:cxnSp>
        <p:nvCxnSpPr>
          <p:cNvPr id="27659" name="AutoShape 1083"/>
          <p:cNvCxnSpPr>
            <a:cxnSpLocks noChangeShapeType="1"/>
            <a:stCxn id="70" idx="1"/>
            <a:endCxn id="70" idx="7"/>
          </p:cNvCxnSpPr>
          <p:nvPr/>
        </p:nvCxnSpPr>
        <p:spPr bwMode="auto">
          <a:xfrm rot="5400000" flipH="1" flipV="1">
            <a:off x="5245101" y="1676400"/>
            <a:ext cx="12700" cy="663575"/>
          </a:xfrm>
          <a:prstGeom prst="curvedConnector3">
            <a:avLst>
              <a:gd name="adj1" fmla="val 3762537"/>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7660" name="TextBox 42"/>
          <p:cNvSpPr txBox="1">
            <a:spLocks noChangeArrowheads="1"/>
          </p:cNvSpPr>
          <p:nvPr/>
        </p:nvSpPr>
        <p:spPr bwMode="auto">
          <a:xfrm>
            <a:off x="4611688" y="1531938"/>
            <a:ext cx="32861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35" name="Oval 34"/>
          <p:cNvSpPr/>
          <p:nvPr/>
        </p:nvSpPr>
        <p:spPr bwMode="auto">
          <a:xfrm>
            <a:off x="4976813" y="3305175"/>
            <a:ext cx="550862" cy="5572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c </a:t>
            </a:r>
            <a:endParaRPr lang="en-US" sz="2800" b="1" baseline="-25000" dirty="0">
              <a:solidFill>
                <a:schemeClr val="tx1"/>
              </a:solidFill>
            </a:endParaRPr>
          </a:p>
        </p:txBody>
      </p:sp>
      <p:cxnSp>
        <p:nvCxnSpPr>
          <p:cNvPr id="36" name="Straight Arrow Connector 35"/>
          <p:cNvCxnSpPr>
            <a:stCxn id="70" idx="4"/>
            <a:endCxn id="35" idx="0"/>
          </p:cNvCxnSpPr>
          <p:nvPr/>
        </p:nvCxnSpPr>
        <p:spPr>
          <a:xfrm>
            <a:off x="5245100" y="2484438"/>
            <a:ext cx="6350" cy="8207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663" name="TextBox 42"/>
          <p:cNvSpPr txBox="1">
            <a:spLocks noChangeArrowheads="1"/>
          </p:cNvSpPr>
          <p:nvPr/>
        </p:nvSpPr>
        <p:spPr bwMode="auto">
          <a:xfrm>
            <a:off x="4940300" y="2671763"/>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Tree>
    <p:extLst>
      <p:ext uri="{BB962C8B-B14F-4D97-AF65-F5344CB8AC3E}">
        <p14:creationId xmlns:p14="http://schemas.microsoft.com/office/powerpoint/2010/main" val="311786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758" y="274638"/>
            <a:ext cx="8839200" cy="1143000"/>
          </a:xfrm>
        </p:spPr>
        <p:txBody>
          <a:bodyPr>
            <a:normAutofit/>
          </a:bodyPr>
          <a:lstStyle/>
          <a:p>
            <a:pPr>
              <a:defRPr/>
            </a:pPr>
            <a:r>
              <a:rPr lang="en-US" sz="2800" dirty="0"/>
              <a:t>Last Time: Nondeterministic Finite Automata (NFA)</a:t>
            </a:r>
          </a:p>
        </p:txBody>
      </p:sp>
      <p:sp>
        <p:nvSpPr>
          <p:cNvPr id="22531" name="Content Placeholder 2"/>
          <p:cNvSpPr>
            <a:spLocks noGrp="1"/>
          </p:cNvSpPr>
          <p:nvPr>
            <p:ph idx="1"/>
          </p:nvPr>
        </p:nvSpPr>
        <p:spPr>
          <a:xfrm>
            <a:off x="457200" y="1089375"/>
            <a:ext cx="8229600" cy="4525963"/>
          </a:xfrm>
        </p:spPr>
        <p:txBody>
          <a:bodyPr/>
          <a:lstStyle/>
          <a:p>
            <a:r>
              <a:rPr lang="en-US" sz="2800" dirty="0"/>
              <a:t>Graph with start state, final states, edges labeled by symbols (like DFA) but</a:t>
            </a:r>
          </a:p>
          <a:p>
            <a:pPr lvl="1"/>
            <a:r>
              <a:rPr lang="en-US" sz="2400" dirty="0"/>
              <a:t>Not required to have exactly 1 edge out of each state labeled by each symbol--- can have 0 or &gt;1</a:t>
            </a:r>
          </a:p>
          <a:p>
            <a:pPr lvl="1"/>
            <a:r>
              <a:rPr lang="en-US" sz="2400" dirty="0"/>
              <a:t>Also can have edges labeled by empty string </a:t>
            </a:r>
            <a:r>
              <a:rPr lang="el-GR" sz="2400" dirty="0">
                <a:latin typeface="Cambria Math" panose="02040503050406030204" pitchFamily="18" charset="0"/>
                <a:ea typeface="Cambria Math" panose="02040503050406030204" pitchFamily="18" charset="0"/>
              </a:rPr>
              <a:t>ε</a:t>
            </a:r>
            <a:endParaRPr lang="en-US" sz="2400" b="1" dirty="0">
              <a:sym typeface="Symbol" pitchFamily="18" charset="2"/>
            </a:endParaRPr>
          </a:p>
          <a:p>
            <a:r>
              <a:rPr lang="en-US" sz="2800" b="1" dirty="0"/>
              <a:t>Definition:  </a:t>
            </a:r>
            <a:r>
              <a:rPr lang="en-US" sz="2800" dirty="0">
                <a:latin typeface="+mn-lt"/>
              </a:rPr>
              <a:t>x</a:t>
            </a:r>
            <a:r>
              <a:rPr lang="en-US" sz="2800" dirty="0"/>
              <a:t> is in the language recognized by an NFA if and only if </a:t>
            </a:r>
            <a:r>
              <a:rPr lang="en-US" sz="2800" u="sng" dirty="0"/>
              <a:t>some</a:t>
            </a:r>
            <a:r>
              <a:rPr lang="en-US" sz="2800" dirty="0"/>
              <a:t> valid execution of the machine gets to an accept state</a:t>
            </a:r>
          </a:p>
          <a:p>
            <a:endParaRPr lang="en-US" b="1" dirty="0"/>
          </a:p>
        </p:txBody>
      </p:sp>
      <p:grpSp>
        <p:nvGrpSpPr>
          <p:cNvPr id="22535" name="Group 26"/>
          <p:cNvGrpSpPr>
            <a:grpSpLocks/>
          </p:cNvGrpSpPr>
          <p:nvPr/>
        </p:nvGrpSpPr>
        <p:grpSpPr bwMode="auto">
          <a:xfrm>
            <a:off x="2362200" y="4953000"/>
            <a:ext cx="4572000" cy="1344613"/>
            <a:chOff x="2362200" y="5059196"/>
            <a:chExt cx="4572000" cy="1344581"/>
          </a:xfrm>
        </p:grpSpPr>
        <p:sp>
          <p:nvSpPr>
            <p:cNvPr id="8" name="Oval 7"/>
            <p:cNvSpPr/>
            <p:nvPr/>
          </p:nvSpPr>
          <p:spPr>
            <a:xfrm>
              <a:off x="2671763" y="5138569"/>
              <a:ext cx="542925" cy="557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s</a:t>
              </a:r>
              <a:r>
                <a:rPr lang="en-US" sz="1600" b="1" baseline="-25000" dirty="0">
                  <a:solidFill>
                    <a:schemeClr val="tx1"/>
                  </a:solidFill>
                </a:rPr>
                <a:t>0</a:t>
              </a:r>
            </a:p>
          </p:txBody>
        </p:sp>
        <p:sp>
          <p:nvSpPr>
            <p:cNvPr id="9" name="Oval 8"/>
            <p:cNvSpPr/>
            <p:nvPr/>
          </p:nvSpPr>
          <p:spPr>
            <a:xfrm>
              <a:off x="5151438" y="5138569"/>
              <a:ext cx="542925" cy="557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s</a:t>
              </a:r>
              <a:r>
                <a:rPr lang="en-US" sz="1600" b="1" baseline="-25000" dirty="0">
                  <a:solidFill>
                    <a:schemeClr val="tx1"/>
                  </a:solidFill>
                </a:rPr>
                <a:t>2</a:t>
              </a:r>
            </a:p>
          </p:txBody>
        </p:sp>
        <p:sp>
          <p:nvSpPr>
            <p:cNvPr id="10" name="Oval 9"/>
            <p:cNvSpPr/>
            <p:nvPr/>
          </p:nvSpPr>
          <p:spPr>
            <a:xfrm>
              <a:off x="6391275" y="5138569"/>
              <a:ext cx="542925" cy="5572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s</a:t>
              </a:r>
              <a:r>
                <a:rPr lang="en-US" b="1" baseline="-25000" dirty="0">
                  <a:solidFill>
                    <a:schemeClr val="tx1"/>
                  </a:solidFill>
                </a:rPr>
                <a:t>3</a:t>
              </a:r>
            </a:p>
          </p:txBody>
        </p:sp>
        <p:sp>
          <p:nvSpPr>
            <p:cNvPr id="11" name="Oval 10"/>
            <p:cNvSpPr/>
            <p:nvPr/>
          </p:nvSpPr>
          <p:spPr>
            <a:xfrm>
              <a:off x="3911600" y="5138569"/>
              <a:ext cx="542925" cy="557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s</a:t>
              </a:r>
              <a:r>
                <a:rPr lang="en-US" sz="1600" b="1" baseline="-25000" dirty="0">
                  <a:solidFill>
                    <a:schemeClr val="tx1"/>
                  </a:solidFill>
                </a:rPr>
                <a:t>1</a:t>
              </a:r>
            </a:p>
          </p:txBody>
        </p:sp>
        <p:sp>
          <p:nvSpPr>
            <p:cNvPr id="22540" name="TextBox 14"/>
            <p:cNvSpPr txBox="1">
              <a:spLocks noChangeArrowheads="1"/>
            </p:cNvSpPr>
            <p:nvPr/>
          </p:nvSpPr>
          <p:spPr bwMode="auto">
            <a:xfrm>
              <a:off x="5694336" y="5059196"/>
              <a:ext cx="232475" cy="333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1400" b="1"/>
                <a:t>1</a:t>
              </a:r>
            </a:p>
          </p:txBody>
        </p:sp>
        <p:sp>
          <p:nvSpPr>
            <p:cNvPr id="22541" name="TextBox 15"/>
            <p:cNvSpPr txBox="1">
              <a:spLocks noChangeArrowheads="1"/>
            </p:cNvSpPr>
            <p:nvPr/>
          </p:nvSpPr>
          <p:spPr bwMode="auto">
            <a:xfrm>
              <a:off x="4531962" y="5059196"/>
              <a:ext cx="232475" cy="333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1400" b="1"/>
                <a:t>1</a:t>
              </a:r>
            </a:p>
          </p:txBody>
        </p:sp>
        <p:cxnSp>
          <p:nvCxnSpPr>
            <p:cNvPr id="14" name="Straight Arrow Connector 13"/>
            <p:cNvCxnSpPr>
              <a:stCxn id="8" idx="6"/>
              <a:endCxn id="11" idx="2"/>
            </p:cNvCxnSpPr>
            <p:nvPr/>
          </p:nvCxnSpPr>
          <p:spPr>
            <a:xfrm>
              <a:off x="3214688" y="5416375"/>
              <a:ext cx="69691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543" name="TextBox 18"/>
            <p:cNvSpPr txBox="1">
              <a:spLocks noChangeArrowheads="1"/>
            </p:cNvSpPr>
            <p:nvPr/>
          </p:nvSpPr>
          <p:spPr bwMode="auto">
            <a:xfrm>
              <a:off x="3214607" y="5059196"/>
              <a:ext cx="232475" cy="333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1400" b="1"/>
                <a:t>1</a:t>
              </a:r>
            </a:p>
          </p:txBody>
        </p:sp>
        <p:sp>
          <p:nvSpPr>
            <p:cNvPr id="22544" name="TextBox 23"/>
            <p:cNvSpPr txBox="1">
              <a:spLocks noChangeArrowheads="1"/>
            </p:cNvSpPr>
            <p:nvPr/>
          </p:nvSpPr>
          <p:spPr bwMode="auto">
            <a:xfrm>
              <a:off x="6391759" y="6013590"/>
              <a:ext cx="542441" cy="333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1400" b="1"/>
                <a:t>0,1</a:t>
              </a:r>
            </a:p>
          </p:txBody>
        </p:sp>
        <p:sp>
          <p:nvSpPr>
            <p:cNvPr id="22545" name="TextBox 27"/>
            <p:cNvSpPr txBox="1">
              <a:spLocks noChangeArrowheads="1"/>
            </p:cNvSpPr>
            <p:nvPr/>
          </p:nvSpPr>
          <p:spPr bwMode="auto">
            <a:xfrm>
              <a:off x="2819400" y="6096000"/>
              <a:ext cx="4572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1400" b="1"/>
                <a:t>0,1</a:t>
              </a:r>
            </a:p>
          </p:txBody>
        </p:sp>
        <p:cxnSp>
          <p:nvCxnSpPr>
            <p:cNvPr id="22" name="Straight Arrow Connector 21"/>
            <p:cNvCxnSpPr/>
            <p:nvPr/>
          </p:nvCxnSpPr>
          <p:spPr>
            <a:xfrm>
              <a:off x="4454525" y="5376688"/>
              <a:ext cx="69691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694363" y="5376688"/>
              <a:ext cx="69691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rot="14988361">
              <a:off x="2766224" y="5723545"/>
              <a:ext cx="398453"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25" name="Arc 24"/>
            <p:cNvSpPr/>
            <p:nvPr/>
          </p:nvSpPr>
          <p:spPr>
            <a:xfrm rot="14988361">
              <a:off x="6441286" y="5677509"/>
              <a:ext cx="398454"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cxnSp>
          <p:nvCxnSpPr>
            <p:cNvPr id="26" name="Straight Arrow Connector 25"/>
            <p:cNvCxnSpPr/>
            <p:nvPr/>
          </p:nvCxnSpPr>
          <p:spPr>
            <a:xfrm>
              <a:off x="2362200" y="5376688"/>
              <a:ext cx="309563"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609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Example: NFA to DFA</a:t>
            </a:r>
          </a:p>
        </p:txBody>
      </p:sp>
      <p:grpSp>
        <p:nvGrpSpPr>
          <p:cNvPr id="28678" name="Group 66"/>
          <p:cNvGrpSpPr>
            <a:grpSpLocks/>
          </p:cNvGrpSpPr>
          <p:nvPr/>
        </p:nvGrpSpPr>
        <p:grpSpPr bwMode="auto">
          <a:xfrm>
            <a:off x="304800" y="2514600"/>
            <a:ext cx="2900363" cy="2303463"/>
            <a:chOff x="304800" y="2514600"/>
            <a:chExt cx="2900023" cy="2302812"/>
          </a:xfrm>
        </p:grpSpPr>
        <p:sp>
          <p:nvSpPr>
            <p:cNvPr id="7" name="Oval 6"/>
            <p:cNvSpPr/>
            <p:nvPr/>
          </p:nvSpPr>
          <p:spPr bwMode="auto">
            <a:xfrm>
              <a:off x="987345" y="4000080"/>
              <a:ext cx="542861" cy="557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c</a:t>
              </a:r>
              <a:endParaRPr lang="en-US" sz="2800" b="1" baseline="-25000" dirty="0">
                <a:solidFill>
                  <a:schemeClr val="tx1"/>
                </a:solidFill>
              </a:endParaRPr>
            </a:p>
          </p:txBody>
        </p:sp>
        <p:sp>
          <p:nvSpPr>
            <p:cNvPr id="9" name="Oval 8"/>
            <p:cNvSpPr/>
            <p:nvPr/>
          </p:nvSpPr>
          <p:spPr bwMode="auto">
            <a:xfrm>
              <a:off x="1974654" y="2514600"/>
              <a:ext cx="542861" cy="557056"/>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a</a:t>
              </a:r>
              <a:endParaRPr lang="en-US" sz="2800" b="1" baseline="-25000" dirty="0">
                <a:solidFill>
                  <a:schemeClr val="tx1"/>
                </a:solidFill>
              </a:endParaRPr>
            </a:p>
          </p:txBody>
        </p:sp>
        <p:sp>
          <p:nvSpPr>
            <p:cNvPr id="10" name="Oval 9"/>
            <p:cNvSpPr/>
            <p:nvPr/>
          </p:nvSpPr>
          <p:spPr bwMode="auto">
            <a:xfrm>
              <a:off x="2661962" y="3949294"/>
              <a:ext cx="542861" cy="557056"/>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b</a:t>
              </a:r>
              <a:endParaRPr lang="en-US" sz="2400" b="1" baseline="-25000" dirty="0">
                <a:solidFill>
                  <a:schemeClr val="tx1"/>
                </a:solidFill>
              </a:endParaRPr>
            </a:p>
          </p:txBody>
        </p:sp>
        <p:cxnSp>
          <p:nvCxnSpPr>
            <p:cNvPr id="25" name="Straight Arrow Connector 24"/>
            <p:cNvCxnSpPr>
              <a:endCxn id="9" idx="2"/>
            </p:cNvCxnSpPr>
            <p:nvPr/>
          </p:nvCxnSpPr>
          <p:spPr bwMode="auto">
            <a:xfrm>
              <a:off x="1530206" y="2793921"/>
              <a:ext cx="444448"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698" name="TextBox 42"/>
            <p:cNvSpPr txBox="1">
              <a:spLocks noChangeArrowheads="1"/>
            </p:cNvSpPr>
            <p:nvPr/>
          </p:nvSpPr>
          <p:spPr bwMode="auto">
            <a:xfrm>
              <a:off x="2025090" y="3571038"/>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28699" name="TextBox 41"/>
            <p:cNvSpPr txBox="1">
              <a:spLocks noChangeArrowheads="1"/>
            </p:cNvSpPr>
            <p:nvPr/>
          </p:nvSpPr>
          <p:spPr bwMode="auto">
            <a:xfrm>
              <a:off x="2877141" y="3071812"/>
              <a:ext cx="301651" cy="399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dirty="0">
                  <a:latin typeface="Cambria Math" panose="02040503050406030204" pitchFamily="18" charset="0"/>
                  <a:ea typeface="Cambria Math" panose="02040503050406030204" pitchFamily="18" charset="0"/>
                  <a:sym typeface="Symbol" pitchFamily="18" charset="2"/>
                </a:rPr>
                <a:t>ɛ</a:t>
              </a:r>
              <a:endParaRPr lang="en-US" sz="2000" b="1" dirty="0"/>
            </a:p>
          </p:txBody>
        </p:sp>
        <p:cxnSp>
          <p:nvCxnSpPr>
            <p:cNvPr id="31" name="Straight Arrow Connector 30"/>
            <p:cNvCxnSpPr>
              <a:stCxn id="9" idx="3"/>
              <a:endCxn id="7" idx="7"/>
            </p:cNvCxnSpPr>
            <p:nvPr/>
          </p:nvCxnSpPr>
          <p:spPr>
            <a:xfrm flipH="1">
              <a:off x="1450841" y="2990715"/>
              <a:ext cx="603179" cy="1090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9" idx="4"/>
              <a:endCxn id="10" idx="2"/>
            </p:cNvCxnSpPr>
            <p:nvPr/>
          </p:nvCxnSpPr>
          <p:spPr>
            <a:xfrm rot="16200000" flipH="1">
              <a:off x="1876337" y="3441404"/>
              <a:ext cx="1155373" cy="415876"/>
            </a:xfrm>
            <a:prstGeom prst="curvedConnector2">
              <a:avLst/>
            </a:prstGeom>
            <a:ln w="28575">
              <a:solidFill>
                <a:schemeClr val="tx1"/>
              </a:solidFill>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10" idx="3"/>
            </p:cNvCxnSpPr>
            <p:nvPr/>
          </p:nvCxnSpPr>
          <p:spPr>
            <a:xfrm>
              <a:off x="1530206" y="4277815"/>
              <a:ext cx="1211121" cy="146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0" idx="0"/>
              <a:endCxn id="9" idx="6"/>
            </p:cNvCxnSpPr>
            <p:nvPr/>
          </p:nvCxnSpPr>
          <p:spPr>
            <a:xfrm rot="16200000" flipV="1">
              <a:off x="2147768" y="3163669"/>
              <a:ext cx="1155373" cy="415876"/>
            </a:xfrm>
            <a:prstGeom prst="curvedConnector2">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704" name="TextBox 42"/>
            <p:cNvSpPr txBox="1">
              <a:spLocks noChangeArrowheads="1"/>
            </p:cNvSpPr>
            <p:nvPr/>
          </p:nvSpPr>
          <p:spPr bwMode="auto">
            <a:xfrm>
              <a:off x="1774545" y="4417302"/>
              <a:ext cx="5405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0,1</a:t>
              </a:r>
              <a:endParaRPr lang="en-US" sz="2000" b="1"/>
            </a:p>
          </p:txBody>
        </p:sp>
        <p:cxnSp>
          <p:nvCxnSpPr>
            <p:cNvPr id="28705" name="AutoShape 1083"/>
            <p:cNvCxnSpPr>
              <a:cxnSpLocks noChangeShapeType="1"/>
              <a:stCxn id="7" idx="1"/>
              <a:endCxn id="7" idx="3"/>
            </p:cNvCxnSpPr>
            <p:nvPr/>
          </p:nvCxnSpPr>
          <p:spPr bwMode="auto">
            <a:xfrm rot="16200000" flipH="1">
              <a:off x="869853" y="4278453"/>
              <a:ext cx="394008" cy="12700"/>
            </a:xfrm>
            <a:prstGeom prst="curvedConnector5">
              <a:avLst>
                <a:gd name="adj1" fmla="val -27074"/>
                <a:gd name="adj2" fmla="val -2853935"/>
                <a:gd name="adj3" fmla="val 169625"/>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8706" name="TextBox 42"/>
            <p:cNvSpPr txBox="1">
              <a:spLocks noChangeArrowheads="1"/>
            </p:cNvSpPr>
            <p:nvPr/>
          </p:nvSpPr>
          <p:spPr bwMode="auto">
            <a:xfrm>
              <a:off x="1366605" y="3231615"/>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28707" name="TextBox 42"/>
            <p:cNvSpPr txBox="1">
              <a:spLocks noChangeArrowheads="1"/>
            </p:cNvSpPr>
            <p:nvPr/>
          </p:nvSpPr>
          <p:spPr bwMode="auto">
            <a:xfrm>
              <a:off x="304800" y="4151410"/>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grpSp>
      <p:sp>
        <p:nvSpPr>
          <p:cNvPr id="28679" name="TextBox 26"/>
          <p:cNvSpPr txBox="1">
            <a:spLocks noChangeArrowheads="1"/>
          </p:cNvSpPr>
          <p:nvPr/>
        </p:nvSpPr>
        <p:spPr bwMode="auto">
          <a:xfrm>
            <a:off x="1789113" y="5072063"/>
            <a:ext cx="685800"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a:t>NFA</a:t>
            </a:r>
          </a:p>
        </p:txBody>
      </p:sp>
      <p:sp>
        <p:nvSpPr>
          <p:cNvPr id="70" name="Oval 69"/>
          <p:cNvSpPr/>
          <p:nvPr/>
        </p:nvSpPr>
        <p:spPr bwMode="auto">
          <a:xfrm>
            <a:off x="4776788" y="1927225"/>
            <a:ext cx="938212" cy="5572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a,b</a:t>
            </a:r>
            <a:r>
              <a:rPr lang="en-US" sz="2800" b="1" dirty="0">
                <a:solidFill>
                  <a:schemeClr val="tx1"/>
                </a:solidFill>
              </a:rPr>
              <a:t> </a:t>
            </a:r>
            <a:endParaRPr lang="en-US" sz="2800" b="1" baseline="-25000" dirty="0">
              <a:solidFill>
                <a:schemeClr val="tx1"/>
              </a:solidFill>
            </a:endParaRPr>
          </a:p>
        </p:txBody>
      </p:sp>
      <p:cxnSp>
        <p:nvCxnSpPr>
          <p:cNvPr id="71" name="Straight Arrow Connector 70"/>
          <p:cNvCxnSpPr>
            <a:endCxn id="70" idx="2"/>
          </p:cNvCxnSpPr>
          <p:nvPr/>
        </p:nvCxnSpPr>
        <p:spPr bwMode="auto">
          <a:xfrm>
            <a:off x="4332288" y="2205038"/>
            <a:ext cx="444500"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682" name="TextBox 26"/>
          <p:cNvSpPr txBox="1">
            <a:spLocks noChangeArrowheads="1"/>
          </p:cNvSpPr>
          <p:nvPr/>
        </p:nvSpPr>
        <p:spPr bwMode="auto">
          <a:xfrm>
            <a:off x="5888038" y="5629275"/>
            <a:ext cx="685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a:t>DFA</a:t>
            </a:r>
          </a:p>
        </p:txBody>
      </p:sp>
      <p:cxnSp>
        <p:nvCxnSpPr>
          <p:cNvPr id="28683" name="AutoShape 1083"/>
          <p:cNvCxnSpPr>
            <a:cxnSpLocks noChangeShapeType="1"/>
            <a:stCxn id="70" idx="1"/>
            <a:endCxn id="70" idx="7"/>
          </p:cNvCxnSpPr>
          <p:nvPr/>
        </p:nvCxnSpPr>
        <p:spPr bwMode="auto">
          <a:xfrm rot="5400000" flipH="1" flipV="1">
            <a:off x="5245101" y="1676400"/>
            <a:ext cx="12700" cy="663575"/>
          </a:xfrm>
          <a:prstGeom prst="curvedConnector3">
            <a:avLst>
              <a:gd name="adj1" fmla="val 3762537"/>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8684" name="TextBox 42"/>
          <p:cNvSpPr txBox="1">
            <a:spLocks noChangeArrowheads="1"/>
          </p:cNvSpPr>
          <p:nvPr/>
        </p:nvSpPr>
        <p:spPr bwMode="auto">
          <a:xfrm>
            <a:off x="4611688" y="1531938"/>
            <a:ext cx="32861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35" name="Oval 34"/>
          <p:cNvSpPr/>
          <p:nvPr/>
        </p:nvSpPr>
        <p:spPr bwMode="auto">
          <a:xfrm>
            <a:off x="4976813" y="3305175"/>
            <a:ext cx="550862" cy="5572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c </a:t>
            </a:r>
            <a:endParaRPr lang="en-US" sz="2800" b="1" baseline="-25000" dirty="0">
              <a:solidFill>
                <a:schemeClr val="tx1"/>
              </a:solidFill>
            </a:endParaRPr>
          </a:p>
        </p:txBody>
      </p:sp>
      <p:cxnSp>
        <p:nvCxnSpPr>
          <p:cNvPr id="36" name="Straight Arrow Connector 35"/>
          <p:cNvCxnSpPr>
            <a:stCxn id="70" idx="4"/>
            <a:endCxn id="35" idx="0"/>
          </p:cNvCxnSpPr>
          <p:nvPr/>
        </p:nvCxnSpPr>
        <p:spPr>
          <a:xfrm>
            <a:off x="5245100" y="2484438"/>
            <a:ext cx="6350" cy="8207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87" name="TextBox 42"/>
          <p:cNvSpPr txBox="1">
            <a:spLocks noChangeArrowheads="1"/>
          </p:cNvSpPr>
          <p:nvPr/>
        </p:nvSpPr>
        <p:spPr bwMode="auto">
          <a:xfrm>
            <a:off x="4940300" y="2671763"/>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39" name="Oval 38"/>
          <p:cNvSpPr/>
          <p:nvPr/>
        </p:nvSpPr>
        <p:spPr bwMode="auto">
          <a:xfrm>
            <a:off x="6797675" y="3275013"/>
            <a:ext cx="550863" cy="5572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b </a:t>
            </a:r>
            <a:endParaRPr lang="en-US" sz="2800" b="1" baseline="-25000" dirty="0">
              <a:solidFill>
                <a:schemeClr val="tx1"/>
              </a:solidFill>
            </a:endParaRPr>
          </a:p>
        </p:txBody>
      </p:sp>
      <p:sp>
        <p:nvSpPr>
          <p:cNvPr id="41" name="Oval 40"/>
          <p:cNvSpPr/>
          <p:nvPr/>
        </p:nvSpPr>
        <p:spPr bwMode="auto">
          <a:xfrm>
            <a:off x="4776788" y="4716463"/>
            <a:ext cx="938212" cy="5572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b,c</a:t>
            </a:r>
            <a:r>
              <a:rPr lang="en-US" sz="2800" b="1" dirty="0">
                <a:solidFill>
                  <a:schemeClr val="tx1"/>
                </a:solidFill>
              </a:rPr>
              <a:t> </a:t>
            </a:r>
            <a:endParaRPr lang="en-US" sz="2800" b="1" baseline="-25000" dirty="0">
              <a:solidFill>
                <a:schemeClr val="tx1"/>
              </a:solidFill>
            </a:endParaRPr>
          </a:p>
        </p:txBody>
      </p:sp>
      <p:cxnSp>
        <p:nvCxnSpPr>
          <p:cNvPr id="42" name="Straight Arrow Connector 41"/>
          <p:cNvCxnSpPr>
            <a:stCxn id="35" idx="4"/>
            <a:endCxn id="41" idx="0"/>
          </p:cNvCxnSpPr>
          <p:nvPr/>
        </p:nvCxnSpPr>
        <p:spPr>
          <a:xfrm flipH="1">
            <a:off x="5245100" y="3862388"/>
            <a:ext cx="6350" cy="8540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5" idx="6"/>
            <a:endCxn id="39" idx="2"/>
          </p:cNvCxnSpPr>
          <p:nvPr/>
        </p:nvCxnSpPr>
        <p:spPr>
          <a:xfrm flipV="1">
            <a:off x="5527675" y="3552825"/>
            <a:ext cx="1270000" cy="301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92" name="TextBox 42"/>
          <p:cNvSpPr txBox="1">
            <a:spLocks noChangeArrowheads="1"/>
          </p:cNvSpPr>
          <p:nvPr/>
        </p:nvSpPr>
        <p:spPr bwMode="auto">
          <a:xfrm>
            <a:off x="5999163" y="3182938"/>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28693" name="TextBox 42"/>
          <p:cNvSpPr txBox="1">
            <a:spLocks noChangeArrowheads="1"/>
          </p:cNvSpPr>
          <p:nvPr/>
        </p:nvSpPr>
        <p:spPr bwMode="auto">
          <a:xfrm>
            <a:off x="4918075" y="4046538"/>
            <a:ext cx="327025"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Tree>
    <p:extLst>
      <p:ext uri="{BB962C8B-B14F-4D97-AF65-F5344CB8AC3E}">
        <p14:creationId xmlns:p14="http://schemas.microsoft.com/office/powerpoint/2010/main" val="2743576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Example: NFA to DFA</a:t>
            </a:r>
          </a:p>
        </p:txBody>
      </p:sp>
      <p:grpSp>
        <p:nvGrpSpPr>
          <p:cNvPr id="29702" name="Group 66"/>
          <p:cNvGrpSpPr>
            <a:grpSpLocks/>
          </p:cNvGrpSpPr>
          <p:nvPr/>
        </p:nvGrpSpPr>
        <p:grpSpPr bwMode="auto">
          <a:xfrm>
            <a:off x="304800" y="2514600"/>
            <a:ext cx="2900363" cy="2303463"/>
            <a:chOff x="304800" y="2514600"/>
            <a:chExt cx="2900023" cy="2302812"/>
          </a:xfrm>
        </p:grpSpPr>
        <p:sp>
          <p:nvSpPr>
            <p:cNvPr id="7" name="Oval 6"/>
            <p:cNvSpPr/>
            <p:nvPr/>
          </p:nvSpPr>
          <p:spPr bwMode="auto">
            <a:xfrm>
              <a:off x="987345" y="4000080"/>
              <a:ext cx="542861" cy="557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c</a:t>
              </a:r>
              <a:endParaRPr lang="en-US" sz="2800" b="1" baseline="-25000" dirty="0">
                <a:solidFill>
                  <a:schemeClr val="tx1"/>
                </a:solidFill>
              </a:endParaRPr>
            </a:p>
          </p:txBody>
        </p:sp>
        <p:sp>
          <p:nvSpPr>
            <p:cNvPr id="9" name="Oval 8"/>
            <p:cNvSpPr/>
            <p:nvPr/>
          </p:nvSpPr>
          <p:spPr bwMode="auto">
            <a:xfrm>
              <a:off x="1974654" y="2514600"/>
              <a:ext cx="542861" cy="557056"/>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a</a:t>
              </a:r>
              <a:endParaRPr lang="en-US" sz="2800" b="1" baseline="-25000" dirty="0">
                <a:solidFill>
                  <a:schemeClr val="tx1"/>
                </a:solidFill>
              </a:endParaRPr>
            </a:p>
          </p:txBody>
        </p:sp>
        <p:sp>
          <p:nvSpPr>
            <p:cNvPr id="10" name="Oval 9"/>
            <p:cNvSpPr/>
            <p:nvPr/>
          </p:nvSpPr>
          <p:spPr bwMode="auto">
            <a:xfrm>
              <a:off x="2661962" y="3949294"/>
              <a:ext cx="542861" cy="557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b</a:t>
              </a:r>
              <a:endParaRPr lang="en-US" sz="2400" b="1" baseline="-25000" dirty="0">
                <a:solidFill>
                  <a:schemeClr val="tx1"/>
                </a:solidFill>
              </a:endParaRPr>
            </a:p>
          </p:txBody>
        </p:sp>
        <p:cxnSp>
          <p:nvCxnSpPr>
            <p:cNvPr id="25" name="Straight Arrow Connector 24"/>
            <p:cNvCxnSpPr>
              <a:endCxn id="9" idx="2"/>
            </p:cNvCxnSpPr>
            <p:nvPr/>
          </p:nvCxnSpPr>
          <p:spPr bwMode="auto">
            <a:xfrm>
              <a:off x="1530206" y="2793921"/>
              <a:ext cx="444448"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27" name="TextBox 42"/>
            <p:cNvSpPr txBox="1">
              <a:spLocks noChangeArrowheads="1"/>
            </p:cNvSpPr>
            <p:nvPr/>
          </p:nvSpPr>
          <p:spPr bwMode="auto">
            <a:xfrm>
              <a:off x="2025090" y="3571038"/>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29728" name="TextBox 41"/>
            <p:cNvSpPr txBox="1">
              <a:spLocks noChangeArrowheads="1"/>
            </p:cNvSpPr>
            <p:nvPr/>
          </p:nvSpPr>
          <p:spPr bwMode="auto">
            <a:xfrm>
              <a:off x="2877141" y="3071812"/>
              <a:ext cx="301651" cy="399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dirty="0">
                  <a:latin typeface="Cambria Math" panose="02040503050406030204" pitchFamily="18" charset="0"/>
                  <a:ea typeface="Cambria Math" panose="02040503050406030204" pitchFamily="18" charset="0"/>
                  <a:sym typeface="Symbol" pitchFamily="18" charset="2"/>
                </a:rPr>
                <a:t>ɛ</a:t>
              </a:r>
              <a:endParaRPr lang="en-US" sz="2000" b="1" dirty="0"/>
            </a:p>
          </p:txBody>
        </p:sp>
        <p:cxnSp>
          <p:nvCxnSpPr>
            <p:cNvPr id="31" name="Straight Arrow Connector 30"/>
            <p:cNvCxnSpPr>
              <a:stCxn id="9" idx="3"/>
              <a:endCxn id="7" idx="7"/>
            </p:cNvCxnSpPr>
            <p:nvPr/>
          </p:nvCxnSpPr>
          <p:spPr>
            <a:xfrm flipH="1">
              <a:off x="1450841" y="2990715"/>
              <a:ext cx="603179" cy="1090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9" idx="4"/>
              <a:endCxn id="10" idx="2"/>
            </p:cNvCxnSpPr>
            <p:nvPr/>
          </p:nvCxnSpPr>
          <p:spPr>
            <a:xfrm rot="16200000" flipH="1">
              <a:off x="1876337" y="3441404"/>
              <a:ext cx="1155373" cy="415876"/>
            </a:xfrm>
            <a:prstGeom prst="curvedConnector2">
              <a:avLst/>
            </a:prstGeom>
            <a:ln w="28575">
              <a:solidFill>
                <a:schemeClr val="tx1"/>
              </a:solidFill>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10" idx="3"/>
            </p:cNvCxnSpPr>
            <p:nvPr/>
          </p:nvCxnSpPr>
          <p:spPr>
            <a:xfrm>
              <a:off x="1530206" y="4277815"/>
              <a:ext cx="1211121" cy="146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0" idx="0"/>
              <a:endCxn id="9" idx="6"/>
            </p:cNvCxnSpPr>
            <p:nvPr/>
          </p:nvCxnSpPr>
          <p:spPr>
            <a:xfrm rot="16200000" flipV="1">
              <a:off x="2147768" y="3163669"/>
              <a:ext cx="1155373" cy="415876"/>
            </a:xfrm>
            <a:prstGeom prst="curvedConnector2">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9733" name="TextBox 42"/>
            <p:cNvSpPr txBox="1">
              <a:spLocks noChangeArrowheads="1"/>
            </p:cNvSpPr>
            <p:nvPr/>
          </p:nvSpPr>
          <p:spPr bwMode="auto">
            <a:xfrm>
              <a:off x="1774545" y="4417302"/>
              <a:ext cx="5405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0,1</a:t>
              </a:r>
              <a:endParaRPr lang="en-US" sz="2000" b="1"/>
            </a:p>
          </p:txBody>
        </p:sp>
        <p:cxnSp>
          <p:nvCxnSpPr>
            <p:cNvPr id="29734" name="AutoShape 1083"/>
            <p:cNvCxnSpPr>
              <a:cxnSpLocks noChangeShapeType="1"/>
              <a:stCxn id="7" idx="1"/>
              <a:endCxn id="7" idx="3"/>
            </p:cNvCxnSpPr>
            <p:nvPr/>
          </p:nvCxnSpPr>
          <p:spPr bwMode="auto">
            <a:xfrm rot="16200000" flipH="1">
              <a:off x="869853" y="4278453"/>
              <a:ext cx="394008" cy="12700"/>
            </a:xfrm>
            <a:prstGeom prst="curvedConnector5">
              <a:avLst>
                <a:gd name="adj1" fmla="val -27074"/>
                <a:gd name="adj2" fmla="val -2853935"/>
                <a:gd name="adj3" fmla="val 169625"/>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9735" name="TextBox 42"/>
            <p:cNvSpPr txBox="1">
              <a:spLocks noChangeArrowheads="1"/>
            </p:cNvSpPr>
            <p:nvPr/>
          </p:nvSpPr>
          <p:spPr bwMode="auto">
            <a:xfrm>
              <a:off x="1366605" y="3231615"/>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29736" name="TextBox 42"/>
            <p:cNvSpPr txBox="1">
              <a:spLocks noChangeArrowheads="1"/>
            </p:cNvSpPr>
            <p:nvPr/>
          </p:nvSpPr>
          <p:spPr bwMode="auto">
            <a:xfrm>
              <a:off x="304800" y="4151410"/>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grpSp>
      <p:sp>
        <p:nvSpPr>
          <p:cNvPr id="29703" name="TextBox 26"/>
          <p:cNvSpPr txBox="1">
            <a:spLocks noChangeArrowheads="1"/>
          </p:cNvSpPr>
          <p:nvPr/>
        </p:nvSpPr>
        <p:spPr bwMode="auto">
          <a:xfrm>
            <a:off x="1789113" y="5072063"/>
            <a:ext cx="685800"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a:t>NFA</a:t>
            </a:r>
          </a:p>
        </p:txBody>
      </p:sp>
      <p:sp>
        <p:nvSpPr>
          <p:cNvPr id="70" name="Oval 69"/>
          <p:cNvSpPr/>
          <p:nvPr/>
        </p:nvSpPr>
        <p:spPr bwMode="auto">
          <a:xfrm>
            <a:off x="4776788" y="1927225"/>
            <a:ext cx="938212" cy="5572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a,b</a:t>
            </a:r>
            <a:r>
              <a:rPr lang="en-US" sz="2800" b="1" dirty="0">
                <a:solidFill>
                  <a:schemeClr val="tx1"/>
                </a:solidFill>
              </a:rPr>
              <a:t> </a:t>
            </a:r>
            <a:endParaRPr lang="en-US" sz="2800" b="1" baseline="-25000" dirty="0">
              <a:solidFill>
                <a:schemeClr val="tx1"/>
              </a:solidFill>
            </a:endParaRPr>
          </a:p>
        </p:txBody>
      </p:sp>
      <p:cxnSp>
        <p:nvCxnSpPr>
          <p:cNvPr id="71" name="Straight Arrow Connector 70"/>
          <p:cNvCxnSpPr>
            <a:endCxn id="70" idx="2"/>
          </p:cNvCxnSpPr>
          <p:nvPr/>
        </p:nvCxnSpPr>
        <p:spPr bwMode="auto">
          <a:xfrm>
            <a:off x="4332288" y="2205038"/>
            <a:ext cx="444500"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06" name="TextBox 26"/>
          <p:cNvSpPr txBox="1">
            <a:spLocks noChangeArrowheads="1"/>
          </p:cNvSpPr>
          <p:nvPr/>
        </p:nvSpPr>
        <p:spPr bwMode="auto">
          <a:xfrm>
            <a:off x="5888038" y="5629275"/>
            <a:ext cx="685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a:t>DFA</a:t>
            </a:r>
          </a:p>
        </p:txBody>
      </p:sp>
      <p:cxnSp>
        <p:nvCxnSpPr>
          <p:cNvPr id="29707" name="AutoShape 1083"/>
          <p:cNvCxnSpPr>
            <a:cxnSpLocks noChangeShapeType="1"/>
            <a:stCxn id="70" idx="1"/>
            <a:endCxn id="70" idx="7"/>
          </p:cNvCxnSpPr>
          <p:nvPr/>
        </p:nvCxnSpPr>
        <p:spPr bwMode="auto">
          <a:xfrm rot="5400000" flipH="1" flipV="1">
            <a:off x="5245101" y="1676400"/>
            <a:ext cx="12700" cy="663575"/>
          </a:xfrm>
          <a:prstGeom prst="curvedConnector3">
            <a:avLst>
              <a:gd name="adj1" fmla="val 3762537"/>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9708" name="TextBox 42"/>
          <p:cNvSpPr txBox="1">
            <a:spLocks noChangeArrowheads="1"/>
          </p:cNvSpPr>
          <p:nvPr/>
        </p:nvSpPr>
        <p:spPr bwMode="auto">
          <a:xfrm>
            <a:off x="4611688" y="1531938"/>
            <a:ext cx="32861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35" name="Oval 34"/>
          <p:cNvSpPr/>
          <p:nvPr/>
        </p:nvSpPr>
        <p:spPr bwMode="auto">
          <a:xfrm>
            <a:off x="4976813" y="3305175"/>
            <a:ext cx="550862" cy="5572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c </a:t>
            </a:r>
            <a:endParaRPr lang="en-US" sz="2800" b="1" baseline="-25000" dirty="0">
              <a:solidFill>
                <a:schemeClr val="tx1"/>
              </a:solidFill>
            </a:endParaRPr>
          </a:p>
        </p:txBody>
      </p:sp>
      <p:cxnSp>
        <p:nvCxnSpPr>
          <p:cNvPr id="36" name="Straight Arrow Connector 35"/>
          <p:cNvCxnSpPr>
            <a:stCxn id="70" idx="4"/>
            <a:endCxn id="35" idx="0"/>
          </p:cNvCxnSpPr>
          <p:nvPr/>
        </p:nvCxnSpPr>
        <p:spPr>
          <a:xfrm>
            <a:off x="5245100" y="2484438"/>
            <a:ext cx="6350" cy="8207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711" name="TextBox 42"/>
          <p:cNvSpPr txBox="1">
            <a:spLocks noChangeArrowheads="1"/>
          </p:cNvSpPr>
          <p:nvPr/>
        </p:nvSpPr>
        <p:spPr bwMode="auto">
          <a:xfrm>
            <a:off x="4940300" y="2671763"/>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39" name="Oval 38"/>
          <p:cNvSpPr/>
          <p:nvPr/>
        </p:nvSpPr>
        <p:spPr bwMode="auto">
          <a:xfrm>
            <a:off x="6797675" y="3275013"/>
            <a:ext cx="550863" cy="5572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b </a:t>
            </a:r>
            <a:endParaRPr lang="en-US" sz="2800" b="1" baseline="-25000" dirty="0">
              <a:solidFill>
                <a:schemeClr val="tx1"/>
              </a:solidFill>
            </a:endParaRPr>
          </a:p>
        </p:txBody>
      </p:sp>
      <p:sp>
        <p:nvSpPr>
          <p:cNvPr id="41" name="Oval 40"/>
          <p:cNvSpPr/>
          <p:nvPr/>
        </p:nvSpPr>
        <p:spPr bwMode="auto">
          <a:xfrm>
            <a:off x="4776788" y="4716463"/>
            <a:ext cx="938212" cy="5572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b,c</a:t>
            </a:r>
            <a:r>
              <a:rPr lang="en-US" sz="2800" b="1" dirty="0">
                <a:solidFill>
                  <a:schemeClr val="tx1"/>
                </a:solidFill>
              </a:rPr>
              <a:t> </a:t>
            </a:r>
            <a:endParaRPr lang="en-US" sz="2800" b="1" baseline="-25000" dirty="0">
              <a:solidFill>
                <a:schemeClr val="tx1"/>
              </a:solidFill>
            </a:endParaRPr>
          </a:p>
        </p:txBody>
      </p:sp>
      <p:cxnSp>
        <p:nvCxnSpPr>
          <p:cNvPr id="42" name="Straight Arrow Connector 41"/>
          <p:cNvCxnSpPr>
            <a:stCxn id="35" idx="4"/>
            <a:endCxn id="41" idx="0"/>
          </p:cNvCxnSpPr>
          <p:nvPr/>
        </p:nvCxnSpPr>
        <p:spPr>
          <a:xfrm flipH="1">
            <a:off x="5245100" y="3862388"/>
            <a:ext cx="6350" cy="8540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5" idx="6"/>
            <a:endCxn id="39" idx="2"/>
          </p:cNvCxnSpPr>
          <p:nvPr/>
        </p:nvCxnSpPr>
        <p:spPr>
          <a:xfrm flipV="1">
            <a:off x="5527675" y="3552825"/>
            <a:ext cx="1270000" cy="301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716" name="TextBox 42"/>
          <p:cNvSpPr txBox="1">
            <a:spLocks noChangeArrowheads="1"/>
          </p:cNvSpPr>
          <p:nvPr/>
        </p:nvSpPr>
        <p:spPr bwMode="auto">
          <a:xfrm>
            <a:off x="5999163" y="3182938"/>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29717" name="TextBox 42"/>
          <p:cNvSpPr txBox="1">
            <a:spLocks noChangeArrowheads="1"/>
          </p:cNvSpPr>
          <p:nvPr/>
        </p:nvSpPr>
        <p:spPr bwMode="auto">
          <a:xfrm>
            <a:off x="4918075" y="4046538"/>
            <a:ext cx="327025"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56" name="Oval 55"/>
          <p:cNvSpPr/>
          <p:nvPr/>
        </p:nvSpPr>
        <p:spPr bwMode="auto">
          <a:xfrm>
            <a:off x="6797675" y="1862138"/>
            <a:ext cx="550863" cy="5572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Cambria Math"/>
                <a:ea typeface="Cambria Math"/>
                <a:sym typeface="Symbol"/>
              </a:rPr>
              <a:t></a:t>
            </a:r>
            <a:endParaRPr lang="en-US" sz="2800" b="1" baseline="-25000" dirty="0">
              <a:solidFill>
                <a:schemeClr val="tx1"/>
              </a:solidFill>
            </a:endParaRPr>
          </a:p>
        </p:txBody>
      </p:sp>
      <p:cxnSp>
        <p:nvCxnSpPr>
          <p:cNvPr id="57" name="Straight Arrow Connector 56"/>
          <p:cNvCxnSpPr>
            <a:stCxn id="39" idx="0"/>
            <a:endCxn id="56" idx="4"/>
          </p:cNvCxnSpPr>
          <p:nvPr/>
        </p:nvCxnSpPr>
        <p:spPr>
          <a:xfrm flipV="1">
            <a:off x="7072313" y="2419350"/>
            <a:ext cx="0" cy="8556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720" name="TextBox 42"/>
          <p:cNvSpPr txBox="1">
            <a:spLocks noChangeArrowheads="1"/>
          </p:cNvSpPr>
          <p:nvPr/>
        </p:nvSpPr>
        <p:spPr bwMode="auto">
          <a:xfrm>
            <a:off x="7070725" y="2606675"/>
            <a:ext cx="327025" cy="401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cxnSp>
        <p:nvCxnSpPr>
          <p:cNvPr id="64" name="Straight Arrow Connector 63"/>
          <p:cNvCxnSpPr>
            <a:stCxn id="39" idx="1"/>
            <a:endCxn id="70" idx="5"/>
          </p:cNvCxnSpPr>
          <p:nvPr/>
        </p:nvCxnSpPr>
        <p:spPr>
          <a:xfrm flipH="1" flipV="1">
            <a:off x="5576888" y="2401888"/>
            <a:ext cx="1300162" cy="9540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722" name="TextBox 42"/>
          <p:cNvSpPr txBox="1">
            <a:spLocks noChangeArrowheads="1"/>
          </p:cNvSpPr>
          <p:nvPr/>
        </p:nvSpPr>
        <p:spPr bwMode="auto">
          <a:xfrm>
            <a:off x="6221413" y="2646363"/>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Tree>
    <p:extLst>
      <p:ext uri="{BB962C8B-B14F-4D97-AF65-F5344CB8AC3E}">
        <p14:creationId xmlns:p14="http://schemas.microsoft.com/office/powerpoint/2010/main" val="385018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Example: NFA to DFA</a:t>
            </a:r>
          </a:p>
        </p:txBody>
      </p:sp>
      <p:grpSp>
        <p:nvGrpSpPr>
          <p:cNvPr id="30726" name="Group 66"/>
          <p:cNvGrpSpPr>
            <a:grpSpLocks/>
          </p:cNvGrpSpPr>
          <p:nvPr/>
        </p:nvGrpSpPr>
        <p:grpSpPr bwMode="auto">
          <a:xfrm>
            <a:off x="304800" y="2514600"/>
            <a:ext cx="2900363" cy="2303463"/>
            <a:chOff x="304800" y="2514600"/>
            <a:chExt cx="2900023" cy="2302812"/>
          </a:xfrm>
        </p:grpSpPr>
        <p:sp>
          <p:nvSpPr>
            <p:cNvPr id="7" name="Oval 6"/>
            <p:cNvSpPr/>
            <p:nvPr/>
          </p:nvSpPr>
          <p:spPr bwMode="auto">
            <a:xfrm>
              <a:off x="987345" y="4000080"/>
              <a:ext cx="542861" cy="557056"/>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c</a:t>
              </a:r>
              <a:endParaRPr lang="en-US" sz="2800" b="1" baseline="-25000" dirty="0">
                <a:solidFill>
                  <a:schemeClr val="tx1"/>
                </a:solidFill>
              </a:endParaRPr>
            </a:p>
          </p:txBody>
        </p:sp>
        <p:sp>
          <p:nvSpPr>
            <p:cNvPr id="9" name="Oval 8"/>
            <p:cNvSpPr/>
            <p:nvPr/>
          </p:nvSpPr>
          <p:spPr bwMode="auto">
            <a:xfrm>
              <a:off x="1974654" y="2514600"/>
              <a:ext cx="542861" cy="557056"/>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a</a:t>
              </a:r>
              <a:endParaRPr lang="en-US" sz="2800" b="1" baseline="-25000" dirty="0">
                <a:solidFill>
                  <a:schemeClr val="tx1"/>
                </a:solidFill>
              </a:endParaRPr>
            </a:p>
          </p:txBody>
        </p:sp>
        <p:sp>
          <p:nvSpPr>
            <p:cNvPr id="10" name="Oval 9"/>
            <p:cNvSpPr/>
            <p:nvPr/>
          </p:nvSpPr>
          <p:spPr bwMode="auto">
            <a:xfrm>
              <a:off x="2661962" y="3949294"/>
              <a:ext cx="542861" cy="557056"/>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b</a:t>
              </a:r>
              <a:endParaRPr lang="en-US" sz="2400" b="1" baseline="-25000" dirty="0">
                <a:solidFill>
                  <a:schemeClr val="tx1"/>
                </a:solidFill>
              </a:endParaRPr>
            </a:p>
          </p:txBody>
        </p:sp>
        <p:cxnSp>
          <p:nvCxnSpPr>
            <p:cNvPr id="25" name="Straight Arrow Connector 24"/>
            <p:cNvCxnSpPr>
              <a:endCxn id="9" idx="2"/>
            </p:cNvCxnSpPr>
            <p:nvPr/>
          </p:nvCxnSpPr>
          <p:spPr bwMode="auto">
            <a:xfrm>
              <a:off x="1530206" y="2793921"/>
              <a:ext cx="444448"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753" name="TextBox 42"/>
            <p:cNvSpPr txBox="1">
              <a:spLocks noChangeArrowheads="1"/>
            </p:cNvSpPr>
            <p:nvPr/>
          </p:nvSpPr>
          <p:spPr bwMode="auto">
            <a:xfrm>
              <a:off x="2025090" y="3571038"/>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30754" name="TextBox 41"/>
            <p:cNvSpPr txBox="1">
              <a:spLocks noChangeArrowheads="1"/>
            </p:cNvSpPr>
            <p:nvPr/>
          </p:nvSpPr>
          <p:spPr bwMode="auto">
            <a:xfrm>
              <a:off x="2877141" y="3071812"/>
              <a:ext cx="301651" cy="399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dirty="0">
                  <a:latin typeface="Cambria Math" panose="02040503050406030204" pitchFamily="18" charset="0"/>
                  <a:ea typeface="Cambria Math" panose="02040503050406030204" pitchFamily="18" charset="0"/>
                  <a:sym typeface="Symbol" pitchFamily="18" charset="2"/>
                </a:rPr>
                <a:t>ɛ</a:t>
              </a:r>
              <a:endParaRPr lang="en-US" sz="2000" b="1" dirty="0"/>
            </a:p>
          </p:txBody>
        </p:sp>
        <p:cxnSp>
          <p:nvCxnSpPr>
            <p:cNvPr id="31" name="Straight Arrow Connector 30"/>
            <p:cNvCxnSpPr>
              <a:stCxn id="9" idx="3"/>
              <a:endCxn id="7" idx="7"/>
            </p:cNvCxnSpPr>
            <p:nvPr/>
          </p:nvCxnSpPr>
          <p:spPr>
            <a:xfrm flipH="1">
              <a:off x="1450841" y="2990715"/>
              <a:ext cx="603179" cy="1090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9" idx="4"/>
              <a:endCxn id="10" idx="2"/>
            </p:cNvCxnSpPr>
            <p:nvPr/>
          </p:nvCxnSpPr>
          <p:spPr>
            <a:xfrm rot="16200000" flipH="1">
              <a:off x="1876337" y="3441404"/>
              <a:ext cx="1155373" cy="415876"/>
            </a:xfrm>
            <a:prstGeom prst="curvedConnector2">
              <a:avLst/>
            </a:prstGeom>
            <a:ln w="28575">
              <a:solidFill>
                <a:schemeClr val="tx1"/>
              </a:solidFill>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10" idx="3"/>
            </p:cNvCxnSpPr>
            <p:nvPr/>
          </p:nvCxnSpPr>
          <p:spPr>
            <a:xfrm>
              <a:off x="1530206" y="4277815"/>
              <a:ext cx="1211121" cy="146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0" idx="0"/>
              <a:endCxn id="9" idx="6"/>
            </p:cNvCxnSpPr>
            <p:nvPr/>
          </p:nvCxnSpPr>
          <p:spPr>
            <a:xfrm rot="16200000" flipV="1">
              <a:off x="2147768" y="3163669"/>
              <a:ext cx="1155373" cy="415876"/>
            </a:xfrm>
            <a:prstGeom prst="curvedConnector2">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759" name="TextBox 42"/>
            <p:cNvSpPr txBox="1">
              <a:spLocks noChangeArrowheads="1"/>
            </p:cNvSpPr>
            <p:nvPr/>
          </p:nvSpPr>
          <p:spPr bwMode="auto">
            <a:xfrm>
              <a:off x="1774545" y="4417302"/>
              <a:ext cx="5405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0,1</a:t>
              </a:r>
              <a:endParaRPr lang="en-US" sz="2000" b="1"/>
            </a:p>
          </p:txBody>
        </p:sp>
        <p:cxnSp>
          <p:nvCxnSpPr>
            <p:cNvPr id="30760" name="AutoShape 1083"/>
            <p:cNvCxnSpPr>
              <a:cxnSpLocks noChangeShapeType="1"/>
              <a:stCxn id="7" idx="1"/>
              <a:endCxn id="7" idx="3"/>
            </p:cNvCxnSpPr>
            <p:nvPr/>
          </p:nvCxnSpPr>
          <p:spPr bwMode="auto">
            <a:xfrm rot="16200000" flipH="1">
              <a:off x="869853" y="4278453"/>
              <a:ext cx="394008" cy="12700"/>
            </a:xfrm>
            <a:prstGeom prst="curvedConnector5">
              <a:avLst>
                <a:gd name="adj1" fmla="val -27074"/>
                <a:gd name="adj2" fmla="val -2853935"/>
                <a:gd name="adj3" fmla="val 169625"/>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30761" name="TextBox 42"/>
            <p:cNvSpPr txBox="1">
              <a:spLocks noChangeArrowheads="1"/>
            </p:cNvSpPr>
            <p:nvPr/>
          </p:nvSpPr>
          <p:spPr bwMode="auto">
            <a:xfrm>
              <a:off x="1366605" y="3231615"/>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30762" name="TextBox 42"/>
            <p:cNvSpPr txBox="1">
              <a:spLocks noChangeArrowheads="1"/>
            </p:cNvSpPr>
            <p:nvPr/>
          </p:nvSpPr>
          <p:spPr bwMode="auto">
            <a:xfrm>
              <a:off x="304800" y="4151410"/>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grpSp>
      <p:sp>
        <p:nvSpPr>
          <p:cNvPr id="30727" name="TextBox 26"/>
          <p:cNvSpPr txBox="1">
            <a:spLocks noChangeArrowheads="1"/>
          </p:cNvSpPr>
          <p:nvPr/>
        </p:nvSpPr>
        <p:spPr bwMode="auto">
          <a:xfrm>
            <a:off x="1789113" y="5072063"/>
            <a:ext cx="685800"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a:t>NFA</a:t>
            </a:r>
          </a:p>
        </p:txBody>
      </p:sp>
      <p:sp>
        <p:nvSpPr>
          <p:cNvPr id="70" name="Oval 69"/>
          <p:cNvSpPr/>
          <p:nvPr/>
        </p:nvSpPr>
        <p:spPr bwMode="auto">
          <a:xfrm>
            <a:off x="4776788" y="1927225"/>
            <a:ext cx="938212" cy="5572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a,b</a:t>
            </a:r>
            <a:r>
              <a:rPr lang="en-US" sz="2800" b="1" dirty="0">
                <a:solidFill>
                  <a:schemeClr val="tx1"/>
                </a:solidFill>
              </a:rPr>
              <a:t> </a:t>
            </a:r>
            <a:endParaRPr lang="en-US" sz="2800" b="1" baseline="-25000" dirty="0">
              <a:solidFill>
                <a:schemeClr val="tx1"/>
              </a:solidFill>
            </a:endParaRPr>
          </a:p>
        </p:txBody>
      </p:sp>
      <p:cxnSp>
        <p:nvCxnSpPr>
          <p:cNvPr id="71" name="Straight Arrow Connector 70"/>
          <p:cNvCxnSpPr>
            <a:endCxn id="70" idx="2"/>
          </p:cNvCxnSpPr>
          <p:nvPr/>
        </p:nvCxnSpPr>
        <p:spPr bwMode="auto">
          <a:xfrm>
            <a:off x="4332288" y="2205038"/>
            <a:ext cx="444500"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730" name="TextBox 26"/>
          <p:cNvSpPr txBox="1">
            <a:spLocks noChangeArrowheads="1"/>
          </p:cNvSpPr>
          <p:nvPr/>
        </p:nvSpPr>
        <p:spPr bwMode="auto">
          <a:xfrm>
            <a:off x="5888038" y="5629275"/>
            <a:ext cx="685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a:t>DFA</a:t>
            </a:r>
          </a:p>
        </p:txBody>
      </p:sp>
      <p:cxnSp>
        <p:nvCxnSpPr>
          <p:cNvPr id="30731" name="AutoShape 1083"/>
          <p:cNvCxnSpPr>
            <a:cxnSpLocks noChangeShapeType="1"/>
            <a:stCxn id="70" idx="1"/>
            <a:endCxn id="70" idx="7"/>
          </p:cNvCxnSpPr>
          <p:nvPr/>
        </p:nvCxnSpPr>
        <p:spPr bwMode="auto">
          <a:xfrm rot="5400000" flipH="1" flipV="1">
            <a:off x="5245101" y="1676400"/>
            <a:ext cx="12700" cy="663575"/>
          </a:xfrm>
          <a:prstGeom prst="curvedConnector3">
            <a:avLst>
              <a:gd name="adj1" fmla="val 3762537"/>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30732" name="TextBox 42"/>
          <p:cNvSpPr txBox="1">
            <a:spLocks noChangeArrowheads="1"/>
          </p:cNvSpPr>
          <p:nvPr/>
        </p:nvSpPr>
        <p:spPr bwMode="auto">
          <a:xfrm>
            <a:off x="4611688" y="1531938"/>
            <a:ext cx="32861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35" name="Oval 34"/>
          <p:cNvSpPr/>
          <p:nvPr/>
        </p:nvSpPr>
        <p:spPr bwMode="auto">
          <a:xfrm>
            <a:off x="4976813" y="3305175"/>
            <a:ext cx="550862" cy="5572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c </a:t>
            </a:r>
            <a:endParaRPr lang="en-US" sz="2800" b="1" baseline="-25000" dirty="0">
              <a:solidFill>
                <a:schemeClr val="tx1"/>
              </a:solidFill>
            </a:endParaRPr>
          </a:p>
        </p:txBody>
      </p:sp>
      <p:cxnSp>
        <p:nvCxnSpPr>
          <p:cNvPr id="36" name="Straight Arrow Connector 35"/>
          <p:cNvCxnSpPr>
            <a:stCxn id="70" idx="4"/>
            <a:endCxn id="35" idx="0"/>
          </p:cNvCxnSpPr>
          <p:nvPr/>
        </p:nvCxnSpPr>
        <p:spPr>
          <a:xfrm>
            <a:off x="5245100" y="2484438"/>
            <a:ext cx="6350" cy="8207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735" name="TextBox 42"/>
          <p:cNvSpPr txBox="1">
            <a:spLocks noChangeArrowheads="1"/>
          </p:cNvSpPr>
          <p:nvPr/>
        </p:nvSpPr>
        <p:spPr bwMode="auto">
          <a:xfrm>
            <a:off x="4940300" y="2671763"/>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39" name="Oval 38"/>
          <p:cNvSpPr/>
          <p:nvPr/>
        </p:nvSpPr>
        <p:spPr bwMode="auto">
          <a:xfrm>
            <a:off x="6797675" y="3275013"/>
            <a:ext cx="550863" cy="5572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b </a:t>
            </a:r>
            <a:endParaRPr lang="en-US" sz="2800" b="1" baseline="-25000" dirty="0">
              <a:solidFill>
                <a:schemeClr val="tx1"/>
              </a:solidFill>
            </a:endParaRPr>
          </a:p>
        </p:txBody>
      </p:sp>
      <p:sp>
        <p:nvSpPr>
          <p:cNvPr id="41" name="Oval 40"/>
          <p:cNvSpPr/>
          <p:nvPr/>
        </p:nvSpPr>
        <p:spPr bwMode="auto">
          <a:xfrm>
            <a:off x="4776788" y="4716463"/>
            <a:ext cx="938212" cy="5572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b,c</a:t>
            </a:r>
            <a:r>
              <a:rPr lang="en-US" sz="2800" b="1" dirty="0">
                <a:solidFill>
                  <a:schemeClr val="tx1"/>
                </a:solidFill>
              </a:rPr>
              <a:t> </a:t>
            </a:r>
            <a:endParaRPr lang="en-US" sz="2800" b="1" baseline="-25000" dirty="0">
              <a:solidFill>
                <a:schemeClr val="tx1"/>
              </a:solidFill>
            </a:endParaRPr>
          </a:p>
        </p:txBody>
      </p:sp>
      <p:cxnSp>
        <p:nvCxnSpPr>
          <p:cNvPr id="42" name="Straight Arrow Connector 41"/>
          <p:cNvCxnSpPr>
            <a:stCxn id="35" idx="4"/>
            <a:endCxn id="41" idx="0"/>
          </p:cNvCxnSpPr>
          <p:nvPr/>
        </p:nvCxnSpPr>
        <p:spPr>
          <a:xfrm flipH="1">
            <a:off x="5245100" y="3862388"/>
            <a:ext cx="6350" cy="8540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5" idx="6"/>
            <a:endCxn id="39" idx="2"/>
          </p:cNvCxnSpPr>
          <p:nvPr/>
        </p:nvCxnSpPr>
        <p:spPr>
          <a:xfrm flipV="1">
            <a:off x="5527675" y="3552825"/>
            <a:ext cx="1270000" cy="301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740" name="TextBox 42"/>
          <p:cNvSpPr txBox="1">
            <a:spLocks noChangeArrowheads="1"/>
          </p:cNvSpPr>
          <p:nvPr/>
        </p:nvSpPr>
        <p:spPr bwMode="auto">
          <a:xfrm>
            <a:off x="5999163" y="3182938"/>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30741" name="TextBox 42"/>
          <p:cNvSpPr txBox="1">
            <a:spLocks noChangeArrowheads="1"/>
          </p:cNvSpPr>
          <p:nvPr/>
        </p:nvSpPr>
        <p:spPr bwMode="auto">
          <a:xfrm>
            <a:off x="4918075" y="4046538"/>
            <a:ext cx="327025"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56" name="Oval 55"/>
          <p:cNvSpPr/>
          <p:nvPr/>
        </p:nvSpPr>
        <p:spPr bwMode="auto">
          <a:xfrm>
            <a:off x="6797675" y="1862138"/>
            <a:ext cx="550863" cy="5572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Cambria Math"/>
                <a:ea typeface="Cambria Math"/>
                <a:sym typeface="Symbol"/>
              </a:rPr>
              <a:t></a:t>
            </a:r>
            <a:endParaRPr lang="en-US" sz="2800" b="1" baseline="-25000" dirty="0">
              <a:solidFill>
                <a:schemeClr val="tx1"/>
              </a:solidFill>
            </a:endParaRPr>
          </a:p>
        </p:txBody>
      </p:sp>
      <p:cxnSp>
        <p:nvCxnSpPr>
          <p:cNvPr id="57" name="Straight Arrow Connector 56"/>
          <p:cNvCxnSpPr>
            <a:stCxn id="39" idx="0"/>
            <a:endCxn id="56" idx="4"/>
          </p:cNvCxnSpPr>
          <p:nvPr/>
        </p:nvCxnSpPr>
        <p:spPr>
          <a:xfrm flipV="1">
            <a:off x="7072313" y="2419350"/>
            <a:ext cx="0" cy="8556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744" name="TextBox 42"/>
          <p:cNvSpPr txBox="1">
            <a:spLocks noChangeArrowheads="1"/>
          </p:cNvSpPr>
          <p:nvPr/>
        </p:nvSpPr>
        <p:spPr bwMode="auto">
          <a:xfrm>
            <a:off x="7070725" y="2606675"/>
            <a:ext cx="327025" cy="401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30745" name="TextBox 42"/>
          <p:cNvSpPr txBox="1">
            <a:spLocks noChangeArrowheads="1"/>
          </p:cNvSpPr>
          <p:nvPr/>
        </p:nvSpPr>
        <p:spPr bwMode="auto">
          <a:xfrm>
            <a:off x="6823075" y="1279525"/>
            <a:ext cx="5413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0,1</a:t>
            </a:r>
            <a:endParaRPr lang="en-US" sz="2000" b="1"/>
          </a:p>
        </p:txBody>
      </p:sp>
      <p:cxnSp>
        <p:nvCxnSpPr>
          <p:cNvPr id="30746" name="AutoShape 1083"/>
          <p:cNvCxnSpPr>
            <a:cxnSpLocks noChangeShapeType="1"/>
            <a:stCxn id="56" idx="1"/>
            <a:endCxn id="56" idx="7"/>
          </p:cNvCxnSpPr>
          <p:nvPr/>
        </p:nvCxnSpPr>
        <p:spPr bwMode="auto">
          <a:xfrm rot="5400000" flipH="1" flipV="1">
            <a:off x="7072313" y="1747837"/>
            <a:ext cx="12700" cy="390525"/>
          </a:xfrm>
          <a:prstGeom prst="curvedConnector3">
            <a:avLst>
              <a:gd name="adj1" fmla="val 2442537"/>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64" name="Straight Arrow Connector 63"/>
          <p:cNvCxnSpPr>
            <a:stCxn id="39" idx="1"/>
            <a:endCxn id="70" idx="5"/>
          </p:cNvCxnSpPr>
          <p:nvPr/>
        </p:nvCxnSpPr>
        <p:spPr>
          <a:xfrm flipH="1" flipV="1">
            <a:off x="5576888" y="2401888"/>
            <a:ext cx="1300162" cy="9540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748" name="TextBox 42"/>
          <p:cNvSpPr txBox="1">
            <a:spLocks noChangeArrowheads="1"/>
          </p:cNvSpPr>
          <p:nvPr/>
        </p:nvSpPr>
        <p:spPr bwMode="auto">
          <a:xfrm>
            <a:off x="6221413" y="2646363"/>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Tree>
    <p:extLst>
      <p:ext uri="{BB962C8B-B14F-4D97-AF65-F5344CB8AC3E}">
        <p14:creationId xmlns:p14="http://schemas.microsoft.com/office/powerpoint/2010/main" val="548164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Example: NFA to DFA</a:t>
            </a:r>
          </a:p>
        </p:txBody>
      </p:sp>
      <p:grpSp>
        <p:nvGrpSpPr>
          <p:cNvPr id="31750" name="Group 66"/>
          <p:cNvGrpSpPr>
            <a:grpSpLocks/>
          </p:cNvGrpSpPr>
          <p:nvPr/>
        </p:nvGrpSpPr>
        <p:grpSpPr bwMode="auto">
          <a:xfrm>
            <a:off x="304800" y="2514600"/>
            <a:ext cx="2900363" cy="2303463"/>
            <a:chOff x="304800" y="2514600"/>
            <a:chExt cx="2900023" cy="2302812"/>
          </a:xfrm>
        </p:grpSpPr>
        <p:sp>
          <p:nvSpPr>
            <p:cNvPr id="7" name="Oval 6"/>
            <p:cNvSpPr/>
            <p:nvPr/>
          </p:nvSpPr>
          <p:spPr bwMode="auto">
            <a:xfrm>
              <a:off x="987345" y="4000080"/>
              <a:ext cx="542861" cy="557056"/>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c</a:t>
              </a:r>
              <a:endParaRPr lang="en-US" sz="2800" b="1" baseline="-25000" dirty="0">
                <a:solidFill>
                  <a:schemeClr val="tx1"/>
                </a:solidFill>
              </a:endParaRPr>
            </a:p>
          </p:txBody>
        </p:sp>
        <p:sp>
          <p:nvSpPr>
            <p:cNvPr id="9" name="Oval 8"/>
            <p:cNvSpPr/>
            <p:nvPr/>
          </p:nvSpPr>
          <p:spPr bwMode="auto">
            <a:xfrm>
              <a:off x="1974654" y="2514600"/>
              <a:ext cx="542861" cy="557056"/>
            </a:xfrm>
            <a:prstGeom prst="ellipse">
              <a:avLst/>
            </a:prstGeom>
            <a:solidFill>
              <a:schemeClr val="accent6">
                <a:lumMod val="40000"/>
                <a:lumOff val="6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a</a:t>
              </a:r>
              <a:endParaRPr lang="en-US" sz="2800" b="1" baseline="-25000" dirty="0">
                <a:solidFill>
                  <a:schemeClr val="tx1"/>
                </a:solidFill>
              </a:endParaRPr>
            </a:p>
          </p:txBody>
        </p:sp>
        <p:sp>
          <p:nvSpPr>
            <p:cNvPr id="10" name="Oval 9"/>
            <p:cNvSpPr/>
            <p:nvPr/>
          </p:nvSpPr>
          <p:spPr bwMode="auto">
            <a:xfrm>
              <a:off x="2661962" y="3949294"/>
              <a:ext cx="542861" cy="557056"/>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b</a:t>
              </a:r>
              <a:endParaRPr lang="en-US" sz="2400" b="1" baseline="-25000" dirty="0">
                <a:solidFill>
                  <a:schemeClr val="tx1"/>
                </a:solidFill>
              </a:endParaRPr>
            </a:p>
          </p:txBody>
        </p:sp>
        <p:cxnSp>
          <p:nvCxnSpPr>
            <p:cNvPr id="25" name="Straight Arrow Connector 24"/>
            <p:cNvCxnSpPr>
              <a:endCxn id="9" idx="2"/>
            </p:cNvCxnSpPr>
            <p:nvPr/>
          </p:nvCxnSpPr>
          <p:spPr bwMode="auto">
            <a:xfrm>
              <a:off x="1530206" y="2793921"/>
              <a:ext cx="444448"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782" name="TextBox 42"/>
            <p:cNvSpPr txBox="1">
              <a:spLocks noChangeArrowheads="1"/>
            </p:cNvSpPr>
            <p:nvPr/>
          </p:nvSpPr>
          <p:spPr bwMode="auto">
            <a:xfrm>
              <a:off x="2025090" y="3571038"/>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31783" name="TextBox 41"/>
            <p:cNvSpPr txBox="1">
              <a:spLocks noChangeArrowheads="1"/>
            </p:cNvSpPr>
            <p:nvPr/>
          </p:nvSpPr>
          <p:spPr bwMode="auto">
            <a:xfrm>
              <a:off x="2877141" y="3071812"/>
              <a:ext cx="301651" cy="399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dirty="0">
                  <a:latin typeface="Cambria Math" panose="02040503050406030204" pitchFamily="18" charset="0"/>
                  <a:ea typeface="Cambria Math" panose="02040503050406030204" pitchFamily="18" charset="0"/>
                  <a:sym typeface="Symbol" pitchFamily="18" charset="2"/>
                </a:rPr>
                <a:t>ɛ</a:t>
              </a:r>
              <a:endParaRPr lang="en-US" sz="2000" b="1" dirty="0"/>
            </a:p>
          </p:txBody>
        </p:sp>
        <p:cxnSp>
          <p:nvCxnSpPr>
            <p:cNvPr id="31" name="Straight Arrow Connector 30"/>
            <p:cNvCxnSpPr>
              <a:stCxn id="9" idx="3"/>
              <a:endCxn id="7" idx="7"/>
            </p:cNvCxnSpPr>
            <p:nvPr/>
          </p:nvCxnSpPr>
          <p:spPr>
            <a:xfrm flipH="1">
              <a:off x="1450841" y="2990715"/>
              <a:ext cx="603179" cy="1090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9" idx="4"/>
              <a:endCxn id="10" idx="2"/>
            </p:cNvCxnSpPr>
            <p:nvPr/>
          </p:nvCxnSpPr>
          <p:spPr>
            <a:xfrm rot="16200000" flipH="1">
              <a:off x="1876337" y="3441404"/>
              <a:ext cx="1155373" cy="415876"/>
            </a:xfrm>
            <a:prstGeom prst="curvedConnector2">
              <a:avLst/>
            </a:prstGeom>
            <a:ln w="28575">
              <a:solidFill>
                <a:schemeClr val="tx1"/>
              </a:solidFill>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10" idx="3"/>
            </p:cNvCxnSpPr>
            <p:nvPr/>
          </p:nvCxnSpPr>
          <p:spPr>
            <a:xfrm>
              <a:off x="1530206" y="4277815"/>
              <a:ext cx="1211121" cy="146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0" idx="0"/>
              <a:endCxn id="9" idx="6"/>
            </p:cNvCxnSpPr>
            <p:nvPr/>
          </p:nvCxnSpPr>
          <p:spPr>
            <a:xfrm rot="16200000" flipV="1">
              <a:off x="2147768" y="3163669"/>
              <a:ext cx="1155373" cy="415876"/>
            </a:xfrm>
            <a:prstGeom prst="curvedConnector2">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1788" name="TextBox 42"/>
            <p:cNvSpPr txBox="1">
              <a:spLocks noChangeArrowheads="1"/>
            </p:cNvSpPr>
            <p:nvPr/>
          </p:nvSpPr>
          <p:spPr bwMode="auto">
            <a:xfrm>
              <a:off x="1774545" y="4417302"/>
              <a:ext cx="5405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0,1</a:t>
              </a:r>
              <a:endParaRPr lang="en-US" sz="2000" b="1"/>
            </a:p>
          </p:txBody>
        </p:sp>
        <p:cxnSp>
          <p:nvCxnSpPr>
            <p:cNvPr id="31789" name="AutoShape 1083"/>
            <p:cNvCxnSpPr>
              <a:cxnSpLocks noChangeShapeType="1"/>
              <a:stCxn id="7" idx="1"/>
              <a:endCxn id="7" idx="3"/>
            </p:cNvCxnSpPr>
            <p:nvPr/>
          </p:nvCxnSpPr>
          <p:spPr bwMode="auto">
            <a:xfrm rot="16200000" flipH="1">
              <a:off x="869853" y="4278453"/>
              <a:ext cx="394008" cy="12700"/>
            </a:xfrm>
            <a:prstGeom prst="curvedConnector5">
              <a:avLst>
                <a:gd name="adj1" fmla="val -27074"/>
                <a:gd name="adj2" fmla="val -2853935"/>
                <a:gd name="adj3" fmla="val 169625"/>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31790" name="TextBox 42"/>
            <p:cNvSpPr txBox="1">
              <a:spLocks noChangeArrowheads="1"/>
            </p:cNvSpPr>
            <p:nvPr/>
          </p:nvSpPr>
          <p:spPr bwMode="auto">
            <a:xfrm>
              <a:off x="1366605" y="3231615"/>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31791" name="TextBox 42"/>
            <p:cNvSpPr txBox="1">
              <a:spLocks noChangeArrowheads="1"/>
            </p:cNvSpPr>
            <p:nvPr/>
          </p:nvSpPr>
          <p:spPr bwMode="auto">
            <a:xfrm>
              <a:off x="304800" y="4151410"/>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grpSp>
      <p:sp>
        <p:nvSpPr>
          <p:cNvPr id="31751" name="TextBox 26"/>
          <p:cNvSpPr txBox="1">
            <a:spLocks noChangeArrowheads="1"/>
          </p:cNvSpPr>
          <p:nvPr/>
        </p:nvSpPr>
        <p:spPr bwMode="auto">
          <a:xfrm>
            <a:off x="1789113" y="5072063"/>
            <a:ext cx="685800"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a:t>NFA</a:t>
            </a:r>
          </a:p>
        </p:txBody>
      </p:sp>
      <p:sp>
        <p:nvSpPr>
          <p:cNvPr id="70" name="Oval 69"/>
          <p:cNvSpPr/>
          <p:nvPr/>
        </p:nvSpPr>
        <p:spPr bwMode="auto">
          <a:xfrm>
            <a:off x="4776788" y="1927225"/>
            <a:ext cx="938212" cy="5572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a,b</a:t>
            </a:r>
            <a:r>
              <a:rPr lang="en-US" sz="2800" b="1" dirty="0">
                <a:solidFill>
                  <a:schemeClr val="tx1"/>
                </a:solidFill>
              </a:rPr>
              <a:t> </a:t>
            </a:r>
            <a:endParaRPr lang="en-US" sz="2800" b="1" baseline="-25000" dirty="0">
              <a:solidFill>
                <a:schemeClr val="tx1"/>
              </a:solidFill>
            </a:endParaRPr>
          </a:p>
        </p:txBody>
      </p:sp>
      <p:cxnSp>
        <p:nvCxnSpPr>
          <p:cNvPr id="71" name="Straight Arrow Connector 70"/>
          <p:cNvCxnSpPr>
            <a:endCxn id="70" idx="2"/>
          </p:cNvCxnSpPr>
          <p:nvPr/>
        </p:nvCxnSpPr>
        <p:spPr bwMode="auto">
          <a:xfrm>
            <a:off x="4332288" y="2205038"/>
            <a:ext cx="444500"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754" name="TextBox 26"/>
          <p:cNvSpPr txBox="1">
            <a:spLocks noChangeArrowheads="1"/>
          </p:cNvSpPr>
          <p:nvPr/>
        </p:nvSpPr>
        <p:spPr bwMode="auto">
          <a:xfrm>
            <a:off x="5888038" y="5629275"/>
            <a:ext cx="685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a:t>DFA</a:t>
            </a:r>
          </a:p>
        </p:txBody>
      </p:sp>
      <p:cxnSp>
        <p:nvCxnSpPr>
          <p:cNvPr id="31755" name="AutoShape 1083"/>
          <p:cNvCxnSpPr>
            <a:cxnSpLocks noChangeShapeType="1"/>
            <a:stCxn id="70" idx="1"/>
            <a:endCxn id="70" idx="7"/>
          </p:cNvCxnSpPr>
          <p:nvPr/>
        </p:nvCxnSpPr>
        <p:spPr bwMode="auto">
          <a:xfrm rot="5400000" flipH="1" flipV="1">
            <a:off x="5245101" y="1676400"/>
            <a:ext cx="12700" cy="663575"/>
          </a:xfrm>
          <a:prstGeom prst="curvedConnector3">
            <a:avLst>
              <a:gd name="adj1" fmla="val 3762537"/>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31756" name="TextBox 42"/>
          <p:cNvSpPr txBox="1">
            <a:spLocks noChangeArrowheads="1"/>
          </p:cNvSpPr>
          <p:nvPr/>
        </p:nvSpPr>
        <p:spPr bwMode="auto">
          <a:xfrm>
            <a:off x="4611688" y="1531938"/>
            <a:ext cx="32861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35" name="Oval 34"/>
          <p:cNvSpPr/>
          <p:nvPr/>
        </p:nvSpPr>
        <p:spPr bwMode="auto">
          <a:xfrm>
            <a:off x="4976813" y="3305175"/>
            <a:ext cx="550862" cy="5572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c </a:t>
            </a:r>
            <a:endParaRPr lang="en-US" sz="2800" b="1" baseline="-25000" dirty="0">
              <a:solidFill>
                <a:schemeClr val="tx1"/>
              </a:solidFill>
            </a:endParaRPr>
          </a:p>
        </p:txBody>
      </p:sp>
      <p:cxnSp>
        <p:nvCxnSpPr>
          <p:cNvPr id="36" name="Straight Arrow Connector 35"/>
          <p:cNvCxnSpPr>
            <a:stCxn id="70" idx="4"/>
            <a:endCxn id="35" idx="0"/>
          </p:cNvCxnSpPr>
          <p:nvPr/>
        </p:nvCxnSpPr>
        <p:spPr>
          <a:xfrm>
            <a:off x="5245100" y="2484438"/>
            <a:ext cx="6350" cy="8207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759" name="TextBox 42"/>
          <p:cNvSpPr txBox="1">
            <a:spLocks noChangeArrowheads="1"/>
          </p:cNvSpPr>
          <p:nvPr/>
        </p:nvSpPr>
        <p:spPr bwMode="auto">
          <a:xfrm>
            <a:off x="4940300" y="2671763"/>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39" name="Oval 38"/>
          <p:cNvSpPr/>
          <p:nvPr/>
        </p:nvSpPr>
        <p:spPr bwMode="auto">
          <a:xfrm>
            <a:off x="6797675" y="3275013"/>
            <a:ext cx="550863" cy="5572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b </a:t>
            </a:r>
            <a:endParaRPr lang="en-US" sz="2800" b="1" baseline="-25000" dirty="0">
              <a:solidFill>
                <a:schemeClr val="tx1"/>
              </a:solidFill>
            </a:endParaRPr>
          </a:p>
        </p:txBody>
      </p:sp>
      <p:sp>
        <p:nvSpPr>
          <p:cNvPr id="41" name="Oval 40"/>
          <p:cNvSpPr/>
          <p:nvPr/>
        </p:nvSpPr>
        <p:spPr bwMode="auto">
          <a:xfrm>
            <a:off x="4776788" y="4716463"/>
            <a:ext cx="938212" cy="5572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b,c</a:t>
            </a:r>
            <a:r>
              <a:rPr lang="en-US" sz="2800" b="1" dirty="0">
                <a:solidFill>
                  <a:schemeClr val="tx1"/>
                </a:solidFill>
              </a:rPr>
              <a:t> </a:t>
            </a:r>
            <a:endParaRPr lang="en-US" sz="2800" b="1" baseline="-25000" dirty="0">
              <a:solidFill>
                <a:schemeClr val="tx1"/>
              </a:solidFill>
            </a:endParaRPr>
          </a:p>
        </p:txBody>
      </p:sp>
      <p:cxnSp>
        <p:nvCxnSpPr>
          <p:cNvPr id="42" name="Straight Arrow Connector 41"/>
          <p:cNvCxnSpPr>
            <a:stCxn id="35" idx="4"/>
            <a:endCxn id="41" idx="0"/>
          </p:cNvCxnSpPr>
          <p:nvPr/>
        </p:nvCxnSpPr>
        <p:spPr>
          <a:xfrm flipH="1">
            <a:off x="5245100" y="3862388"/>
            <a:ext cx="6350" cy="8540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5" idx="6"/>
            <a:endCxn id="39" idx="2"/>
          </p:cNvCxnSpPr>
          <p:nvPr/>
        </p:nvCxnSpPr>
        <p:spPr>
          <a:xfrm flipV="1">
            <a:off x="5527675" y="3552825"/>
            <a:ext cx="1270000" cy="301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764" name="TextBox 42"/>
          <p:cNvSpPr txBox="1">
            <a:spLocks noChangeArrowheads="1"/>
          </p:cNvSpPr>
          <p:nvPr/>
        </p:nvSpPr>
        <p:spPr bwMode="auto">
          <a:xfrm>
            <a:off x="5999163" y="3182938"/>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31765" name="TextBox 42"/>
          <p:cNvSpPr txBox="1">
            <a:spLocks noChangeArrowheads="1"/>
          </p:cNvSpPr>
          <p:nvPr/>
        </p:nvSpPr>
        <p:spPr bwMode="auto">
          <a:xfrm>
            <a:off x="4918075" y="4046538"/>
            <a:ext cx="327025"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49" name="Oval 48"/>
          <p:cNvSpPr/>
          <p:nvPr/>
        </p:nvSpPr>
        <p:spPr bwMode="auto">
          <a:xfrm>
            <a:off x="6426200" y="4724400"/>
            <a:ext cx="1293813" cy="5572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a,b,c</a:t>
            </a:r>
            <a:r>
              <a:rPr lang="en-US" sz="2800" b="1" dirty="0">
                <a:solidFill>
                  <a:schemeClr val="tx1"/>
                </a:solidFill>
              </a:rPr>
              <a:t> </a:t>
            </a:r>
            <a:endParaRPr lang="en-US" sz="2800" b="1" baseline="-25000" dirty="0">
              <a:solidFill>
                <a:schemeClr val="tx1"/>
              </a:solidFill>
            </a:endParaRPr>
          </a:p>
        </p:txBody>
      </p:sp>
      <p:cxnSp>
        <p:nvCxnSpPr>
          <p:cNvPr id="50" name="Straight Arrow Connector 49"/>
          <p:cNvCxnSpPr>
            <a:stCxn id="49" idx="2"/>
            <a:endCxn id="41" idx="6"/>
          </p:cNvCxnSpPr>
          <p:nvPr/>
        </p:nvCxnSpPr>
        <p:spPr>
          <a:xfrm flipH="1" flipV="1">
            <a:off x="5715000" y="4994275"/>
            <a:ext cx="711200" cy="9525"/>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Oval 55"/>
          <p:cNvSpPr/>
          <p:nvPr/>
        </p:nvSpPr>
        <p:spPr bwMode="auto">
          <a:xfrm>
            <a:off x="6797675" y="1862138"/>
            <a:ext cx="550863" cy="5572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Cambria Math"/>
                <a:ea typeface="Cambria Math"/>
                <a:sym typeface="Symbol"/>
              </a:rPr>
              <a:t></a:t>
            </a:r>
            <a:endParaRPr lang="en-US" sz="2800" b="1" baseline="-25000" dirty="0">
              <a:solidFill>
                <a:schemeClr val="tx1"/>
              </a:solidFill>
            </a:endParaRPr>
          </a:p>
        </p:txBody>
      </p:sp>
      <p:cxnSp>
        <p:nvCxnSpPr>
          <p:cNvPr id="57" name="Straight Arrow Connector 56"/>
          <p:cNvCxnSpPr>
            <a:stCxn id="39" idx="0"/>
            <a:endCxn id="56" idx="4"/>
          </p:cNvCxnSpPr>
          <p:nvPr/>
        </p:nvCxnSpPr>
        <p:spPr>
          <a:xfrm flipV="1">
            <a:off x="7072313" y="2419350"/>
            <a:ext cx="0" cy="8556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770" name="TextBox 42"/>
          <p:cNvSpPr txBox="1">
            <a:spLocks noChangeArrowheads="1"/>
          </p:cNvSpPr>
          <p:nvPr/>
        </p:nvSpPr>
        <p:spPr bwMode="auto">
          <a:xfrm>
            <a:off x="7070725" y="2606675"/>
            <a:ext cx="327025" cy="401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31771" name="TextBox 42"/>
          <p:cNvSpPr txBox="1">
            <a:spLocks noChangeArrowheads="1"/>
          </p:cNvSpPr>
          <p:nvPr/>
        </p:nvSpPr>
        <p:spPr bwMode="auto">
          <a:xfrm>
            <a:off x="6823075" y="1279525"/>
            <a:ext cx="5413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0,1</a:t>
            </a:r>
            <a:endParaRPr lang="en-US" sz="2000" b="1"/>
          </a:p>
        </p:txBody>
      </p:sp>
      <p:cxnSp>
        <p:nvCxnSpPr>
          <p:cNvPr id="31772" name="AutoShape 1083"/>
          <p:cNvCxnSpPr>
            <a:cxnSpLocks noChangeShapeType="1"/>
            <a:stCxn id="56" idx="1"/>
            <a:endCxn id="56" idx="7"/>
          </p:cNvCxnSpPr>
          <p:nvPr/>
        </p:nvCxnSpPr>
        <p:spPr bwMode="auto">
          <a:xfrm rot="5400000" flipH="1" flipV="1">
            <a:off x="7072313" y="1747837"/>
            <a:ext cx="12700" cy="390525"/>
          </a:xfrm>
          <a:prstGeom prst="curvedConnector3">
            <a:avLst>
              <a:gd name="adj1" fmla="val 2442537"/>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64" name="Straight Arrow Connector 63"/>
          <p:cNvCxnSpPr>
            <a:stCxn id="39" idx="1"/>
            <a:endCxn id="70" idx="5"/>
          </p:cNvCxnSpPr>
          <p:nvPr/>
        </p:nvCxnSpPr>
        <p:spPr>
          <a:xfrm flipH="1" flipV="1">
            <a:off x="5576888" y="2401888"/>
            <a:ext cx="1300162" cy="9540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774" name="TextBox 42"/>
          <p:cNvSpPr txBox="1">
            <a:spLocks noChangeArrowheads="1"/>
          </p:cNvSpPr>
          <p:nvPr/>
        </p:nvSpPr>
        <p:spPr bwMode="auto">
          <a:xfrm>
            <a:off x="6221413" y="2646363"/>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31775" name="TextBox 42"/>
          <p:cNvSpPr txBox="1">
            <a:spLocks noChangeArrowheads="1"/>
          </p:cNvSpPr>
          <p:nvPr/>
        </p:nvSpPr>
        <p:spPr bwMode="auto">
          <a:xfrm>
            <a:off x="5907088" y="5003800"/>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cxnSp>
        <p:nvCxnSpPr>
          <p:cNvPr id="80" name="Straight Arrow Connector 79"/>
          <p:cNvCxnSpPr>
            <a:endCxn id="39" idx="3"/>
          </p:cNvCxnSpPr>
          <p:nvPr/>
        </p:nvCxnSpPr>
        <p:spPr>
          <a:xfrm flipV="1">
            <a:off x="5410200" y="3749675"/>
            <a:ext cx="1466850" cy="9747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777" name="TextBox 42"/>
          <p:cNvSpPr txBox="1">
            <a:spLocks noChangeArrowheads="1"/>
          </p:cNvSpPr>
          <p:nvPr/>
        </p:nvSpPr>
        <p:spPr bwMode="auto">
          <a:xfrm>
            <a:off x="5835650" y="3948113"/>
            <a:ext cx="327025"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Tree>
    <p:extLst>
      <p:ext uri="{BB962C8B-B14F-4D97-AF65-F5344CB8AC3E}">
        <p14:creationId xmlns:p14="http://schemas.microsoft.com/office/powerpoint/2010/main" val="7879017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Example: NFA to DFA</a:t>
            </a:r>
          </a:p>
        </p:txBody>
      </p:sp>
      <p:grpSp>
        <p:nvGrpSpPr>
          <p:cNvPr id="32774" name="Group 66"/>
          <p:cNvGrpSpPr>
            <a:grpSpLocks/>
          </p:cNvGrpSpPr>
          <p:nvPr/>
        </p:nvGrpSpPr>
        <p:grpSpPr bwMode="auto">
          <a:xfrm>
            <a:off x="304800" y="2514600"/>
            <a:ext cx="2900363" cy="2303463"/>
            <a:chOff x="304800" y="2514600"/>
            <a:chExt cx="2900023" cy="2302812"/>
          </a:xfrm>
        </p:grpSpPr>
        <p:sp>
          <p:nvSpPr>
            <p:cNvPr id="7" name="Oval 6"/>
            <p:cNvSpPr/>
            <p:nvPr/>
          </p:nvSpPr>
          <p:spPr bwMode="auto">
            <a:xfrm>
              <a:off x="987345" y="4000080"/>
              <a:ext cx="542861" cy="557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c</a:t>
              </a:r>
              <a:endParaRPr lang="en-US" sz="2800" b="1" baseline="-25000" dirty="0">
                <a:solidFill>
                  <a:schemeClr val="tx1"/>
                </a:solidFill>
              </a:endParaRPr>
            </a:p>
          </p:txBody>
        </p:sp>
        <p:sp>
          <p:nvSpPr>
            <p:cNvPr id="9" name="Oval 8"/>
            <p:cNvSpPr/>
            <p:nvPr/>
          </p:nvSpPr>
          <p:spPr bwMode="auto">
            <a:xfrm>
              <a:off x="1974654" y="2514600"/>
              <a:ext cx="542861" cy="557056"/>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a</a:t>
              </a:r>
              <a:endParaRPr lang="en-US" sz="2800" b="1" baseline="-25000" dirty="0">
                <a:solidFill>
                  <a:schemeClr val="tx1"/>
                </a:solidFill>
              </a:endParaRPr>
            </a:p>
          </p:txBody>
        </p:sp>
        <p:sp>
          <p:nvSpPr>
            <p:cNvPr id="10" name="Oval 9"/>
            <p:cNvSpPr/>
            <p:nvPr/>
          </p:nvSpPr>
          <p:spPr bwMode="auto">
            <a:xfrm>
              <a:off x="2661962" y="3949294"/>
              <a:ext cx="542861" cy="5570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b</a:t>
              </a:r>
              <a:endParaRPr lang="en-US" sz="2400" b="1" baseline="-25000" dirty="0">
                <a:solidFill>
                  <a:schemeClr val="tx1"/>
                </a:solidFill>
              </a:endParaRPr>
            </a:p>
          </p:txBody>
        </p:sp>
        <p:cxnSp>
          <p:nvCxnSpPr>
            <p:cNvPr id="25" name="Straight Arrow Connector 24"/>
            <p:cNvCxnSpPr>
              <a:endCxn id="9" idx="2"/>
            </p:cNvCxnSpPr>
            <p:nvPr/>
          </p:nvCxnSpPr>
          <p:spPr bwMode="auto">
            <a:xfrm>
              <a:off x="1530206" y="2793921"/>
              <a:ext cx="444448"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810" name="TextBox 42"/>
            <p:cNvSpPr txBox="1">
              <a:spLocks noChangeArrowheads="1"/>
            </p:cNvSpPr>
            <p:nvPr/>
          </p:nvSpPr>
          <p:spPr bwMode="auto">
            <a:xfrm>
              <a:off x="2025090" y="3571038"/>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32811" name="TextBox 41"/>
            <p:cNvSpPr txBox="1">
              <a:spLocks noChangeArrowheads="1"/>
            </p:cNvSpPr>
            <p:nvPr/>
          </p:nvSpPr>
          <p:spPr bwMode="auto">
            <a:xfrm>
              <a:off x="2877141" y="3071812"/>
              <a:ext cx="301651" cy="399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dirty="0">
                  <a:latin typeface="Cambria Math" panose="02040503050406030204" pitchFamily="18" charset="0"/>
                  <a:ea typeface="Cambria Math" panose="02040503050406030204" pitchFamily="18" charset="0"/>
                  <a:sym typeface="Symbol" pitchFamily="18" charset="2"/>
                </a:rPr>
                <a:t>ɛ</a:t>
              </a:r>
              <a:endParaRPr lang="en-US" sz="2000" b="1" dirty="0"/>
            </a:p>
          </p:txBody>
        </p:sp>
        <p:cxnSp>
          <p:nvCxnSpPr>
            <p:cNvPr id="31" name="Straight Arrow Connector 30"/>
            <p:cNvCxnSpPr>
              <a:stCxn id="9" idx="3"/>
              <a:endCxn id="7" idx="7"/>
            </p:cNvCxnSpPr>
            <p:nvPr/>
          </p:nvCxnSpPr>
          <p:spPr>
            <a:xfrm flipH="1">
              <a:off x="1450841" y="2990715"/>
              <a:ext cx="603179" cy="1090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9" idx="4"/>
              <a:endCxn id="10" idx="2"/>
            </p:cNvCxnSpPr>
            <p:nvPr/>
          </p:nvCxnSpPr>
          <p:spPr>
            <a:xfrm rot="16200000" flipH="1">
              <a:off x="1876337" y="3441404"/>
              <a:ext cx="1155373" cy="415876"/>
            </a:xfrm>
            <a:prstGeom prst="curvedConnector2">
              <a:avLst/>
            </a:prstGeom>
            <a:ln w="28575">
              <a:solidFill>
                <a:schemeClr val="tx1"/>
              </a:solidFill>
              <a:headEnd type="arrow" w="med"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10" idx="3"/>
            </p:cNvCxnSpPr>
            <p:nvPr/>
          </p:nvCxnSpPr>
          <p:spPr>
            <a:xfrm>
              <a:off x="1530206" y="4277815"/>
              <a:ext cx="1211121" cy="146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0" idx="0"/>
              <a:endCxn id="9" idx="6"/>
            </p:cNvCxnSpPr>
            <p:nvPr/>
          </p:nvCxnSpPr>
          <p:spPr>
            <a:xfrm rot="16200000" flipV="1">
              <a:off x="2147768" y="3163669"/>
              <a:ext cx="1155373" cy="415876"/>
            </a:xfrm>
            <a:prstGeom prst="curvedConnector2">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2816" name="TextBox 42"/>
            <p:cNvSpPr txBox="1">
              <a:spLocks noChangeArrowheads="1"/>
            </p:cNvSpPr>
            <p:nvPr/>
          </p:nvSpPr>
          <p:spPr bwMode="auto">
            <a:xfrm>
              <a:off x="1774545" y="4417302"/>
              <a:ext cx="5405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0,1</a:t>
              </a:r>
              <a:endParaRPr lang="en-US" sz="2000" b="1"/>
            </a:p>
          </p:txBody>
        </p:sp>
        <p:cxnSp>
          <p:nvCxnSpPr>
            <p:cNvPr id="32817" name="AutoShape 1083"/>
            <p:cNvCxnSpPr>
              <a:cxnSpLocks noChangeShapeType="1"/>
              <a:stCxn id="7" idx="1"/>
              <a:endCxn id="7" idx="3"/>
            </p:cNvCxnSpPr>
            <p:nvPr/>
          </p:nvCxnSpPr>
          <p:spPr bwMode="auto">
            <a:xfrm rot="16200000" flipH="1">
              <a:off x="869853" y="4278453"/>
              <a:ext cx="394008" cy="12700"/>
            </a:xfrm>
            <a:prstGeom prst="curvedConnector5">
              <a:avLst>
                <a:gd name="adj1" fmla="val -27074"/>
                <a:gd name="adj2" fmla="val -2853935"/>
                <a:gd name="adj3" fmla="val 169625"/>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32818" name="TextBox 42"/>
            <p:cNvSpPr txBox="1">
              <a:spLocks noChangeArrowheads="1"/>
            </p:cNvSpPr>
            <p:nvPr/>
          </p:nvSpPr>
          <p:spPr bwMode="auto">
            <a:xfrm>
              <a:off x="1366605" y="3231615"/>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32819" name="TextBox 42"/>
            <p:cNvSpPr txBox="1">
              <a:spLocks noChangeArrowheads="1"/>
            </p:cNvSpPr>
            <p:nvPr/>
          </p:nvSpPr>
          <p:spPr bwMode="auto">
            <a:xfrm>
              <a:off x="304800" y="4151410"/>
              <a:ext cx="3273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grpSp>
      <p:sp>
        <p:nvSpPr>
          <p:cNvPr id="32775" name="TextBox 26"/>
          <p:cNvSpPr txBox="1">
            <a:spLocks noChangeArrowheads="1"/>
          </p:cNvSpPr>
          <p:nvPr/>
        </p:nvSpPr>
        <p:spPr bwMode="auto">
          <a:xfrm>
            <a:off x="1789113" y="5072063"/>
            <a:ext cx="685800"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a:t>NFA</a:t>
            </a:r>
          </a:p>
        </p:txBody>
      </p:sp>
      <p:sp>
        <p:nvSpPr>
          <p:cNvPr id="70" name="Oval 69"/>
          <p:cNvSpPr/>
          <p:nvPr/>
        </p:nvSpPr>
        <p:spPr bwMode="auto">
          <a:xfrm>
            <a:off x="4776788" y="1927225"/>
            <a:ext cx="938212" cy="5572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a,b</a:t>
            </a:r>
            <a:r>
              <a:rPr lang="en-US" sz="2800" b="1" dirty="0">
                <a:solidFill>
                  <a:schemeClr val="tx1"/>
                </a:solidFill>
              </a:rPr>
              <a:t> </a:t>
            </a:r>
            <a:endParaRPr lang="en-US" sz="2800" b="1" baseline="-25000" dirty="0">
              <a:solidFill>
                <a:schemeClr val="tx1"/>
              </a:solidFill>
            </a:endParaRPr>
          </a:p>
        </p:txBody>
      </p:sp>
      <p:cxnSp>
        <p:nvCxnSpPr>
          <p:cNvPr id="71" name="Straight Arrow Connector 70"/>
          <p:cNvCxnSpPr>
            <a:endCxn id="70" idx="2"/>
          </p:cNvCxnSpPr>
          <p:nvPr/>
        </p:nvCxnSpPr>
        <p:spPr bwMode="auto">
          <a:xfrm>
            <a:off x="4332288" y="2205038"/>
            <a:ext cx="444500"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778" name="TextBox 26"/>
          <p:cNvSpPr txBox="1">
            <a:spLocks noChangeArrowheads="1"/>
          </p:cNvSpPr>
          <p:nvPr/>
        </p:nvSpPr>
        <p:spPr bwMode="auto">
          <a:xfrm>
            <a:off x="5888038" y="5629275"/>
            <a:ext cx="685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a:t>DFA</a:t>
            </a:r>
          </a:p>
        </p:txBody>
      </p:sp>
      <p:cxnSp>
        <p:nvCxnSpPr>
          <p:cNvPr id="32779" name="AutoShape 1083"/>
          <p:cNvCxnSpPr>
            <a:cxnSpLocks noChangeShapeType="1"/>
            <a:stCxn id="70" idx="1"/>
            <a:endCxn id="70" idx="7"/>
          </p:cNvCxnSpPr>
          <p:nvPr/>
        </p:nvCxnSpPr>
        <p:spPr bwMode="auto">
          <a:xfrm rot="5400000" flipH="1" flipV="1">
            <a:off x="5245101" y="1676400"/>
            <a:ext cx="12700" cy="663575"/>
          </a:xfrm>
          <a:prstGeom prst="curvedConnector3">
            <a:avLst>
              <a:gd name="adj1" fmla="val 3762537"/>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32780" name="TextBox 42"/>
          <p:cNvSpPr txBox="1">
            <a:spLocks noChangeArrowheads="1"/>
          </p:cNvSpPr>
          <p:nvPr/>
        </p:nvSpPr>
        <p:spPr bwMode="auto">
          <a:xfrm>
            <a:off x="4611688" y="1531938"/>
            <a:ext cx="32861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35" name="Oval 34"/>
          <p:cNvSpPr/>
          <p:nvPr/>
        </p:nvSpPr>
        <p:spPr bwMode="auto">
          <a:xfrm>
            <a:off x="4976813" y="3305175"/>
            <a:ext cx="550862" cy="557213"/>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c </a:t>
            </a:r>
            <a:endParaRPr lang="en-US" sz="2800" b="1" baseline="-25000" dirty="0">
              <a:solidFill>
                <a:schemeClr val="tx1"/>
              </a:solidFill>
            </a:endParaRPr>
          </a:p>
        </p:txBody>
      </p:sp>
      <p:cxnSp>
        <p:nvCxnSpPr>
          <p:cNvPr id="36" name="Straight Arrow Connector 35"/>
          <p:cNvCxnSpPr>
            <a:stCxn id="70" idx="4"/>
            <a:endCxn id="35" idx="0"/>
          </p:cNvCxnSpPr>
          <p:nvPr/>
        </p:nvCxnSpPr>
        <p:spPr>
          <a:xfrm>
            <a:off x="5245100" y="2484438"/>
            <a:ext cx="6350" cy="8207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783" name="TextBox 42"/>
          <p:cNvSpPr txBox="1">
            <a:spLocks noChangeArrowheads="1"/>
          </p:cNvSpPr>
          <p:nvPr/>
        </p:nvSpPr>
        <p:spPr bwMode="auto">
          <a:xfrm>
            <a:off x="4940300" y="2671763"/>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39" name="Oval 38"/>
          <p:cNvSpPr/>
          <p:nvPr/>
        </p:nvSpPr>
        <p:spPr bwMode="auto">
          <a:xfrm>
            <a:off x="6797675" y="3275013"/>
            <a:ext cx="550863" cy="5572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rPr>
              <a:t>b </a:t>
            </a:r>
            <a:endParaRPr lang="en-US" sz="2800" b="1" baseline="-25000" dirty="0">
              <a:solidFill>
                <a:schemeClr val="tx1"/>
              </a:solidFill>
            </a:endParaRPr>
          </a:p>
        </p:txBody>
      </p:sp>
      <p:sp>
        <p:nvSpPr>
          <p:cNvPr id="41" name="Oval 40"/>
          <p:cNvSpPr/>
          <p:nvPr/>
        </p:nvSpPr>
        <p:spPr bwMode="auto">
          <a:xfrm>
            <a:off x="4776788" y="4716463"/>
            <a:ext cx="938212" cy="5572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b,c</a:t>
            </a:r>
            <a:r>
              <a:rPr lang="en-US" sz="2800" b="1" dirty="0">
                <a:solidFill>
                  <a:schemeClr val="tx1"/>
                </a:solidFill>
              </a:rPr>
              <a:t> </a:t>
            </a:r>
            <a:endParaRPr lang="en-US" sz="2800" b="1" baseline="-25000" dirty="0">
              <a:solidFill>
                <a:schemeClr val="tx1"/>
              </a:solidFill>
            </a:endParaRPr>
          </a:p>
        </p:txBody>
      </p:sp>
      <p:cxnSp>
        <p:nvCxnSpPr>
          <p:cNvPr id="42" name="Straight Arrow Connector 41"/>
          <p:cNvCxnSpPr>
            <a:stCxn id="35" idx="4"/>
            <a:endCxn id="41" idx="0"/>
          </p:cNvCxnSpPr>
          <p:nvPr/>
        </p:nvCxnSpPr>
        <p:spPr>
          <a:xfrm flipH="1">
            <a:off x="5245100" y="3862388"/>
            <a:ext cx="6350" cy="8540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5" idx="6"/>
            <a:endCxn id="39" idx="2"/>
          </p:cNvCxnSpPr>
          <p:nvPr/>
        </p:nvCxnSpPr>
        <p:spPr>
          <a:xfrm flipV="1">
            <a:off x="5527675" y="3552825"/>
            <a:ext cx="1270000" cy="301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788" name="TextBox 42"/>
          <p:cNvSpPr txBox="1">
            <a:spLocks noChangeArrowheads="1"/>
          </p:cNvSpPr>
          <p:nvPr/>
        </p:nvSpPr>
        <p:spPr bwMode="auto">
          <a:xfrm>
            <a:off x="5999163" y="3182938"/>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32789" name="TextBox 42"/>
          <p:cNvSpPr txBox="1">
            <a:spLocks noChangeArrowheads="1"/>
          </p:cNvSpPr>
          <p:nvPr/>
        </p:nvSpPr>
        <p:spPr bwMode="auto">
          <a:xfrm>
            <a:off x="4918075" y="4046538"/>
            <a:ext cx="327025"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49" name="Oval 48"/>
          <p:cNvSpPr/>
          <p:nvPr/>
        </p:nvSpPr>
        <p:spPr bwMode="auto">
          <a:xfrm>
            <a:off x="6426200" y="4724400"/>
            <a:ext cx="1293813" cy="557213"/>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a,b,c</a:t>
            </a:r>
            <a:r>
              <a:rPr lang="en-US" sz="2800" b="1" dirty="0">
                <a:solidFill>
                  <a:schemeClr val="tx1"/>
                </a:solidFill>
              </a:rPr>
              <a:t> </a:t>
            </a:r>
            <a:endParaRPr lang="en-US" sz="2800" b="1" baseline="-25000" dirty="0">
              <a:solidFill>
                <a:schemeClr val="tx1"/>
              </a:solidFill>
            </a:endParaRPr>
          </a:p>
        </p:txBody>
      </p:sp>
      <p:cxnSp>
        <p:nvCxnSpPr>
          <p:cNvPr id="50" name="Straight Arrow Connector 49"/>
          <p:cNvCxnSpPr>
            <a:stCxn id="49" idx="2"/>
            <a:endCxn id="41" idx="6"/>
          </p:cNvCxnSpPr>
          <p:nvPr/>
        </p:nvCxnSpPr>
        <p:spPr>
          <a:xfrm flipH="1" flipV="1">
            <a:off x="5715000" y="4994275"/>
            <a:ext cx="711200" cy="9525"/>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Oval 55"/>
          <p:cNvSpPr/>
          <p:nvPr/>
        </p:nvSpPr>
        <p:spPr bwMode="auto">
          <a:xfrm>
            <a:off x="6797675" y="1862138"/>
            <a:ext cx="550863" cy="55721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Cambria Math"/>
                <a:ea typeface="Cambria Math"/>
                <a:sym typeface="Symbol"/>
              </a:rPr>
              <a:t></a:t>
            </a:r>
            <a:endParaRPr lang="en-US" sz="2800" b="1" baseline="-25000" dirty="0">
              <a:solidFill>
                <a:schemeClr val="tx1"/>
              </a:solidFill>
            </a:endParaRPr>
          </a:p>
        </p:txBody>
      </p:sp>
      <p:cxnSp>
        <p:nvCxnSpPr>
          <p:cNvPr id="57" name="Straight Arrow Connector 56"/>
          <p:cNvCxnSpPr>
            <a:stCxn id="39" idx="0"/>
            <a:endCxn id="56" idx="4"/>
          </p:cNvCxnSpPr>
          <p:nvPr/>
        </p:nvCxnSpPr>
        <p:spPr>
          <a:xfrm flipV="1">
            <a:off x="7072313" y="2419350"/>
            <a:ext cx="0" cy="8556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794" name="TextBox 42"/>
          <p:cNvSpPr txBox="1">
            <a:spLocks noChangeArrowheads="1"/>
          </p:cNvSpPr>
          <p:nvPr/>
        </p:nvSpPr>
        <p:spPr bwMode="auto">
          <a:xfrm>
            <a:off x="7070725" y="2606675"/>
            <a:ext cx="327025" cy="401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sp>
        <p:nvSpPr>
          <p:cNvPr id="32795" name="TextBox 42"/>
          <p:cNvSpPr txBox="1">
            <a:spLocks noChangeArrowheads="1"/>
          </p:cNvSpPr>
          <p:nvPr/>
        </p:nvSpPr>
        <p:spPr bwMode="auto">
          <a:xfrm>
            <a:off x="6823075" y="1279525"/>
            <a:ext cx="5413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0,1</a:t>
            </a:r>
            <a:endParaRPr lang="en-US" sz="2000" b="1"/>
          </a:p>
        </p:txBody>
      </p:sp>
      <p:cxnSp>
        <p:nvCxnSpPr>
          <p:cNvPr id="32796" name="AutoShape 1083"/>
          <p:cNvCxnSpPr>
            <a:cxnSpLocks noChangeShapeType="1"/>
            <a:stCxn id="56" idx="1"/>
            <a:endCxn id="56" idx="7"/>
          </p:cNvCxnSpPr>
          <p:nvPr/>
        </p:nvCxnSpPr>
        <p:spPr bwMode="auto">
          <a:xfrm rot="5400000" flipH="1" flipV="1">
            <a:off x="7072313" y="1747837"/>
            <a:ext cx="12700" cy="390525"/>
          </a:xfrm>
          <a:prstGeom prst="curvedConnector3">
            <a:avLst>
              <a:gd name="adj1" fmla="val 2442537"/>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64" name="Straight Arrow Connector 63"/>
          <p:cNvCxnSpPr>
            <a:stCxn id="39" idx="1"/>
            <a:endCxn id="70" idx="5"/>
          </p:cNvCxnSpPr>
          <p:nvPr/>
        </p:nvCxnSpPr>
        <p:spPr>
          <a:xfrm flipH="1" flipV="1">
            <a:off x="5576888" y="2401888"/>
            <a:ext cx="1300162" cy="9540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798" name="TextBox 42"/>
          <p:cNvSpPr txBox="1">
            <a:spLocks noChangeArrowheads="1"/>
          </p:cNvSpPr>
          <p:nvPr/>
        </p:nvSpPr>
        <p:spPr bwMode="auto">
          <a:xfrm>
            <a:off x="6221413" y="2646363"/>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cxnSp>
        <p:nvCxnSpPr>
          <p:cNvPr id="75" name="Straight Arrow Connector 74"/>
          <p:cNvCxnSpPr>
            <a:stCxn id="49" idx="1"/>
            <a:endCxn id="41" idx="7"/>
          </p:cNvCxnSpPr>
          <p:nvPr/>
        </p:nvCxnSpPr>
        <p:spPr>
          <a:xfrm flipH="1" flipV="1">
            <a:off x="5576888" y="4797425"/>
            <a:ext cx="1038225" cy="95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800" name="TextBox 42"/>
          <p:cNvSpPr txBox="1">
            <a:spLocks noChangeArrowheads="1"/>
          </p:cNvSpPr>
          <p:nvPr/>
        </p:nvSpPr>
        <p:spPr bwMode="auto">
          <a:xfrm>
            <a:off x="5907088" y="5003800"/>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
        <p:nvSpPr>
          <p:cNvPr id="32801" name="TextBox 42"/>
          <p:cNvSpPr txBox="1">
            <a:spLocks noChangeArrowheads="1"/>
          </p:cNvSpPr>
          <p:nvPr/>
        </p:nvSpPr>
        <p:spPr bwMode="auto">
          <a:xfrm>
            <a:off x="5932488" y="4424363"/>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cxnSp>
        <p:nvCxnSpPr>
          <p:cNvPr id="80" name="Straight Arrow Connector 79"/>
          <p:cNvCxnSpPr>
            <a:endCxn id="39" idx="3"/>
          </p:cNvCxnSpPr>
          <p:nvPr/>
        </p:nvCxnSpPr>
        <p:spPr>
          <a:xfrm flipV="1">
            <a:off x="5410200" y="3749675"/>
            <a:ext cx="1466850" cy="9747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803" name="TextBox 42"/>
          <p:cNvSpPr txBox="1">
            <a:spLocks noChangeArrowheads="1"/>
          </p:cNvSpPr>
          <p:nvPr/>
        </p:nvSpPr>
        <p:spPr bwMode="auto">
          <a:xfrm>
            <a:off x="5835650" y="3948113"/>
            <a:ext cx="327025" cy="40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1</a:t>
            </a:r>
            <a:endParaRPr lang="en-US" sz="2000" b="1"/>
          </a:p>
        </p:txBody>
      </p:sp>
      <p:cxnSp>
        <p:nvCxnSpPr>
          <p:cNvPr id="32804" name="AutoShape 1083"/>
          <p:cNvCxnSpPr>
            <a:cxnSpLocks noChangeShapeType="1"/>
          </p:cNvCxnSpPr>
          <p:nvPr/>
        </p:nvCxnSpPr>
        <p:spPr bwMode="auto">
          <a:xfrm rot="5400000" flipH="1" flipV="1">
            <a:off x="7030244" y="4521994"/>
            <a:ext cx="12700" cy="388938"/>
          </a:xfrm>
          <a:prstGeom prst="curvedConnector3">
            <a:avLst>
              <a:gd name="adj1" fmla="val 2442537"/>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32805" name="TextBox 42"/>
          <p:cNvSpPr txBox="1">
            <a:spLocks noChangeArrowheads="1"/>
          </p:cNvSpPr>
          <p:nvPr/>
        </p:nvSpPr>
        <p:spPr bwMode="auto">
          <a:xfrm>
            <a:off x="7094538" y="4160838"/>
            <a:ext cx="3270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000" b="1">
                <a:sym typeface="Symbol" pitchFamily="18" charset="2"/>
              </a:rPr>
              <a:t>0</a:t>
            </a:r>
            <a:endParaRPr lang="en-US" sz="2000" b="1"/>
          </a:p>
        </p:txBody>
      </p:sp>
    </p:spTree>
    <p:extLst>
      <p:ext uri="{BB962C8B-B14F-4D97-AF65-F5344CB8AC3E}">
        <p14:creationId xmlns:p14="http://schemas.microsoft.com/office/powerpoint/2010/main" val="1524674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A9D3706D-0AFC-4D36-830E-5343E4811ADC}"/>
              </a:ext>
            </a:extLst>
          </p:cNvPr>
          <p:cNvSpPr/>
          <p:nvPr/>
        </p:nvSpPr>
        <p:spPr>
          <a:xfrm>
            <a:off x="1733782" y="4070746"/>
            <a:ext cx="5742218" cy="1715346"/>
          </a:xfrm>
          <a:custGeom>
            <a:avLst/>
            <a:gdLst>
              <a:gd name="connsiteX0" fmla="*/ 1277866 w 5742218"/>
              <a:gd name="connsiteY0" fmla="*/ 81804 h 1715346"/>
              <a:gd name="connsiteX1" fmla="*/ 304743 w 5742218"/>
              <a:gd name="connsiteY1" fmla="*/ 123749 h 1715346"/>
              <a:gd name="connsiteX2" fmla="*/ 136963 w 5742218"/>
              <a:gd name="connsiteY2" fmla="*/ 1600212 h 1715346"/>
              <a:gd name="connsiteX3" fmla="*/ 2167099 w 5742218"/>
              <a:gd name="connsiteY3" fmla="*/ 1616990 h 1715346"/>
              <a:gd name="connsiteX4" fmla="*/ 5447194 w 5742218"/>
              <a:gd name="connsiteY4" fmla="*/ 1566656 h 1715346"/>
              <a:gd name="connsiteX5" fmla="*/ 5489139 w 5742218"/>
              <a:gd name="connsiteY5" fmla="*/ 299918 h 1715346"/>
              <a:gd name="connsiteX6" fmla="*/ 4591517 w 5742218"/>
              <a:gd name="connsiteY6" fmla="*/ 90193 h 1715346"/>
              <a:gd name="connsiteX7" fmla="*/ 2712383 w 5742218"/>
              <a:gd name="connsiteY7" fmla="*/ 106971 h 1715346"/>
              <a:gd name="connsiteX8" fmla="*/ 1277866 w 5742218"/>
              <a:gd name="connsiteY8" fmla="*/ 81804 h 1715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2218" h="1715346">
                <a:moveTo>
                  <a:pt x="1277866" y="81804"/>
                </a:moveTo>
                <a:cubicBezTo>
                  <a:pt x="876593" y="84600"/>
                  <a:pt x="494893" y="-129319"/>
                  <a:pt x="304743" y="123749"/>
                </a:cubicBezTo>
                <a:cubicBezTo>
                  <a:pt x="114592" y="376817"/>
                  <a:pt x="-173430" y="1351339"/>
                  <a:pt x="136963" y="1600212"/>
                </a:cubicBezTo>
                <a:cubicBezTo>
                  <a:pt x="447356" y="1849086"/>
                  <a:pt x="2167099" y="1616990"/>
                  <a:pt x="2167099" y="1616990"/>
                </a:cubicBezTo>
                <a:cubicBezTo>
                  <a:pt x="3052137" y="1611397"/>
                  <a:pt x="4893521" y="1786168"/>
                  <a:pt x="5447194" y="1566656"/>
                </a:cubicBezTo>
                <a:cubicBezTo>
                  <a:pt x="6000867" y="1347144"/>
                  <a:pt x="5631752" y="545995"/>
                  <a:pt x="5489139" y="299918"/>
                </a:cubicBezTo>
                <a:cubicBezTo>
                  <a:pt x="5346526" y="53841"/>
                  <a:pt x="5054310" y="122351"/>
                  <a:pt x="4591517" y="90193"/>
                </a:cubicBezTo>
                <a:cubicBezTo>
                  <a:pt x="4128724" y="58035"/>
                  <a:pt x="3270251" y="106971"/>
                  <a:pt x="2712383" y="106971"/>
                </a:cubicBezTo>
                <a:cubicBezTo>
                  <a:pt x="2154515" y="106971"/>
                  <a:pt x="1679139" y="79008"/>
                  <a:pt x="1277866" y="81804"/>
                </a:cubicBezTo>
                <a:close/>
              </a:path>
            </a:pathLst>
          </a:custGeom>
          <a:solidFill>
            <a:schemeClr val="accent3">
              <a:lumMod val="20000"/>
              <a:lumOff val="80000"/>
            </a:schemeClr>
          </a:solidFill>
          <a:ln>
            <a:solidFill>
              <a:schemeClr val="accent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218" name="Title 1"/>
          <p:cNvSpPr>
            <a:spLocks noGrp="1"/>
          </p:cNvSpPr>
          <p:nvPr>
            <p:ph type="title"/>
          </p:nvPr>
        </p:nvSpPr>
        <p:spPr/>
        <p:txBody>
          <a:bodyPr/>
          <a:lstStyle/>
          <a:p>
            <a:r>
              <a:rPr lang="en-US" dirty="0"/>
              <a:t>The story so far...</a:t>
            </a:r>
          </a:p>
        </p:txBody>
      </p:sp>
      <p:sp>
        <p:nvSpPr>
          <p:cNvPr id="11" name="TextBox 10">
            <a:extLst>
              <a:ext uri="{FF2B5EF4-FFF2-40B4-BE49-F238E27FC236}">
                <a16:creationId xmlns:a16="http://schemas.microsoft.com/office/drawing/2014/main" id="{6DCEEDB1-7BF9-0D46-BB8C-4068486AA836}"/>
              </a:ext>
            </a:extLst>
          </p:cNvPr>
          <p:cNvSpPr txBox="1"/>
          <p:nvPr/>
        </p:nvSpPr>
        <p:spPr>
          <a:xfrm>
            <a:off x="4223261" y="2391129"/>
            <a:ext cx="529312" cy="646331"/>
          </a:xfrm>
          <a:prstGeom prst="rect">
            <a:avLst/>
          </a:prstGeom>
          <a:noFill/>
        </p:spPr>
        <p:txBody>
          <a:bodyPr wrap="none" rtlCol="0">
            <a:spAutoFit/>
          </a:bodyPr>
          <a:lstStyle/>
          <a:p>
            <a:r>
              <a:rPr lang="en-US" sz="3600" dirty="0"/>
              <a:t>⊆</a:t>
            </a:r>
            <a:endParaRPr lang="en-US" sz="3600" dirty="0">
              <a:latin typeface="Franklin Gothic Medium"/>
              <a:cs typeface="Franklin Gothic Medium"/>
            </a:endParaRPr>
          </a:p>
        </p:txBody>
      </p:sp>
      <p:sp>
        <p:nvSpPr>
          <p:cNvPr id="16" name="TextBox 15">
            <a:extLst>
              <a:ext uri="{FF2B5EF4-FFF2-40B4-BE49-F238E27FC236}">
                <a16:creationId xmlns:a16="http://schemas.microsoft.com/office/drawing/2014/main" id="{BEFE92D5-3F53-2E45-9389-00DCC18EDEF8}"/>
              </a:ext>
            </a:extLst>
          </p:cNvPr>
          <p:cNvSpPr txBox="1"/>
          <p:nvPr/>
        </p:nvSpPr>
        <p:spPr>
          <a:xfrm>
            <a:off x="4268145" y="4547309"/>
            <a:ext cx="486030" cy="707886"/>
          </a:xfrm>
          <a:prstGeom prst="rect">
            <a:avLst/>
          </a:prstGeom>
          <a:noFill/>
        </p:spPr>
        <p:txBody>
          <a:bodyPr wrap="none" rtlCol="0">
            <a:spAutoFit/>
          </a:bodyPr>
          <a:lstStyle/>
          <a:p>
            <a:r>
              <a:rPr lang="en-US" sz="4000" dirty="0">
                <a:latin typeface="Franklin Gothic Medium"/>
                <a:cs typeface="Franklin Gothic Medium"/>
              </a:rPr>
              <a:t>=</a:t>
            </a:r>
          </a:p>
        </p:txBody>
      </p:sp>
      <p:sp>
        <p:nvSpPr>
          <p:cNvPr id="9" name="Rounded Rectangle 8">
            <a:extLst>
              <a:ext uri="{FF2B5EF4-FFF2-40B4-BE49-F238E27FC236}">
                <a16:creationId xmlns:a16="http://schemas.microsoft.com/office/drawing/2014/main" id="{355915C6-88F4-E445-A137-556CAE731737}"/>
              </a:ext>
            </a:extLst>
          </p:cNvPr>
          <p:cNvSpPr/>
          <p:nvPr/>
        </p:nvSpPr>
        <p:spPr>
          <a:xfrm>
            <a:off x="2228192" y="2314903"/>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REs</a:t>
            </a:r>
          </a:p>
        </p:txBody>
      </p:sp>
      <p:sp>
        <p:nvSpPr>
          <p:cNvPr id="10" name="Rounded Rectangle 9">
            <a:extLst>
              <a:ext uri="{FF2B5EF4-FFF2-40B4-BE49-F238E27FC236}">
                <a16:creationId xmlns:a16="http://schemas.microsoft.com/office/drawing/2014/main" id="{415FE134-4069-3F41-BEDF-7CB2AF84C422}"/>
              </a:ext>
            </a:extLst>
          </p:cNvPr>
          <p:cNvSpPr/>
          <p:nvPr/>
        </p:nvSpPr>
        <p:spPr>
          <a:xfrm>
            <a:off x="2228192" y="4486874"/>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DFAs</a:t>
            </a:r>
          </a:p>
        </p:txBody>
      </p:sp>
      <p:sp>
        <p:nvSpPr>
          <p:cNvPr id="17" name="Rounded Rectangle 16">
            <a:extLst>
              <a:ext uri="{FF2B5EF4-FFF2-40B4-BE49-F238E27FC236}">
                <a16:creationId xmlns:a16="http://schemas.microsoft.com/office/drawing/2014/main" id="{31AC026F-96A2-294A-BC76-CFA6120B34A3}"/>
              </a:ext>
            </a:extLst>
          </p:cNvPr>
          <p:cNvSpPr/>
          <p:nvPr/>
        </p:nvSpPr>
        <p:spPr>
          <a:xfrm>
            <a:off x="5234152" y="4486875"/>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NFAs</a:t>
            </a:r>
          </a:p>
        </p:txBody>
      </p:sp>
      <p:sp>
        <p:nvSpPr>
          <p:cNvPr id="18" name="Rounded Rectangle 17">
            <a:extLst>
              <a:ext uri="{FF2B5EF4-FFF2-40B4-BE49-F238E27FC236}">
                <a16:creationId xmlns:a16="http://schemas.microsoft.com/office/drawing/2014/main" id="{E6B815C8-4B03-5047-B890-54A1358EE594}"/>
              </a:ext>
            </a:extLst>
          </p:cNvPr>
          <p:cNvSpPr/>
          <p:nvPr/>
        </p:nvSpPr>
        <p:spPr>
          <a:xfrm>
            <a:off x="5234152" y="2314902"/>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CFGs</a:t>
            </a:r>
          </a:p>
        </p:txBody>
      </p:sp>
      <p:sp>
        <p:nvSpPr>
          <p:cNvPr id="12" name="TextBox 11">
            <a:extLst>
              <a:ext uri="{FF2B5EF4-FFF2-40B4-BE49-F238E27FC236}">
                <a16:creationId xmlns:a16="http://schemas.microsoft.com/office/drawing/2014/main" id="{BEFE92D5-3F53-2E45-9389-00DCC18EDEF8}"/>
              </a:ext>
            </a:extLst>
          </p:cNvPr>
          <p:cNvSpPr txBox="1"/>
          <p:nvPr/>
        </p:nvSpPr>
        <p:spPr>
          <a:xfrm rot="2700000">
            <a:off x="4223261" y="3477115"/>
            <a:ext cx="529312" cy="646331"/>
          </a:xfrm>
          <a:prstGeom prst="rect">
            <a:avLst/>
          </a:prstGeom>
          <a:noFill/>
        </p:spPr>
        <p:txBody>
          <a:bodyPr wrap="none" rtlCol="0">
            <a:spAutoFit/>
          </a:bodyPr>
          <a:lstStyle/>
          <a:p>
            <a:r>
              <a:rPr lang="en-US" sz="3600" dirty="0"/>
              <a:t>⊆</a:t>
            </a:r>
            <a:endParaRPr lang="en-US" sz="3600" dirty="0">
              <a:latin typeface="Franklin Gothic Medium"/>
              <a:cs typeface="Franklin Gothic Medium"/>
            </a:endParaRPr>
          </a:p>
        </p:txBody>
      </p:sp>
    </p:spTree>
    <p:extLst>
      <p:ext uri="{BB962C8B-B14F-4D97-AF65-F5344CB8AC3E}">
        <p14:creationId xmlns:p14="http://schemas.microsoft.com/office/powerpoint/2010/main" val="3242335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 ⊆ </a:t>
            </a:r>
            <a:r>
              <a:rPr lang="en-US" dirty="0">
                <a:solidFill>
                  <a:prstClr val="black"/>
                </a:solidFill>
              </a:rPr>
              <a:t>NFAs </a:t>
            </a:r>
            <a:r>
              <a:rPr lang="en-US" dirty="0"/>
              <a:t>≡</a:t>
            </a:r>
            <a:r>
              <a:rPr lang="en-US" dirty="0">
                <a:solidFill>
                  <a:prstClr val="black"/>
                </a:solidFill>
              </a:rPr>
              <a:t> </a:t>
            </a:r>
            <a:r>
              <a:rPr lang="en-US" dirty="0"/>
              <a:t>DFAs</a:t>
            </a:r>
          </a:p>
        </p:txBody>
      </p:sp>
      <p:sp>
        <p:nvSpPr>
          <p:cNvPr id="3" name="Content Placeholder 2"/>
          <p:cNvSpPr>
            <a:spLocks noGrp="1"/>
          </p:cNvSpPr>
          <p:nvPr>
            <p:ph idx="1"/>
          </p:nvPr>
        </p:nvSpPr>
        <p:spPr>
          <a:xfrm>
            <a:off x="457199" y="1244160"/>
            <a:ext cx="8500533" cy="5140800"/>
          </a:xfrm>
        </p:spPr>
        <p:txBody>
          <a:bodyPr>
            <a:normAutofit/>
          </a:bodyPr>
          <a:lstStyle/>
          <a:p>
            <a:pPr marL="0" indent="0">
              <a:buNone/>
            </a:pPr>
            <a:r>
              <a:rPr lang="en-US" sz="2600" dirty="0"/>
              <a:t>We have shown how to build an optimal DFA for every regular expression</a:t>
            </a:r>
          </a:p>
          <a:p>
            <a:pPr lvl="1"/>
            <a:r>
              <a:rPr lang="en-US" sz="2400" dirty="0"/>
              <a:t>Build NFA</a:t>
            </a:r>
          </a:p>
          <a:p>
            <a:pPr lvl="1"/>
            <a:r>
              <a:rPr lang="en-US" sz="2400" dirty="0"/>
              <a:t>Convert NFA to DFA using subset construction</a:t>
            </a:r>
          </a:p>
          <a:p>
            <a:pPr lvl="1"/>
            <a:r>
              <a:rPr lang="en-US" sz="2400" dirty="0"/>
              <a:t>Minimize resulting DFA</a:t>
            </a:r>
          </a:p>
          <a:p>
            <a:pPr marL="457200" lvl="1" indent="0">
              <a:buNone/>
            </a:pPr>
            <a:endParaRPr lang="en-US" sz="2400" dirty="0"/>
          </a:p>
          <a:p>
            <a:pPr marL="57150" indent="0">
              <a:buNone/>
            </a:pPr>
            <a:r>
              <a:rPr lang="en-US" sz="2600" dirty="0"/>
              <a:t>Thus, we could now implement a </a:t>
            </a:r>
            <a:r>
              <a:rPr lang="en-US" sz="2600" dirty="0" err="1"/>
              <a:t>RegExp</a:t>
            </a:r>
            <a:r>
              <a:rPr lang="en-US" sz="2600" dirty="0"/>
              <a:t> library</a:t>
            </a:r>
          </a:p>
          <a:p>
            <a:pPr lvl="1"/>
            <a:r>
              <a:rPr lang="en-US" sz="2400" dirty="0"/>
              <a:t>most </a:t>
            </a:r>
            <a:r>
              <a:rPr lang="en-US" sz="2400" dirty="0" err="1"/>
              <a:t>RegExp</a:t>
            </a:r>
            <a:r>
              <a:rPr lang="en-US" sz="2400" dirty="0"/>
              <a:t> libraries actually simulate the NFA </a:t>
            </a:r>
          </a:p>
          <a:p>
            <a:pPr lvl="2"/>
            <a:r>
              <a:rPr lang="en-US" sz="2000" dirty="0"/>
              <a:t>by constructing just the parts that are needed during the execution</a:t>
            </a:r>
          </a:p>
          <a:p>
            <a:pPr lvl="1"/>
            <a:r>
              <a:rPr lang="en-US" sz="2400" dirty="0"/>
              <a:t>(even better: one can combine the two approaches:</a:t>
            </a:r>
            <a:br>
              <a:rPr lang="en-US" sz="2400" dirty="0"/>
            </a:br>
            <a:r>
              <a:rPr lang="en-US" sz="2400" dirty="0"/>
              <a:t> apply DFA minimization lazily while simulating the NFA)</a:t>
            </a:r>
            <a:endParaRPr lang="en-US" sz="2000" dirty="0"/>
          </a:p>
        </p:txBody>
      </p:sp>
    </p:spTree>
    <p:extLst>
      <p:ext uri="{BB962C8B-B14F-4D97-AF65-F5344CB8AC3E}">
        <p14:creationId xmlns:p14="http://schemas.microsoft.com/office/powerpoint/2010/main" val="1061648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15EFED32-077C-4269-A643-C79B9D43D11A}"/>
              </a:ext>
            </a:extLst>
          </p:cNvPr>
          <p:cNvSpPr/>
          <p:nvPr/>
        </p:nvSpPr>
        <p:spPr>
          <a:xfrm>
            <a:off x="1809283" y="3328226"/>
            <a:ext cx="5742218" cy="1715346"/>
          </a:xfrm>
          <a:custGeom>
            <a:avLst/>
            <a:gdLst>
              <a:gd name="connsiteX0" fmla="*/ 1277866 w 5742218"/>
              <a:gd name="connsiteY0" fmla="*/ 81804 h 1715346"/>
              <a:gd name="connsiteX1" fmla="*/ 304743 w 5742218"/>
              <a:gd name="connsiteY1" fmla="*/ 123749 h 1715346"/>
              <a:gd name="connsiteX2" fmla="*/ 136963 w 5742218"/>
              <a:gd name="connsiteY2" fmla="*/ 1600212 h 1715346"/>
              <a:gd name="connsiteX3" fmla="*/ 2167099 w 5742218"/>
              <a:gd name="connsiteY3" fmla="*/ 1616990 h 1715346"/>
              <a:gd name="connsiteX4" fmla="*/ 5447194 w 5742218"/>
              <a:gd name="connsiteY4" fmla="*/ 1566656 h 1715346"/>
              <a:gd name="connsiteX5" fmla="*/ 5489139 w 5742218"/>
              <a:gd name="connsiteY5" fmla="*/ 299918 h 1715346"/>
              <a:gd name="connsiteX6" fmla="*/ 4591517 w 5742218"/>
              <a:gd name="connsiteY6" fmla="*/ 90193 h 1715346"/>
              <a:gd name="connsiteX7" fmla="*/ 2712383 w 5742218"/>
              <a:gd name="connsiteY7" fmla="*/ 106971 h 1715346"/>
              <a:gd name="connsiteX8" fmla="*/ 1277866 w 5742218"/>
              <a:gd name="connsiteY8" fmla="*/ 81804 h 1715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2218" h="1715346">
                <a:moveTo>
                  <a:pt x="1277866" y="81804"/>
                </a:moveTo>
                <a:cubicBezTo>
                  <a:pt x="876593" y="84600"/>
                  <a:pt x="494893" y="-129319"/>
                  <a:pt x="304743" y="123749"/>
                </a:cubicBezTo>
                <a:cubicBezTo>
                  <a:pt x="114592" y="376817"/>
                  <a:pt x="-173430" y="1351339"/>
                  <a:pt x="136963" y="1600212"/>
                </a:cubicBezTo>
                <a:cubicBezTo>
                  <a:pt x="447356" y="1849086"/>
                  <a:pt x="2167099" y="1616990"/>
                  <a:pt x="2167099" y="1616990"/>
                </a:cubicBezTo>
                <a:cubicBezTo>
                  <a:pt x="3052137" y="1611397"/>
                  <a:pt x="4893521" y="1786168"/>
                  <a:pt x="5447194" y="1566656"/>
                </a:cubicBezTo>
                <a:cubicBezTo>
                  <a:pt x="6000867" y="1347144"/>
                  <a:pt x="5631752" y="545995"/>
                  <a:pt x="5489139" y="299918"/>
                </a:cubicBezTo>
                <a:cubicBezTo>
                  <a:pt x="5346526" y="53841"/>
                  <a:pt x="5054310" y="122351"/>
                  <a:pt x="4591517" y="90193"/>
                </a:cubicBezTo>
                <a:cubicBezTo>
                  <a:pt x="4128724" y="58035"/>
                  <a:pt x="3270251" y="106971"/>
                  <a:pt x="2712383" y="106971"/>
                </a:cubicBezTo>
                <a:cubicBezTo>
                  <a:pt x="2154515" y="106971"/>
                  <a:pt x="1679139" y="79008"/>
                  <a:pt x="1277866" y="81804"/>
                </a:cubicBezTo>
                <a:close/>
              </a:path>
            </a:pathLst>
          </a:custGeom>
          <a:solidFill>
            <a:schemeClr val="accent3">
              <a:lumMod val="20000"/>
              <a:lumOff val="80000"/>
            </a:schemeClr>
          </a:solidFill>
          <a:ln>
            <a:solidFill>
              <a:schemeClr val="accent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218" name="Title 1"/>
          <p:cNvSpPr>
            <a:spLocks noGrp="1"/>
          </p:cNvSpPr>
          <p:nvPr>
            <p:ph type="title"/>
          </p:nvPr>
        </p:nvSpPr>
        <p:spPr/>
        <p:txBody>
          <a:bodyPr/>
          <a:lstStyle/>
          <a:p>
            <a:r>
              <a:rPr lang="en-US" dirty="0"/>
              <a:t>The story so far...</a:t>
            </a:r>
          </a:p>
        </p:txBody>
      </p:sp>
      <p:sp>
        <p:nvSpPr>
          <p:cNvPr id="11" name="TextBox 10">
            <a:extLst>
              <a:ext uri="{FF2B5EF4-FFF2-40B4-BE49-F238E27FC236}">
                <a16:creationId xmlns:a16="http://schemas.microsoft.com/office/drawing/2014/main" id="{6DCEEDB1-7BF9-0D46-BB8C-4068486AA836}"/>
              </a:ext>
            </a:extLst>
          </p:cNvPr>
          <p:cNvSpPr txBox="1"/>
          <p:nvPr/>
        </p:nvSpPr>
        <p:spPr>
          <a:xfrm>
            <a:off x="4245032" y="1661786"/>
            <a:ext cx="529312" cy="646331"/>
          </a:xfrm>
          <a:prstGeom prst="rect">
            <a:avLst/>
          </a:prstGeom>
          <a:noFill/>
        </p:spPr>
        <p:txBody>
          <a:bodyPr wrap="none" rtlCol="0">
            <a:spAutoFit/>
          </a:bodyPr>
          <a:lstStyle/>
          <a:p>
            <a:r>
              <a:rPr lang="en-US" sz="3600" dirty="0"/>
              <a:t>⊆</a:t>
            </a:r>
            <a:endParaRPr lang="en-US" sz="3600" dirty="0">
              <a:latin typeface="Franklin Gothic Medium"/>
              <a:cs typeface="Franklin Gothic Medium"/>
            </a:endParaRPr>
          </a:p>
        </p:txBody>
      </p:sp>
      <p:sp>
        <p:nvSpPr>
          <p:cNvPr id="16" name="TextBox 15">
            <a:extLst>
              <a:ext uri="{FF2B5EF4-FFF2-40B4-BE49-F238E27FC236}">
                <a16:creationId xmlns:a16="http://schemas.microsoft.com/office/drawing/2014/main" id="{BEFE92D5-3F53-2E45-9389-00DCC18EDEF8}"/>
              </a:ext>
            </a:extLst>
          </p:cNvPr>
          <p:cNvSpPr txBox="1"/>
          <p:nvPr/>
        </p:nvSpPr>
        <p:spPr>
          <a:xfrm>
            <a:off x="4289916" y="3817966"/>
            <a:ext cx="486030" cy="707886"/>
          </a:xfrm>
          <a:prstGeom prst="rect">
            <a:avLst/>
          </a:prstGeom>
          <a:noFill/>
        </p:spPr>
        <p:txBody>
          <a:bodyPr wrap="none" rtlCol="0">
            <a:spAutoFit/>
          </a:bodyPr>
          <a:lstStyle/>
          <a:p>
            <a:r>
              <a:rPr lang="en-US" sz="4000" dirty="0">
                <a:latin typeface="Franklin Gothic Medium"/>
                <a:cs typeface="Franklin Gothic Medium"/>
              </a:rPr>
              <a:t>=</a:t>
            </a:r>
          </a:p>
        </p:txBody>
      </p:sp>
      <p:sp>
        <p:nvSpPr>
          <p:cNvPr id="9" name="Rounded Rectangle 8">
            <a:extLst>
              <a:ext uri="{FF2B5EF4-FFF2-40B4-BE49-F238E27FC236}">
                <a16:creationId xmlns:a16="http://schemas.microsoft.com/office/drawing/2014/main" id="{355915C6-88F4-E445-A137-556CAE731737}"/>
              </a:ext>
            </a:extLst>
          </p:cNvPr>
          <p:cNvSpPr/>
          <p:nvPr/>
        </p:nvSpPr>
        <p:spPr>
          <a:xfrm>
            <a:off x="2249963" y="1585560"/>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REs</a:t>
            </a:r>
          </a:p>
        </p:txBody>
      </p:sp>
      <p:sp>
        <p:nvSpPr>
          <p:cNvPr id="10" name="Rounded Rectangle 9">
            <a:extLst>
              <a:ext uri="{FF2B5EF4-FFF2-40B4-BE49-F238E27FC236}">
                <a16:creationId xmlns:a16="http://schemas.microsoft.com/office/drawing/2014/main" id="{415FE134-4069-3F41-BEDF-7CB2AF84C422}"/>
              </a:ext>
            </a:extLst>
          </p:cNvPr>
          <p:cNvSpPr/>
          <p:nvPr/>
        </p:nvSpPr>
        <p:spPr>
          <a:xfrm>
            <a:off x="2249963" y="3757531"/>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DFAs</a:t>
            </a:r>
          </a:p>
        </p:txBody>
      </p:sp>
      <p:sp>
        <p:nvSpPr>
          <p:cNvPr id="17" name="Rounded Rectangle 16">
            <a:extLst>
              <a:ext uri="{FF2B5EF4-FFF2-40B4-BE49-F238E27FC236}">
                <a16:creationId xmlns:a16="http://schemas.microsoft.com/office/drawing/2014/main" id="{31AC026F-96A2-294A-BC76-CFA6120B34A3}"/>
              </a:ext>
            </a:extLst>
          </p:cNvPr>
          <p:cNvSpPr/>
          <p:nvPr/>
        </p:nvSpPr>
        <p:spPr>
          <a:xfrm>
            <a:off x="5255923" y="3757532"/>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NFAs</a:t>
            </a:r>
          </a:p>
        </p:txBody>
      </p:sp>
      <p:sp>
        <p:nvSpPr>
          <p:cNvPr id="18" name="Rounded Rectangle 17">
            <a:extLst>
              <a:ext uri="{FF2B5EF4-FFF2-40B4-BE49-F238E27FC236}">
                <a16:creationId xmlns:a16="http://schemas.microsoft.com/office/drawing/2014/main" id="{E6B815C8-4B03-5047-B890-54A1358EE594}"/>
              </a:ext>
            </a:extLst>
          </p:cNvPr>
          <p:cNvSpPr/>
          <p:nvPr/>
        </p:nvSpPr>
        <p:spPr>
          <a:xfrm>
            <a:off x="5255923" y="1585559"/>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CFGs</a:t>
            </a:r>
          </a:p>
        </p:txBody>
      </p:sp>
      <p:sp>
        <p:nvSpPr>
          <p:cNvPr id="12" name="TextBox 11">
            <a:extLst>
              <a:ext uri="{FF2B5EF4-FFF2-40B4-BE49-F238E27FC236}">
                <a16:creationId xmlns:a16="http://schemas.microsoft.com/office/drawing/2014/main" id="{BEFE92D5-3F53-2E45-9389-00DCC18EDEF8}"/>
              </a:ext>
            </a:extLst>
          </p:cNvPr>
          <p:cNvSpPr txBox="1"/>
          <p:nvPr/>
        </p:nvSpPr>
        <p:spPr>
          <a:xfrm rot="2700000">
            <a:off x="4245032" y="2747772"/>
            <a:ext cx="529312" cy="646331"/>
          </a:xfrm>
          <a:prstGeom prst="rect">
            <a:avLst/>
          </a:prstGeom>
          <a:noFill/>
        </p:spPr>
        <p:txBody>
          <a:bodyPr wrap="none" rtlCol="0">
            <a:spAutoFit/>
          </a:bodyPr>
          <a:lstStyle/>
          <a:p>
            <a:r>
              <a:rPr lang="en-US" sz="3600" dirty="0"/>
              <a:t>⊆</a:t>
            </a:r>
            <a:endParaRPr lang="en-US" sz="3600" dirty="0">
              <a:latin typeface="Franklin Gothic Medium"/>
              <a:cs typeface="Franklin Gothic Medium"/>
            </a:endParaRPr>
          </a:p>
        </p:txBody>
      </p:sp>
      <p:sp>
        <p:nvSpPr>
          <p:cNvPr id="13" name="TextBox 12">
            <a:extLst>
              <a:ext uri="{FF2B5EF4-FFF2-40B4-BE49-F238E27FC236}">
                <a16:creationId xmlns:a16="http://schemas.microsoft.com/office/drawing/2014/main" id="{3DC1B11B-8491-A641-925F-C52793C15528}"/>
              </a:ext>
            </a:extLst>
          </p:cNvPr>
          <p:cNvSpPr txBox="1"/>
          <p:nvPr/>
        </p:nvSpPr>
        <p:spPr>
          <a:xfrm>
            <a:off x="2008477" y="5606336"/>
            <a:ext cx="5127045" cy="646331"/>
          </a:xfrm>
          <a:prstGeom prst="rect">
            <a:avLst/>
          </a:prstGeom>
          <a:noFill/>
        </p:spPr>
        <p:txBody>
          <a:bodyPr wrap="none" rtlCol="0">
            <a:spAutoFit/>
          </a:bodyPr>
          <a:lstStyle/>
          <a:p>
            <a:r>
              <a:rPr lang="en-US" sz="3600" dirty="0"/>
              <a:t>Is this ⊆ really “=” or “⊊”?</a:t>
            </a:r>
            <a:endParaRPr lang="en-US" sz="3600" dirty="0">
              <a:latin typeface="Franklin Gothic Medium"/>
              <a:cs typeface="Franklin Gothic Medium"/>
            </a:endParaRPr>
          </a:p>
        </p:txBody>
      </p:sp>
      <p:cxnSp>
        <p:nvCxnSpPr>
          <p:cNvPr id="15" name="Straight Arrow Connector 14">
            <a:extLst>
              <a:ext uri="{FF2B5EF4-FFF2-40B4-BE49-F238E27FC236}">
                <a16:creationId xmlns:a16="http://schemas.microsoft.com/office/drawing/2014/main" id="{F7FD6DB9-9ACD-1D45-8376-9762F4E2E670}"/>
              </a:ext>
            </a:extLst>
          </p:cNvPr>
          <p:cNvCxnSpPr>
            <a:cxnSpLocks/>
          </p:cNvCxnSpPr>
          <p:nvPr/>
        </p:nvCxnSpPr>
        <p:spPr>
          <a:xfrm flipV="1">
            <a:off x="1284514" y="3070937"/>
            <a:ext cx="2809521" cy="17690"/>
          </a:xfrm>
          <a:prstGeom prst="straightConnector1">
            <a:avLst/>
          </a:prstGeom>
          <a:ln>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9448BC9-FC74-5A49-A95B-195E1664CA92}"/>
              </a:ext>
            </a:extLst>
          </p:cNvPr>
          <p:cNvCxnSpPr>
            <a:cxnSpLocks/>
          </p:cNvCxnSpPr>
          <p:nvPr/>
        </p:nvCxnSpPr>
        <p:spPr>
          <a:xfrm>
            <a:off x="1284514" y="3079782"/>
            <a:ext cx="0" cy="284971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65A2A61-1C88-0745-B90F-CA45DB92A457}"/>
              </a:ext>
            </a:extLst>
          </p:cNvPr>
          <p:cNvCxnSpPr>
            <a:endCxn id="13" idx="1"/>
          </p:cNvCxnSpPr>
          <p:nvPr/>
        </p:nvCxnSpPr>
        <p:spPr>
          <a:xfrm>
            <a:off x="1284514" y="5929501"/>
            <a:ext cx="723963" cy="1"/>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6660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 ≡ </a:t>
            </a:r>
            <a:r>
              <a:rPr lang="en-US" dirty="0">
                <a:solidFill>
                  <a:prstClr val="black"/>
                </a:solidFill>
              </a:rPr>
              <a:t>NFAs </a:t>
            </a:r>
            <a:r>
              <a:rPr lang="en-US" dirty="0"/>
              <a:t>≡</a:t>
            </a:r>
            <a:r>
              <a:rPr lang="en-US" dirty="0">
                <a:solidFill>
                  <a:prstClr val="black"/>
                </a:solidFill>
              </a:rPr>
              <a:t> </a:t>
            </a:r>
            <a:r>
              <a:rPr lang="en-US" dirty="0"/>
              <a:t>DFAs</a:t>
            </a:r>
          </a:p>
        </p:txBody>
      </p:sp>
      <p:sp>
        <p:nvSpPr>
          <p:cNvPr id="3" name="Content Placeholder 2"/>
          <p:cNvSpPr>
            <a:spLocks noGrp="1"/>
          </p:cNvSpPr>
          <p:nvPr>
            <p:ph idx="1"/>
          </p:nvPr>
        </p:nvSpPr>
        <p:spPr>
          <a:xfrm>
            <a:off x="457199" y="1244160"/>
            <a:ext cx="8500533" cy="5140800"/>
          </a:xfrm>
        </p:spPr>
        <p:txBody>
          <a:bodyPr>
            <a:normAutofit/>
          </a:bodyPr>
          <a:lstStyle/>
          <a:p>
            <a:pPr marL="0" indent="0">
              <a:buNone/>
            </a:pPr>
            <a:r>
              <a:rPr lang="en-US" sz="2800" dirty="0">
                <a:solidFill>
                  <a:srgbClr val="C00000"/>
                </a:solidFill>
              </a:rPr>
              <a:t>Theorem: </a:t>
            </a:r>
            <a:r>
              <a:rPr lang="en-US" sz="2800" dirty="0"/>
              <a:t>For any NFA, there is a regular expression</a:t>
            </a:r>
            <a:br>
              <a:rPr lang="en-US" sz="2800" dirty="0"/>
            </a:br>
            <a:r>
              <a:rPr lang="en-US" sz="2800" dirty="0"/>
              <a:t>			 that defines the same language</a:t>
            </a:r>
          </a:p>
          <a:p>
            <a:pPr marL="0" indent="0">
              <a:buNone/>
            </a:pPr>
            <a:endParaRPr lang="en-US" sz="2800" dirty="0">
              <a:solidFill>
                <a:srgbClr val="C00000"/>
              </a:solidFill>
            </a:endParaRPr>
          </a:p>
          <a:p>
            <a:pPr marL="0" indent="0">
              <a:buNone/>
            </a:pPr>
            <a:r>
              <a:rPr lang="en-US" sz="2800" dirty="0">
                <a:solidFill>
                  <a:srgbClr val="C00000"/>
                </a:solidFill>
              </a:rPr>
              <a:t>Corollary:  </a:t>
            </a:r>
            <a:r>
              <a:rPr lang="en-US" sz="2800" dirty="0"/>
              <a:t>A language is recognized by a DFA (or NFA) 				  if and only if it has a regular expression</a:t>
            </a:r>
          </a:p>
          <a:p>
            <a:pPr marL="0" indent="0">
              <a:buNone/>
            </a:pPr>
            <a:endParaRPr lang="en-US" sz="2800" dirty="0"/>
          </a:p>
          <a:p>
            <a:pPr marL="0" indent="0">
              <a:buNone/>
            </a:pPr>
            <a:r>
              <a:rPr lang="en-US" sz="2800" dirty="0"/>
              <a:t>You need to know these facts</a:t>
            </a:r>
          </a:p>
          <a:p>
            <a:pPr lvl="1"/>
            <a:r>
              <a:rPr lang="en-US" sz="2400" dirty="0"/>
              <a:t>the construction for the Theorem is included in the slides after this, but you will not be tested on it</a:t>
            </a:r>
          </a:p>
        </p:txBody>
      </p:sp>
    </p:spTree>
    <p:extLst>
      <p:ext uri="{BB962C8B-B14F-4D97-AF65-F5344CB8AC3E}">
        <p14:creationId xmlns:p14="http://schemas.microsoft.com/office/powerpoint/2010/main" val="3454756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4B6242A-3235-4362-80BB-8871D2100DC0}"/>
              </a:ext>
            </a:extLst>
          </p:cNvPr>
          <p:cNvSpPr/>
          <p:nvPr/>
        </p:nvSpPr>
        <p:spPr>
          <a:xfrm>
            <a:off x="1519549" y="1734258"/>
            <a:ext cx="5849339" cy="3968877"/>
          </a:xfrm>
          <a:custGeom>
            <a:avLst/>
            <a:gdLst>
              <a:gd name="connsiteX0" fmla="*/ 879702 w 5849339"/>
              <a:gd name="connsiteY0" fmla="*/ 144876 h 3968877"/>
              <a:gd name="connsiteX1" fmla="*/ 32414 w 5849339"/>
              <a:gd name="connsiteY1" fmla="*/ 1344502 h 3968877"/>
              <a:gd name="connsiteX2" fmla="*/ 485420 w 5849339"/>
              <a:gd name="connsiteY2" fmla="*/ 3693419 h 3968877"/>
              <a:gd name="connsiteX3" fmla="*/ 3237009 w 5849339"/>
              <a:gd name="connsiteY3" fmla="*/ 3894755 h 3968877"/>
              <a:gd name="connsiteX4" fmla="*/ 5577537 w 5849339"/>
              <a:gd name="connsiteY4" fmla="*/ 3852810 h 3968877"/>
              <a:gd name="connsiteX5" fmla="*/ 5510425 w 5849339"/>
              <a:gd name="connsiteY5" fmla="*/ 2594461 h 3968877"/>
              <a:gd name="connsiteX6" fmla="*/ 2976950 w 5849339"/>
              <a:gd name="connsiteY6" fmla="*/ 1612949 h 3968877"/>
              <a:gd name="connsiteX7" fmla="*/ 2473611 w 5849339"/>
              <a:gd name="connsiteY7" fmla="*/ 186821 h 3968877"/>
              <a:gd name="connsiteX8" fmla="*/ 879702 w 5849339"/>
              <a:gd name="connsiteY8" fmla="*/ 144876 h 3968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49339" h="3968877">
                <a:moveTo>
                  <a:pt x="879702" y="144876"/>
                </a:moveTo>
                <a:cubicBezTo>
                  <a:pt x="472836" y="337823"/>
                  <a:pt x="98128" y="753078"/>
                  <a:pt x="32414" y="1344502"/>
                </a:cubicBezTo>
                <a:cubicBezTo>
                  <a:pt x="-33300" y="1935926"/>
                  <a:pt x="-48679" y="3268377"/>
                  <a:pt x="485420" y="3693419"/>
                </a:cubicBezTo>
                <a:cubicBezTo>
                  <a:pt x="1019519" y="4118461"/>
                  <a:pt x="2388323" y="3868190"/>
                  <a:pt x="3237009" y="3894755"/>
                </a:cubicBezTo>
                <a:cubicBezTo>
                  <a:pt x="4085695" y="3921320"/>
                  <a:pt x="5198634" y="4069526"/>
                  <a:pt x="5577537" y="3852810"/>
                </a:cubicBezTo>
                <a:cubicBezTo>
                  <a:pt x="5956440" y="3636094"/>
                  <a:pt x="5943856" y="2967771"/>
                  <a:pt x="5510425" y="2594461"/>
                </a:cubicBezTo>
                <a:cubicBezTo>
                  <a:pt x="5076994" y="2221151"/>
                  <a:pt x="3483086" y="2014222"/>
                  <a:pt x="2976950" y="1612949"/>
                </a:cubicBezTo>
                <a:cubicBezTo>
                  <a:pt x="2470814" y="1211676"/>
                  <a:pt x="2821754" y="435694"/>
                  <a:pt x="2473611" y="186821"/>
                </a:cubicBezTo>
                <a:cubicBezTo>
                  <a:pt x="2125468" y="-62052"/>
                  <a:pt x="1286568" y="-48071"/>
                  <a:pt x="879702" y="144876"/>
                </a:cubicBezTo>
                <a:close/>
              </a:path>
            </a:pathLst>
          </a:custGeom>
          <a:solidFill>
            <a:schemeClr val="accent3">
              <a:lumMod val="20000"/>
              <a:lumOff val="80000"/>
            </a:schemeClr>
          </a:solidFill>
          <a:ln>
            <a:solidFill>
              <a:schemeClr val="accent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218" name="Title 1"/>
          <p:cNvSpPr>
            <a:spLocks noGrp="1"/>
          </p:cNvSpPr>
          <p:nvPr>
            <p:ph type="title"/>
          </p:nvPr>
        </p:nvSpPr>
        <p:spPr/>
        <p:txBody>
          <a:bodyPr/>
          <a:lstStyle/>
          <a:p>
            <a:r>
              <a:rPr lang="en-US" dirty="0"/>
              <a:t>The story so far...</a:t>
            </a:r>
          </a:p>
        </p:txBody>
      </p:sp>
      <p:sp>
        <p:nvSpPr>
          <p:cNvPr id="11" name="TextBox 10">
            <a:extLst>
              <a:ext uri="{FF2B5EF4-FFF2-40B4-BE49-F238E27FC236}">
                <a16:creationId xmlns:a16="http://schemas.microsoft.com/office/drawing/2014/main" id="{6DCEEDB1-7BF9-0D46-BB8C-4068486AA836}"/>
              </a:ext>
            </a:extLst>
          </p:cNvPr>
          <p:cNvSpPr txBox="1"/>
          <p:nvPr/>
        </p:nvSpPr>
        <p:spPr>
          <a:xfrm>
            <a:off x="4223261" y="2391129"/>
            <a:ext cx="529312" cy="646331"/>
          </a:xfrm>
          <a:prstGeom prst="rect">
            <a:avLst/>
          </a:prstGeom>
          <a:noFill/>
        </p:spPr>
        <p:txBody>
          <a:bodyPr wrap="none" rtlCol="0">
            <a:spAutoFit/>
          </a:bodyPr>
          <a:lstStyle/>
          <a:p>
            <a:r>
              <a:rPr lang="en-US" sz="3600" dirty="0"/>
              <a:t>⊆</a:t>
            </a:r>
            <a:endParaRPr lang="en-US" sz="3600" dirty="0">
              <a:latin typeface="Franklin Gothic Medium"/>
              <a:cs typeface="Franklin Gothic Medium"/>
            </a:endParaRPr>
          </a:p>
        </p:txBody>
      </p:sp>
      <p:sp>
        <p:nvSpPr>
          <p:cNvPr id="16" name="TextBox 15">
            <a:extLst>
              <a:ext uri="{FF2B5EF4-FFF2-40B4-BE49-F238E27FC236}">
                <a16:creationId xmlns:a16="http://schemas.microsoft.com/office/drawing/2014/main" id="{BEFE92D5-3F53-2E45-9389-00DCC18EDEF8}"/>
              </a:ext>
            </a:extLst>
          </p:cNvPr>
          <p:cNvSpPr txBox="1"/>
          <p:nvPr/>
        </p:nvSpPr>
        <p:spPr>
          <a:xfrm>
            <a:off x="4268145" y="4547309"/>
            <a:ext cx="486030" cy="707886"/>
          </a:xfrm>
          <a:prstGeom prst="rect">
            <a:avLst/>
          </a:prstGeom>
          <a:noFill/>
        </p:spPr>
        <p:txBody>
          <a:bodyPr wrap="none" rtlCol="0">
            <a:spAutoFit/>
          </a:bodyPr>
          <a:lstStyle/>
          <a:p>
            <a:r>
              <a:rPr lang="en-US" sz="4000" dirty="0">
                <a:latin typeface="Franklin Gothic Medium"/>
                <a:cs typeface="Franklin Gothic Medium"/>
              </a:rPr>
              <a:t>=</a:t>
            </a:r>
          </a:p>
        </p:txBody>
      </p:sp>
      <p:sp>
        <p:nvSpPr>
          <p:cNvPr id="9" name="Rounded Rectangle 8">
            <a:extLst>
              <a:ext uri="{FF2B5EF4-FFF2-40B4-BE49-F238E27FC236}">
                <a16:creationId xmlns:a16="http://schemas.microsoft.com/office/drawing/2014/main" id="{355915C6-88F4-E445-A137-556CAE731737}"/>
              </a:ext>
            </a:extLst>
          </p:cNvPr>
          <p:cNvSpPr/>
          <p:nvPr/>
        </p:nvSpPr>
        <p:spPr>
          <a:xfrm>
            <a:off x="2228192" y="2314903"/>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REs</a:t>
            </a:r>
          </a:p>
        </p:txBody>
      </p:sp>
      <p:sp>
        <p:nvSpPr>
          <p:cNvPr id="10" name="Rounded Rectangle 9">
            <a:extLst>
              <a:ext uri="{FF2B5EF4-FFF2-40B4-BE49-F238E27FC236}">
                <a16:creationId xmlns:a16="http://schemas.microsoft.com/office/drawing/2014/main" id="{415FE134-4069-3F41-BEDF-7CB2AF84C422}"/>
              </a:ext>
            </a:extLst>
          </p:cNvPr>
          <p:cNvSpPr/>
          <p:nvPr/>
        </p:nvSpPr>
        <p:spPr>
          <a:xfrm>
            <a:off x="2228192" y="4486874"/>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DFAs</a:t>
            </a:r>
          </a:p>
        </p:txBody>
      </p:sp>
      <p:sp>
        <p:nvSpPr>
          <p:cNvPr id="17" name="Rounded Rectangle 16">
            <a:extLst>
              <a:ext uri="{FF2B5EF4-FFF2-40B4-BE49-F238E27FC236}">
                <a16:creationId xmlns:a16="http://schemas.microsoft.com/office/drawing/2014/main" id="{31AC026F-96A2-294A-BC76-CFA6120B34A3}"/>
              </a:ext>
            </a:extLst>
          </p:cNvPr>
          <p:cNvSpPr/>
          <p:nvPr/>
        </p:nvSpPr>
        <p:spPr>
          <a:xfrm>
            <a:off x="5234152" y="4486875"/>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NFAs</a:t>
            </a:r>
          </a:p>
        </p:txBody>
      </p:sp>
      <p:sp>
        <p:nvSpPr>
          <p:cNvPr id="18" name="Rounded Rectangle 17">
            <a:extLst>
              <a:ext uri="{FF2B5EF4-FFF2-40B4-BE49-F238E27FC236}">
                <a16:creationId xmlns:a16="http://schemas.microsoft.com/office/drawing/2014/main" id="{E6B815C8-4B03-5047-B890-54A1358EE594}"/>
              </a:ext>
            </a:extLst>
          </p:cNvPr>
          <p:cNvSpPr/>
          <p:nvPr/>
        </p:nvSpPr>
        <p:spPr>
          <a:xfrm>
            <a:off x="5234152" y="2314902"/>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CFGs</a:t>
            </a:r>
          </a:p>
        </p:txBody>
      </p:sp>
      <p:sp>
        <p:nvSpPr>
          <p:cNvPr id="13" name="TextBox 12">
            <a:extLst>
              <a:ext uri="{FF2B5EF4-FFF2-40B4-BE49-F238E27FC236}">
                <a16:creationId xmlns:a16="http://schemas.microsoft.com/office/drawing/2014/main" id="{BEFE92D5-3F53-2E45-9389-00DCC18EDEF8}"/>
              </a:ext>
            </a:extLst>
          </p:cNvPr>
          <p:cNvSpPr txBox="1"/>
          <p:nvPr/>
        </p:nvSpPr>
        <p:spPr>
          <a:xfrm rot="5400000">
            <a:off x="2741922" y="3446339"/>
            <a:ext cx="486030" cy="707886"/>
          </a:xfrm>
          <a:prstGeom prst="rect">
            <a:avLst/>
          </a:prstGeom>
          <a:noFill/>
        </p:spPr>
        <p:txBody>
          <a:bodyPr wrap="none" rtlCol="0">
            <a:spAutoFit/>
          </a:bodyPr>
          <a:lstStyle/>
          <a:p>
            <a:r>
              <a:rPr lang="en-US" sz="4000" dirty="0">
                <a:latin typeface="Franklin Gothic Medium"/>
                <a:cs typeface="Franklin Gothic Medium"/>
              </a:rPr>
              <a:t>=</a:t>
            </a:r>
          </a:p>
        </p:txBody>
      </p:sp>
      <p:sp>
        <p:nvSpPr>
          <p:cNvPr id="5" name="TextBox 4">
            <a:extLst>
              <a:ext uri="{FF2B5EF4-FFF2-40B4-BE49-F238E27FC236}">
                <a16:creationId xmlns:a16="http://schemas.microsoft.com/office/drawing/2014/main" id="{0ADA28CE-6854-4C0B-914F-3CB30505A28C}"/>
              </a:ext>
            </a:extLst>
          </p:cNvPr>
          <p:cNvSpPr txBox="1"/>
          <p:nvPr/>
        </p:nvSpPr>
        <p:spPr>
          <a:xfrm>
            <a:off x="3147934" y="3773773"/>
            <a:ext cx="2726452" cy="461665"/>
          </a:xfrm>
          <a:prstGeom prst="rect">
            <a:avLst/>
          </a:prstGeom>
          <a:noFill/>
        </p:spPr>
        <p:txBody>
          <a:bodyPr wrap="none" rtlCol="0">
            <a:spAutoFit/>
          </a:bodyPr>
          <a:lstStyle/>
          <a:p>
            <a:r>
              <a:rPr lang="en-US" sz="2400" dirty="0">
                <a:latin typeface="Franklin Gothic Medium"/>
                <a:cs typeface="Franklin Gothic Medium"/>
              </a:rPr>
              <a:t>Regular Languages</a:t>
            </a:r>
          </a:p>
        </p:txBody>
      </p:sp>
    </p:spTree>
    <p:extLst>
      <p:ext uri="{BB962C8B-B14F-4D97-AF65-F5344CB8AC3E}">
        <p14:creationId xmlns:p14="http://schemas.microsoft.com/office/powerpoint/2010/main" val="165241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Three ways of thinking about NFAs</a:t>
            </a:r>
          </a:p>
        </p:txBody>
      </p:sp>
      <p:sp>
        <p:nvSpPr>
          <p:cNvPr id="3" name="Content Placeholder 2"/>
          <p:cNvSpPr>
            <a:spLocks noGrp="1"/>
          </p:cNvSpPr>
          <p:nvPr>
            <p:ph idx="1"/>
          </p:nvPr>
        </p:nvSpPr>
        <p:spPr>
          <a:xfrm>
            <a:off x="491067" y="1300605"/>
            <a:ext cx="8229600" cy="5140800"/>
          </a:xfrm>
        </p:spPr>
        <p:txBody>
          <a:bodyPr>
            <a:normAutofit/>
          </a:bodyPr>
          <a:lstStyle/>
          <a:p>
            <a:pPr>
              <a:defRPr/>
            </a:pPr>
            <a:r>
              <a:rPr lang="en-US" sz="2600" dirty="0"/>
              <a:t>Perfect guesser: The NFA has input x and whenever there is a choice of what to do it magically guesses a good one (if one exists)</a:t>
            </a:r>
          </a:p>
          <a:p>
            <a:pPr>
              <a:defRPr/>
            </a:pPr>
            <a:endParaRPr lang="en-US" sz="2600" dirty="0"/>
          </a:p>
          <a:p>
            <a:pPr>
              <a:defRPr/>
            </a:pPr>
            <a:r>
              <a:rPr lang="en-US" sz="2600" dirty="0"/>
              <a:t>Outside observer:  Is there a path labeled by </a:t>
            </a:r>
            <a:r>
              <a:rPr lang="en-US" sz="2600" dirty="0">
                <a:latin typeface="+mn-lt"/>
              </a:rPr>
              <a:t>x</a:t>
            </a:r>
            <a:r>
              <a:rPr lang="en-US" sz="2600" dirty="0"/>
              <a:t> from the start state to some accepting state?  </a:t>
            </a:r>
          </a:p>
          <a:p>
            <a:pPr lvl="3">
              <a:defRPr/>
            </a:pPr>
            <a:endParaRPr lang="en-US" sz="2600" dirty="0"/>
          </a:p>
          <a:p>
            <a:pPr>
              <a:defRPr/>
            </a:pPr>
            <a:r>
              <a:rPr lang="en-US" sz="2600" dirty="0"/>
              <a:t>Parallel exploration:  The NFA computation runs all possible computations on </a:t>
            </a:r>
            <a:r>
              <a:rPr lang="en-US" sz="2600" dirty="0">
                <a:latin typeface="+mn-lt"/>
              </a:rPr>
              <a:t>x</a:t>
            </a:r>
            <a:r>
              <a:rPr lang="en-US" sz="2600" dirty="0"/>
              <a:t> step-by-step at the same time in parallel</a:t>
            </a:r>
          </a:p>
          <a:p>
            <a:pPr>
              <a:defRPr/>
            </a:pPr>
            <a:endParaRPr lang="en-US" sz="2600" dirty="0"/>
          </a:p>
        </p:txBody>
      </p:sp>
      <p:sp>
        <p:nvSpPr>
          <p:cNvPr id="5" name="Rectangle 4">
            <a:extLst>
              <a:ext uri="{FF2B5EF4-FFF2-40B4-BE49-F238E27FC236}">
                <a16:creationId xmlns:a16="http://schemas.microsoft.com/office/drawing/2014/main" id="{662A99AB-A67E-F04E-A4AD-9F47C62B56C6}"/>
              </a:ext>
            </a:extLst>
          </p:cNvPr>
          <p:cNvSpPr/>
          <p:nvPr/>
        </p:nvSpPr>
        <p:spPr>
          <a:xfrm>
            <a:off x="491067" y="2738655"/>
            <a:ext cx="8229600" cy="1595120"/>
          </a:xfrm>
          <a:prstGeom prst="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5845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1E118B8-7E0F-41FE-A7B0-E381F58367A3}"/>
              </a:ext>
            </a:extLst>
          </p:cNvPr>
          <p:cNvSpPr/>
          <p:nvPr/>
        </p:nvSpPr>
        <p:spPr>
          <a:xfrm>
            <a:off x="1519549" y="1734258"/>
            <a:ext cx="5849339" cy="3968877"/>
          </a:xfrm>
          <a:custGeom>
            <a:avLst/>
            <a:gdLst>
              <a:gd name="connsiteX0" fmla="*/ 879702 w 5849339"/>
              <a:gd name="connsiteY0" fmla="*/ 144876 h 3968877"/>
              <a:gd name="connsiteX1" fmla="*/ 32414 w 5849339"/>
              <a:gd name="connsiteY1" fmla="*/ 1344502 h 3968877"/>
              <a:gd name="connsiteX2" fmla="*/ 485420 w 5849339"/>
              <a:gd name="connsiteY2" fmla="*/ 3693419 h 3968877"/>
              <a:gd name="connsiteX3" fmla="*/ 3237009 w 5849339"/>
              <a:gd name="connsiteY3" fmla="*/ 3894755 h 3968877"/>
              <a:gd name="connsiteX4" fmla="*/ 5577537 w 5849339"/>
              <a:gd name="connsiteY4" fmla="*/ 3852810 h 3968877"/>
              <a:gd name="connsiteX5" fmla="*/ 5510425 w 5849339"/>
              <a:gd name="connsiteY5" fmla="*/ 2594461 h 3968877"/>
              <a:gd name="connsiteX6" fmla="*/ 2976950 w 5849339"/>
              <a:gd name="connsiteY6" fmla="*/ 1612949 h 3968877"/>
              <a:gd name="connsiteX7" fmla="*/ 2473611 w 5849339"/>
              <a:gd name="connsiteY7" fmla="*/ 186821 h 3968877"/>
              <a:gd name="connsiteX8" fmla="*/ 879702 w 5849339"/>
              <a:gd name="connsiteY8" fmla="*/ 144876 h 3968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49339" h="3968877">
                <a:moveTo>
                  <a:pt x="879702" y="144876"/>
                </a:moveTo>
                <a:cubicBezTo>
                  <a:pt x="472836" y="337823"/>
                  <a:pt x="98128" y="753078"/>
                  <a:pt x="32414" y="1344502"/>
                </a:cubicBezTo>
                <a:cubicBezTo>
                  <a:pt x="-33300" y="1935926"/>
                  <a:pt x="-48679" y="3268377"/>
                  <a:pt x="485420" y="3693419"/>
                </a:cubicBezTo>
                <a:cubicBezTo>
                  <a:pt x="1019519" y="4118461"/>
                  <a:pt x="2388323" y="3868190"/>
                  <a:pt x="3237009" y="3894755"/>
                </a:cubicBezTo>
                <a:cubicBezTo>
                  <a:pt x="4085695" y="3921320"/>
                  <a:pt x="5198634" y="4069526"/>
                  <a:pt x="5577537" y="3852810"/>
                </a:cubicBezTo>
                <a:cubicBezTo>
                  <a:pt x="5956440" y="3636094"/>
                  <a:pt x="5943856" y="2967771"/>
                  <a:pt x="5510425" y="2594461"/>
                </a:cubicBezTo>
                <a:cubicBezTo>
                  <a:pt x="5076994" y="2221151"/>
                  <a:pt x="3483086" y="2014222"/>
                  <a:pt x="2976950" y="1612949"/>
                </a:cubicBezTo>
                <a:cubicBezTo>
                  <a:pt x="2470814" y="1211676"/>
                  <a:pt x="2821754" y="435694"/>
                  <a:pt x="2473611" y="186821"/>
                </a:cubicBezTo>
                <a:cubicBezTo>
                  <a:pt x="2125468" y="-62052"/>
                  <a:pt x="1286568" y="-48071"/>
                  <a:pt x="879702" y="144876"/>
                </a:cubicBezTo>
                <a:close/>
              </a:path>
            </a:pathLst>
          </a:custGeom>
          <a:solidFill>
            <a:schemeClr val="accent3">
              <a:lumMod val="20000"/>
              <a:lumOff val="80000"/>
            </a:schemeClr>
          </a:solidFill>
          <a:ln>
            <a:solidFill>
              <a:schemeClr val="accent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218" name="Title 1"/>
          <p:cNvSpPr>
            <a:spLocks noGrp="1"/>
          </p:cNvSpPr>
          <p:nvPr>
            <p:ph type="title"/>
          </p:nvPr>
        </p:nvSpPr>
        <p:spPr/>
        <p:txBody>
          <a:bodyPr/>
          <a:lstStyle/>
          <a:p>
            <a:r>
              <a:rPr lang="en-US" dirty="0"/>
              <a:t>The story so far...</a:t>
            </a:r>
          </a:p>
        </p:txBody>
      </p:sp>
      <p:sp>
        <p:nvSpPr>
          <p:cNvPr id="11" name="TextBox 10">
            <a:extLst>
              <a:ext uri="{FF2B5EF4-FFF2-40B4-BE49-F238E27FC236}">
                <a16:creationId xmlns:a16="http://schemas.microsoft.com/office/drawing/2014/main" id="{6DCEEDB1-7BF9-0D46-BB8C-4068486AA836}"/>
              </a:ext>
            </a:extLst>
          </p:cNvPr>
          <p:cNvSpPr txBox="1"/>
          <p:nvPr/>
        </p:nvSpPr>
        <p:spPr>
          <a:xfrm>
            <a:off x="4223261" y="2391129"/>
            <a:ext cx="529312" cy="646331"/>
          </a:xfrm>
          <a:prstGeom prst="rect">
            <a:avLst/>
          </a:prstGeom>
          <a:noFill/>
        </p:spPr>
        <p:txBody>
          <a:bodyPr wrap="none" rtlCol="0">
            <a:spAutoFit/>
          </a:bodyPr>
          <a:lstStyle/>
          <a:p>
            <a:r>
              <a:rPr lang="en-US" sz="3600" dirty="0"/>
              <a:t>⊆</a:t>
            </a:r>
            <a:endParaRPr lang="en-US" sz="3600" dirty="0">
              <a:latin typeface="Franklin Gothic Medium"/>
              <a:cs typeface="Franklin Gothic Medium"/>
            </a:endParaRPr>
          </a:p>
        </p:txBody>
      </p:sp>
      <p:sp>
        <p:nvSpPr>
          <p:cNvPr id="16" name="TextBox 15">
            <a:extLst>
              <a:ext uri="{FF2B5EF4-FFF2-40B4-BE49-F238E27FC236}">
                <a16:creationId xmlns:a16="http://schemas.microsoft.com/office/drawing/2014/main" id="{BEFE92D5-3F53-2E45-9389-00DCC18EDEF8}"/>
              </a:ext>
            </a:extLst>
          </p:cNvPr>
          <p:cNvSpPr txBox="1"/>
          <p:nvPr/>
        </p:nvSpPr>
        <p:spPr>
          <a:xfrm>
            <a:off x="4268145" y="4547309"/>
            <a:ext cx="486030" cy="707886"/>
          </a:xfrm>
          <a:prstGeom prst="rect">
            <a:avLst/>
          </a:prstGeom>
          <a:noFill/>
        </p:spPr>
        <p:txBody>
          <a:bodyPr wrap="none" rtlCol="0">
            <a:spAutoFit/>
          </a:bodyPr>
          <a:lstStyle/>
          <a:p>
            <a:r>
              <a:rPr lang="en-US" sz="4000" dirty="0">
                <a:latin typeface="Franklin Gothic Medium"/>
                <a:cs typeface="Franklin Gothic Medium"/>
              </a:rPr>
              <a:t>=</a:t>
            </a:r>
          </a:p>
        </p:txBody>
      </p:sp>
      <p:sp>
        <p:nvSpPr>
          <p:cNvPr id="9" name="Rounded Rectangle 8">
            <a:extLst>
              <a:ext uri="{FF2B5EF4-FFF2-40B4-BE49-F238E27FC236}">
                <a16:creationId xmlns:a16="http://schemas.microsoft.com/office/drawing/2014/main" id="{355915C6-88F4-E445-A137-556CAE731737}"/>
              </a:ext>
            </a:extLst>
          </p:cNvPr>
          <p:cNvSpPr/>
          <p:nvPr/>
        </p:nvSpPr>
        <p:spPr>
          <a:xfrm>
            <a:off x="2228192" y="2314903"/>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REs</a:t>
            </a:r>
          </a:p>
        </p:txBody>
      </p:sp>
      <p:sp>
        <p:nvSpPr>
          <p:cNvPr id="10" name="Rounded Rectangle 9">
            <a:extLst>
              <a:ext uri="{FF2B5EF4-FFF2-40B4-BE49-F238E27FC236}">
                <a16:creationId xmlns:a16="http://schemas.microsoft.com/office/drawing/2014/main" id="{415FE134-4069-3F41-BEDF-7CB2AF84C422}"/>
              </a:ext>
            </a:extLst>
          </p:cNvPr>
          <p:cNvSpPr/>
          <p:nvPr/>
        </p:nvSpPr>
        <p:spPr>
          <a:xfrm>
            <a:off x="2228192" y="4486874"/>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DFAs</a:t>
            </a:r>
          </a:p>
        </p:txBody>
      </p:sp>
      <p:sp>
        <p:nvSpPr>
          <p:cNvPr id="17" name="Rounded Rectangle 16">
            <a:extLst>
              <a:ext uri="{FF2B5EF4-FFF2-40B4-BE49-F238E27FC236}">
                <a16:creationId xmlns:a16="http://schemas.microsoft.com/office/drawing/2014/main" id="{31AC026F-96A2-294A-BC76-CFA6120B34A3}"/>
              </a:ext>
            </a:extLst>
          </p:cNvPr>
          <p:cNvSpPr/>
          <p:nvPr/>
        </p:nvSpPr>
        <p:spPr>
          <a:xfrm>
            <a:off x="5234152" y="4486875"/>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NFAs</a:t>
            </a:r>
          </a:p>
        </p:txBody>
      </p:sp>
      <p:sp>
        <p:nvSpPr>
          <p:cNvPr id="18" name="Rounded Rectangle 17">
            <a:extLst>
              <a:ext uri="{FF2B5EF4-FFF2-40B4-BE49-F238E27FC236}">
                <a16:creationId xmlns:a16="http://schemas.microsoft.com/office/drawing/2014/main" id="{E6B815C8-4B03-5047-B890-54A1358EE594}"/>
              </a:ext>
            </a:extLst>
          </p:cNvPr>
          <p:cNvSpPr/>
          <p:nvPr/>
        </p:nvSpPr>
        <p:spPr>
          <a:xfrm>
            <a:off x="5234152" y="2314902"/>
            <a:ext cx="1513490" cy="798787"/>
          </a:xfrm>
          <a:prstGeom prst="round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3200" dirty="0">
                <a:latin typeface="Franklin Gothic Medium" panose="020B0603020102020204" pitchFamily="34" charset="0"/>
              </a:rPr>
              <a:t>CFGs</a:t>
            </a:r>
          </a:p>
        </p:txBody>
      </p:sp>
      <p:sp>
        <p:nvSpPr>
          <p:cNvPr id="13" name="TextBox 12">
            <a:extLst>
              <a:ext uri="{FF2B5EF4-FFF2-40B4-BE49-F238E27FC236}">
                <a16:creationId xmlns:a16="http://schemas.microsoft.com/office/drawing/2014/main" id="{BEFE92D5-3F53-2E45-9389-00DCC18EDEF8}"/>
              </a:ext>
            </a:extLst>
          </p:cNvPr>
          <p:cNvSpPr txBox="1"/>
          <p:nvPr/>
        </p:nvSpPr>
        <p:spPr>
          <a:xfrm rot="5400000">
            <a:off x="2741922" y="3446339"/>
            <a:ext cx="486030" cy="707886"/>
          </a:xfrm>
          <a:prstGeom prst="rect">
            <a:avLst/>
          </a:prstGeom>
          <a:noFill/>
        </p:spPr>
        <p:txBody>
          <a:bodyPr wrap="none" rtlCol="0">
            <a:spAutoFit/>
          </a:bodyPr>
          <a:lstStyle/>
          <a:p>
            <a:r>
              <a:rPr lang="en-US" sz="4000" dirty="0">
                <a:latin typeface="Franklin Gothic Medium"/>
                <a:cs typeface="Franklin Gothic Medium"/>
              </a:rPr>
              <a:t>=</a:t>
            </a:r>
          </a:p>
        </p:txBody>
      </p:sp>
      <p:sp>
        <p:nvSpPr>
          <p:cNvPr id="12" name="TextBox 11">
            <a:extLst>
              <a:ext uri="{FF2B5EF4-FFF2-40B4-BE49-F238E27FC236}">
                <a16:creationId xmlns:a16="http://schemas.microsoft.com/office/drawing/2014/main" id="{F9BC0B2B-645B-4C4A-B3A0-CC30D4CA6D2E}"/>
              </a:ext>
            </a:extLst>
          </p:cNvPr>
          <p:cNvSpPr txBox="1"/>
          <p:nvPr/>
        </p:nvSpPr>
        <p:spPr>
          <a:xfrm>
            <a:off x="975759" y="5919630"/>
            <a:ext cx="7296677" cy="646331"/>
          </a:xfrm>
          <a:prstGeom prst="rect">
            <a:avLst/>
          </a:prstGeom>
          <a:noFill/>
        </p:spPr>
        <p:txBody>
          <a:bodyPr wrap="none" rtlCol="0">
            <a:spAutoFit/>
          </a:bodyPr>
          <a:lstStyle/>
          <a:p>
            <a:r>
              <a:rPr lang="en-US" sz="3600" u="sng" dirty="0"/>
              <a:t>Next time</a:t>
            </a:r>
            <a:r>
              <a:rPr lang="en-US" sz="3600" dirty="0"/>
              <a:t>:  Is this ⊆ really “=” or “⊊”?</a:t>
            </a:r>
            <a:endParaRPr lang="en-US" sz="3600" dirty="0">
              <a:latin typeface="Franklin Gothic Medium"/>
              <a:cs typeface="Franklin Gothic Medium"/>
            </a:endParaRPr>
          </a:p>
        </p:txBody>
      </p:sp>
      <p:cxnSp>
        <p:nvCxnSpPr>
          <p:cNvPr id="14" name="Straight Arrow Connector 13">
            <a:extLst>
              <a:ext uri="{FF2B5EF4-FFF2-40B4-BE49-F238E27FC236}">
                <a16:creationId xmlns:a16="http://schemas.microsoft.com/office/drawing/2014/main" id="{1FC5D60A-584F-7D46-9EC4-8E0AD1829B2F}"/>
              </a:ext>
            </a:extLst>
          </p:cNvPr>
          <p:cNvCxnSpPr>
            <a:cxnSpLocks/>
          </p:cNvCxnSpPr>
          <p:nvPr/>
        </p:nvCxnSpPr>
        <p:spPr>
          <a:xfrm>
            <a:off x="4511160" y="1687286"/>
            <a:ext cx="0" cy="703843"/>
          </a:xfrm>
          <a:prstGeom prst="straightConnector1">
            <a:avLst/>
          </a:prstGeom>
          <a:ln>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DD0DC79-7707-104C-8844-F7C89DD531A4}"/>
              </a:ext>
            </a:extLst>
          </p:cNvPr>
          <p:cNvCxnSpPr>
            <a:cxnSpLocks/>
          </p:cNvCxnSpPr>
          <p:nvPr/>
        </p:nvCxnSpPr>
        <p:spPr>
          <a:xfrm>
            <a:off x="1284514" y="1687286"/>
            <a:ext cx="0" cy="4232344"/>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D607581-777E-F845-BD9F-9DD2CEAE02C0}"/>
              </a:ext>
            </a:extLst>
          </p:cNvPr>
          <p:cNvCxnSpPr>
            <a:cxnSpLocks/>
          </p:cNvCxnSpPr>
          <p:nvPr/>
        </p:nvCxnSpPr>
        <p:spPr>
          <a:xfrm>
            <a:off x="1284514" y="1687286"/>
            <a:ext cx="3226646" cy="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7A408FE3-02FC-49AF-8858-174B1C06F53A}"/>
              </a:ext>
            </a:extLst>
          </p:cNvPr>
          <p:cNvSpPr txBox="1"/>
          <p:nvPr/>
        </p:nvSpPr>
        <p:spPr>
          <a:xfrm>
            <a:off x="3147934" y="3773773"/>
            <a:ext cx="2726452" cy="461665"/>
          </a:xfrm>
          <a:prstGeom prst="rect">
            <a:avLst/>
          </a:prstGeom>
          <a:noFill/>
        </p:spPr>
        <p:txBody>
          <a:bodyPr wrap="none" rtlCol="0">
            <a:spAutoFit/>
          </a:bodyPr>
          <a:lstStyle/>
          <a:p>
            <a:r>
              <a:rPr lang="en-US" sz="2400" dirty="0">
                <a:latin typeface="Franklin Gothic Medium"/>
                <a:cs typeface="Franklin Gothic Medium"/>
              </a:rPr>
              <a:t>Regular Languages</a:t>
            </a:r>
          </a:p>
        </p:txBody>
      </p:sp>
    </p:spTree>
    <p:extLst>
      <p:ext uri="{BB962C8B-B14F-4D97-AF65-F5344CB8AC3E}">
        <p14:creationId xmlns:p14="http://schemas.microsoft.com/office/powerpoint/2010/main" val="7689314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(Optional) proof that REs ≡ </a:t>
            </a:r>
            <a:r>
              <a:rPr lang="en-US" dirty="0">
                <a:solidFill>
                  <a:prstClr val="black"/>
                </a:solidFill>
              </a:rPr>
              <a:t>NFAs </a:t>
            </a:r>
            <a:r>
              <a:rPr lang="en-US" dirty="0"/>
              <a:t>≡</a:t>
            </a:r>
            <a:r>
              <a:rPr lang="en-US" dirty="0">
                <a:solidFill>
                  <a:prstClr val="black"/>
                </a:solidFill>
              </a:rPr>
              <a:t> </a:t>
            </a:r>
            <a:r>
              <a:rPr lang="en-US" dirty="0"/>
              <a:t>DFAs</a:t>
            </a:r>
          </a:p>
        </p:txBody>
      </p:sp>
      <p:sp>
        <p:nvSpPr>
          <p:cNvPr id="3" name="Content Placeholder 2"/>
          <p:cNvSpPr>
            <a:spLocks noGrp="1"/>
          </p:cNvSpPr>
          <p:nvPr>
            <p:ph idx="1"/>
          </p:nvPr>
        </p:nvSpPr>
        <p:spPr>
          <a:xfrm>
            <a:off x="457199" y="1244160"/>
            <a:ext cx="8552577" cy="5140800"/>
          </a:xfrm>
        </p:spPr>
        <p:txBody>
          <a:bodyPr>
            <a:normAutofit/>
          </a:bodyPr>
          <a:lstStyle/>
          <a:p>
            <a:pPr marL="0" indent="0">
              <a:buNone/>
            </a:pPr>
            <a:r>
              <a:rPr lang="en-US" sz="2800" dirty="0">
                <a:solidFill>
                  <a:srgbClr val="C00000"/>
                </a:solidFill>
              </a:rPr>
              <a:t>Theorem: </a:t>
            </a:r>
            <a:r>
              <a:rPr lang="en-US" sz="2800" dirty="0"/>
              <a:t>For any NFA, there is a regular expression</a:t>
            </a:r>
            <a:br>
              <a:rPr lang="en-US" sz="2800" dirty="0"/>
            </a:br>
            <a:r>
              <a:rPr lang="en-US" sz="2800" dirty="0"/>
              <a:t>			 that defines the same language</a:t>
            </a:r>
          </a:p>
          <a:p>
            <a:pPr marL="0" indent="0">
              <a:buNone/>
            </a:pPr>
            <a:endParaRPr lang="en-US" sz="2800" dirty="0"/>
          </a:p>
          <a:p>
            <a:pPr marL="0" indent="0">
              <a:buNone/>
            </a:pPr>
            <a:r>
              <a:rPr lang="en-US" sz="2800" dirty="0">
                <a:solidFill>
                  <a:srgbClr val="C00000"/>
                </a:solidFill>
              </a:rPr>
              <a:t>Corollary:  </a:t>
            </a:r>
            <a:r>
              <a:rPr lang="en-US" sz="2800" dirty="0"/>
              <a:t>A language is recognized by a DFA (or NFA) 				  if and only if it has a regular expression</a:t>
            </a:r>
          </a:p>
          <a:p>
            <a:pPr marL="0" indent="0">
              <a:buNone/>
            </a:pPr>
            <a:endParaRPr lang="en-US" sz="2800" dirty="0"/>
          </a:p>
          <a:p>
            <a:pPr marL="0" indent="0">
              <a:buNone/>
            </a:pPr>
            <a:r>
              <a:rPr lang="en-US" sz="2400" dirty="0"/>
              <a:t>The construction for this Theorem is included in the following slides for your information.   You will only need to know the statement of the theorem (and the corollary) not the proof.</a:t>
            </a:r>
          </a:p>
          <a:p>
            <a:pPr marL="0" indent="0">
              <a:buNone/>
            </a:pPr>
            <a:endParaRPr lang="en-US" sz="2400" dirty="0"/>
          </a:p>
          <a:p>
            <a:pPr marL="0" indent="0">
              <a:buNone/>
            </a:pPr>
            <a:r>
              <a:rPr lang="en-US" sz="2400" dirty="0"/>
              <a:t>We also give an example of the use of this general construction.</a:t>
            </a:r>
          </a:p>
        </p:txBody>
      </p:sp>
    </p:spTree>
    <p:extLst>
      <p:ext uri="{BB962C8B-B14F-4D97-AF65-F5344CB8AC3E}">
        <p14:creationId xmlns:p14="http://schemas.microsoft.com/office/powerpoint/2010/main" val="26098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New Machinery: Generalized NFAs </a:t>
            </a:r>
          </a:p>
        </p:txBody>
      </p:sp>
      <p:sp>
        <p:nvSpPr>
          <p:cNvPr id="3" name="Content Placeholder 2"/>
          <p:cNvSpPr>
            <a:spLocks noGrp="1"/>
          </p:cNvSpPr>
          <p:nvPr>
            <p:ph idx="1"/>
          </p:nvPr>
        </p:nvSpPr>
        <p:spPr>
          <a:xfrm>
            <a:off x="457199" y="1244160"/>
            <a:ext cx="8414657" cy="5140800"/>
          </a:xfrm>
        </p:spPr>
        <p:txBody>
          <a:bodyPr>
            <a:normAutofit/>
          </a:bodyPr>
          <a:lstStyle/>
          <a:p>
            <a:pPr>
              <a:defRPr/>
            </a:pPr>
            <a:r>
              <a:rPr lang="en-US" sz="2800" dirty="0"/>
              <a:t>Like NFAs but allow</a:t>
            </a:r>
          </a:p>
          <a:p>
            <a:pPr lvl="1">
              <a:defRPr/>
            </a:pPr>
            <a:r>
              <a:rPr lang="en-US" dirty="0"/>
              <a:t>parallel edges (between the same pair of states)</a:t>
            </a:r>
          </a:p>
          <a:p>
            <a:pPr lvl="1">
              <a:defRPr/>
            </a:pPr>
            <a:r>
              <a:rPr lang="en-US" dirty="0"/>
              <a:t>regular expressions as edge labels</a:t>
            </a:r>
          </a:p>
          <a:p>
            <a:pPr lvl="2">
              <a:defRPr/>
            </a:pPr>
            <a:r>
              <a:rPr lang="en-US" dirty="0"/>
              <a:t>NFAs already have edges labeled </a:t>
            </a:r>
            <a:r>
              <a:rPr lang="en-US" b="1" dirty="0">
                <a:latin typeface="Cambria Math" panose="02040503050406030204" pitchFamily="18" charset="0"/>
                <a:ea typeface="Cambria Math" panose="02040503050406030204" pitchFamily="18" charset="0"/>
                <a:sym typeface="Symbol" pitchFamily="18" charset="2"/>
              </a:rPr>
              <a:t>ɛ</a:t>
            </a:r>
            <a:r>
              <a:rPr lang="en-US" dirty="0">
                <a:sym typeface="Symbol"/>
              </a:rPr>
              <a:t> or </a:t>
            </a:r>
            <a:r>
              <a:rPr lang="en-US" b="1" i="1" dirty="0">
                <a:sym typeface="Symbol"/>
              </a:rPr>
              <a:t>a</a:t>
            </a:r>
          </a:p>
          <a:p>
            <a:pPr lvl="1">
              <a:defRPr/>
            </a:pPr>
            <a:endParaRPr lang="en-US" sz="2400" dirty="0">
              <a:sym typeface="Symbol"/>
            </a:endParaRPr>
          </a:p>
          <a:p>
            <a:pPr>
              <a:defRPr/>
            </a:pPr>
            <a:r>
              <a:rPr lang="en-US" sz="2800" dirty="0">
                <a:sym typeface="Symbol"/>
              </a:rPr>
              <a:t>Machine can follow an edge labeled by </a:t>
            </a:r>
            <a:r>
              <a:rPr lang="en-US" sz="2800" b="1" dirty="0">
                <a:sym typeface="Symbol"/>
              </a:rPr>
              <a:t>A</a:t>
            </a:r>
            <a:r>
              <a:rPr lang="en-US" sz="2800" dirty="0">
                <a:sym typeface="Symbol"/>
              </a:rPr>
              <a:t> by reading a </a:t>
            </a:r>
            <a:r>
              <a:rPr lang="en-US" sz="2800" u="sng" dirty="0">
                <a:sym typeface="Symbol"/>
              </a:rPr>
              <a:t>string of input characters</a:t>
            </a:r>
            <a:r>
              <a:rPr lang="en-US" sz="2800" dirty="0">
                <a:sym typeface="Symbol"/>
              </a:rPr>
              <a:t> in the language of A</a:t>
            </a:r>
            <a:endParaRPr lang="en-US" sz="2800" b="1" dirty="0">
              <a:sym typeface="Symbol"/>
            </a:endParaRPr>
          </a:p>
          <a:p>
            <a:pPr lvl="1">
              <a:defRPr/>
            </a:pPr>
            <a:r>
              <a:rPr lang="en-US" sz="2400" dirty="0">
                <a:sym typeface="Symbol"/>
              </a:rPr>
              <a:t>(if A is </a:t>
            </a:r>
            <a:r>
              <a:rPr lang="en-US" sz="2400" b="1" i="1" dirty="0">
                <a:sym typeface="Symbol"/>
              </a:rPr>
              <a:t>a</a:t>
            </a:r>
            <a:r>
              <a:rPr lang="en-US" sz="2400" dirty="0">
                <a:sym typeface="Symbol"/>
              </a:rPr>
              <a:t> or</a:t>
            </a:r>
            <a:r>
              <a:rPr lang="en-US" sz="2400" b="1" i="1" dirty="0">
                <a:sym typeface="Symbol"/>
              </a:rPr>
              <a:t> </a:t>
            </a:r>
            <a:r>
              <a:rPr lang="en-US" sz="2400" b="1" dirty="0" err="1">
                <a:latin typeface="Cambria Math" panose="02040503050406030204" pitchFamily="18" charset="0"/>
                <a:ea typeface="Cambria Math" panose="02040503050406030204" pitchFamily="18" charset="0"/>
                <a:sym typeface="Symbol" pitchFamily="18" charset="2"/>
              </a:rPr>
              <a:t>ɛ</a:t>
            </a:r>
            <a:r>
              <a:rPr lang="en-US" sz="2400" dirty="0">
                <a:sym typeface="Symbol"/>
              </a:rPr>
              <a:t>, this matches the original definition, but</a:t>
            </a:r>
            <a:br>
              <a:rPr lang="en-US" sz="2400" dirty="0">
                <a:sym typeface="Symbol"/>
              </a:rPr>
            </a:br>
            <a:r>
              <a:rPr lang="en-US" sz="2400" dirty="0">
                <a:sym typeface="Symbol"/>
              </a:rPr>
              <a:t> we now allow REs built with recursive steps.)</a:t>
            </a:r>
          </a:p>
        </p:txBody>
      </p:sp>
    </p:spTree>
    <p:extLst>
      <p:ext uri="{BB962C8B-B14F-4D97-AF65-F5344CB8AC3E}">
        <p14:creationId xmlns:p14="http://schemas.microsoft.com/office/powerpoint/2010/main" val="1931868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New Machinery: Generalized NFAs </a:t>
            </a:r>
          </a:p>
        </p:txBody>
      </p:sp>
      <p:sp>
        <p:nvSpPr>
          <p:cNvPr id="3" name="Content Placeholder 2"/>
          <p:cNvSpPr>
            <a:spLocks noGrp="1"/>
          </p:cNvSpPr>
          <p:nvPr>
            <p:ph idx="1"/>
          </p:nvPr>
        </p:nvSpPr>
        <p:spPr>
          <a:xfrm>
            <a:off x="457200" y="1244160"/>
            <a:ext cx="8351240" cy="5140800"/>
          </a:xfrm>
        </p:spPr>
        <p:txBody>
          <a:bodyPr>
            <a:noAutofit/>
          </a:bodyPr>
          <a:lstStyle/>
          <a:p>
            <a:pPr>
              <a:defRPr/>
            </a:pPr>
            <a:r>
              <a:rPr lang="en-US" sz="2800" dirty="0"/>
              <a:t>Like NFAs but allow</a:t>
            </a:r>
          </a:p>
          <a:p>
            <a:pPr lvl="1">
              <a:defRPr/>
            </a:pPr>
            <a:r>
              <a:rPr lang="en-US" dirty="0"/>
              <a:t>parallel edges (between the same pair of states)</a:t>
            </a:r>
          </a:p>
          <a:p>
            <a:pPr lvl="1">
              <a:defRPr/>
            </a:pPr>
            <a:r>
              <a:rPr lang="en-US" dirty="0"/>
              <a:t>regular expressions as edge labels</a:t>
            </a:r>
          </a:p>
          <a:p>
            <a:pPr lvl="2">
              <a:defRPr/>
            </a:pPr>
            <a:r>
              <a:rPr lang="en-US" dirty="0"/>
              <a:t>NFAs already have edges labeled </a:t>
            </a:r>
            <a:r>
              <a:rPr lang="en-US" b="1" dirty="0">
                <a:latin typeface="Cambria Math" panose="02040503050406030204" pitchFamily="18" charset="0"/>
                <a:ea typeface="Cambria Math" panose="02040503050406030204" pitchFamily="18" charset="0"/>
                <a:sym typeface="Symbol" pitchFamily="18" charset="2"/>
              </a:rPr>
              <a:t>ɛ</a:t>
            </a:r>
            <a:r>
              <a:rPr lang="en-US" dirty="0">
                <a:sym typeface="Symbol"/>
              </a:rPr>
              <a:t> or </a:t>
            </a:r>
            <a:r>
              <a:rPr lang="en-US" b="1" i="1" dirty="0">
                <a:sym typeface="Symbol"/>
              </a:rPr>
              <a:t>a</a:t>
            </a:r>
          </a:p>
          <a:p>
            <a:pPr lvl="1">
              <a:defRPr/>
            </a:pPr>
            <a:endParaRPr lang="en-US" sz="1100" dirty="0">
              <a:sym typeface="Symbol"/>
            </a:endParaRPr>
          </a:p>
          <a:p>
            <a:pPr>
              <a:defRPr/>
            </a:pPr>
            <a:r>
              <a:rPr lang="en-US" sz="2800" dirty="0">
                <a:sym typeface="Symbol"/>
              </a:rPr>
              <a:t>The label of a path is now the concatenation of the </a:t>
            </a:r>
            <a:r>
              <a:rPr lang="en-US" sz="2800" i="1" dirty="0">
                <a:sym typeface="Symbol"/>
              </a:rPr>
              <a:t>regular expressions</a:t>
            </a:r>
            <a:r>
              <a:rPr lang="en-US" sz="2800" dirty="0">
                <a:sym typeface="Symbol"/>
              </a:rPr>
              <a:t> on those edges, making it a regular expression</a:t>
            </a:r>
          </a:p>
          <a:p>
            <a:pPr lvl="1">
              <a:defRPr/>
            </a:pPr>
            <a:endParaRPr lang="en-US" sz="1400" dirty="0">
              <a:sym typeface="Symbol"/>
            </a:endParaRPr>
          </a:p>
          <a:p>
            <a:pPr>
              <a:defRPr/>
            </a:pPr>
            <a:r>
              <a:rPr lang="en-US" sz="2800" dirty="0">
                <a:sym typeface="Symbol"/>
              </a:rPr>
              <a:t>Def: A string </a:t>
            </a:r>
            <a:r>
              <a:rPr lang="en-US" sz="2800" dirty="0">
                <a:latin typeface="+mn-lt"/>
                <a:sym typeface="Symbol"/>
              </a:rPr>
              <a:t>x</a:t>
            </a:r>
            <a:r>
              <a:rPr lang="en-US" sz="2800" dirty="0">
                <a:sym typeface="Symbol"/>
              </a:rPr>
              <a:t> is accepted by a generalized NFA iff there is a </a:t>
            </a:r>
            <a:r>
              <a:rPr lang="en-US" sz="2800" i="1" dirty="0">
                <a:sym typeface="Symbol"/>
              </a:rPr>
              <a:t>path</a:t>
            </a:r>
            <a:r>
              <a:rPr lang="en-US" sz="2800" dirty="0">
                <a:sym typeface="Symbol"/>
              </a:rPr>
              <a:t> from start to final state labeled by a regular expression whose language </a:t>
            </a:r>
            <a:r>
              <a:rPr lang="en-US" sz="2800" b="1" dirty="0">
                <a:sym typeface="Symbol"/>
              </a:rPr>
              <a:t>contains</a:t>
            </a:r>
            <a:r>
              <a:rPr lang="en-US" sz="2800" dirty="0">
                <a:sym typeface="Symbol"/>
              </a:rPr>
              <a:t> </a:t>
            </a:r>
            <a:r>
              <a:rPr lang="en-US" sz="2800" dirty="0">
                <a:latin typeface="+mn-lt"/>
                <a:sym typeface="Symbol"/>
              </a:rPr>
              <a:t>x</a:t>
            </a:r>
            <a:endParaRPr lang="en-US" sz="2800" dirty="0">
              <a:latin typeface="+mn-lt"/>
            </a:endParaRPr>
          </a:p>
        </p:txBody>
      </p:sp>
    </p:spTree>
    <p:extLst>
      <p:ext uri="{BB962C8B-B14F-4D97-AF65-F5344CB8AC3E}">
        <p14:creationId xmlns:p14="http://schemas.microsoft.com/office/powerpoint/2010/main" val="1711150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Construction Idea</a:t>
            </a:r>
          </a:p>
        </p:txBody>
      </p:sp>
      <p:sp>
        <p:nvSpPr>
          <p:cNvPr id="35843" name="Content Placeholder 2"/>
          <p:cNvSpPr>
            <a:spLocks noGrp="1"/>
          </p:cNvSpPr>
          <p:nvPr>
            <p:ph idx="1"/>
          </p:nvPr>
        </p:nvSpPr>
        <p:spPr>
          <a:xfrm>
            <a:off x="581379" y="1244160"/>
            <a:ext cx="8229600" cy="5140800"/>
          </a:xfrm>
        </p:spPr>
        <p:txBody>
          <a:bodyPr/>
          <a:lstStyle/>
          <a:p>
            <a:pPr marL="342900" lvl="2" indent="-342900"/>
            <a:r>
              <a:rPr lang="en-US" sz="2800" dirty="0">
                <a:latin typeface="Franklin Gothic Medium" panose="020B0603020102020204" pitchFamily="34" charset="0"/>
                <a:sym typeface="Symbol" pitchFamily="18" charset="2"/>
              </a:rPr>
              <a:t>Add new start state and final state</a:t>
            </a:r>
          </a:p>
          <a:p>
            <a:pPr marL="342900" lvl="2" indent="-342900"/>
            <a:endParaRPr lang="en-US" sz="2800" dirty="0">
              <a:latin typeface="Franklin Gothic Medium" panose="020B0603020102020204" pitchFamily="34" charset="0"/>
              <a:sym typeface="Symbol" pitchFamily="18" charset="2"/>
            </a:endParaRPr>
          </a:p>
          <a:p>
            <a:pPr marL="342900" lvl="2" indent="-342900"/>
            <a:endParaRPr lang="en-US" sz="3200" dirty="0">
              <a:sym typeface="Symbol" pitchFamily="18" charset="2"/>
            </a:endParaRPr>
          </a:p>
          <a:p>
            <a:pPr marL="342900" lvl="2" indent="-342900"/>
            <a:endParaRPr lang="en-US" sz="3200" dirty="0">
              <a:sym typeface="Symbol" pitchFamily="18" charset="2"/>
            </a:endParaRPr>
          </a:p>
        </p:txBody>
      </p:sp>
      <p:sp>
        <p:nvSpPr>
          <p:cNvPr id="7" name="Rectangle 6"/>
          <p:cNvSpPr/>
          <p:nvPr/>
        </p:nvSpPr>
        <p:spPr bwMode="auto">
          <a:xfrm>
            <a:off x="3211513" y="2017887"/>
            <a:ext cx="1989137" cy="1525588"/>
          </a:xfrm>
          <a:prstGeom prst="rect">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solidFill>
                <a:prstClr val="black"/>
              </a:solidFill>
            </a:endParaRPr>
          </a:p>
        </p:txBody>
      </p:sp>
      <p:sp>
        <p:nvSpPr>
          <p:cNvPr id="10" name="Oval 9"/>
          <p:cNvSpPr/>
          <p:nvPr/>
        </p:nvSpPr>
        <p:spPr bwMode="auto">
          <a:xfrm>
            <a:off x="3409950" y="2614787"/>
            <a:ext cx="265113" cy="2857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sp>
        <p:nvSpPr>
          <p:cNvPr id="11" name="Oval 10"/>
          <p:cNvSpPr/>
          <p:nvPr/>
        </p:nvSpPr>
        <p:spPr bwMode="auto">
          <a:xfrm>
            <a:off x="4670425" y="2283000"/>
            <a:ext cx="265113" cy="285750"/>
          </a:xfrm>
          <a:prstGeom prst="ellipse">
            <a:avLst/>
          </a:prstGeom>
          <a:no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sp>
        <p:nvSpPr>
          <p:cNvPr id="12" name="Oval 11"/>
          <p:cNvSpPr/>
          <p:nvPr/>
        </p:nvSpPr>
        <p:spPr bwMode="auto">
          <a:xfrm>
            <a:off x="4670425" y="3079925"/>
            <a:ext cx="265113" cy="285750"/>
          </a:xfrm>
          <a:prstGeom prst="ellipse">
            <a:avLst/>
          </a:prstGeom>
          <a:no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sp>
        <p:nvSpPr>
          <p:cNvPr id="17" name="Oval 16"/>
          <p:cNvSpPr/>
          <p:nvPr/>
        </p:nvSpPr>
        <p:spPr bwMode="auto">
          <a:xfrm>
            <a:off x="6592888" y="2614787"/>
            <a:ext cx="265112" cy="28575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sp>
        <p:nvSpPr>
          <p:cNvPr id="35859" name="TextBox 20"/>
          <p:cNvSpPr txBox="1">
            <a:spLocks noChangeArrowheads="1"/>
          </p:cNvSpPr>
          <p:nvPr/>
        </p:nvSpPr>
        <p:spPr bwMode="auto">
          <a:xfrm>
            <a:off x="5627234" y="2055198"/>
            <a:ext cx="3481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800" b="1" dirty="0">
                <a:latin typeface="Cambria Math" panose="02040503050406030204" pitchFamily="18" charset="0"/>
                <a:ea typeface="Cambria Math" panose="02040503050406030204" pitchFamily="18" charset="0"/>
                <a:sym typeface="Symbol" pitchFamily="18" charset="2"/>
              </a:rPr>
              <a:t>ɛ</a:t>
            </a:r>
            <a:endParaRPr lang="en-US" sz="2800" b="1" dirty="0">
              <a:solidFill>
                <a:prstClr val="black"/>
              </a:solidFill>
              <a:latin typeface="Calibri" pitchFamily="34" charset="0"/>
            </a:endParaRPr>
          </a:p>
        </p:txBody>
      </p:sp>
      <p:cxnSp>
        <p:nvCxnSpPr>
          <p:cNvPr id="22" name="Curved Connector 21"/>
          <p:cNvCxnSpPr>
            <a:stCxn id="11" idx="6"/>
            <a:endCxn id="17" idx="2"/>
          </p:cNvCxnSpPr>
          <p:nvPr/>
        </p:nvCxnSpPr>
        <p:spPr bwMode="auto">
          <a:xfrm>
            <a:off x="4935538" y="2427462"/>
            <a:ext cx="1657350" cy="331788"/>
          </a:xfrm>
          <a:prstGeom prst="curved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p:nvPr/>
        </p:nvCxnSpPr>
        <p:spPr bwMode="auto">
          <a:xfrm flipV="1">
            <a:off x="4935538" y="2781475"/>
            <a:ext cx="1657350" cy="441325"/>
          </a:xfrm>
          <a:prstGeom prst="curved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862" name="TextBox 30"/>
          <p:cNvSpPr txBox="1">
            <a:spLocks noChangeArrowheads="1"/>
          </p:cNvSpPr>
          <p:nvPr/>
        </p:nvSpPr>
        <p:spPr bwMode="auto">
          <a:xfrm>
            <a:off x="5627234" y="2994872"/>
            <a:ext cx="3481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800" b="1" dirty="0">
                <a:latin typeface="Cambria Math" panose="02040503050406030204" pitchFamily="18" charset="0"/>
                <a:ea typeface="Cambria Math" panose="02040503050406030204" pitchFamily="18" charset="0"/>
                <a:sym typeface="Symbol" pitchFamily="18" charset="2"/>
              </a:rPr>
              <a:t>ɛ</a:t>
            </a:r>
            <a:endParaRPr lang="en-US" sz="2800" b="1" dirty="0">
              <a:solidFill>
                <a:prstClr val="black"/>
              </a:solidFill>
              <a:latin typeface="Calibri" pitchFamily="34" charset="0"/>
            </a:endParaRPr>
          </a:p>
        </p:txBody>
      </p:sp>
      <p:cxnSp>
        <p:nvCxnSpPr>
          <p:cNvPr id="25" name="Straight Arrow Connector 24"/>
          <p:cNvCxnSpPr/>
          <p:nvPr/>
        </p:nvCxnSpPr>
        <p:spPr bwMode="auto">
          <a:xfrm>
            <a:off x="1752600" y="2748137"/>
            <a:ext cx="269875"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Oval 25"/>
          <p:cNvSpPr/>
          <p:nvPr/>
        </p:nvSpPr>
        <p:spPr bwMode="auto">
          <a:xfrm>
            <a:off x="2017713" y="2614787"/>
            <a:ext cx="265112" cy="2857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cxnSp>
        <p:nvCxnSpPr>
          <p:cNvPr id="8" name="Straight Arrow Connector 7"/>
          <p:cNvCxnSpPr>
            <a:stCxn id="26" idx="6"/>
            <a:endCxn id="10" idx="2"/>
          </p:cNvCxnSpPr>
          <p:nvPr/>
        </p:nvCxnSpPr>
        <p:spPr bwMode="auto">
          <a:xfrm>
            <a:off x="2282825" y="2757662"/>
            <a:ext cx="112712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866" name="TextBox 20"/>
          <p:cNvSpPr txBox="1">
            <a:spLocks noChangeArrowheads="1"/>
          </p:cNvSpPr>
          <p:nvPr/>
        </p:nvSpPr>
        <p:spPr bwMode="auto">
          <a:xfrm>
            <a:off x="2614551" y="2349537"/>
            <a:ext cx="3481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800" b="1" dirty="0">
                <a:latin typeface="Cambria Math" panose="02040503050406030204" pitchFamily="18" charset="0"/>
                <a:ea typeface="Cambria Math" panose="02040503050406030204" pitchFamily="18" charset="0"/>
                <a:sym typeface="Symbol" pitchFamily="18" charset="2"/>
              </a:rPr>
              <a:t>ɛ</a:t>
            </a:r>
            <a:endParaRPr lang="en-US" sz="2800" b="1" dirty="0">
              <a:solidFill>
                <a:prstClr val="black"/>
              </a:solidFill>
              <a:latin typeface="Calibri" pitchFamily="34" charset="0"/>
            </a:endParaRPr>
          </a:p>
        </p:txBody>
      </p:sp>
      <p:grpSp>
        <p:nvGrpSpPr>
          <p:cNvPr id="2" name="Group 1"/>
          <p:cNvGrpSpPr/>
          <p:nvPr/>
        </p:nvGrpSpPr>
        <p:grpSpPr>
          <a:xfrm>
            <a:off x="1730022" y="5457170"/>
            <a:ext cx="5105400" cy="577850"/>
            <a:chOff x="1752600" y="4876800"/>
            <a:chExt cx="5105400" cy="577850"/>
          </a:xfrm>
        </p:grpSpPr>
        <p:sp>
          <p:nvSpPr>
            <p:cNvPr id="37" name="Oval 36"/>
            <p:cNvSpPr/>
            <p:nvPr/>
          </p:nvSpPr>
          <p:spPr bwMode="auto">
            <a:xfrm>
              <a:off x="6592888" y="5168900"/>
              <a:ext cx="265112" cy="28575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cxnSp>
          <p:nvCxnSpPr>
            <p:cNvPr id="42" name="Straight Arrow Connector 41"/>
            <p:cNvCxnSpPr/>
            <p:nvPr/>
          </p:nvCxnSpPr>
          <p:spPr bwMode="auto">
            <a:xfrm>
              <a:off x="1752600" y="5300663"/>
              <a:ext cx="269875"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auto">
            <a:xfrm>
              <a:off x="2017713" y="5168900"/>
              <a:ext cx="265112" cy="2857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cxnSp>
          <p:nvCxnSpPr>
            <p:cNvPr id="44" name="Straight Arrow Connector 43"/>
            <p:cNvCxnSpPr>
              <a:stCxn id="43" idx="6"/>
              <a:endCxn id="37" idx="2"/>
            </p:cNvCxnSpPr>
            <p:nvPr/>
          </p:nvCxnSpPr>
          <p:spPr bwMode="auto">
            <a:xfrm>
              <a:off x="2282825" y="5311775"/>
              <a:ext cx="431006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20"/>
            <p:cNvSpPr txBox="1">
              <a:spLocks noChangeArrowheads="1"/>
            </p:cNvSpPr>
            <p:nvPr/>
          </p:nvSpPr>
          <p:spPr bwMode="auto">
            <a:xfrm>
              <a:off x="4114800" y="4876800"/>
              <a:ext cx="404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defRPr/>
              </a:pPr>
              <a:r>
                <a:rPr lang="en-US" sz="2800" b="1" dirty="0">
                  <a:solidFill>
                    <a:prstClr val="black"/>
                  </a:solidFill>
                  <a:latin typeface="Calibri"/>
                </a:rPr>
                <a:t>A</a:t>
              </a:r>
            </a:p>
          </p:txBody>
        </p:sp>
      </p:grpSp>
      <p:sp>
        <p:nvSpPr>
          <p:cNvPr id="3" name="Rectangle 2"/>
          <p:cNvSpPr/>
          <p:nvPr/>
        </p:nvSpPr>
        <p:spPr>
          <a:xfrm>
            <a:off x="581379" y="4054650"/>
            <a:ext cx="7016044" cy="2369880"/>
          </a:xfrm>
          <a:prstGeom prst="rect">
            <a:avLst/>
          </a:prstGeom>
        </p:spPr>
        <p:txBody>
          <a:bodyPr wrap="square">
            <a:spAutoFit/>
          </a:bodyPr>
          <a:lstStyle/>
          <a:p>
            <a:pPr marL="342900" lvl="2" indent="-342900"/>
            <a:r>
              <a:rPr lang="en-US" sz="2800" dirty="0">
                <a:latin typeface="Franklin Gothic Medium" panose="020B0603020102020204" pitchFamily="34" charset="0"/>
                <a:sym typeface="Symbol" pitchFamily="18" charset="2"/>
              </a:rPr>
              <a:t>Then delete the original states one by one, adding edges to keep the same language,</a:t>
            </a:r>
            <a:br>
              <a:rPr lang="en-US" sz="2800" dirty="0">
                <a:latin typeface="Franklin Gothic Medium" panose="020B0603020102020204" pitchFamily="34" charset="0"/>
                <a:sym typeface="Symbol" pitchFamily="18" charset="2"/>
              </a:rPr>
            </a:br>
            <a:r>
              <a:rPr lang="en-US" sz="2800" dirty="0">
                <a:latin typeface="Franklin Gothic Medium" panose="020B0603020102020204" pitchFamily="34" charset="0"/>
                <a:sym typeface="Symbol" pitchFamily="18" charset="2"/>
              </a:rPr>
              <a:t>until the graph looks like:</a:t>
            </a:r>
          </a:p>
          <a:p>
            <a:pPr marL="342900" lvl="2" indent="-342900"/>
            <a:endParaRPr lang="en-US" sz="3200" dirty="0">
              <a:sym typeface="Symbol" pitchFamily="18" charset="2"/>
            </a:endParaRPr>
          </a:p>
          <a:p>
            <a:pPr marL="342900" lvl="2" indent="-342900"/>
            <a:endParaRPr lang="en-US" sz="3200" dirty="0">
              <a:sym typeface="Symbol" pitchFamily="18" charset="2"/>
            </a:endParaRPr>
          </a:p>
        </p:txBody>
      </p:sp>
    </p:spTree>
    <p:extLst>
      <p:ext uri="{BB962C8B-B14F-4D97-AF65-F5344CB8AC3E}">
        <p14:creationId xmlns:p14="http://schemas.microsoft.com/office/powerpoint/2010/main" val="147516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Starting from an NFA</a:t>
            </a:r>
          </a:p>
        </p:txBody>
      </p:sp>
      <p:grpSp>
        <p:nvGrpSpPr>
          <p:cNvPr id="2" name="Group 1"/>
          <p:cNvGrpSpPr/>
          <p:nvPr/>
        </p:nvGrpSpPr>
        <p:grpSpPr>
          <a:xfrm>
            <a:off x="1709057" y="3140075"/>
            <a:ext cx="5105400" cy="577850"/>
            <a:chOff x="1752600" y="4876800"/>
            <a:chExt cx="5105400" cy="577850"/>
          </a:xfrm>
        </p:grpSpPr>
        <p:sp>
          <p:nvSpPr>
            <p:cNvPr id="37" name="Oval 36"/>
            <p:cNvSpPr/>
            <p:nvPr/>
          </p:nvSpPr>
          <p:spPr bwMode="auto">
            <a:xfrm>
              <a:off x="6592888" y="5168900"/>
              <a:ext cx="265112" cy="28575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cxnSp>
          <p:nvCxnSpPr>
            <p:cNvPr id="42" name="Straight Arrow Connector 41"/>
            <p:cNvCxnSpPr/>
            <p:nvPr/>
          </p:nvCxnSpPr>
          <p:spPr bwMode="auto">
            <a:xfrm>
              <a:off x="1752600" y="5300663"/>
              <a:ext cx="269875"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auto">
            <a:xfrm>
              <a:off x="2017713" y="5168900"/>
              <a:ext cx="265112" cy="2857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cxnSp>
          <p:nvCxnSpPr>
            <p:cNvPr id="44" name="Straight Arrow Connector 43"/>
            <p:cNvCxnSpPr>
              <a:stCxn id="43" idx="6"/>
              <a:endCxn id="37" idx="2"/>
            </p:cNvCxnSpPr>
            <p:nvPr/>
          </p:nvCxnSpPr>
          <p:spPr bwMode="auto">
            <a:xfrm>
              <a:off x="2282825" y="5311775"/>
              <a:ext cx="431006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20"/>
            <p:cNvSpPr txBox="1">
              <a:spLocks noChangeArrowheads="1"/>
            </p:cNvSpPr>
            <p:nvPr/>
          </p:nvSpPr>
          <p:spPr bwMode="auto">
            <a:xfrm>
              <a:off x="4114800" y="4876800"/>
              <a:ext cx="404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defRPr/>
              </a:pPr>
              <a:r>
                <a:rPr lang="en-US" sz="2800" b="1" dirty="0">
                  <a:solidFill>
                    <a:prstClr val="black"/>
                  </a:solidFill>
                  <a:latin typeface="Calibri"/>
                </a:rPr>
                <a:t>A</a:t>
              </a:r>
            </a:p>
          </p:txBody>
        </p:sp>
      </p:grpSp>
      <p:sp>
        <p:nvSpPr>
          <p:cNvPr id="3" name="Rectangle 2"/>
          <p:cNvSpPr/>
          <p:nvPr/>
        </p:nvSpPr>
        <p:spPr>
          <a:xfrm>
            <a:off x="606778" y="1263999"/>
            <a:ext cx="8229600" cy="5509200"/>
          </a:xfrm>
          <a:prstGeom prst="rect">
            <a:avLst/>
          </a:prstGeom>
        </p:spPr>
        <p:txBody>
          <a:bodyPr wrap="square">
            <a:spAutoFit/>
          </a:bodyPr>
          <a:lstStyle/>
          <a:p>
            <a:pPr marL="342900" lvl="2" indent="-342900"/>
            <a:r>
              <a:rPr lang="en-US" sz="2800" dirty="0">
                <a:latin typeface="Franklin Gothic Medium" panose="020B0603020102020204" pitchFamily="34" charset="0"/>
                <a:sym typeface="Symbol" pitchFamily="18" charset="2"/>
              </a:rPr>
              <a:t>Then delete the original states one by one,</a:t>
            </a:r>
            <a:br>
              <a:rPr lang="en-US" sz="2800" dirty="0">
                <a:latin typeface="Franklin Gothic Medium" panose="020B0603020102020204" pitchFamily="34" charset="0"/>
                <a:sym typeface="Symbol" pitchFamily="18" charset="2"/>
              </a:rPr>
            </a:br>
            <a:r>
              <a:rPr lang="en-US" sz="2800" dirty="0">
                <a:latin typeface="Franklin Gothic Medium" panose="020B0603020102020204" pitchFamily="34" charset="0"/>
                <a:sym typeface="Symbol" pitchFamily="18" charset="2"/>
              </a:rPr>
              <a:t>adding edges to </a:t>
            </a:r>
            <a:r>
              <a:rPr lang="en-US" sz="2800" b="1" dirty="0">
                <a:latin typeface="Franklin Gothic Medium" panose="020B0603020102020204" pitchFamily="34" charset="0"/>
                <a:sym typeface="Symbol" pitchFamily="18" charset="2"/>
              </a:rPr>
              <a:t>keep the same language</a:t>
            </a:r>
            <a:r>
              <a:rPr lang="en-US" sz="2800" dirty="0">
                <a:latin typeface="Franklin Gothic Medium" panose="020B0603020102020204" pitchFamily="34" charset="0"/>
                <a:sym typeface="Symbol" pitchFamily="18" charset="2"/>
              </a:rPr>
              <a:t>,</a:t>
            </a:r>
            <a:br>
              <a:rPr lang="en-US" sz="2800" dirty="0">
                <a:latin typeface="Franklin Gothic Medium" panose="020B0603020102020204" pitchFamily="34" charset="0"/>
                <a:sym typeface="Symbol" pitchFamily="18" charset="2"/>
              </a:rPr>
            </a:br>
            <a:r>
              <a:rPr lang="en-US" sz="2800" dirty="0">
                <a:latin typeface="Franklin Gothic Medium" panose="020B0603020102020204" pitchFamily="34" charset="0"/>
                <a:sym typeface="Symbol" pitchFamily="18" charset="2"/>
              </a:rPr>
              <a:t>until the graph looks like:</a:t>
            </a:r>
          </a:p>
          <a:p>
            <a:pPr marL="342900" lvl="2" indent="-342900"/>
            <a:endParaRPr lang="en-US" sz="3200" dirty="0">
              <a:sym typeface="Symbol" pitchFamily="18" charset="2"/>
            </a:endParaRPr>
          </a:p>
          <a:p>
            <a:pPr marL="342900" lvl="2" indent="-342900"/>
            <a:endParaRPr lang="en-US" sz="3200" dirty="0">
              <a:sym typeface="Symbol" pitchFamily="18" charset="2"/>
            </a:endParaRPr>
          </a:p>
          <a:p>
            <a:pPr marL="342900" lvl="2" indent="-342900"/>
            <a:endParaRPr lang="en-US" sz="3200" dirty="0">
              <a:sym typeface="Symbol" pitchFamily="18" charset="2"/>
            </a:endParaRPr>
          </a:p>
          <a:p>
            <a:pPr marL="342900" lvl="2" indent="-342900"/>
            <a:endParaRPr lang="en-US" sz="1600" dirty="0">
              <a:sym typeface="Symbol" pitchFamily="18" charset="2"/>
            </a:endParaRPr>
          </a:p>
          <a:p>
            <a:pPr marL="342900" lvl="2" indent="-342900"/>
            <a:r>
              <a:rPr lang="en-US" sz="2800" dirty="0">
                <a:latin typeface="Franklin Gothic Medium" panose="020B0603020102020204" pitchFamily="34" charset="0"/>
                <a:sym typeface="Symbol" pitchFamily="18" charset="2"/>
              </a:rPr>
              <a:t>Final graph has only one path to the accepting state, which is labeled by A,</a:t>
            </a:r>
            <a:br>
              <a:rPr lang="en-US" sz="2800" dirty="0">
                <a:latin typeface="Franklin Gothic Medium" panose="020B0603020102020204" pitchFamily="34" charset="0"/>
                <a:sym typeface="Symbol" pitchFamily="18" charset="2"/>
              </a:rPr>
            </a:br>
            <a:r>
              <a:rPr lang="en-US" sz="2800" dirty="0">
                <a:latin typeface="Franklin Gothic Medium" panose="020B0603020102020204" pitchFamily="34" charset="0"/>
                <a:sym typeface="Symbol" pitchFamily="18" charset="2"/>
              </a:rPr>
              <a:t>so it accepts iff x is in the language of A</a:t>
            </a:r>
          </a:p>
          <a:p>
            <a:pPr marL="342900" lvl="2" indent="-342900"/>
            <a:endParaRPr lang="en-US" sz="1600" dirty="0">
              <a:latin typeface="Franklin Gothic Medium" panose="020B0603020102020204" pitchFamily="34" charset="0"/>
              <a:sym typeface="Symbol" pitchFamily="18" charset="2"/>
            </a:endParaRPr>
          </a:p>
          <a:p>
            <a:pPr marL="342900" lvl="2" indent="-342900"/>
            <a:r>
              <a:rPr lang="en-US" sz="2800" dirty="0">
                <a:latin typeface="Franklin Gothic Medium" panose="020B0603020102020204" pitchFamily="34" charset="0"/>
                <a:sym typeface="Symbol" pitchFamily="18" charset="2"/>
              </a:rPr>
              <a:t>Thus, A is a regular expression with the same language as the original NFA.</a:t>
            </a:r>
          </a:p>
        </p:txBody>
      </p:sp>
    </p:spTree>
    <p:extLst>
      <p:ext uri="{BB962C8B-B14F-4D97-AF65-F5344CB8AC3E}">
        <p14:creationId xmlns:p14="http://schemas.microsoft.com/office/powerpoint/2010/main" val="2379957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Only two simplification rules</a:t>
            </a:r>
          </a:p>
        </p:txBody>
      </p:sp>
      <p:sp>
        <p:nvSpPr>
          <p:cNvPr id="3" name="Content Placeholder 2"/>
          <p:cNvSpPr>
            <a:spLocks noGrp="1"/>
          </p:cNvSpPr>
          <p:nvPr>
            <p:ph idx="1"/>
          </p:nvPr>
        </p:nvSpPr>
        <p:spPr>
          <a:xfrm>
            <a:off x="457200" y="1295399"/>
            <a:ext cx="8371114" cy="5431971"/>
          </a:xfrm>
        </p:spPr>
        <p:txBody>
          <a:bodyPr/>
          <a:lstStyle/>
          <a:p>
            <a:pPr>
              <a:defRPr/>
            </a:pPr>
            <a:r>
              <a:rPr lang="en-US" sz="2800" b="1" dirty="0"/>
              <a:t>Rule 1</a:t>
            </a:r>
            <a:r>
              <a:rPr lang="en-US" sz="2800" dirty="0"/>
              <a:t>:  For any two states q</a:t>
            </a:r>
            <a:r>
              <a:rPr lang="en-US" sz="2800" baseline="-25000" dirty="0"/>
              <a:t>1</a:t>
            </a:r>
            <a:r>
              <a:rPr lang="en-US" sz="2800" dirty="0"/>
              <a:t> and q</a:t>
            </a:r>
            <a:r>
              <a:rPr lang="en-US" sz="2800" baseline="-25000" dirty="0"/>
              <a:t>2</a:t>
            </a:r>
            <a:r>
              <a:rPr lang="en-US" sz="2800" dirty="0"/>
              <a:t> with parallel edges (possibly q</a:t>
            </a:r>
            <a:r>
              <a:rPr lang="en-US" sz="2800" baseline="-25000" dirty="0"/>
              <a:t>1</a:t>
            </a:r>
            <a:r>
              <a:rPr lang="en-US" sz="2800" dirty="0"/>
              <a:t>=q</a:t>
            </a:r>
            <a:r>
              <a:rPr lang="en-US" sz="2800" baseline="-25000" dirty="0"/>
              <a:t>2</a:t>
            </a:r>
            <a:r>
              <a:rPr lang="en-US" sz="2800" dirty="0"/>
              <a:t>), replace</a:t>
            </a:r>
          </a:p>
          <a:p>
            <a:pPr>
              <a:defRPr/>
            </a:pPr>
            <a:endParaRPr lang="en-US" sz="2800" dirty="0"/>
          </a:p>
          <a:p>
            <a:pPr>
              <a:defRPr/>
            </a:pPr>
            <a:endParaRPr lang="en-US" sz="2800" dirty="0"/>
          </a:p>
          <a:p>
            <a:pPr>
              <a:defRPr/>
            </a:pPr>
            <a:endParaRPr lang="en-US" sz="2800" b="1" dirty="0"/>
          </a:p>
          <a:p>
            <a:pPr marL="0" indent="0">
              <a:buNone/>
              <a:defRPr/>
            </a:pPr>
            <a:endParaRPr lang="en-US" sz="1600" b="1" dirty="0"/>
          </a:p>
          <a:p>
            <a:pPr marL="0" indent="0">
              <a:buNone/>
              <a:defRPr/>
            </a:pPr>
            <a:r>
              <a:rPr lang="en-US" sz="2800" dirty="0"/>
              <a:t>If the machine would have used the edge labeled A by consuming an input x in the language of A, it can instead use the edge labeled </a:t>
            </a:r>
            <a:r>
              <a:rPr lang="en-US" sz="2800" b="1" dirty="0">
                <a:solidFill>
                  <a:prstClr val="black"/>
                </a:solidFill>
                <a:latin typeface="Calibri" pitchFamily="34" charset="0"/>
              </a:rPr>
              <a:t>A</a:t>
            </a:r>
            <a:r>
              <a:rPr lang="en-US" sz="2400" b="1" dirty="0">
                <a:solidFill>
                  <a:prstClr val="black"/>
                </a:solidFill>
                <a:latin typeface="Cambria Math" pitchFamily="18" charset="0"/>
              </a:rPr>
              <a:t>⋃</a:t>
            </a:r>
            <a:r>
              <a:rPr lang="en-US" sz="2800" b="1" dirty="0">
                <a:solidFill>
                  <a:prstClr val="black"/>
                </a:solidFill>
                <a:latin typeface="Calibri" pitchFamily="34" charset="0"/>
              </a:rPr>
              <a:t>B</a:t>
            </a:r>
            <a:r>
              <a:rPr lang="en-US" sz="2800" dirty="0"/>
              <a:t>.</a:t>
            </a:r>
          </a:p>
          <a:p>
            <a:pPr marL="0" indent="0">
              <a:buNone/>
              <a:defRPr/>
            </a:pPr>
            <a:endParaRPr lang="en-US" sz="1600" dirty="0"/>
          </a:p>
          <a:p>
            <a:pPr marL="0" indent="0">
              <a:buNone/>
              <a:defRPr/>
            </a:pPr>
            <a:r>
              <a:rPr lang="en-US" sz="2800" dirty="0"/>
              <a:t>Furthermore, this new edge does not allow transitions for any strings other than those that matched A or B.</a:t>
            </a:r>
          </a:p>
        </p:txBody>
      </p:sp>
      <p:grpSp>
        <p:nvGrpSpPr>
          <p:cNvPr id="36871" name="Group 114"/>
          <p:cNvGrpSpPr>
            <a:grpSpLocks/>
          </p:cNvGrpSpPr>
          <p:nvPr/>
        </p:nvGrpSpPr>
        <p:grpSpPr bwMode="auto">
          <a:xfrm>
            <a:off x="1600200" y="2209800"/>
            <a:ext cx="6156325" cy="1376363"/>
            <a:chOff x="1600200" y="2286000"/>
            <a:chExt cx="6157046" cy="1376065"/>
          </a:xfrm>
        </p:grpSpPr>
        <p:grpSp>
          <p:nvGrpSpPr>
            <p:cNvPr id="36895" name="Group 113"/>
            <p:cNvGrpSpPr>
              <a:grpSpLocks/>
            </p:cNvGrpSpPr>
            <p:nvPr/>
          </p:nvGrpSpPr>
          <p:grpSpPr bwMode="auto">
            <a:xfrm>
              <a:off x="1600200" y="2286000"/>
              <a:ext cx="3353392" cy="1376065"/>
              <a:chOff x="1600200" y="2286000"/>
              <a:chExt cx="3353392" cy="1376065"/>
            </a:xfrm>
          </p:grpSpPr>
          <p:sp>
            <p:nvSpPr>
              <p:cNvPr id="36903" name="TextBox 20"/>
              <p:cNvSpPr txBox="1">
                <a:spLocks noChangeArrowheads="1"/>
              </p:cNvSpPr>
              <p:nvPr/>
            </p:nvSpPr>
            <p:spPr bwMode="auto">
              <a:xfrm>
                <a:off x="1600200" y="2895600"/>
                <a:ext cx="47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400">
                    <a:solidFill>
                      <a:prstClr val="black"/>
                    </a:solidFill>
                  </a:rPr>
                  <a:t>q</a:t>
                </a:r>
                <a:r>
                  <a:rPr lang="en-US" sz="2400" baseline="-25000">
                    <a:solidFill>
                      <a:prstClr val="black"/>
                    </a:solidFill>
                  </a:rPr>
                  <a:t>1</a:t>
                </a:r>
              </a:p>
            </p:txBody>
          </p:sp>
          <p:sp>
            <p:nvSpPr>
              <p:cNvPr id="36904" name="TextBox 22"/>
              <p:cNvSpPr txBox="1">
                <a:spLocks noChangeArrowheads="1"/>
              </p:cNvSpPr>
              <p:nvPr/>
            </p:nvSpPr>
            <p:spPr bwMode="auto">
              <a:xfrm>
                <a:off x="3810000" y="2819400"/>
                <a:ext cx="47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400">
                    <a:solidFill>
                      <a:prstClr val="black"/>
                    </a:solidFill>
                  </a:rPr>
                  <a:t>q</a:t>
                </a:r>
                <a:r>
                  <a:rPr lang="en-US" sz="2400" baseline="-25000">
                    <a:solidFill>
                      <a:prstClr val="black"/>
                    </a:solidFill>
                  </a:rPr>
                  <a:t>2</a:t>
                </a:r>
              </a:p>
            </p:txBody>
          </p:sp>
          <p:sp>
            <p:nvSpPr>
              <p:cNvPr id="24" name="Oval 23"/>
              <p:cNvSpPr/>
              <p:nvPr/>
            </p:nvSpPr>
            <p:spPr bwMode="auto">
              <a:xfrm>
                <a:off x="3810259" y="2895468"/>
                <a:ext cx="457254" cy="45710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sp>
            <p:nvSpPr>
              <p:cNvPr id="16" name="TextBox 15"/>
              <p:cNvSpPr txBox="1"/>
              <p:nvPr/>
            </p:nvSpPr>
            <p:spPr>
              <a:xfrm>
                <a:off x="2819543" y="2286000"/>
                <a:ext cx="369931" cy="461863"/>
              </a:xfrm>
              <a:prstGeom prst="rect">
                <a:avLst/>
              </a:prstGeom>
              <a:noFill/>
            </p:spPr>
            <p:txBody>
              <a:bodyPr wrap="none">
                <a:spAutoFit/>
              </a:bodyPr>
              <a:lstStyle/>
              <a:p>
                <a:pPr>
                  <a:defRPr/>
                </a:pPr>
                <a:r>
                  <a:rPr lang="en-US" sz="2400" b="1" dirty="0">
                    <a:solidFill>
                      <a:prstClr val="black"/>
                    </a:solidFill>
                    <a:latin typeface="Calibri"/>
                  </a:rPr>
                  <a:t>A</a:t>
                </a:r>
              </a:p>
            </p:txBody>
          </p:sp>
          <p:cxnSp>
            <p:nvCxnSpPr>
              <p:cNvPr id="17" name="Curved Connector 16"/>
              <p:cNvCxnSpPr>
                <a:stCxn id="22" idx="7"/>
                <a:endCxn id="24" idx="1"/>
              </p:cNvCxnSpPr>
              <p:nvPr/>
            </p:nvCxnSpPr>
            <p:spPr>
              <a:xfrm rot="5400000" flipH="1" flipV="1">
                <a:off x="2941001" y="2030951"/>
                <a:ext cx="4762" cy="1867119"/>
              </a:xfrm>
              <a:prstGeom prst="curvedConnector3">
                <a:avLst>
                  <a:gd name="adj1" fmla="val 6493143"/>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600200" y="2895468"/>
                <a:ext cx="479481" cy="488844"/>
              </a:xfrm>
              <a:prstGeom prst="ellips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solidFill>
                    <a:prstClr val="black"/>
                  </a:solidFill>
                </a:endParaRPr>
              </a:p>
            </p:txBody>
          </p:sp>
          <p:cxnSp>
            <p:nvCxnSpPr>
              <p:cNvPr id="19" name="Curved Connector 18"/>
              <p:cNvCxnSpPr>
                <a:stCxn id="22" idx="5"/>
                <a:endCxn id="24" idx="3"/>
              </p:cNvCxnSpPr>
              <p:nvPr/>
            </p:nvCxnSpPr>
            <p:spPr>
              <a:xfrm rot="5400000" flipH="1" flipV="1">
                <a:off x="2929891" y="2365840"/>
                <a:ext cx="26982" cy="1867119"/>
              </a:xfrm>
              <a:prstGeom prst="curvedConnector3">
                <a:avLst>
                  <a:gd name="adj1" fmla="val -1114205"/>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19543" y="3200202"/>
                <a:ext cx="357230" cy="461863"/>
              </a:xfrm>
              <a:prstGeom prst="rect">
                <a:avLst/>
              </a:prstGeom>
              <a:noFill/>
            </p:spPr>
            <p:txBody>
              <a:bodyPr wrap="none">
                <a:spAutoFit/>
              </a:bodyPr>
              <a:lstStyle/>
              <a:p>
                <a:pPr>
                  <a:defRPr/>
                </a:pPr>
                <a:r>
                  <a:rPr lang="en-US" sz="2400" b="1" dirty="0">
                    <a:solidFill>
                      <a:prstClr val="black"/>
                    </a:solidFill>
                    <a:latin typeface="Calibri"/>
                  </a:rPr>
                  <a:t>B</a:t>
                </a:r>
              </a:p>
            </p:txBody>
          </p:sp>
          <p:sp>
            <p:nvSpPr>
              <p:cNvPr id="27" name="TextBox 26"/>
              <p:cNvSpPr txBox="1"/>
              <p:nvPr/>
            </p:nvSpPr>
            <p:spPr>
              <a:xfrm>
                <a:off x="4419930" y="2819285"/>
                <a:ext cx="533463" cy="523762"/>
              </a:xfrm>
              <a:prstGeom prst="rect">
                <a:avLst/>
              </a:prstGeom>
              <a:noFill/>
            </p:spPr>
            <p:txBody>
              <a:bodyPr wrap="none">
                <a:spAutoFit/>
              </a:bodyPr>
              <a:lstStyle/>
              <a:p>
                <a:pPr>
                  <a:defRPr/>
                </a:pPr>
                <a:r>
                  <a:rPr lang="en-US" sz="2800" dirty="0">
                    <a:solidFill>
                      <a:prstClr val="black"/>
                    </a:solidFill>
                    <a:latin typeface="Calibri"/>
                  </a:rPr>
                  <a:t>by</a:t>
                </a:r>
              </a:p>
            </p:txBody>
          </p:sp>
        </p:grpSp>
        <p:grpSp>
          <p:nvGrpSpPr>
            <p:cNvPr id="36896" name="Group 101"/>
            <p:cNvGrpSpPr>
              <a:grpSpLocks/>
            </p:cNvGrpSpPr>
            <p:nvPr/>
          </p:nvGrpSpPr>
          <p:grpSpPr bwMode="auto">
            <a:xfrm>
              <a:off x="5077446" y="2667000"/>
              <a:ext cx="2679800" cy="708120"/>
              <a:chOff x="5077446" y="2667000"/>
              <a:chExt cx="2679800" cy="708120"/>
            </a:xfrm>
          </p:grpSpPr>
          <p:cxnSp>
            <p:nvCxnSpPr>
              <p:cNvPr id="8" name="Straight Arrow Connector 7"/>
              <p:cNvCxnSpPr>
                <a:stCxn id="47" idx="6"/>
                <a:endCxn id="44" idx="2"/>
              </p:cNvCxnSpPr>
              <p:nvPr/>
            </p:nvCxnSpPr>
            <p:spPr>
              <a:xfrm flipV="1">
                <a:off x="5556713" y="3114495"/>
                <a:ext cx="1730578" cy="15872"/>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6898" name="TextBox 11"/>
              <p:cNvSpPr txBox="1">
                <a:spLocks noChangeArrowheads="1"/>
              </p:cNvSpPr>
              <p:nvPr/>
            </p:nvSpPr>
            <p:spPr bwMode="auto">
              <a:xfrm>
                <a:off x="6020317" y="2666917"/>
                <a:ext cx="739862" cy="46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400" b="1" dirty="0">
                    <a:solidFill>
                      <a:prstClr val="black"/>
                    </a:solidFill>
                    <a:latin typeface="Calibri" pitchFamily="34" charset="0"/>
                  </a:rPr>
                  <a:t>A</a:t>
                </a:r>
                <a:r>
                  <a:rPr lang="en-US" sz="2000" b="1" dirty="0">
                    <a:solidFill>
                      <a:prstClr val="black"/>
                    </a:solidFill>
                    <a:latin typeface="Cambria Math" pitchFamily="18" charset="0"/>
                  </a:rPr>
                  <a:t>⋃</a:t>
                </a:r>
                <a:r>
                  <a:rPr lang="en-US" sz="2400" b="1" dirty="0">
                    <a:solidFill>
                      <a:prstClr val="black"/>
                    </a:solidFill>
                    <a:latin typeface="Calibri" pitchFamily="34" charset="0"/>
                  </a:rPr>
                  <a:t>B</a:t>
                </a:r>
              </a:p>
            </p:txBody>
          </p:sp>
          <p:sp>
            <p:nvSpPr>
              <p:cNvPr id="36899" name="TextBox 41"/>
              <p:cNvSpPr txBox="1">
                <a:spLocks noChangeArrowheads="1"/>
              </p:cNvSpPr>
              <p:nvPr/>
            </p:nvSpPr>
            <p:spPr bwMode="auto">
              <a:xfrm>
                <a:off x="5077446" y="2886356"/>
                <a:ext cx="47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400">
                    <a:solidFill>
                      <a:prstClr val="black"/>
                    </a:solidFill>
                  </a:rPr>
                  <a:t>q</a:t>
                </a:r>
                <a:r>
                  <a:rPr lang="en-US" sz="2400" baseline="-25000">
                    <a:solidFill>
                      <a:prstClr val="black"/>
                    </a:solidFill>
                  </a:rPr>
                  <a:t>1</a:t>
                </a:r>
              </a:p>
            </p:txBody>
          </p:sp>
          <p:sp>
            <p:nvSpPr>
              <p:cNvPr id="36900" name="TextBox 42"/>
              <p:cNvSpPr txBox="1">
                <a:spLocks noChangeArrowheads="1"/>
              </p:cNvSpPr>
              <p:nvPr/>
            </p:nvSpPr>
            <p:spPr bwMode="auto">
              <a:xfrm>
                <a:off x="7287246" y="2810156"/>
                <a:ext cx="47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400">
                    <a:solidFill>
                      <a:prstClr val="black"/>
                    </a:solidFill>
                  </a:rPr>
                  <a:t>q</a:t>
                </a:r>
                <a:r>
                  <a:rPr lang="en-US" sz="2400" baseline="-25000">
                    <a:solidFill>
                      <a:prstClr val="black"/>
                    </a:solidFill>
                  </a:rPr>
                  <a:t>2</a:t>
                </a:r>
              </a:p>
            </p:txBody>
          </p:sp>
          <p:sp>
            <p:nvSpPr>
              <p:cNvPr id="44" name="Oval 43"/>
              <p:cNvSpPr/>
              <p:nvPr/>
            </p:nvSpPr>
            <p:spPr bwMode="auto">
              <a:xfrm>
                <a:off x="7287291" y="2885945"/>
                <a:ext cx="457254" cy="45710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sp>
            <p:nvSpPr>
              <p:cNvPr id="47" name="Oval 46"/>
              <p:cNvSpPr/>
              <p:nvPr/>
            </p:nvSpPr>
            <p:spPr>
              <a:xfrm>
                <a:off x="5077232" y="2885945"/>
                <a:ext cx="479481" cy="488844"/>
              </a:xfrm>
              <a:prstGeom prst="ellips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solidFill>
                    <a:prstClr val="black"/>
                  </a:solidFill>
                </a:endParaRPr>
              </a:p>
            </p:txBody>
          </p:sp>
        </p:grpSp>
      </p:grpSp>
    </p:spTree>
    <p:extLst>
      <p:ext uri="{BB962C8B-B14F-4D97-AF65-F5344CB8AC3E}">
        <p14:creationId xmlns:p14="http://schemas.microsoft.com/office/powerpoint/2010/main" val="2876742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Only two simplification rules</a:t>
            </a:r>
          </a:p>
        </p:txBody>
      </p:sp>
      <p:sp>
        <p:nvSpPr>
          <p:cNvPr id="3" name="Content Placeholder 2"/>
          <p:cNvSpPr>
            <a:spLocks noGrp="1"/>
          </p:cNvSpPr>
          <p:nvPr>
            <p:ph idx="1"/>
          </p:nvPr>
        </p:nvSpPr>
        <p:spPr>
          <a:xfrm>
            <a:off x="457200" y="1295400"/>
            <a:ext cx="8371114" cy="5105400"/>
          </a:xfrm>
        </p:spPr>
        <p:txBody>
          <a:bodyPr/>
          <a:lstStyle/>
          <a:p>
            <a:pPr>
              <a:defRPr/>
            </a:pPr>
            <a:r>
              <a:rPr lang="en-US" sz="2800" b="1" dirty="0"/>
              <a:t>Rule 2</a:t>
            </a:r>
            <a:r>
              <a:rPr lang="en-US" sz="2800" dirty="0"/>
              <a:t>: Eliminate non-start/accepting state q</a:t>
            </a:r>
            <a:r>
              <a:rPr lang="en-US" sz="2800" baseline="-25000" dirty="0"/>
              <a:t>3</a:t>
            </a:r>
            <a:r>
              <a:rPr lang="en-US" sz="2800" dirty="0"/>
              <a:t> by creating direct edges that skip q</a:t>
            </a:r>
            <a:r>
              <a:rPr lang="en-US" sz="2800" baseline="-25000" dirty="0"/>
              <a:t>3</a:t>
            </a:r>
          </a:p>
          <a:p>
            <a:pPr marL="0" indent="0">
              <a:buFont typeface="Arial" charset="0"/>
              <a:buNone/>
              <a:defRPr/>
            </a:pPr>
            <a:endParaRPr lang="en-US" sz="2800" dirty="0"/>
          </a:p>
          <a:p>
            <a:pPr marL="0" indent="0">
              <a:buFont typeface="Arial" charset="0"/>
              <a:buNone/>
              <a:defRPr/>
            </a:pPr>
            <a:endParaRPr lang="en-US" sz="2800" dirty="0"/>
          </a:p>
          <a:p>
            <a:pPr marL="0" indent="0">
              <a:buFont typeface="Arial" charset="0"/>
              <a:buNone/>
              <a:defRPr/>
            </a:pPr>
            <a:r>
              <a:rPr lang="en-US" sz="2800" dirty="0"/>
              <a:t>    </a:t>
            </a:r>
          </a:p>
          <a:p>
            <a:pPr marL="0" indent="0">
              <a:buFont typeface="Arial" charset="0"/>
              <a:buNone/>
              <a:defRPr/>
            </a:pPr>
            <a:r>
              <a:rPr lang="en-US" sz="2800" dirty="0"/>
              <a:t>    for </a:t>
            </a:r>
            <a:r>
              <a:rPr lang="en-US" sz="2800" i="1" dirty="0"/>
              <a:t>every</a:t>
            </a:r>
            <a:r>
              <a:rPr lang="en-US" sz="2800" dirty="0"/>
              <a:t> pair of states q</a:t>
            </a:r>
            <a:r>
              <a:rPr lang="en-US" sz="2800" baseline="-25000" dirty="0"/>
              <a:t>1</a:t>
            </a:r>
            <a:r>
              <a:rPr lang="en-US" sz="2800" dirty="0"/>
              <a:t>, q</a:t>
            </a:r>
            <a:r>
              <a:rPr lang="en-US" sz="2800" baseline="-25000" dirty="0"/>
              <a:t>2</a:t>
            </a:r>
            <a:r>
              <a:rPr lang="en-US" sz="2800" dirty="0"/>
              <a:t> (even if q</a:t>
            </a:r>
            <a:r>
              <a:rPr lang="en-US" sz="2800" baseline="-25000" dirty="0"/>
              <a:t>1</a:t>
            </a:r>
            <a:r>
              <a:rPr lang="en-US" sz="2800" dirty="0"/>
              <a:t>=q</a:t>
            </a:r>
            <a:r>
              <a:rPr lang="en-US" sz="2800" baseline="-25000" dirty="0"/>
              <a:t>2</a:t>
            </a:r>
            <a:r>
              <a:rPr lang="en-US" sz="2800" dirty="0"/>
              <a:t>)</a:t>
            </a:r>
          </a:p>
          <a:p>
            <a:pPr marL="0" indent="0">
              <a:buFont typeface="Arial" charset="0"/>
              <a:buNone/>
              <a:defRPr/>
            </a:pPr>
            <a:endParaRPr lang="en-US" sz="1600" dirty="0"/>
          </a:p>
          <a:p>
            <a:pPr marL="0" indent="0">
              <a:buFont typeface="Arial" charset="0"/>
              <a:buNone/>
              <a:defRPr/>
            </a:pPr>
            <a:r>
              <a:rPr lang="en-US" sz="2800" dirty="0"/>
              <a:t>Any path from q</a:t>
            </a:r>
            <a:r>
              <a:rPr lang="en-US" sz="2800" baseline="-25000" dirty="0"/>
              <a:t>1</a:t>
            </a:r>
            <a:r>
              <a:rPr lang="en-US" sz="2800" dirty="0"/>
              <a:t> to q</a:t>
            </a:r>
            <a:r>
              <a:rPr lang="en-US" sz="2800" baseline="-25000" dirty="0"/>
              <a:t>2</a:t>
            </a:r>
            <a:r>
              <a:rPr lang="en-US" sz="2800" dirty="0"/>
              <a:t> would have to match </a:t>
            </a:r>
            <a:r>
              <a:rPr lang="en-US" sz="2800" dirty="0" err="1"/>
              <a:t>AB</a:t>
            </a:r>
            <a:r>
              <a:rPr lang="en-US" sz="2800" baseline="30000" dirty="0" err="1"/>
              <a:t>n</a:t>
            </a:r>
            <a:r>
              <a:rPr lang="en-US" sz="2800" dirty="0" err="1"/>
              <a:t>C</a:t>
            </a:r>
            <a:r>
              <a:rPr lang="en-US" sz="2800" dirty="0"/>
              <a:t> for some n (the number of times the self loop was used), so the machine can use the new edge instead. New edge </a:t>
            </a:r>
            <a:r>
              <a:rPr lang="en-US" sz="2800" i="1" dirty="0"/>
              <a:t>only </a:t>
            </a:r>
            <a:r>
              <a:rPr lang="en-US" sz="2800" dirty="0"/>
              <a:t>allows strings that were allowed before.</a:t>
            </a:r>
          </a:p>
        </p:txBody>
      </p:sp>
      <p:grpSp>
        <p:nvGrpSpPr>
          <p:cNvPr id="36872" name="Group 111"/>
          <p:cNvGrpSpPr>
            <a:grpSpLocks/>
          </p:cNvGrpSpPr>
          <p:nvPr/>
        </p:nvGrpSpPr>
        <p:grpSpPr bwMode="auto">
          <a:xfrm>
            <a:off x="1045028" y="2514601"/>
            <a:ext cx="7294305" cy="914399"/>
            <a:chOff x="1676400" y="4419600"/>
            <a:chExt cx="7294420" cy="914492"/>
          </a:xfrm>
        </p:grpSpPr>
        <p:cxnSp>
          <p:nvCxnSpPr>
            <p:cNvPr id="64" name="Curved Connector 63"/>
            <p:cNvCxnSpPr>
              <a:stCxn id="85" idx="1"/>
              <a:endCxn id="85" idx="7"/>
            </p:cNvCxnSpPr>
            <p:nvPr/>
          </p:nvCxnSpPr>
          <p:spPr>
            <a:xfrm rot="5400000" flipH="1" flipV="1">
              <a:off x="3276625" y="4781601"/>
              <a:ext cx="12701" cy="323855"/>
            </a:xfrm>
            <a:prstGeom prst="curvedConnector3">
              <a:avLst>
                <a:gd name="adj1" fmla="val 2897205"/>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81" idx="6"/>
            </p:cNvCxnSpPr>
            <p:nvPr/>
          </p:nvCxnSpPr>
          <p:spPr>
            <a:xfrm>
              <a:off x="2133607" y="5105470"/>
              <a:ext cx="914414"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5" idx="6"/>
              <a:endCxn id="88" idx="2"/>
            </p:cNvCxnSpPr>
            <p:nvPr/>
          </p:nvCxnSpPr>
          <p:spPr>
            <a:xfrm>
              <a:off x="3505229" y="5105470"/>
              <a:ext cx="914414" cy="0"/>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38412" y="4724431"/>
              <a:ext cx="369894" cy="462010"/>
            </a:xfrm>
            <a:prstGeom prst="rect">
              <a:avLst/>
            </a:prstGeom>
            <a:noFill/>
          </p:spPr>
          <p:txBody>
            <a:bodyPr wrap="none">
              <a:spAutoFit/>
            </a:bodyPr>
            <a:lstStyle/>
            <a:p>
              <a:pPr>
                <a:defRPr/>
              </a:pPr>
              <a:r>
                <a:rPr lang="en-US" sz="2400" b="1" dirty="0">
                  <a:solidFill>
                    <a:prstClr val="black"/>
                  </a:solidFill>
                  <a:latin typeface="Calibri"/>
                </a:rPr>
                <a:t>A</a:t>
              </a:r>
            </a:p>
          </p:txBody>
        </p:sp>
        <p:sp>
          <p:nvSpPr>
            <p:cNvPr id="71" name="TextBox 70"/>
            <p:cNvSpPr txBox="1"/>
            <p:nvPr/>
          </p:nvSpPr>
          <p:spPr>
            <a:xfrm>
              <a:off x="2895619" y="4419600"/>
              <a:ext cx="357194" cy="462010"/>
            </a:xfrm>
            <a:prstGeom prst="rect">
              <a:avLst/>
            </a:prstGeom>
            <a:noFill/>
          </p:spPr>
          <p:txBody>
            <a:bodyPr wrap="none">
              <a:spAutoFit/>
            </a:bodyPr>
            <a:lstStyle/>
            <a:p>
              <a:pPr>
                <a:defRPr/>
              </a:pPr>
              <a:r>
                <a:rPr lang="en-US" sz="2400" b="1" dirty="0">
                  <a:solidFill>
                    <a:prstClr val="black"/>
                  </a:solidFill>
                  <a:latin typeface="Calibri"/>
                </a:rPr>
                <a:t>B</a:t>
              </a:r>
            </a:p>
          </p:txBody>
        </p:sp>
        <p:sp>
          <p:nvSpPr>
            <p:cNvPr id="72" name="TextBox 71"/>
            <p:cNvSpPr txBox="1"/>
            <p:nvPr/>
          </p:nvSpPr>
          <p:spPr>
            <a:xfrm>
              <a:off x="3810034" y="4724431"/>
              <a:ext cx="347668" cy="462010"/>
            </a:xfrm>
            <a:prstGeom prst="rect">
              <a:avLst/>
            </a:prstGeom>
            <a:noFill/>
          </p:spPr>
          <p:txBody>
            <a:bodyPr wrap="none">
              <a:spAutoFit/>
            </a:bodyPr>
            <a:lstStyle/>
            <a:p>
              <a:pPr>
                <a:defRPr/>
              </a:pPr>
              <a:r>
                <a:rPr lang="en-US" sz="2400" b="1" dirty="0">
                  <a:solidFill>
                    <a:prstClr val="black"/>
                  </a:solidFill>
                  <a:latin typeface="Calibri"/>
                </a:rPr>
                <a:t>C</a:t>
              </a:r>
            </a:p>
          </p:txBody>
        </p:sp>
        <p:sp>
          <p:nvSpPr>
            <p:cNvPr id="59" name="TextBox 58"/>
            <p:cNvSpPr txBox="1"/>
            <p:nvPr/>
          </p:nvSpPr>
          <p:spPr>
            <a:xfrm>
              <a:off x="7357895" y="4661038"/>
              <a:ext cx="860439" cy="462010"/>
            </a:xfrm>
            <a:prstGeom prst="rect">
              <a:avLst/>
            </a:prstGeom>
            <a:noFill/>
          </p:spPr>
          <p:txBody>
            <a:bodyPr wrap="none">
              <a:spAutoFit/>
            </a:bodyPr>
            <a:lstStyle/>
            <a:p>
              <a:pPr>
                <a:defRPr/>
              </a:pPr>
              <a:r>
                <a:rPr lang="en-US" sz="2400" b="1" dirty="0">
                  <a:solidFill>
                    <a:prstClr val="black"/>
                  </a:solidFill>
                  <a:latin typeface="Calibri"/>
                </a:rPr>
                <a:t>AB*C</a:t>
              </a:r>
            </a:p>
          </p:txBody>
        </p:sp>
        <p:grpSp>
          <p:nvGrpSpPr>
            <p:cNvPr id="36881" name="Group 81"/>
            <p:cNvGrpSpPr>
              <a:grpSpLocks/>
            </p:cNvGrpSpPr>
            <p:nvPr/>
          </p:nvGrpSpPr>
          <p:grpSpPr bwMode="auto">
            <a:xfrm>
              <a:off x="1676400" y="4800600"/>
              <a:ext cx="470000" cy="533400"/>
              <a:chOff x="7439646" y="3114956"/>
              <a:chExt cx="470000" cy="533400"/>
            </a:xfrm>
          </p:grpSpPr>
          <p:sp>
            <p:nvSpPr>
              <p:cNvPr id="36893" name="TextBox 79"/>
              <p:cNvSpPr txBox="1">
                <a:spLocks noChangeArrowheads="1"/>
              </p:cNvSpPr>
              <p:nvPr/>
            </p:nvSpPr>
            <p:spPr bwMode="auto">
              <a:xfrm>
                <a:off x="7439646" y="3114956"/>
                <a:ext cx="47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400">
                    <a:solidFill>
                      <a:prstClr val="black"/>
                    </a:solidFill>
                  </a:rPr>
                  <a:t>q</a:t>
                </a:r>
                <a:r>
                  <a:rPr lang="en-US" sz="2400" baseline="-25000">
                    <a:solidFill>
                      <a:prstClr val="black"/>
                    </a:solidFill>
                  </a:rPr>
                  <a:t>1</a:t>
                </a:r>
              </a:p>
            </p:txBody>
          </p:sp>
          <p:sp>
            <p:nvSpPr>
              <p:cNvPr id="81" name="Oval 80"/>
              <p:cNvSpPr/>
              <p:nvPr/>
            </p:nvSpPr>
            <p:spPr bwMode="auto">
              <a:xfrm>
                <a:off x="7439646" y="3191203"/>
                <a:ext cx="457207" cy="4572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grpSp>
        <p:sp>
          <p:nvSpPr>
            <p:cNvPr id="36882" name="TextBox 83"/>
            <p:cNvSpPr txBox="1">
              <a:spLocks noChangeArrowheads="1"/>
            </p:cNvSpPr>
            <p:nvPr/>
          </p:nvSpPr>
          <p:spPr bwMode="auto">
            <a:xfrm>
              <a:off x="3048000" y="4800600"/>
              <a:ext cx="47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400">
                  <a:solidFill>
                    <a:prstClr val="black"/>
                  </a:solidFill>
                </a:rPr>
                <a:t>q</a:t>
              </a:r>
              <a:r>
                <a:rPr lang="en-US" sz="2400" baseline="-25000">
                  <a:solidFill>
                    <a:prstClr val="black"/>
                  </a:solidFill>
                </a:rPr>
                <a:t>3</a:t>
              </a:r>
            </a:p>
          </p:txBody>
        </p:sp>
        <p:sp>
          <p:nvSpPr>
            <p:cNvPr id="85" name="Oval 84"/>
            <p:cNvSpPr/>
            <p:nvPr/>
          </p:nvSpPr>
          <p:spPr bwMode="auto">
            <a:xfrm>
              <a:off x="3048022" y="4876846"/>
              <a:ext cx="457207" cy="4572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grpSp>
          <p:nvGrpSpPr>
            <p:cNvPr id="36884" name="Group 85"/>
            <p:cNvGrpSpPr>
              <a:grpSpLocks/>
            </p:cNvGrpSpPr>
            <p:nvPr/>
          </p:nvGrpSpPr>
          <p:grpSpPr bwMode="auto">
            <a:xfrm>
              <a:off x="4419600" y="4800600"/>
              <a:ext cx="470000" cy="533400"/>
              <a:chOff x="7439646" y="3114956"/>
              <a:chExt cx="470000" cy="533400"/>
            </a:xfrm>
          </p:grpSpPr>
          <p:sp>
            <p:nvSpPr>
              <p:cNvPr id="36891" name="TextBox 86"/>
              <p:cNvSpPr txBox="1">
                <a:spLocks noChangeArrowheads="1"/>
              </p:cNvSpPr>
              <p:nvPr/>
            </p:nvSpPr>
            <p:spPr bwMode="auto">
              <a:xfrm>
                <a:off x="7439646" y="3114956"/>
                <a:ext cx="47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400" dirty="0">
                    <a:solidFill>
                      <a:prstClr val="black"/>
                    </a:solidFill>
                  </a:rPr>
                  <a:t>q</a:t>
                </a:r>
                <a:r>
                  <a:rPr lang="en-US" sz="2400" baseline="-25000" dirty="0">
                    <a:solidFill>
                      <a:prstClr val="black"/>
                    </a:solidFill>
                  </a:rPr>
                  <a:t>2</a:t>
                </a:r>
              </a:p>
            </p:txBody>
          </p:sp>
          <p:sp>
            <p:nvSpPr>
              <p:cNvPr id="88" name="Oval 87"/>
              <p:cNvSpPr/>
              <p:nvPr/>
            </p:nvSpPr>
            <p:spPr bwMode="auto">
              <a:xfrm>
                <a:off x="7439689" y="3191203"/>
                <a:ext cx="457207" cy="4572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grpSp>
        <p:cxnSp>
          <p:nvCxnSpPr>
            <p:cNvPr id="104" name="Straight Arrow Connector 103"/>
            <p:cNvCxnSpPr>
              <a:stCxn id="109" idx="6"/>
              <a:endCxn id="108" idx="2"/>
            </p:cNvCxnSpPr>
            <p:nvPr/>
          </p:nvCxnSpPr>
          <p:spPr>
            <a:xfrm flipV="1">
              <a:off x="7075315" y="5042076"/>
              <a:ext cx="1425597" cy="6351"/>
            </a:xfrm>
            <a:prstGeom prst="straightConnector1">
              <a:avLst/>
            </a:prstGeom>
            <a:ln w="1905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6886" name="TextBox 105"/>
            <p:cNvSpPr txBox="1">
              <a:spLocks noChangeArrowheads="1"/>
            </p:cNvSpPr>
            <p:nvPr/>
          </p:nvSpPr>
          <p:spPr bwMode="auto">
            <a:xfrm>
              <a:off x="6595820" y="4804163"/>
              <a:ext cx="47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400" dirty="0">
                  <a:solidFill>
                    <a:prstClr val="black"/>
                  </a:solidFill>
                </a:rPr>
                <a:t>q</a:t>
              </a:r>
              <a:r>
                <a:rPr lang="en-US" sz="2400" baseline="-25000" dirty="0">
                  <a:solidFill>
                    <a:prstClr val="black"/>
                  </a:solidFill>
                </a:rPr>
                <a:t>1</a:t>
              </a:r>
            </a:p>
          </p:txBody>
        </p:sp>
        <p:grpSp>
          <p:nvGrpSpPr>
            <p:cNvPr id="36887" name="Group 110"/>
            <p:cNvGrpSpPr>
              <a:grpSpLocks/>
            </p:cNvGrpSpPr>
            <p:nvPr/>
          </p:nvGrpSpPr>
          <p:grpSpPr bwMode="auto">
            <a:xfrm>
              <a:off x="8500820" y="4737207"/>
              <a:ext cx="470000" cy="533492"/>
              <a:chOff x="8805620" y="4727963"/>
              <a:chExt cx="470000" cy="533492"/>
            </a:xfrm>
          </p:grpSpPr>
          <p:sp>
            <p:nvSpPr>
              <p:cNvPr id="36889" name="TextBox 106"/>
              <p:cNvSpPr txBox="1">
                <a:spLocks noChangeArrowheads="1"/>
              </p:cNvSpPr>
              <p:nvPr/>
            </p:nvSpPr>
            <p:spPr bwMode="auto">
              <a:xfrm>
                <a:off x="8805620" y="4727963"/>
                <a:ext cx="47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400" dirty="0">
                    <a:solidFill>
                      <a:prstClr val="black"/>
                    </a:solidFill>
                  </a:rPr>
                  <a:t>q</a:t>
                </a:r>
                <a:r>
                  <a:rPr lang="en-US" sz="2400" baseline="-25000" dirty="0">
                    <a:solidFill>
                      <a:prstClr val="black"/>
                    </a:solidFill>
                  </a:rPr>
                  <a:t>2</a:t>
                </a:r>
              </a:p>
            </p:txBody>
          </p:sp>
          <p:sp>
            <p:nvSpPr>
              <p:cNvPr id="108" name="Oval 107"/>
              <p:cNvSpPr/>
              <p:nvPr/>
            </p:nvSpPr>
            <p:spPr bwMode="auto">
              <a:xfrm>
                <a:off x="8805712" y="4804209"/>
                <a:ext cx="457207" cy="4572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grpSp>
        <p:sp>
          <p:nvSpPr>
            <p:cNvPr id="109" name="Oval 108"/>
            <p:cNvSpPr/>
            <p:nvPr/>
          </p:nvSpPr>
          <p:spPr>
            <a:xfrm>
              <a:off x="6595883" y="4803927"/>
              <a:ext cx="479433" cy="489000"/>
            </a:xfrm>
            <a:prstGeom prst="ellips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solidFill>
                  <a:prstClr val="black"/>
                </a:solidFill>
              </a:endParaRPr>
            </a:p>
          </p:txBody>
        </p:sp>
      </p:grpSp>
      <p:sp>
        <p:nvSpPr>
          <p:cNvPr id="113" name="TextBox 112"/>
          <p:cNvSpPr txBox="1"/>
          <p:nvPr/>
        </p:nvSpPr>
        <p:spPr>
          <a:xfrm>
            <a:off x="4471855" y="2601343"/>
            <a:ext cx="1309013" cy="461665"/>
          </a:xfrm>
          <a:prstGeom prst="rect">
            <a:avLst/>
          </a:prstGeom>
          <a:noFill/>
        </p:spPr>
        <p:txBody>
          <a:bodyPr wrap="none">
            <a:spAutoFit/>
          </a:bodyPr>
          <a:lstStyle/>
          <a:p>
            <a:pPr algn="ctr">
              <a:defRPr/>
            </a:pPr>
            <a:r>
              <a:rPr lang="en-US" sz="2400" dirty="0">
                <a:solidFill>
                  <a:prstClr val="black"/>
                </a:solidFill>
                <a:latin typeface="Calibri"/>
              </a:rPr>
              <a:t>becomes</a:t>
            </a:r>
          </a:p>
        </p:txBody>
      </p:sp>
    </p:spTree>
    <p:extLst>
      <p:ext uri="{BB962C8B-B14F-4D97-AF65-F5344CB8AC3E}">
        <p14:creationId xmlns:p14="http://schemas.microsoft.com/office/powerpoint/2010/main" val="711594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1379" y="4054650"/>
            <a:ext cx="7016044" cy="3231654"/>
          </a:xfrm>
          <a:prstGeom prst="rect">
            <a:avLst/>
          </a:prstGeom>
        </p:spPr>
        <p:txBody>
          <a:bodyPr wrap="square">
            <a:spAutoFit/>
          </a:bodyPr>
          <a:lstStyle/>
          <a:p>
            <a:pPr marL="342900" lvl="2" indent="-342900"/>
            <a:r>
              <a:rPr lang="en-US" sz="2800" dirty="0">
                <a:latin typeface="Franklin Gothic Medium" panose="020B0603020102020204" pitchFamily="34" charset="0"/>
                <a:sym typeface="Symbol" pitchFamily="18" charset="2"/>
              </a:rPr>
              <a:t>While the box contains some state s:</a:t>
            </a:r>
            <a:br>
              <a:rPr lang="en-US" sz="2800" dirty="0">
                <a:latin typeface="Franklin Gothic Medium" panose="020B0603020102020204" pitchFamily="34" charset="0"/>
                <a:sym typeface="Symbol" pitchFamily="18" charset="2"/>
              </a:rPr>
            </a:br>
            <a:r>
              <a:rPr lang="en-US" sz="2800" dirty="0">
                <a:latin typeface="Franklin Gothic Medium" panose="020B0603020102020204" pitchFamily="34" charset="0"/>
                <a:sym typeface="Symbol" pitchFamily="18" charset="2"/>
              </a:rPr>
              <a:t>for all states r, t with (r, s) and (s, t) in E:</a:t>
            </a:r>
            <a:br>
              <a:rPr lang="en-US" sz="2800" dirty="0">
                <a:latin typeface="Franklin Gothic Medium" panose="020B0603020102020204" pitchFamily="34" charset="0"/>
                <a:sym typeface="Symbol" pitchFamily="18" charset="2"/>
              </a:rPr>
            </a:br>
            <a:r>
              <a:rPr lang="en-US" sz="2800" dirty="0">
                <a:latin typeface="Franklin Gothic Medium" panose="020B0603020102020204" pitchFamily="34" charset="0"/>
                <a:sym typeface="Symbol" pitchFamily="18" charset="2"/>
              </a:rPr>
              <a:t>		create a direct edge (r, t) by Rule 2</a:t>
            </a:r>
            <a:br>
              <a:rPr lang="en-US" sz="2800" dirty="0">
                <a:latin typeface="Franklin Gothic Medium" panose="020B0603020102020204" pitchFamily="34" charset="0"/>
                <a:sym typeface="Symbol" pitchFamily="18" charset="2"/>
              </a:rPr>
            </a:br>
            <a:r>
              <a:rPr lang="en-US" sz="2800" dirty="0">
                <a:latin typeface="Franklin Gothic Medium" panose="020B0603020102020204" pitchFamily="34" charset="0"/>
                <a:sym typeface="Symbol" pitchFamily="18" charset="2"/>
              </a:rPr>
              <a:t>delete s (no longer needed)</a:t>
            </a:r>
            <a:br>
              <a:rPr lang="en-US" sz="2800" dirty="0">
                <a:latin typeface="Franklin Gothic Medium" panose="020B0603020102020204" pitchFamily="34" charset="0"/>
                <a:sym typeface="Symbol" pitchFamily="18" charset="2"/>
              </a:rPr>
            </a:br>
            <a:r>
              <a:rPr lang="en-US" sz="2800" dirty="0">
                <a:latin typeface="Franklin Gothic Medium" panose="020B0603020102020204" pitchFamily="34" charset="0"/>
                <a:sym typeface="Symbol" pitchFamily="18" charset="2"/>
              </a:rPr>
              <a:t>merge all parallel edges by Rule 1</a:t>
            </a:r>
            <a:br>
              <a:rPr lang="en-US" sz="2800" dirty="0">
                <a:latin typeface="Franklin Gothic Medium" panose="020B0603020102020204" pitchFamily="34" charset="0"/>
                <a:sym typeface="Symbol" pitchFamily="18" charset="2"/>
              </a:rPr>
            </a:br>
            <a:endParaRPr lang="en-US" sz="3200" dirty="0">
              <a:sym typeface="Symbol" pitchFamily="18" charset="2"/>
            </a:endParaRPr>
          </a:p>
          <a:p>
            <a:pPr marL="342900" lvl="2" indent="-342900"/>
            <a:endParaRPr lang="en-US" sz="3200" dirty="0">
              <a:sym typeface="Symbol" pitchFamily="18" charset="2"/>
            </a:endParaRPr>
          </a:p>
        </p:txBody>
      </p:sp>
      <p:sp>
        <p:nvSpPr>
          <p:cNvPr id="35842" name="Title 1"/>
          <p:cNvSpPr>
            <a:spLocks noGrp="1"/>
          </p:cNvSpPr>
          <p:nvPr>
            <p:ph type="title"/>
          </p:nvPr>
        </p:nvSpPr>
        <p:spPr/>
        <p:txBody>
          <a:bodyPr/>
          <a:lstStyle/>
          <a:p>
            <a:r>
              <a:rPr lang="en-US" dirty="0"/>
              <a:t>Construction Overview</a:t>
            </a:r>
          </a:p>
        </p:txBody>
      </p:sp>
      <p:sp>
        <p:nvSpPr>
          <p:cNvPr id="35843" name="Content Placeholder 2"/>
          <p:cNvSpPr>
            <a:spLocks noGrp="1"/>
          </p:cNvSpPr>
          <p:nvPr>
            <p:ph idx="1"/>
          </p:nvPr>
        </p:nvSpPr>
        <p:spPr>
          <a:xfrm>
            <a:off x="581379" y="1244160"/>
            <a:ext cx="8229600" cy="5140800"/>
          </a:xfrm>
        </p:spPr>
        <p:txBody>
          <a:bodyPr/>
          <a:lstStyle/>
          <a:p>
            <a:pPr marL="342900" lvl="2" indent="-342900"/>
            <a:r>
              <a:rPr lang="en-US" sz="2800" dirty="0">
                <a:latin typeface="Franklin Gothic Medium" panose="020B0603020102020204" pitchFamily="34" charset="0"/>
                <a:sym typeface="Symbol" pitchFamily="18" charset="2"/>
              </a:rPr>
              <a:t>Add new start state and final state</a:t>
            </a:r>
          </a:p>
          <a:p>
            <a:pPr marL="342900" lvl="2" indent="-342900"/>
            <a:endParaRPr lang="en-US" sz="2800" dirty="0">
              <a:latin typeface="Franklin Gothic Medium" panose="020B0603020102020204" pitchFamily="34" charset="0"/>
              <a:sym typeface="Symbol" pitchFamily="18" charset="2"/>
            </a:endParaRPr>
          </a:p>
          <a:p>
            <a:pPr marL="342900" lvl="2" indent="-342900"/>
            <a:endParaRPr lang="en-US" sz="3200" dirty="0">
              <a:sym typeface="Symbol" pitchFamily="18" charset="2"/>
            </a:endParaRPr>
          </a:p>
          <a:p>
            <a:pPr marL="342900" lvl="2" indent="-342900"/>
            <a:endParaRPr lang="en-US" sz="3200" dirty="0">
              <a:sym typeface="Symbol" pitchFamily="18" charset="2"/>
            </a:endParaRPr>
          </a:p>
        </p:txBody>
      </p:sp>
      <p:sp>
        <p:nvSpPr>
          <p:cNvPr id="7" name="Rectangle 6"/>
          <p:cNvSpPr/>
          <p:nvPr/>
        </p:nvSpPr>
        <p:spPr bwMode="auto">
          <a:xfrm>
            <a:off x="3211513" y="2017887"/>
            <a:ext cx="1989137" cy="1525588"/>
          </a:xfrm>
          <a:prstGeom prst="rect">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400">
              <a:solidFill>
                <a:prstClr val="black"/>
              </a:solidFill>
            </a:endParaRPr>
          </a:p>
        </p:txBody>
      </p:sp>
      <p:sp>
        <p:nvSpPr>
          <p:cNvPr id="10" name="Oval 9"/>
          <p:cNvSpPr/>
          <p:nvPr/>
        </p:nvSpPr>
        <p:spPr bwMode="auto">
          <a:xfrm>
            <a:off x="3409950" y="2614787"/>
            <a:ext cx="265113" cy="2857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sp>
        <p:nvSpPr>
          <p:cNvPr id="11" name="Oval 10"/>
          <p:cNvSpPr/>
          <p:nvPr/>
        </p:nvSpPr>
        <p:spPr bwMode="auto">
          <a:xfrm>
            <a:off x="4670425" y="2283000"/>
            <a:ext cx="265113" cy="285750"/>
          </a:xfrm>
          <a:prstGeom prst="ellipse">
            <a:avLst/>
          </a:prstGeom>
          <a:no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sp>
        <p:nvSpPr>
          <p:cNvPr id="12" name="Oval 11"/>
          <p:cNvSpPr/>
          <p:nvPr/>
        </p:nvSpPr>
        <p:spPr bwMode="auto">
          <a:xfrm>
            <a:off x="4670425" y="3079925"/>
            <a:ext cx="265113" cy="285750"/>
          </a:xfrm>
          <a:prstGeom prst="ellipse">
            <a:avLst/>
          </a:prstGeom>
          <a:noFill/>
          <a:ln w="571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sp>
        <p:nvSpPr>
          <p:cNvPr id="17" name="Oval 16"/>
          <p:cNvSpPr/>
          <p:nvPr/>
        </p:nvSpPr>
        <p:spPr bwMode="auto">
          <a:xfrm>
            <a:off x="6592888" y="2614787"/>
            <a:ext cx="265112" cy="28575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sp>
        <p:nvSpPr>
          <p:cNvPr id="35859" name="TextBox 20"/>
          <p:cNvSpPr txBox="1">
            <a:spLocks noChangeArrowheads="1"/>
          </p:cNvSpPr>
          <p:nvPr/>
        </p:nvSpPr>
        <p:spPr bwMode="auto">
          <a:xfrm>
            <a:off x="5627234" y="2055198"/>
            <a:ext cx="3481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800" b="1" dirty="0">
                <a:latin typeface="Cambria Math" panose="02040503050406030204" pitchFamily="18" charset="0"/>
                <a:ea typeface="Cambria Math" panose="02040503050406030204" pitchFamily="18" charset="0"/>
                <a:sym typeface="Symbol" pitchFamily="18" charset="2"/>
              </a:rPr>
              <a:t>ɛ</a:t>
            </a:r>
            <a:endParaRPr lang="en-US" sz="2800" b="1" dirty="0">
              <a:solidFill>
                <a:prstClr val="black"/>
              </a:solidFill>
              <a:latin typeface="Calibri" pitchFamily="34" charset="0"/>
            </a:endParaRPr>
          </a:p>
        </p:txBody>
      </p:sp>
      <p:cxnSp>
        <p:nvCxnSpPr>
          <p:cNvPr id="22" name="Curved Connector 21"/>
          <p:cNvCxnSpPr>
            <a:stCxn id="11" idx="6"/>
            <a:endCxn id="17" idx="2"/>
          </p:cNvCxnSpPr>
          <p:nvPr/>
        </p:nvCxnSpPr>
        <p:spPr bwMode="auto">
          <a:xfrm>
            <a:off x="4935538" y="2427462"/>
            <a:ext cx="1657350" cy="331788"/>
          </a:xfrm>
          <a:prstGeom prst="curved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p:nvPr/>
        </p:nvCxnSpPr>
        <p:spPr bwMode="auto">
          <a:xfrm flipV="1">
            <a:off x="4935538" y="2781475"/>
            <a:ext cx="1657350" cy="441325"/>
          </a:xfrm>
          <a:prstGeom prst="curved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862" name="TextBox 30"/>
          <p:cNvSpPr txBox="1">
            <a:spLocks noChangeArrowheads="1"/>
          </p:cNvSpPr>
          <p:nvPr/>
        </p:nvSpPr>
        <p:spPr bwMode="auto">
          <a:xfrm>
            <a:off x="5627234" y="2994872"/>
            <a:ext cx="3481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800" b="1" dirty="0">
                <a:latin typeface="Cambria Math" panose="02040503050406030204" pitchFamily="18" charset="0"/>
                <a:ea typeface="Cambria Math" panose="02040503050406030204" pitchFamily="18" charset="0"/>
                <a:sym typeface="Symbol" pitchFamily="18" charset="2"/>
              </a:rPr>
              <a:t>ɛ</a:t>
            </a:r>
            <a:endParaRPr lang="en-US" sz="2800" b="1" dirty="0">
              <a:solidFill>
                <a:prstClr val="black"/>
              </a:solidFill>
              <a:latin typeface="Calibri" pitchFamily="34" charset="0"/>
            </a:endParaRPr>
          </a:p>
        </p:txBody>
      </p:sp>
      <p:cxnSp>
        <p:nvCxnSpPr>
          <p:cNvPr id="25" name="Straight Arrow Connector 24"/>
          <p:cNvCxnSpPr/>
          <p:nvPr/>
        </p:nvCxnSpPr>
        <p:spPr bwMode="auto">
          <a:xfrm>
            <a:off x="1752600" y="2748137"/>
            <a:ext cx="269875"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Oval 25"/>
          <p:cNvSpPr/>
          <p:nvPr/>
        </p:nvSpPr>
        <p:spPr bwMode="auto">
          <a:xfrm>
            <a:off x="2017713" y="2614787"/>
            <a:ext cx="265112" cy="2857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cxnSp>
        <p:nvCxnSpPr>
          <p:cNvPr id="8" name="Straight Arrow Connector 7"/>
          <p:cNvCxnSpPr>
            <a:stCxn id="26" idx="6"/>
            <a:endCxn id="10" idx="2"/>
          </p:cNvCxnSpPr>
          <p:nvPr/>
        </p:nvCxnSpPr>
        <p:spPr bwMode="auto">
          <a:xfrm>
            <a:off x="2282825" y="2757662"/>
            <a:ext cx="112712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866" name="TextBox 20"/>
          <p:cNvSpPr txBox="1">
            <a:spLocks noChangeArrowheads="1"/>
          </p:cNvSpPr>
          <p:nvPr/>
        </p:nvSpPr>
        <p:spPr bwMode="auto">
          <a:xfrm>
            <a:off x="2614551" y="2349537"/>
            <a:ext cx="3481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2800" b="1" dirty="0">
                <a:latin typeface="Cambria Math" panose="02040503050406030204" pitchFamily="18" charset="0"/>
                <a:ea typeface="Cambria Math" panose="02040503050406030204" pitchFamily="18" charset="0"/>
                <a:sym typeface="Symbol" pitchFamily="18" charset="2"/>
              </a:rPr>
              <a:t>ɛ</a:t>
            </a:r>
            <a:endParaRPr lang="en-US" sz="2800" b="1" dirty="0">
              <a:solidFill>
                <a:prstClr val="black"/>
              </a:solidFill>
              <a:latin typeface="Calibri" pitchFamily="34" charset="0"/>
            </a:endParaRPr>
          </a:p>
        </p:txBody>
      </p:sp>
    </p:spTree>
    <p:extLst>
      <p:ext uri="{BB962C8B-B14F-4D97-AF65-F5344CB8AC3E}">
        <p14:creationId xmlns:p14="http://schemas.microsoft.com/office/powerpoint/2010/main" val="174492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Construction Overview</a:t>
            </a:r>
          </a:p>
        </p:txBody>
      </p:sp>
      <p:grpSp>
        <p:nvGrpSpPr>
          <p:cNvPr id="2" name="Group 1"/>
          <p:cNvGrpSpPr/>
          <p:nvPr/>
        </p:nvGrpSpPr>
        <p:grpSpPr>
          <a:xfrm>
            <a:off x="1653216" y="4963895"/>
            <a:ext cx="5105400" cy="577850"/>
            <a:chOff x="1752600" y="4876800"/>
            <a:chExt cx="5105400" cy="577850"/>
          </a:xfrm>
        </p:grpSpPr>
        <p:sp>
          <p:nvSpPr>
            <p:cNvPr id="37" name="Oval 36"/>
            <p:cNvSpPr/>
            <p:nvPr/>
          </p:nvSpPr>
          <p:spPr bwMode="auto">
            <a:xfrm>
              <a:off x="6592888" y="5168900"/>
              <a:ext cx="265112" cy="28575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cxnSp>
          <p:nvCxnSpPr>
            <p:cNvPr id="42" name="Straight Arrow Connector 41"/>
            <p:cNvCxnSpPr/>
            <p:nvPr/>
          </p:nvCxnSpPr>
          <p:spPr bwMode="auto">
            <a:xfrm>
              <a:off x="1752600" y="5300663"/>
              <a:ext cx="269875"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auto">
            <a:xfrm>
              <a:off x="2017713" y="5168900"/>
              <a:ext cx="265112" cy="2857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baseline="-25000" dirty="0">
                <a:solidFill>
                  <a:prstClr val="black"/>
                </a:solidFill>
              </a:endParaRPr>
            </a:p>
          </p:txBody>
        </p:sp>
        <p:cxnSp>
          <p:nvCxnSpPr>
            <p:cNvPr id="44" name="Straight Arrow Connector 43"/>
            <p:cNvCxnSpPr>
              <a:stCxn id="43" idx="6"/>
              <a:endCxn id="37" idx="2"/>
            </p:cNvCxnSpPr>
            <p:nvPr/>
          </p:nvCxnSpPr>
          <p:spPr bwMode="auto">
            <a:xfrm>
              <a:off x="2282825" y="5311775"/>
              <a:ext cx="431006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20"/>
            <p:cNvSpPr txBox="1">
              <a:spLocks noChangeArrowheads="1"/>
            </p:cNvSpPr>
            <p:nvPr/>
          </p:nvSpPr>
          <p:spPr bwMode="auto">
            <a:xfrm>
              <a:off x="4114800" y="4876800"/>
              <a:ext cx="404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defRPr/>
              </a:pPr>
              <a:r>
                <a:rPr lang="en-US" sz="2800" b="1" dirty="0">
                  <a:solidFill>
                    <a:prstClr val="black"/>
                  </a:solidFill>
                  <a:latin typeface="Calibri"/>
                </a:rPr>
                <a:t>A</a:t>
              </a:r>
            </a:p>
          </p:txBody>
        </p:sp>
      </p:grpSp>
      <p:sp>
        <p:nvSpPr>
          <p:cNvPr id="3" name="Rectangle 2"/>
          <p:cNvSpPr/>
          <p:nvPr/>
        </p:nvSpPr>
        <p:spPr>
          <a:xfrm>
            <a:off x="606777" y="1316255"/>
            <a:ext cx="7884080" cy="5570756"/>
          </a:xfrm>
          <a:prstGeom prst="rect">
            <a:avLst/>
          </a:prstGeom>
        </p:spPr>
        <p:txBody>
          <a:bodyPr wrap="square">
            <a:spAutoFit/>
          </a:bodyPr>
          <a:lstStyle/>
          <a:p>
            <a:pPr marL="342900" lvl="2" indent="-342900"/>
            <a:r>
              <a:rPr lang="en-US" sz="2800" dirty="0">
                <a:latin typeface="Franklin Gothic Medium" panose="020B0603020102020204" pitchFamily="34" charset="0"/>
                <a:sym typeface="Symbol" pitchFamily="18" charset="2"/>
              </a:rPr>
              <a:t>While the box contains some state s:</a:t>
            </a:r>
            <a:br>
              <a:rPr lang="en-US" sz="2800" dirty="0">
                <a:latin typeface="Franklin Gothic Medium" panose="020B0603020102020204" pitchFamily="34" charset="0"/>
                <a:sym typeface="Symbol" pitchFamily="18" charset="2"/>
              </a:rPr>
            </a:br>
            <a:r>
              <a:rPr lang="en-US" sz="2800" dirty="0">
                <a:latin typeface="Franklin Gothic Medium" panose="020B0603020102020204" pitchFamily="34" charset="0"/>
                <a:sym typeface="Symbol" pitchFamily="18" charset="2"/>
              </a:rPr>
              <a:t>for all states r, t with (r, s) and (s, t) in E:</a:t>
            </a:r>
            <a:br>
              <a:rPr lang="en-US" sz="2800" dirty="0">
                <a:latin typeface="Franklin Gothic Medium" panose="020B0603020102020204" pitchFamily="34" charset="0"/>
                <a:sym typeface="Symbol" pitchFamily="18" charset="2"/>
              </a:rPr>
            </a:br>
            <a:r>
              <a:rPr lang="en-US" sz="2800" dirty="0">
                <a:latin typeface="Franklin Gothic Medium" panose="020B0603020102020204" pitchFamily="34" charset="0"/>
                <a:sym typeface="Symbol" pitchFamily="18" charset="2"/>
              </a:rPr>
              <a:t>		create a direct edge (r, t) by Rule 2</a:t>
            </a:r>
            <a:br>
              <a:rPr lang="en-US" sz="2800" dirty="0">
                <a:latin typeface="Franklin Gothic Medium" panose="020B0603020102020204" pitchFamily="34" charset="0"/>
                <a:sym typeface="Symbol" pitchFamily="18" charset="2"/>
              </a:rPr>
            </a:br>
            <a:r>
              <a:rPr lang="en-US" sz="2800" dirty="0">
                <a:latin typeface="Franklin Gothic Medium" panose="020B0603020102020204" pitchFamily="34" charset="0"/>
                <a:sym typeface="Symbol" pitchFamily="18" charset="2"/>
              </a:rPr>
              <a:t>delete s (no longer needed)</a:t>
            </a:r>
            <a:br>
              <a:rPr lang="en-US" sz="2800" dirty="0">
                <a:latin typeface="Franklin Gothic Medium" panose="020B0603020102020204" pitchFamily="34" charset="0"/>
                <a:sym typeface="Symbol" pitchFamily="18" charset="2"/>
              </a:rPr>
            </a:br>
            <a:r>
              <a:rPr lang="en-US" sz="2800" dirty="0">
                <a:latin typeface="Franklin Gothic Medium" panose="020B0603020102020204" pitchFamily="34" charset="0"/>
                <a:sym typeface="Symbol" pitchFamily="18" charset="2"/>
              </a:rPr>
              <a:t>merge all parallel edges by Rule 1</a:t>
            </a:r>
          </a:p>
          <a:p>
            <a:pPr marL="342900" lvl="2" indent="-342900"/>
            <a:endParaRPr lang="en-US" sz="1600" dirty="0">
              <a:sym typeface="Symbol" pitchFamily="18" charset="2"/>
            </a:endParaRPr>
          </a:p>
          <a:p>
            <a:pPr marL="342900" lvl="2" indent="-342900"/>
            <a:endParaRPr lang="en-US" sz="3200" dirty="0">
              <a:sym typeface="Symbol" pitchFamily="18" charset="2"/>
            </a:endParaRPr>
          </a:p>
          <a:p>
            <a:pPr marL="342900" lvl="2" indent="-342900"/>
            <a:r>
              <a:rPr lang="en-US" sz="2800" dirty="0">
                <a:latin typeface="Franklin Gothic Medium" panose="020B0603020102020204" pitchFamily="34" charset="0"/>
                <a:sym typeface="Symbol" pitchFamily="18" charset="2"/>
              </a:rPr>
              <a:t>When the loop exits, the graph looks like this:</a:t>
            </a:r>
          </a:p>
          <a:p>
            <a:pPr marL="342900" lvl="2" indent="-342900"/>
            <a:endParaRPr lang="en-US" sz="2800" dirty="0">
              <a:latin typeface="Franklin Gothic Medium" panose="020B0603020102020204" pitchFamily="34" charset="0"/>
              <a:sym typeface="Symbol" pitchFamily="18" charset="2"/>
            </a:endParaRPr>
          </a:p>
          <a:p>
            <a:pPr marL="342900" lvl="2" indent="-342900"/>
            <a:endParaRPr lang="en-US" sz="2800" dirty="0">
              <a:latin typeface="Franklin Gothic Medium" panose="020B0603020102020204" pitchFamily="34" charset="0"/>
              <a:sym typeface="Symbol" pitchFamily="18" charset="2"/>
            </a:endParaRPr>
          </a:p>
          <a:p>
            <a:pPr marL="342900" lvl="2" indent="-342900"/>
            <a:endParaRPr lang="en-US" sz="2800" dirty="0">
              <a:latin typeface="Franklin Gothic Medium" panose="020B0603020102020204" pitchFamily="34" charset="0"/>
              <a:sym typeface="Symbol" pitchFamily="18" charset="2"/>
            </a:endParaRPr>
          </a:p>
          <a:p>
            <a:pPr marL="342900" lvl="2" indent="-342900"/>
            <a:r>
              <a:rPr lang="en-US" sz="2800" dirty="0">
                <a:latin typeface="Franklin Gothic Medium" panose="020B0603020102020204" pitchFamily="34" charset="0"/>
                <a:sym typeface="Symbol" pitchFamily="18" charset="2"/>
              </a:rPr>
              <a:t>A is a regular expression with the same language as the original NFA.</a:t>
            </a:r>
          </a:p>
        </p:txBody>
      </p:sp>
    </p:spTree>
    <p:extLst>
      <p:ext uri="{BB962C8B-B14F-4D97-AF65-F5344CB8AC3E}">
        <p14:creationId xmlns:p14="http://schemas.microsoft.com/office/powerpoint/2010/main" val="1406521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758" y="274638"/>
            <a:ext cx="8839200" cy="1143000"/>
          </a:xfrm>
        </p:spPr>
        <p:txBody>
          <a:bodyPr>
            <a:normAutofit/>
          </a:bodyPr>
          <a:lstStyle/>
          <a:p>
            <a:pPr>
              <a:defRPr/>
            </a:pPr>
            <a:r>
              <a:rPr lang="en-US" dirty="0"/>
              <a:t>Path Labels</a:t>
            </a:r>
          </a:p>
        </p:txBody>
      </p:sp>
      <p:sp>
        <p:nvSpPr>
          <p:cNvPr id="22531" name="Content Placeholder 2"/>
          <p:cNvSpPr>
            <a:spLocks noGrp="1"/>
          </p:cNvSpPr>
          <p:nvPr>
            <p:ph idx="1"/>
          </p:nvPr>
        </p:nvSpPr>
        <p:spPr>
          <a:xfrm>
            <a:off x="457200" y="1089375"/>
            <a:ext cx="8229600" cy="5137254"/>
          </a:xfrm>
        </p:spPr>
        <p:txBody>
          <a:bodyPr/>
          <a:lstStyle/>
          <a:p>
            <a:pPr marL="0" indent="0">
              <a:buNone/>
            </a:pPr>
            <a:r>
              <a:rPr lang="en-US" sz="2800" b="1" dirty="0"/>
              <a:t>Def</a:t>
            </a:r>
            <a:r>
              <a:rPr lang="en-US" sz="2800" dirty="0"/>
              <a:t>: The label of path v</a:t>
            </a:r>
            <a:r>
              <a:rPr lang="en-US" sz="2800" baseline="-25000" dirty="0"/>
              <a:t>0</a:t>
            </a:r>
            <a:r>
              <a:rPr lang="en-US" sz="2800" dirty="0"/>
              <a:t>, v</a:t>
            </a:r>
            <a:r>
              <a:rPr lang="en-US" sz="2800" baseline="-25000" dirty="0"/>
              <a:t>1</a:t>
            </a:r>
            <a:r>
              <a:rPr lang="en-US" sz="2800" dirty="0"/>
              <a:t>, ..., </a:t>
            </a:r>
            <a:r>
              <a:rPr lang="en-US" sz="2800" dirty="0" err="1"/>
              <a:t>v</a:t>
            </a:r>
            <a:r>
              <a:rPr lang="en-US" sz="2800" baseline="-25000" dirty="0" err="1"/>
              <a:t>n</a:t>
            </a:r>
            <a:r>
              <a:rPr lang="en-US" sz="2800" dirty="0"/>
              <a:t> is the</a:t>
            </a:r>
            <a:br>
              <a:rPr lang="en-US" sz="2800" dirty="0"/>
            </a:br>
            <a:r>
              <a:rPr lang="en-US" sz="2800" dirty="0"/>
              <a:t>        </a:t>
            </a:r>
            <a:r>
              <a:rPr lang="en-US" sz="2800" u="sng" dirty="0"/>
              <a:t>concatenation</a:t>
            </a:r>
            <a:r>
              <a:rPr lang="en-US" sz="2800" dirty="0"/>
              <a:t> of the labels of the edges</a:t>
            </a:r>
            <a:br>
              <a:rPr lang="en-US" sz="2800" dirty="0"/>
            </a:br>
            <a:r>
              <a:rPr lang="en-US" sz="2800" dirty="0"/>
              <a:t>        (v</a:t>
            </a:r>
            <a:r>
              <a:rPr lang="en-US" sz="2800" baseline="-25000" dirty="0"/>
              <a:t>0</a:t>
            </a:r>
            <a:r>
              <a:rPr lang="en-US" sz="2800" dirty="0"/>
              <a:t>, v</a:t>
            </a:r>
            <a:r>
              <a:rPr lang="en-US" sz="2800" baseline="-25000" dirty="0"/>
              <a:t>1</a:t>
            </a:r>
            <a:r>
              <a:rPr lang="en-US" sz="2800" dirty="0"/>
              <a:t>), (v</a:t>
            </a:r>
            <a:r>
              <a:rPr lang="en-US" sz="2800" baseline="-25000" dirty="0"/>
              <a:t>1</a:t>
            </a:r>
            <a:r>
              <a:rPr lang="en-US" sz="2800" dirty="0"/>
              <a:t>, v</a:t>
            </a:r>
            <a:r>
              <a:rPr lang="en-US" sz="2800" baseline="-25000" dirty="0"/>
              <a:t>2</a:t>
            </a:r>
            <a:r>
              <a:rPr lang="en-US" sz="2800" dirty="0"/>
              <a:t>), …, (v</a:t>
            </a:r>
            <a:r>
              <a:rPr lang="en-US" sz="2800" baseline="-25000" dirty="0"/>
              <a:t>n-1</a:t>
            </a:r>
            <a:r>
              <a:rPr lang="en-US" sz="2800" dirty="0"/>
              <a:t>, </a:t>
            </a:r>
            <a:r>
              <a:rPr lang="en-US" sz="2800" dirty="0" err="1"/>
              <a:t>v</a:t>
            </a:r>
            <a:r>
              <a:rPr lang="en-US" sz="2800" baseline="-25000" dirty="0" err="1"/>
              <a:t>n</a:t>
            </a:r>
            <a:r>
              <a:rPr lang="en-US" sz="2800" dirty="0"/>
              <a:t>)</a:t>
            </a:r>
          </a:p>
          <a:p>
            <a:pPr marL="0" indent="0">
              <a:buNone/>
            </a:pPr>
            <a:endParaRPr lang="en-US" sz="2800" dirty="0"/>
          </a:p>
          <a:p>
            <a:pPr marL="0" indent="0">
              <a:buNone/>
            </a:pPr>
            <a:endParaRPr lang="en-US" sz="1600" dirty="0"/>
          </a:p>
          <a:p>
            <a:pPr marL="0" indent="0">
              <a:buNone/>
            </a:pPr>
            <a:r>
              <a:rPr lang="en-US" sz="2800" b="1" dirty="0"/>
              <a:t>Example</a:t>
            </a:r>
            <a:r>
              <a:rPr lang="en-US" sz="2800" dirty="0"/>
              <a:t>: The label of path s</a:t>
            </a:r>
            <a:r>
              <a:rPr lang="en-US" sz="2800" baseline="-25000" dirty="0"/>
              <a:t>0</a:t>
            </a:r>
            <a:r>
              <a:rPr lang="en-US" sz="2800" dirty="0"/>
              <a:t>, s</a:t>
            </a:r>
            <a:r>
              <a:rPr lang="en-US" sz="2800" baseline="-25000" dirty="0"/>
              <a:t>1</a:t>
            </a:r>
            <a:r>
              <a:rPr lang="en-US" sz="2800" dirty="0"/>
              <a:t>, s</a:t>
            </a:r>
            <a:r>
              <a:rPr lang="en-US" sz="2800" baseline="-25000" dirty="0"/>
              <a:t>2</a:t>
            </a:r>
            <a:r>
              <a:rPr lang="en-US" sz="2800" dirty="0"/>
              <a:t>, s</a:t>
            </a:r>
            <a:r>
              <a:rPr lang="en-US" sz="2800" baseline="-25000" dirty="0"/>
              <a:t>0</a:t>
            </a:r>
            <a:r>
              <a:rPr lang="en-US" sz="2800" dirty="0"/>
              <a:t>, s</a:t>
            </a:r>
            <a:r>
              <a:rPr lang="en-US" sz="2800" baseline="-25000" dirty="0"/>
              <a:t>0</a:t>
            </a:r>
            <a:r>
              <a:rPr lang="en-US" sz="2800" dirty="0"/>
              <a:t> is 1100</a:t>
            </a:r>
          </a:p>
        </p:txBody>
      </p:sp>
      <p:sp>
        <p:nvSpPr>
          <p:cNvPr id="20" name="Oval 19">
            <a:extLst>
              <a:ext uri="{FF2B5EF4-FFF2-40B4-BE49-F238E27FC236}">
                <a16:creationId xmlns:a16="http://schemas.microsoft.com/office/drawing/2014/main" id="{E89C166C-1C84-BA49-83D6-28654EC2D59A}"/>
              </a:ext>
            </a:extLst>
          </p:cNvPr>
          <p:cNvSpPr/>
          <p:nvPr/>
        </p:nvSpPr>
        <p:spPr>
          <a:xfrm>
            <a:off x="2408529" y="4931874"/>
            <a:ext cx="533400" cy="533400"/>
          </a:xfrm>
          <a:prstGeom prst="ellipse">
            <a:avLst/>
          </a:prstGeom>
          <a:solidFill>
            <a:schemeClr val="bg1">
              <a:lumMod val="9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black"/>
                </a:solidFill>
              </a:rPr>
              <a:t>s</a:t>
            </a:r>
            <a:r>
              <a:rPr lang="en-US" sz="2000" b="1" baseline="-25000" dirty="0">
                <a:solidFill>
                  <a:prstClr val="black"/>
                </a:solidFill>
              </a:rPr>
              <a:t>0</a:t>
            </a:r>
          </a:p>
        </p:txBody>
      </p:sp>
      <p:sp>
        <p:nvSpPr>
          <p:cNvPr id="21" name="Oval 20">
            <a:extLst>
              <a:ext uri="{FF2B5EF4-FFF2-40B4-BE49-F238E27FC236}">
                <a16:creationId xmlns:a16="http://schemas.microsoft.com/office/drawing/2014/main" id="{82469CB1-03C0-224B-A52D-2FA24118E442}"/>
              </a:ext>
            </a:extLst>
          </p:cNvPr>
          <p:cNvSpPr/>
          <p:nvPr/>
        </p:nvSpPr>
        <p:spPr>
          <a:xfrm>
            <a:off x="4846929" y="4931874"/>
            <a:ext cx="533400" cy="5334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black"/>
                </a:solidFill>
              </a:rPr>
              <a:t>s</a:t>
            </a:r>
            <a:r>
              <a:rPr lang="en-US" sz="2000" b="1" baseline="-25000" dirty="0">
                <a:solidFill>
                  <a:prstClr val="black"/>
                </a:solidFill>
              </a:rPr>
              <a:t>2</a:t>
            </a:r>
          </a:p>
        </p:txBody>
      </p:sp>
      <p:sp>
        <p:nvSpPr>
          <p:cNvPr id="27" name="Oval 26">
            <a:extLst>
              <a:ext uri="{FF2B5EF4-FFF2-40B4-BE49-F238E27FC236}">
                <a16:creationId xmlns:a16="http://schemas.microsoft.com/office/drawing/2014/main" id="{91FA6BF8-FF69-2843-B5F5-16D7BC01520B}"/>
              </a:ext>
            </a:extLst>
          </p:cNvPr>
          <p:cNvSpPr/>
          <p:nvPr/>
        </p:nvSpPr>
        <p:spPr>
          <a:xfrm>
            <a:off x="6066129" y="4931874"/>
            <a:ext cx="533400" cy="533400"/>
          </a:xfrm>
          <a:prstGeom prst="ellipse">
            <a:avLst/>
          </a:prstGeom>
          <a:solidFill>
            <a:schemeClr val="bg1">
              <a:lumMod val="9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black"/>
                </a:solidFill>
              </a:rPr>
              <a:t>s</a:t>
            </a:r>
            <a:r>
              <a:rPr lang="en-US" sz="2000" b="1" baseline="-25000" dirty="0">
                <a:solidFill>
                  <a:prstClr val="black"/>
                </a:solidFill>
              </a:rPr>
              <a:t>3</a:t>
            </a:r>
          </a:p>
        </p:txBody>
      </p:sp>
      <p:sp>
        <p:nvSpPr>
          <p:cNvPr id="28" name="Oval 27">
            <a:extLst>
              <a:ext uri="{FF2B5EF4-FFF2-40B4-BE49-F238E27FC236}">
                <a16:creationId xmlns:a16="http://schemas.microsoft.com/office/drawing/2014/main" id="{E75CCC8E-EF3B-3544-8A57-A5CE1AAE34F1}"/>
              </a:ext>
            </a:extLst>
          </p:cNvPr>
          <p:cNvSpPr/>
          <p:nvPr/>
        </p:nvSpPr>
        <p:spPr>
          <a:xfrm>
            <a:off x="3627729" y="4931874"/>
            <a:ext cx="533400" cy="5334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black"/>
                </a:solidFill>
              </a:rPr>
              <a:t>s</a:t>
            </a:r>
            <a:r>
              <a:rPr lang="en-US" sz="2000" b="1" baseline="-25000" dirty="0">
                <a:solidFill>
                  <a:prstClr val="black"/>
                </a:solidFill>
              </a:rPr>
              <a:t>1</a:t>
            </a:r>
          </a:p>
        </p:txBody>
      </p:sp>
      <p:sp>
        <p:nvSpPr>
          <p:cNvPr id="29" name="TextBox 14">
            <a:extLst>
              <a:ext uri="{FF2B5EF4-FFF2-40B4-BE49-F238E27FC236}">
                <a16:creationId xmlns:a16="http://schemas.microsoft.com/office/drawing/2014/main" id="{2249BF61-DC66-2243-8F0F-FD7BF914E204}"/>
              </a:ext>
            </a:extLst>
          </p:cNvPr>
          <p:cNvSpPr txBox="1">
            <a:spLocks noChangeArrowheads="1"/>
          </p:cNvSpPr>
          <p:nvPr/>
        </p:nvSpPr>
        <p:spPr bwMode="auto">
          <a:xfrm>
            <a:off x="5391618" y="4821807"/>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dirty="0">
                <a:solidFill>
                  <a:prstClr val="black"/>
                </a:solidFill>
              </a:rPr>
              <a:t>1</a:t>
            </a:r>
          </a:p>
        </p:txBody>
      </p:sp>
      <p:sp>
        <p:nvSpPr>
          <p:cNvPr id="30" name="TextBox 15">
            <a:extLst>
              <a:ext uri="{FF2B5EF4-FFF2-40B4-BE49-F238E27FC236}">
                <a16:creationId xmlns:a16="http://schemas.microsoft.com/office/drawing/2014/main" id="{9B477D9B-0737-2749-A06D-B1CB5EBF9066}"/>
              </a:ext>
            </a:extLst>
          </p:cNvPr>
          <p:cNvSpPr txBox="1">
            <a:spLocks noChangeArrowheads="1"/>
          </p:cNvSpPr>
          <p:nvPr/>
        </p:nvSpPr>
        <p:spPr bwMode="auto">
          <a:xfrm>
            <a:off x="4237329" y="4810518"/>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a:solidFill>
                  <a:prstClr val="black"/>
                </a:solidFill>
              </a:rPr>
              <a:t>1</a:t>
            </a:r>
          </a:p>
        </p:txBody>
      </p:sp>
      <p:cxnSp>
        <p:nvCxnSpPr>
          <p:cNvPr id="31" name="Straight Arrow Connector 30">
            <a:extLst>
              <a:ext uri="{FF2B5EF4-FFF2-40B4-BE49-F238E27FC236}">
                <a16:creationId xmlns:a16="http://schemas.microsoft.com/office/drawing/2014/main" id="{761A158A-87BD-E841-9C04-7123D8F4E6E2}"/>
              </a:ext>
            </a:extLst>
          </p:cNvPr>
          <p:cNvCxnSpPr>
            <a:stCxn id="20" idx="6"/>
            <a:endCxn id="28" idx="2"/>
          </p:cNvCxnSpPr>
          <p:nvPr/>
        </p:nvCxnSpPr>
        <p:spPr>
          <a:xfrm>
            <a:off x="2941929" y="5198574"/>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18">
            <a:extLst>
              <a:ext uri="{FF2B5EF4-FFF2-40B4-BE49-F238E27FC236}">
                <a16:creationId xmlns:a16="http://schemas.microsoft.com/office/drawing/2014/main" id="{031E3661-3082-A846-8714-FE16C41C0E21}"/>
              </a:ext>
            </a:extLst>
          </p:cNvPr>
          <p:cNvSpPr txBox="1">
            <a:spLocks noChangeArrowheads="1"/>
          </p:cNvSpPr>
          <p:nvPr/>
        </p:nvSpPr>
        <p:spPr bwMode="auto">
          <a:xfrm>
            <a:off x="2987085" y="4844385"/>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dirty="0">
                <a:solidFill>
                  <a:prstClr val="black"/>
                </a:solidFill>
              </a:rPr>
              <a:t>1</a:t>
            </a:r>
          </a:p>
        </p:txBody>
      </p:sp>
      <p:sp>
        <p:nvSpPr>
          <p:cNvPr id="33" name="TextBox 23">
            <a:extLst>
              <a:ext uri="{FF2B5EF4-FFF2-40B4-BE49-F238E27FC236}">
                <a16:creationId xmlns:a16="http://schemas.microsoft.com/office/drawing/2014/main" id="{9F7D1300-EA71-4D4A-B039-DB91CDD3BAED}"/>
              </a:ext>
            </a:extLst>
          </p:cNvPr>
          <p:cNvSpPr txBox="1">
            <a:spLocks noChangeArrowheads="1"/>
          </p:cNvSpPr>
          <p:nvPr/>
        </p:nvSpPr>
        <p:spPr bwMode="auto">
          <a:xfrm>
            <a:off x="6066128" y="5792652"/>
            <a:ext cx="8015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a:solidFill>
                  <a:prstClr val="black"/>
                </a:solidFill>
              </a:rPr>
              <a:t>0,1</a:t>
            </a:r>
          </a:p>
        </p:txBody>
      </p:sp>
      <p:sp>
        <p:nvSpPr>
          <p:cNvPr id="34" name="TextBox 24">
            <a:extLst>
              <a:ext uri="{FF2B5EF4-FFF2-40B4-BE49-F238E27FC236}">
                <a16:creationId xmlns:a16="http://schemas.microsoft.com/office/drawing/2014/main" id="{D1F01AC4-A8EA-8E42-8312-6F837B558BD2}"/>
              </a:ext>
            </a:extLst>
          </p:cNvPr>
          <p:cNvSpPr txBox="1">
            <a:spLocks noChangeArrowheads="1"/>
          </p:cNvSpPr>
          <p:nvPr/>
        </p:nvSpPr>
        <p:spPr bwMode="auto">
          <a:xfrm>
            <a:off x="4923129" y="4223496"/>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dirty="0">
                <a:solidFill>
                  <a:prstClr val="black"/>
                </a:solidFill>
              </a:rPr>
              <a:t>0</a:t>
            </a:r>
          </a:p>
        </p:txBody>
      </p:sp>
      <p:sp>
        <p:nvSpPr>
          <p:cNvPr id="35" name="TextBox 27">
            <a:extLst>
              <a:ext uri="{FF2B5EF4-FFF2-40B4-BE49-F238E27FC236}">
                <a16:creationId xmlns:a16="http://schemas.microsoft.com/office/drawing/2014/main" id="{8F4A81F5-E155-8346-A372-29A5757630FB}"/>
              </a:ext>
            </a:extLst>
          </p:cNvPr>
          <p:cNvSpPr txBox="1">
            <a:spLocks noChangeArrowheads="1"/>
          </p:cNvSpPr>
          <p:nvPr/>
        </p:nvSpPr>
        <p:spPr bwMode="auto">
          <a:xfrm>
            <a:off x="2527062" y="5826519"/>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dirty="0">
                <a:solidFill>
                  <a:prstClr val="black"/>
                </a:solidFill>
              </a:rPr>
              <a:t>0</a:t>
            </a:r>
          </a:p>
        </p:txBody>
      </p:sp>
      <p:sp>
        <p:nvSpPr>
          <p:cNvPr id="37" name="Arc 36">
            <a:extLst>
              <a:ext uri="{FF2B5EF4-FFF2-40B4-BE49-F238E27FC236}">
                <a16:creationId xmlns:a16="http://schemas.microsoft.com/office/drawing/2014/main" id="{D1C7C328-D0C7-3D44-8A8D-D109B6823F79}"/>
              </a:ext>
            </a:extLst>
          </p:cNvPr>
          <p:cNvSpPr/>
          <p:nvPr/>
        </p:nvSpPr>
        <p:spPr>
          <a:xfrm>
            <a:off x="2789529" y="4584212"/>
            <a:ext cx="1066800" cy="652462"/>
          </a:xfrm>
          <a:prstGeom prst="arc">
            <a:avLst>
              <a:gd name="adj1" fmla="val 10855616"/>
              <a:gd name="adj2" fmla="val 0"/>
            </a:avLst>
          </a:prstGeom>
          <a:ln w="28575">
            <a:solidFill>
              <a:schemeClr val="tx1"/>
            </a:solidFill>
            <a:headEnd type="stealth" w="lg"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solidFill>
                <a:prstClr val="black"/>
              </a:solidFill>
            </a:endParaRPr>
          </a:p>
        </p:txBody>
      </p:sp>
      <p:sp>
        <p:nvSpPr>
          <p:cNvPr id="38" name="Arc 37">
            <a:extLst>
              <a:ext uri="{FF2B5EF4-FFF2-40B4-BE49-F238E27FC236}">
                <a16:creationId xmlns:a16="http://schemas.microsoft.com/office/drawing/2014/main" id="{AA37BE83-EA0A-C047-A754-40C7DCC84425}"/>
              </a:ext>
            </a:extLst>
          </p:cNvPr>
          <p:cNvSpPr/>
          <p:nvPr/>
        </p:nvSpPr>
        <p:spPr>
          <a:xfrm>
            <a:off x="2560929" y="4169874"/>
            <a:ext cx="2590800" cy="1447800"/>
          </a:xfrm>
          <a:prstGeom prst="arc">
            <a:avLst>
              <a:gd name="adj1" fmla="val 10677123"/>
              <a:gd name="adj2" fmla="val 0"/>
            </a:avLst>
          </a:prstGeom>
          <a:ln w="28575">
            <a:solidFill>
              <a:schemeClr val="tx1"/>
            </a:solidFill>
            <a:headEnd type="stealth" w="lg"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solidFill>
                <a:prstClr val="black"/>
              </a:solidFill>
            </a:endParaRPr>
          </a:p>
        </p:txBody>
      </p:sp>
      <p:cxnSp>
        <p:nvCxnSpPr>
          <p:cNvPr id="39" name="Straight Arrow Connector 38">
            <a:extLst>
              <a:ext uri="{FF2B5EF4-FFF2-40B4-BE49-F238E27FC236}">
                <a16:creationId xmlns:a16="http://schemas.microsoft.com/office/drawing/2014/main" id="{6CBD50EE-8382-204C-9528-33E7AE0EE48C}"/>
              </a:ext>
            </a:extLst>
          </p:cNvPr>
          <p:cNvCxnSpPr/>
          <p:nvPr/>
        </p:nvCxnSpPr>
        <p:spPr>
          <a:xfrm>
            <a:off x="4161129" y="5160474"/>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A09238B-9776-B348-A316-76ECD5C08D97}"/>
              </a:ext>
            </a:extLst>
          </p:cNvPr>
          <p:cNvCxnSpPr/>
          <p:nvPr/>
        </p:nvCxnSpPr>
        <p:spPr>
          <a:xfrm>
            <a:off x="5380329" y="5160474"/>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Arc 40">
            <a:extLst>
              <a:ext uri="{FF2B5EF4-FFF2-40B4-BE49-F238E27FC236}">
                <a16:creationId xmlns:a16="http://schemas.microsoft.com/office/drawing/2014/main" id="{9C3A9EED-5222-9C48-B3CB-45F65FCD375D}"/>
              </a:ext>
            </a:extLst>
          </p:cNvPr>
          <p:cNvSpPr/>
          <p:nvPr/>
        </p:nvSpPr>
        <p:spPr>
          <a:xfrm rot="14988361">
            <a:off x="2506954" y="5487499"/>
            <a:ext cx="381000" cy="381000"/>
          </a:xfrm>
          <a:prstGeom prst="arc">
            <a:avLst>
              <a:gd name="adj1" fmla="val 1453660"/>
              <a:gd name="adj2" fmla="val 0"/>
            </a:avLst>
          </a:prstGeom>
          <a:ln w="28575">
            <a:solidFill>
              <a:schemeClr val="tx1"/>
            </a:solidFill>
            <a:headEnd type="none" w="med" len="med"/>
            <a:tailEnd type="stealth" w="lg"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solidFill>
                <a:prstClr val="black"/>
              </a:solidFill>
            </a:endParaRPr>
          </a:p>
        </p:txBody>
      </p:sp>
      <p:sp>
        <p:nvSpPr>
          <p:cNvPr id="42" name="Arc 41">
            <a:extLst>
              <a:ext uri="{FF2B5EF4-FFF2-40B4-BE49-F238E27FC236}">
                <a16:creationId xmlns:a16="http://schemas.microsoft.com/office/drawing/2014/main" id="{586A6454-1BA8-5B4F-AFA7-B43250BBB4C8}"/>
              </a:ext>
            </a:extLst>
          </p:cNvPr>
          <p:cNvSpPr/>
          <p:nvPr/>
        </p:nvSpPr>
        <p:spPr>
          <a:xfrm rot="14988361">
            <a:off x="6120104" y="5443049"/>
            <a:ext cx="381000" cy="381000"/>
          </a:xfrm>
          <a:prstGeom prst="arc">
            <a:avLst>
              <a:gd name="adj1" fmla="val 1453660"/>
              <a:gd name="adj2" fmla="val 0"/>
            </a:avLst>
          </a:prstGeom>
          <a:ln w="28575">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solidFill>
                <a:prstClr val="black"/>
              </a:solidFill>
            </a:endParaRPr>
          </a:p>
        </p:txBody>
      </p:sp>
      <p:cxnSp>
        <p:nvCxnSpPr>
          <p:cNvPr id="43" name="Straight Arrow Connector 42">
            <a:extLst>
              <a:ext uri="{FF2B5EF4-FFF2-40B4-BE49-F238E27FC236}">
                <a16:creationId xmlns:a16="http://schemas.microsoft.com/office/drawing/2014/main" id="{96E7A5D7-82EC-7842-B0FF-EFFB915C085E}"/>
              </a:ext>
            </a:extLst>
          </p:cNvPr>
          <p:cNvCxnSpPr/>
          <p:nvPr/>
        </p:nvCxnSpPr>
        <p:spPr>
          <a:xfrm>
            <a:off x="2103729" y="5160474"/>
            <a:ext cx="3048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8">
            <a:extLst>
              <a:ext uri="{FF2B5EF4-FFF2-40B4-BE49-F238E27FC236}">
                <a16:creationId xmlns:a16="http://schemas.microsoft.com/office/drawing/2014/main" id="{0A530A67-578A-1E45-B5C4-2B9E976FF266}"/>
              </a:ext>
            </a:extLst>
          </p:cNvPr>
          <p:cNvSpPr txBox="1">
            <a:spLocks noChangeArrowheads="1"/>
          </p:cNvSpPr>
          <p:nvPr/>
        </p:nvSpPr>
        <p:spPr bwMode="auto">
          <a:xfrm>
            <a:off x="3499758" y="4303164"/>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dirty="0">
                <a:solidFill>
                  <a:prstClr val="black"/>
                </a:solidFill>
              </a:rPr>
              <a:t>0</a:t>
            </a:r>
          </a:p>
        </p:txBody>
      </p:sp>
    </p:spTree>
    <p:extLst>
      <p:ext uri="{BB962C8B-B14F-4D97-AF65-F5344CB8AC3E}">
        <p14:creationId xmlns:p14="http://schemas.microsoft.com/office/powerpoint/2010/main" val="20721477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an NFA to a regular expression</a:t>
            </a:r>
          </a:p>
        </p:txBody>
      </p:sp>
      <p:sp>
        <p:nvSpPr>
          <p:cNvPr id="3" name="Content Placeholder 2"/>
          <p:cNvSpPr>
            <a:spLocks noGrp="1"/>
          </p:cNvSpPr>
          <p:nvPr>
            <p:ph idx="1"/>
          </p:nvPr>
        </p:nvSpPr>
        <p:spPr>
          <a:xfrm>
            <a:off x="509820" y="1092201"/>
            <a:ext cx="8229600" cy="1676400"/>
          </a:xfrm>
        </p:spPr>
        <p:txBody>
          <a:bodyPr/>
          <a:lstStyle/>
          <a:p>
            <a:pPr marL="0" indent="0">
              <a:buNone/>
            </a:pPr>
            <a:r>
              <a:rPr lang="en-US" dirty="0"/>
              <a:t>Consider the DFA for the mod 3 sum</a:t>
            </a:r>
          </a:p>
          <a:p>
            <a:pPr lvl="1"/>
            <a:r>
              <a:rPr lang="en-US" dirty="0"/>
              <a:t>Accept strings from </a:t>
            </a:r>
            <a:r>
              <a:rPr lang="en-US" dirty="0">
                <a:latin typeface="+mn-lt"/>
              </a:rPr>
              <a:t>{0,1,2}*</a:t>
            </a:r>
            <a:r>
              <a:rPr lang="en-US" dirty="0"/>
              <a:t> where the digits mod </a:t>
            </a:r>
            <a:r>
              <a:rPr lang="en-US" dirty="0">
                <a:latin typeface="+mn-lt"/>
              </a:rPr>
              <a:t>3</a:t>
            </a:r>
            <a:r>
              <a:rPr lang="en-US" dirty="0"/>
              <a:t> sum of the digits is </a:t>
            </a:r>
            <a:r>
              <a:rPr lang="en-US" dirty="0">
                <a:latin typeface="+mn-lt"/>
              </a:rPr>
              <a:t>0</a:t>
            </a:r>
          </a:p>
        </p:txBody>
      </p:sp>
      <p:sp>
        <p:nvSpPr>
          <p:cNvPr id="63" name="Oval 62"/>
          <p:cNvSpPr/>
          <p:nvPr/>
        </p:nvSpPr>
        <p:spPr>
          <a:xfrm>
            <a:off x="2027755" y="4801185"/>
            <a:ext cx="533400" cy="5334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0</a:t>
            </a:r>
          </a:p>
        </p:txBody>
      </p:sp>
      <p:sp>
        <p:nvSpPr>
          <p:cNvPr id="64" name="Oval 63"/>
          <p:cNvSpPr/>
          <p:nvPr/>
        </p:nvSpPr>
        <p:spPr>
          <a:xfrm>
            <a:off x="4161355" y="4809123"/>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2</a:t>
            </a:r>
          </a:p>
        </p:txBody>
      </p:sp>
      <p:sp>
        <p:nvSpPr>
          <p:cNvPr id="65" name="Oval 64"/>
          <p:cNvSpPr/>
          <p:nvPr/>
        </p:nvSpPr>
        <p:spPr>
          <a:xfrm>
            <a:off x="3154879" y="3566272"/>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1</a:t>
            </a:r>
          </a:p>
        </p:txBody>
      </p:sp>
      <p:cxnSp>
        <p:nvCxnSpPr>
          <p:cNvPr id="66" name="Straight Arrow Connector 65"/>
          <p:cNvCxnSpPr/>
          <p:nvPr/>
        </p:nvCxnSpPr>
        <p:spPr>
          <a:xfrm flipV="1">
            <a:off x="2377798" y="3997116"/>
            <a:ext cx="777081" cy="7659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688279" y="3997116"/>
            <a:ext cx="678669" cy="7659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2561155" y="5169486"/>
            <a:ext cx="1600200"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2483039" y="4071097"/>
            <a:ext cx="794077" cy="77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flipV="1">
            <a:off x="3567150" y="4091734"/>
            <a:ext cx="733753" cy="7875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621479" y="5014704"/>
            <a:ext cx="1600200" cy="79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Arc 71"/>
          <p:cNvSpPr/>
          <p:nvPr/>
        </p:nvSpPr>
        <p:spPr bwMode="auto">
          <a:xfrm rot="20665359">
            <a:off x="1584602" y="4908786"/>
            <a:ext cx="398462"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73" name="Arc 72"/>
          <p:cNvSpPr/>
          <p:nvPr/>
        </p:nvSpPr>
        <p:spPr bwMode="auto">
          <a:xfrm rot="5132981">
            <a:off x="3269178" y="3150591"/>
            <a:ext cx="390101"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74" name="Arc 73"/>
          <p:cNvSpPr/>
          <p:nvPr/>
        </p:nvSpPr>
        <p:spPr bwMode="auto">
          <a:xfrm rot="9384845">
            <a:off x="4707931" y="4778900"/>
            <a:ext cx="390101"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75" name="TextBox 25"/>
          <p:cNvSpPr txBox="1">
            <a:spLocks noChangeArrowheads="1"/>
          </p:cNvSpPr>
          <p:nvPr/>
        </p:nvSpPr>
        <p:spPr bwMode="auto">
          <a:xfrm>
            <a:off x="3137527" y="2980886"/>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0</a:t>
            </a:r>
            <a:endParaRPr lang="en-US" sz="1400" dirty="0"/>
          </a:p>
        </p:txBody>
      </p:sp>
      <p:sp>
        <p:nvSpPr>
          <p:cNvPr id="76" name="TextBox 25"/>
          <p:cNvSpPr txBox="1">
            <a:spLocks noChangeArrowheads="1"/>
          </p:cNvSpPr>
          <p:nvPr/>
        </p:nvSpPr>
        <p:spPr bwMode="auto">
          <a:xfrm>
            <a:off x="4702693" y="4542948"/>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0</a:t>
            </a:r>
            <a:endParaRPr lang="en-US" sz="1400" dirty="0"/>
          </a:p>
        </p:txBody>
      </p:sp>
      <p:sp>
        <p:nvSpPr>
          <p:cNvPr id="77" name="TextBox 25"/>
          <p:cNvSpPr txBox="1">
            <a:spLocks noChangeArrowheads="1"/>
          </p:cNvSpPr>
          <p:nvPr/>
        </p:nvSpPr>
        <p:spPr bwMode="auto">
          <a:xfrm>
            <a:off x="1397884" y="4754978"/>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0</a:t>
            </a:r>
            <a:endParaRPr lang="en-US" sz="1400" dirty="0"/>
          </a:p>
        </p:txBody>
      </p:sp>
      <p:sp>
        <p:nvSpPr>
          <p:cNvPr id="78" name="TextBox 25"/>
          <p:cNvSpPr txBox="1">
            <a:spLocks noChangeArrowheads="1"/>
          </p:cNvSpPr>
          <p:nvPr/>
        </p:nvSpPr>
        <p:spPr bwMode="auto">
          <a:xfrm>
            <a:off x="2485180" y="417774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1</a:t>
            </a:r>
            <a:endParaRPr lang="en-US" sz="1400" dirty="0"/>
          </a:p>
        </p:txBody>
      </p:sp>
      <p:sp>
        <p:nvSpPr>
          <p:cNvPr id="79" name="TextBox 25"/>
          <p:cNvSpPr txBox="1">
            <a:spLocks noChangeArrowheads="1"/>
          </p:cNvSpPr>
          <p:nvPr/>
        </p:nvSpPr>
        <p:spPr bwMode="auto">
          <a:xfrm>
            <a:off x="3937627" y="4099672"/>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1</a:t>
            </a:r>
            <a:endParaRPr lang="en-US" sz="1400" dirty="0"/>
          </a:p>
        </p:txBody>
      </p:sp>
      <p:sp>
        <p:nvSpPr>
          <p:cNvPr id="80" name="TextBox 25"/>
          <p:cNvSpPr txBox="1">
            <a:spLocks noChangeArrowheads="1"/>
          </p:cNvSpPr>
          <p:nvPr/>
        </p:nvSpPr>
        <p:spPr bwMode="auto">
          <a:xfrm>
            <a:off x="3197639" y="5102461"/>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1</a:t>
            </a:r>
            <a:endParaRPr lang="en-US" sz="1400" dirty="0"/>
          </a:p>
        </p:txBody>
      </p:sp>
      <p:sp>
        <p:nvSpPr>
          <p:cNvPr id="81" name="TextBox 25"/>
          <p:cNvSpPr txBox="1">
            <a:spLocks noChangeArrowheads="1"/>
          </p:cNvSpPr>
          <p:nvPr/>
        </p:nvSpPr>
        <p:spPr bwMode="auto">
          <a:xfrm>
            <a:off x="3373806" y="4754976"/>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2</a:t>
            </a:r>
            <a:endParaRPr lang="en-US" sz="1400" dirty="0"/>
          </a:p>
        </p:txBody>
      </p:sp>
      <p:sp>
        <p:nvSpPr>
          <p:cNvPr id="82" name="TextBox 81"/>
          <p:cNvSpPr txBox="1">
            <a:spLocks noChangeArrowheads="1"/>
          </p:cNvSpPr>
          <p:nvPr/>
        </p:nvSpPr>
        <p:spPr bwMode="auto">
          <a:xfrm>
            <a:off x="3653575" y="4367359"/>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2</a:t>
            </a:r>
            <a:endParaRPr lang="en-US" sz="1400" dirty="0"/>
          </a:p>
        </p:txBody>
      </p:sp>
      <p:sp>
        <p:nvSpPr>
          <p:cNvPr id="83" name="TextBox 25"/>
          <p:cNvSpPr txBox="1">
            <a:spLocks noChangeArrowheads="1"/>
          </p:cNvSpPr>
          <p:nvPr/>
        </p:nvSpPr>
        <p:spPr bwMode="auto">
          <a:xfrm>
            <a:off x="2870827" y="436587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2</a:t>
            </a:r>
            <a:endParaRPr lang="en-US" sz="1400" dirty="0"/>
          </a:p>
        </p:txBody>
      </p:sp>
      <p:cxnSp>
        <p:nvCxnSpPr>
          <p:cNvPr id="28" name="Straight Arrow Connector 27"/>
          <p:cNvCxnSpPr>
            <a:endCxn id="63" idx="1"/>
          </p:cNvCxnSpPr>
          <p:nvPr/>
        </p:nvCxnSpPr>
        <p:spPr bwMode="auto">
          <a:xfrm>
            <a:off x="1892818" y="4653318"/>
            <a:ext cx="213052" cy="225982"/>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905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Splicing out a state t</a:t>
            </a:r>
            <a:r>
              <a:rPr lang="en-US" baseline="-25000" dirty="0"/>
              <a:t>1</a:t>
            </a:r>
          </a:p>
        </p:txBody>
      </p:sp>
      <p:sp>
        <p:nvSpPr>
          <p:cNvPr id="3" name="Content Placeholder 2"/>
          <p:cNvSpPr>
            <a:spLocks noGrp="1"/>
          </p:cNvSpPr>
          <p:nvPr>
            <p:ph idx="1"/>
          </p:nvPr>
        </p:nvSpPr>
        <p:spPr>
          <a:xfrm>
            <a:off x="609600" y="1191049"/>
            <a:ext cx="8229600" cy="5140800"/>
          </a:xfrm>
        </p:spPr>
        <p:txBody>
          <a:bodyPr/>
          <a:lstStyle/>
          <a:p>
            <a:pPr marL="0" indent="0">
              <a:buNone/>
            </a:pPr>
            <a:r>
              <a:rPr lang="en-US" sz="2800" dirty="0">
                <a:solidFill>
                  <a:srgbClr val="C00000"/>
                </a:solidFill>
              </a:rPr>
              <a:t>Create direct edges between neighbors of t</a:t>
            </a:r>
            <a:r>
              <a:rPr lang="en-US" sz="2800" baseline="-25000" dirty="0">
                <a:solidFill>
                  <a:srgbClr val="C00000"/>
                </a:solidFill>
              </a:rPr>
              <a:t>1</a:t>
            </a:r>
            <a:r>
              <a:rPr lang="en-US" sz="2800" dirty="0">
                <a:solidFill>
                  <a:srgbClr val="C00000"/>
                </a:solidFill>
              </a:rPr>
              <a:t/>
            </a:r>
            <a:br>
              <a:rPr lang="en-US" sz="2800" dirty="0">
                <a:solidFill>
                  <a:srgbClr val="C00000"/>
                </a:solidFill>
              </a:rPr>
            </a:br>
            <a:r>
              <a:rPr lang="en-US" sz="2800" dirty="0">
                <a:solidFill>
                  <a:srgbClr val="C00000"/>
                </a:solidFill>
              </a:rPr>
              <a:t>(so that we can delete it afterward)</a:t>
            </a:r>
          </a:p>
        </p:txBody>
      </p:sp>
      <p:sp>
        <p:nvSpPr>
          <p:cNvPr id="7" name="Oval 6"/>
          <p:cNvSpPr/>
          <p:nvPr/>
        </p:nvSpPr>
        <p:spPr>
          <a:xfrm>
            <a:off x="5013451" y="4258699"/>
            <a:ext cx="5334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0</a:t>
            </a:r>
          </a:p>
        </p:txBody>
      </p:sp>
      <p:sp>
        <p:nvSpPr>
          <p:cNvPr id="8" name="Oval 7"/>
          <p:cNvSpPr/>
          <p:nvPr/>
        </p:nvSpPr>
        <p:spPr>
          <a:xfrm>
            <a:off x="7147051" y="4266637"/>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2</a:t>
            </a:r>
          </a:p>
        </p:txBody>
      </p:sp>
      <p:sp>
        <p:nvSpPr>
          <p:cNvPr id="9" name="Oval 8"/>
          <p:cNvSpPr/>
          <p:nvPr/>
        </p:nvSpPr>
        <p:spPr>
          <a:xfrm>
            <a:off x="6140575" y="3023786"/>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1</a:t>
            </a:r>
          </a:p>
        </p:txBody>
      </p:sp>
      <p:cxnSp>
        <p:nvCxnSpPr>
          <p:cNvPr id="10" name="Straight Arrow Connector 9"/>
          <p:cNvCxnSpPr/>
          <p:nvPr/>
        </p:nvCxnSpPr>
        <p:spPr>
          <a:xfrm flipV="1">
            <a:off x="5363494" y="3454630"/>
            <a:ext cx="777081" cy="7659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673975" y="3454630"/>
            <a:ext cx="678669" cy="7659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546851" y="4627000"/>
            <a:ext cx="1600200"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468735" y="3528611"/>
            <a:ext cx="794077" cy="77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552846" y="3549248"/>
            <a:ext cx="733753" cy="7875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556303" y="4480156"/>
            <a:ext cx="1600200" cy="79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Arc 15"/>
          <p:cNvSpPr/>
          <p:nvPr/>
        </p:nvSpPr>
        <p:spPr bwMode="auto">
          <a:xfrm rot="20665359">
            <a:off x="4570298" y="4366300"/>
            <a:ext cx="398462"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17" name="Arc 16"/>
          <p:cNvSpPr/>
          <p:nvPr/>
        </p:nvSpPr>
        <p:spPr bwMode="auto">
          <a:xfrm rot="5132981">
            <a:off x="6254874" y="2608105"/>
            <a:ext cx="390101"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18" name="Arc 17"/>
          <p:cNvSpPr/>
          <p:nvPr/>
        </p:nvSpPr>
        <p:spPr bwMode="auto">
          <a:xfrm rot="9384845">
            <a:off x="7693627" y="4236414"/>
            <a:ext cx="390101"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19" name="TextBox 25"/>
          <p:cNvSpPr txBox="1">
            <a:spLocks noChangeArrowheads="1"/>
          </p:cNvSpPr>
          <p:nvPr/>
        </p:nvSpPr>
        <p:spPr bwMode="auto">
          <a:xfrm>
            <a:off x="6123223" y="24384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0</a:t>
            </a:r>
            <a:endParaRPr lang="en-US" sz="1400" dirty="0"/>
          </a:p>
        </p:txBody>
      </p:sp>
      <p:sp>
        <p:nvSpPr>
          <p:cNvPr id="20" name="TextBox 25"/>
          <p:cNvSpPr txBox="1">
            <a:spLocks noChangeArrowheads="1"/>
          </p:cNvSpPr>
          <p:nvPr/>
        </p:nvSpPr>
        <p:spPr bwMode="auto">
          <a:xfrm>
            <a:off x="7688389" y="4000462"/>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0</a:t>
            </a:r>
            <a:endParaRPr lang="en-US" sz="1400" dirty="0"/>
          </a:p>
        </p:txBody>
      </p:sp>
      <p:sp>
        <p:nvSpPr>
          <p:cNvPr id="22" name="TextBox 25"/>
          <p:cNvSpPr txBox="1">
            <a:spLocks noChangeArrowheads="1"/>
          </p:cNvSpPr>
          <p:nvPr/>
        </p:nvSpPr>
        <p:spPr bwMode="auto">
          <a:xfrm>
            <a:off x="5470876" y="3635254"/>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1</a:t>
            </a:r>
            <a:endParaRPr lang="en-US" sz="1400" dirty="0"/>
          </a:p>
        </p:txBody>
      </p:sp>
      <p:sp>
        <p:nvSpPr>
          <p:cNvPr id="23" name="TextBox 25"/>
          <p:cNvSpPr txBox="1">
            <a:spLocks noChangeArrowheads="1"/>
          </p:cNvSpPr>
          <p:nvPr/>
        </p:nvSpPr>
        <p:spPr bwMode="auto">
          <a:xfrm>
            <a:off x="6923323" y="3557186"/>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1</a:t>
            </a:r>
            <a:endParaRPr lang="en-US" sz="1400" dirty="0"/>
          </a:p>
        </p:txBody>
      </p:sp>
      <p:sp>
        <p:nvSpPr>
          <p:cNvPr id="24" name="TextBox 25"/>
          <p:cNvSpPr txBox="1">
            <a:spLocks noChangeArrowheads="1"/>
          </p:cNvSpPr>
          <p:nvPr/>
        </p:nvSpPr>
        <p:spPr bwMode="auto">
          <a:xfrm>
            <a:off x="6183335" y="4559975"/>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1</a:t>
            </a:r>
            <a:endParaRPr lang="en-US" sz="1400" dirty="0"/>
          </a:p>
        </p:txBody>
      </p:sp>
      <p:sp>
        <p:nvSpPr>
          <p:cNvPr id="25" name="TextBox 25"/>
          <p:cNvSpPr txBox="1">
            <a:spLocks noChangeArrowheads="1"/>
          </p:cNvSpPr>
          <p:nvPr/>
        </p:nvSpPr>
        <p:spPr bwMode="auto">
          <a:xfrm>
            <a:off x="6359502" y="421249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2</a:t>
            </a:r>
            <a:endParaRPr lang="en-US" sz="1400" dirty="0"/>
          </a:p>
        </p:txBody>
      </p:sp>
      <p:sp>
        <p:nvSpPr>
          <p:cNvPr id="26" name="TextBox 25"/>
          <p:cNvSpPr txBox="1">
            <a:spLocks noChangeArrowheads="1"/>
          </p:cNvSpPr>
          <p:nvPr/>
        </p:nvSpPr>
        <p:spPr bwMode="auto">
          <a:xfrm>
            <a:off x="6639271" y="3824873"/>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2</a:t>
            </a:r>
            <a:endParaRPr lang="en-US" sz="1400" dirty="0"/>
          </a:p>
        </p:txBody>
      </p:sp>
      <p:sp>
        <p:nvSpPr>
          <p:cNvPr id="27" name="TextBox 25"/>
          <p:cNvSpPr txBox="1">
            <a:spLocks noChangeArrowheads="1"/>
          </p:cNvSpPr>
          <p:nvPr/>
        </p:nvSpPr>
        <p:spPr bwMode="auto">
          <a:xfrm>
            <a:off x="5856523" y="3823384"/>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2</a:t>
            </a:r>
            <a:endParaRPr lang="en-US" sz="1400" dirty="0"/>
          </a:p>
        </p:txBody>
      </p:sp>
      <p:grpSp>
        <p:nvGrpSpPr>
          <p:cNvPr id="45" name="Group 44"/>
          <p:cNvGrpSpPr/>
          <p:nvPr/>
        </p:nvGrpSpPr>
        <p:grpSpPr>
          <a:xfrm>
            <a:off x="3847005" y="3483770"/>
            <a:ext cx="1233272" cy="1036499"/>
            <a:chOff x="4388877" y="3483770"/>
            <a:chExt cx="1233272" cy="1036499"/>
          </a:xfrm>
        </p:grpSpPr>
        <p:sp>
          <p:nvSpPr>
            <p:cNvPr id="21" name="TextBox 25"/>
            <p:cNvSpPr txBox="1">
              <a:spLocks noChangeArrowheads="1"/>
            </p:cNvSpPr>
            <p:nvPr/>
          </p:nvSpPr>
          <p:spPr bwMode="auto">
            <a:xfrm>
              <a:off x="4925452" y="4212492"/>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0</a:t>
              </a:r>
              <a:endParaRPr lang="en-US" sz="1400" dirty="0"/>
            </a:p>
          </p:txBody>
        </p:sp>
        <p:sp>
          <p:nvSpPr>
            <p:cNvPr id="29" name="Oval 28"/>
            <p:cNvSpPr/>
            <p:nvPr/>
          </p:nvSpPr>
          <p:spPr>
            <a:xfrm>
              <a:off x="4658752" y="348377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s</a:t>
              </a:r>
              <a:endParaRPr lang="en-US" baseline="-25000" dirty="0">
                <a:solidFill>
                  <a:srgbClr val="0000FF"/>
                </a:solidFill>
              </a:endParaRPr>
            </a:p>
          </p:txBody>
        </p:sp>
        <p:cxnSp>
          <p:nvCxnSpPr>
            <p:cNvPr id="36" name="Straight Arrow Connector 35"/>
            <p:cNvCxnSpPr/>
            <p:nvPr/>
          </p:nvCxnSpPr>
          <p:spPr bwMode="auto">
            <a:xfrm>
              <a:off x="4388877" y="3761449"/>
              <a:ext cx="269875"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9" idx="5"/>
              <a:endCxn id="7" idx="1"/>
            </p:cNvCxnSpPr>
            <p:nvPr/>
          </p:nvCxnSpPr>
          <p:spPr>
            <a:xfrm>
              <a:off x="5114037" y="3939055"/>
              <a:ext cx="508112" cy="3977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20"/>
            <p:cNvSpPr txBox="1">
              <a:spLocks noChangeArrowheads="1"/>
            </p:cNvSpPr>
            <p:nvPr/>
          </p:nvSpPr>
          <p:spPr bwMode="auto">
            <a:xfrm>
              <a:off x="5266841" y="3785018"/>
              <a:ext cx="290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dirty="0">
                <a:solidFill>
                  <a:prstClr val="black"/>
                </a:solidFill>
                <a:latin typeface="Calibri" pitchFamily="34" charset="0"/>
              </a:endParaRPr>
            </a:p>
          </p:txBody>
        </p:sp>
      </p:grpSp>
      <p:grpSp>
        <p:nvGrpSpPr>
          <p:cNvPr id="46" name="Group 45"/>
          <p:cNvGrpSpPr/>
          <p:nvPr/>
        </p:nvGrpSpPr>
        <p:grpSpPr>
          <a:xfrm>
            <a:off x="5268862" y="4781549"/>
            <a:ext cx="628032" cy="1009651"/>
            <a:chOff x="5810734" y="4781549"/>
            <a:chExt cx="628032" cy="1009651"/>
          </a:xfrm>
        </p:grpSpPr>
        <p:sp>
          <p:nvSpPr>
            <p:cNvPr id="30" name="Oval 29"/>
            <p:cNvSpPr/>
            <p:nvPr/>
          </p:nvSpPr>
          <p:spPr>
            <a:xfrm>
              <a:off x="5905366" y="5257800"/>
              <a:ext cx="533400" cy="5334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f</a:t>
              </a:r>
              <a:endParaRPr lang="en-US" baseline="-25000" dirty="0">
                <a:solidFill>
                  <a:srgbClr val="0000FF"/>
                </a:solidFill>
              </a:endParaRPr>
            </a:p>
          </p:txBody>
        </p:sp>
        <p:cxnSp>
          <p:nvCxnSpPr>
            <p:cNvPr id="40" name="Straight Arrow Connector 39"/>
            <p:cNvCxnSpPr>
              <a:stCxn id="7" idx="4"/>
              <a:endCxn id="30" idx="0"/>
            </p:cNvCxnSpPr>
            <p:nvPr/>
          </p:nvCxnSpPr>
          <p:spPr>
            <a:xfrm>
              <a:off x="5810734" y="4792099"/>
              <a:ext cx="361332" cy="4657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20"/>
            <p:cNvSpPr txBox="1">
              <a:spLocks noChangeArrowheads="1"/>
            </p:cNvSpPr>
            <p:nvPr/>
          </p:nvSpPr>
          <p:spPr bwMode="auto">
            <a:xfrm>
              <a:off x="5997044" y="4781549"/>
              <a:ext cx="295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dirty="0">
                <a:solidFill>
                  <a:prstClr val="black"/>
                </a:solidFill>
                <a:latin typeface="Calibri" pitchFamily="34" charset="0"/>
              </a:endParaRPr>
            </a:p>
          </p:txBody>
        </p:sp>
      </p:grpSp>
    </p:spTree>
    <p:extLst>
      <p:ext uri="{BB962C8B-B14F-4D97-AF65-F5344CB8AC3E}">
        <p14:creationId xmlns:p14="http://schemas.microsoft.com/office/powerpoint/2010/main" val="1320821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Splicing out a state t</a:t>
            </a:r>
            <a:r>
              <a:rPr lang="en-US" baseline="-25000" dirty="0"/>
              <a:t>1</a:t>
            </a:r>
          </a:p>
        </p:txBody>
      </p:sp>
      <p:sp>
        <p:nvSpPr>
          <p:cNvPr id="3" name="Content Placeholder 2"/>
          <p:cNvSpPr>
            <a:spLocks noGrp="1"/>
          </p:cNvSpPr>
          <p:nvPr>
            <p:ph idx="1"/>
          </p:nvPr>
        </p:nvSpPr>
        <p:spPr>
          <a:xfrm>
            <a:off x="609600" y="1191049"/>
            <a:ext cx="8229600" cy="5140800"/>
          </a:xfrm>
        </p:spPr>
        <p:txBody>
          <a:bodyPr/>
          <a:lstStyle/>
          <a:p>
            <a:pPr marL="0" indent="0">
              <a:buNone/>
            </a:pPr>
            <a:r>
              <a:rPr lang="en-US" sz="2800" dirty="0">
                <a:solidFill>
                  <a:srgbClr val="C00000"/>
                </a:solidFill>
              </a:rPr>
              <a:t>Regular expressions to add to edges</a:t>
            </a:r>
          </a:p>
        </p:txBody>
      </p:sp>
      <p:sp>
        <p:nvSpPr>
          <p:cNvPr id="7" name="Oval 6"/>
          <p:cNvSpPr/>
          <p:nvPr/>
        </p:nvSpPr>
        <p:spPr>
          <a:xfrm>
            <a:off x="5013451" y="4258699"/>
            <a:ext cx="5334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0</a:t>
            </a:r>
          </a:p>
        </p:txBody>
      </p:sp>
      <p:sp>
        <p:nvSpPr>
          <p:cNvPr id="8" name="Oval 7"/>
          <p:cNvSpPr/>
          <p:nvPr/>
        </p:nvSpPr>
        <p:spPr>
          <a:xfrm>
            <a:off x="7147051" y="4266637"/>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2</a:t>
            </a:r>
          </a:p>
        </p:txBody>
      </p:sp>
      <p:sp>
        <p:nvSpPr>
          <p:cNvPr id="9" name="Oval 8"/>
          <p:cNvSpPr/>
          <p:nvPr/>
        </p:nvSpPr>
        <p:spPr>
          <a:xfrm>
            <a:off x="6140575" y="3023786"/>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1</a:t>
            </a:r>
          </a:p>
        </p:txBody>
      </p:sp>
      <p:cxnSp>
        <p:nvCxnSpPr>
          <p:cNvPr id="10" name="Straight Arrow Connector 9"/>
          <p:cNvCxnSpPr/>
          <p:nvPr/>
        </p:nvCxnSpPr>
        <p:spPr>
          <a:xfrm flipV="1">
            <a:off x="5363494" y="3454630"/>
            <a:ext cx="777081" cy="7659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673975" y="3454630"/>
            <a:ext cx="678669" cy="7659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546851" y="4627000"/>
            <a:ext cx="1600200"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468735" y="3528611"/>
            <a:ext cx="794077" cy="7796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552846" y="3549248"/>
            <a:ext cx="733753" cy="7875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556303" y="4480156"/>
            <a:ext cx="1600200" cy="79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Arc 15"/>
          <p:cNvSpPr/>
          <p:nvPr/>
        </p:nvSpPr>
        <p:spPr bwMode="auto">
          <a:xfrm rot="20665359">
            <a:off x="4570298" y="4366300"/>
            <a:ext cx="398462"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17" name="Arc 16"/>
          <p:cNvSpPr/>
          <p:nvPr/>
        </p:nvSpPr>
        <p:spPr bwMode="auto">
          <a:xfrm rot="5132981">
            <a:off x="6254874" y="2608105"/>
            <a:ext cx="390101"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18" name="Arc 17"/>
          <p:cNvSpPr/>
          <p:nvPr/>
        </p:nvSpPr>
        <p:spPr bwMode="auto">
          <a:xfrm rot="9384845">
            <a:off x="7693627" y="4236414"/>
            <a:ext cx="390101"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19" name="TextBox 25"/>
          <p:cNvSpPr txBox="1">
            <a:spLocks noChangeArrowheads="1"/>
          </p:cNvSpPr>
          <p:nvPr/>
        </p:nvSpPr>
        <p:spPr bwMode="auto">
          <a:xfrm>
            <a:off x="6123223" y="24384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0</a:t>
            </a:r>
            <a:endParaRPr lang="en-US" sz="1400" dirty="0"/>
          </a:p>
        </p:txBody>
      </p:sp>
      <p:sp>
        <p:nvSpPr>
          <p:cNvPr id="20" name="TextBox 25"/>
          <p:cNvSpPr txBox="1">
            <a:spLocks noChangeArrowheads="1"/>
          </p:cNvSpPr>
          <p:nvPr/>
        </p:nvSpPr>
        <p:spPr bwMode="auto">
          <a:xfrm>
            <a:off x="7688389" y="4000462"/>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0</a:t>
            </a:r>
            <a:endParaRPr lang="en-US" sz="1400" dirty="0"/>
          </a:p>
        </p:txBody>
      </p:sp>
      <p:sp>
        <p:nvSpPr>
          <p:cNvPr id="22" name="TextBox 25"/>
          <p:cNvSpPr txBox="1">
            <a:spLocks noChangeArrowheads="1"/>
          </p:cNvSpPr>
          <p:nvPr/>
        </p:nvSpPr>
        <p:spPr bwMode="auto">
          <a:xfrm>
            <a:off x="5470876" y="3635254"/>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1</a:t>
            </a:r>
            <a:endParaRPr lang="en-US" sz="1400" dirty="0"/>
          </a:p>
        </p:txBody>
      </p:sp>
      <p:sp>
        <p:nvSpPr>
          <p:cNvPr id="23" name="TextBox 25"/>
          <p:cNvSpPr txBox="1">
            <a:spLocks noChangeArrowheads="1"/>
          </p:cNvSpPr>
          <p:nvPr/>
        </p:nvSpPr>
        <p:spPr bwMode="auto">
          <a:xfrm>
            <a:off x="6923323" y="3557186"/>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1</a:t>
            </a:r>
            <a:endParaRPr lang="en-US" sz="1400" dirty="0"/>
          </a:p>
        </p:txBody>
      </p:sp>
      <p:sp>
        <p:nvSpPr>
          <p:cNvPr id="24" name="TextBox 25"/>
          <p:cNvSpPr txBox="1">
            <a:spLocks noChangeArrowheads="1"/>
          </p:cNvSpPr>
          <p:nvPr/>
        </p:nvSpPr>
        <p:spPr bwMode="auto">
          <a:xfrm>
            <a:off x="6183335" y="4559975"/>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1</a:t>
            </a:r>
            <a:endParaRPr lang="en-US" sz="1400" dirty="0"/>
          </a:p>
        </p:txBody>
      </p:sp>
      <p:sp>
        <p:nvSpPr>
          <p:cNvPr id="25" name="TextBox 25"/>
          <p:cNvSpPr txBox="1">
            <a:spLocks noChangeArrowheads="1"/>
          </p:cNvSpPr>
          <p:nvPr/>
        </p:nvSpPr>
        <p:spPr bwMode="auto">
          <a:xfrm>
            <a:off x="6359502" y="421249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2</a:t>
            </a:r>
            <a:endParaRPr lang="en-US" sz="1400" dirty="0"/>
          </a:p>
        </p:txBody>
      </p:sp>
      <p:sp>
        <p:nvSpPr>
          <p:cNvPr id="26" name="TextBox 25"/>
          <p:cNvSpPr txBox="1">
            <a:spLocks noChangeArrowheads="1"/>
          </p:cNvSpPr>
          <p:nvPr/>
        </p:nvSpPr>
        <p:spPr bwMode="auto">
          <a:xfrm>
            <a:off x="6639271" y="3824873"/>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2</a:t>
            </a:r>
            <a:endParaRPr lang="en-US" sz="1400" dirty="0"/>
          </a:p>
        </p:txBody>
      </p:sp>
      <p:sp>
        <p:nvSpPr>
          <p:cNvPr id="27" name="TextBox 25"/>
          <p:cNvSpPr txBox="1">
            <a:spLocks noChangeArrowheads="1"/>
          </p:cNvSpPr>
          <p:nvPr/>
        </p:nvSpPr>
        <p:spPr bwMode="auto">
          <a:xfrm>
            <a:off x="5856523" y="3823384"/>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2</a:t>
            </a:r>
            <a:endParaRPr lang="en-US" sz="1400" dirty="0"/>
          </a:p>
        </p:txBody>
      </p:sp>
      <p:sp>
        <p:nvSpPr>
          <p:cNvPr id="28" name="TextBox 27"/>
          <p:cNvSpPr txBox="1"/>
          <p:nvPr/>
        </p:nvSpPr>
        <p:spPr>
          <a:xfrm>
            <a:off x="876478" y="2137366"/>
            <a:ext cx="4191000" cy="2123658"/>
          </a:xfrm>
          <a:prstGeom prst="rect">
            <a:avLst/>
          </a:prstGeom>
          <a:noFill/>
        </p:spPr>
        <p:txBody>
          <a:bodyPr wrap="square" rtlCol="0">
            <a:spAutoFit/>
          </a:bodyPr>
          <a:lstStyle/>
          <a:p>
            <a:r>
              <a:rPr lang="en-US" sz="2200" dirty="0"/>
              <a:t>t</a:t>
            </a:r>
            <a:r>
              <a:rPr lang="en-US" sz="2200" baseline="-25000" dirty="0"/>
              <a:t>0</a:t>
            </a:r>
            <a:r>
              <a:rPr lang="en-US" sz="2200" dirty="0"/>
              <a:t>→t</a:t>
            </a:r>
            <a:r>
              <a:rPr lang="en-US" sz="2200" baseline="-25000" dirty="0"/>
              <a:t>1</a:t>
            </a:r>
            <a:r>
              <a:rPr lang="en-US" sz="2200" dirty="0"/>
              <a:t>→t</a:t>
            </a:r>
            <a:r>
              <a:rPr lang="en-US" sz="2200" baseline="-25000" dirty="0"/>
              <a:t>0</a:t>
            </a:r>
            <a:r>
              <a:rPr lang="en-US" sz="2200" dirty="0"/>
              <a:t> :   10*2</a:t>
            </a:r>
          </a:p>
          <a:p>
            <a:r>
              <a:rPr lang="en-US" sz="2200" dirty="0"/>
              <a:t>t</a:t>
            </a:r>
            <a:r>
              <a:rPr lang="en-US" sz="2200" baseline="-25000" dirty="0"/>
              <a:t>0</a:t>
            </a:r>
            <a:r>
              <a:rPr lang="en-US" sz="2200" dirty="0"/>
              <a:t>→t</a:t>
            </a:r>
            <a:r>
              <a:rPr lang="en-US" sz="2200" baseline="-25000" dirty="0"/>
              <a:t>1</a:t>
            </a:r>
            <a:r>
              <a:rPr lang="en-US" sz="2200" dirty="0"/>
              <a:t>→t</a:t>
            </a:r>
            <a:r>
              <a:rPr lang="en-US" sz="2200" baseline="-25000" dirty="0"/>
              <a:t>2</a:t>
            </a:r>
            <a:r>
              <a:rPr lang="en-US" sz="2200" dirty="0"/>
              <a:t> :   10*1</a:t>
            </a:r>
          </a:p>
          <a:p>
            <a:r>
              <a:rPr lang="en-US" sz="2200" dirty="0"/>
              <a:t>t</a:t>
            </a:r>
            <a:r>
              <a:rPr lang="en-US" sz="2200" baseline="-25000" dirty="0"/>
              <a:t>2</a:t>
            </a:r>
            <a:r>
              <a:rPr lang="en-US" sz="2200" dirty="0"/>
              <a:t>→t</a:t>
            </a:r>
            <a:r>
              <a:rPr lang="en-US" sz="2200" baseline="-25000" dirty="0"/>
              <a:t>1</a:t>
            </a:r>
            <a:r>
              <a:rPr lang="en-US" sz="2200" dirty="0"/>
              <a:t>→t</a:t>
            </a:r>
            <a:r>
              <a:rPr lang="en-US" sz="2200" baseline="-25000" dirty="0"/>
              <a:t>0</a:t>
            </a:r>
            <a:r>
              <a:rPr lang="en-US" sz="2200" dirty="0"/>
              <a:t> :   20*2</a:t>
            </a:r>
          </a:p>
          <a:p>
            <a:r>
              <a:rPr lang="en-US" sz="2200" dirty="0"/>
              <a:t>t</a:t>
            </a:r>
            <a:r>
              <a:rPr lang="en-US" sz="2200" baseline="-25000" dirty="0"/>
              <a:t>2</a:t>
            </a:r>
            <a:r>
              <a:rPr lang="en-US" sz="2200" dirty="0"/>
              <a:t>→t</a:t>
            </a:r>
            <a:r>
              <a:rPr lang="en-US" sz="2200" baseline="-25000" dirty="0"/>
              <a:t>1</a:t>
            </a:r>
            <a:r>
              <a:rPr lang="en-US" sz="2200" dirty="0"/>
              <a:t>→t</a:t>
            </a:r>
            <a:r>
              <a:rPr lang="en-US" sz="2200" baseline="-25000" dirty="0"/>
              <a:t>2</a:t>
            </a:r>
            <a:r>
              <a:rPr lang="en-US" sz="2200" dirty="0"/>
              <a:t> :   20*1</a:t>
            </a:r>
          </a:p>
          <a:p>
            <a:endParaRPr lang="en-US" sz="2200" dirty="0"/>
          </a:p>
          <a:p>
            <a:endParaRPr lang="en-US" sz="2200" dirty="0"/>
          </a:p>
        </p:txBody>
      </p:sp>
      <p:grpSp>
        <p:nvGrpSpPr>
          <p:cNvPr id="45" name="Group 44"/>
          <p:cNvGrpSpPr/>
          <p:nvPr/>
        </p:nvGrpSpPr>
        <p:grpSpPr>
          <a:xfrm>
            <a:off x="3847005" y="3483770"/>
            <a:ext cx="1233272" cy="1036499"/>
            <a:chOff x="4388877" y="3483770"/>
            <a:chExt cx="1233272" cy="1036499"/>
          </a:xfrm>
        </p:grpSpPr>
        <p:sp>
          <p:nvSpPr>
            <p:cNvPr id="21" name="TextBox 25"/>
            <p:cNvSpPr txBox="1">
              <a:spLocks noChangeArrowheads="1"/>
            </p:cNvSpPr>
            <p:nvPr/>
          </p:nvSpPr>
          <p:spPr bwMode="auto">
            <a:xfrm>
              <a:off x="4925452" y="4212492"/>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0</a:t>
              </a:r>
              <a:endParaRPr lang="en-US" sz="1400" dirty="0"/>
            </a:p>
          </p:txBody>
        </p:sp>
        <p:sp>
          <p:nvSpPr>
            <p:cNvPr id="29" name="Oval 28"/>
            <p:cNvSpPr/>
            <p:nvPr/>
          </p:nvSpPr>
          <p:spPr>
            <a:xfrm>
              <a:off x="4658752" y="348377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s</a:t>
              </a:r>
              <a:endParaRPr lang="en-US" baseline="-25000" dirty="0">
                <a:solidFill>
                  <a:srgbClr val="0000FF"/>
                </a:solidFill>
              </a:endParaRPr>
            </a:p>
          </p:txBody>
        </p:sp>
        <p:cxnSp>
          <p:nvCxnSpPr>
            <p:cNvPr id="36" name="Straight Arrow Connector 35"/>
            <p:cNvCxnSpPr/>
            <p:nvPr/>
          </p:nvCxnSpPr>
          <p:spPr bwMode="auto">
            <a:xfrm>
              <a:off x="4388877" y="3761449"/>
              <a:ext cx="269875"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9" idx="5"/>
              <a:endCxn id="7" idx="1"/>
            </p:cNvCxnSpPr>
            <p:nvPr/>
          </p:nvCxnSpPr>
          <p:spPr>
            <a:xfrm>
              <a:off x="5114037" y="3939055"/>
              <a:ext cx="508112" cy="3977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20"/>
            <p:cNvSpPr txBox="1">
              <a:spLocks noChangeArrowheads="1"/>
            </p:cNvSpPr>
            <p:nvPr/>
          </p:nvSpPr>
          <p:spPr bwMode="auto">
            <a:xfrm>
              <a:off x="5266841" y="3785018"/>
              <a:ext cx="290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dirty="0">
                <a:solidFill>
                  <a:prstClr val="black"/>
                </a:solidFill>
                <a:latin typeface="Calibri" pitchFamily="34" charset="0"/>
              </a:endParaRPr>
            </a:p>
          </p:txBody>
        </p:sp>
      </p:grpSp>
      <p:grpSp>
        <p:nvGrpSpPr>
          <p:cNvPr id="46" name="Group 45"/>
          <p:cNvGrpSpPr/>
          <p:nvPr/>
        </p:nvGrpSpPr>
        <p:grpSpPr>
          <a:xfrm>
            <a:off x="5268862" y="4781549"/>
            <a:ext cx="628032" cy="1009651"/>
            <a:chOff x="5810734" y="4781549"/>
            <a:chExt cx="628032" cy="1009651"/>
          </a:xfrm>
        </p:grpSpPr>
        <p:sp>
          <p:nvSpPr>
            <p:cNvPr id="30" name="Oval 29"/>
            <p:cNvSpPr/>
            <p:nvPr/>
          </p:nvSpPr>
          <p:spPr>
            <a:xfrm>
              <a:off x="5905366" y="5257800"/>
              <a:ext cx="533400" cy="5334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f</a:t>
              </a:r>
              <a:endParaRPr lang="en-US" baseline="-25000" dirty="0">
                <a:solidFill>
                  <a:srgbClr val="0000FF"/>
                </a:solidFill>
              </a:endParaRPr>
            </a:p>
          </p:txBody>
        </p:sp>
        <p:cxnSp>
          <p:nvCxnSpPr>
            <p:cNvPr id="40" name="Straight Arrow Connector 39"/>
            <p:cNvCxnSpPr>
              <a:stCxn id="7" idx="4"/>
              <a:endCxn id="30" idx="0"/>
            </p:cNvCxnSpPr>
            <p:nvPr/>
          </p:nvCxnSpPr>
          <p:spPr>
            <a:xfrm>
              <a:off x="5810734" y="4792099"/>
              <a:ext cx="361332" cy="4657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20"/>
            <p:cNvSpPr txBox="1">
              <a:spLocks noChangeArrowheads="1"/>
            </p:cNvSpPr>
            <p:nvPr/>
          </p:nvSpPr>
          <p:spPr bwMode="auto">
            <a:xfrm>
              <a:off x="5997044" y="4781549"/>
              <a:ext cx="295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dirty="0">
                <a:solidFill>
                  <a:prstClr val="black"/>
                </a:solidFill>
                <a:latin typeface="Calibri" pitchFamily="34" charset="0"/>
              </a:endParaRPr>
            </a:p>
          </p:txBody>
        </p:sp>
      </p:grpSp>
    </p:spTree>
    <p:extLst>
      <p:ext uri="{BB962C8B-B14F-4D97-AF65-F5344CB8AC3E}">
        <p14:creationId xmlns:p14="http://schemas.microsoft.com/office/powerpoint/2010/main" val="1316131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Splicing out a state t</a:t>
            </a:r>
            <a:r>
              <a:rPr lang="en-US" baseline="-25000" dirty="0"/>
              <a:t>1</a:t>
            </a:r>
          </a:p>
        </p:txBody>
      </p:sp>
      <p:sp>
        <p:nvSpPr>
          <p:cNvPr id="3" name="Content Placeholder 2"/>
          <p:cNvSpPr>
            <a:spLocks noGrp="1"/>
          </p:cNvSpPr>
          <p:nvPr>
            <p:ph idx="1"/>
          </p:nvPr>
        </p:nvSpPr>
        <p:spPr>
          <a:xfrm>
            <a:off x="609600" y="1191049"/>
            <a:ext cx="8229600" cy="5140800"/>
          </a:xfrm>
        </p:spPr>
        <p:txBody>
          <a:bodyPr/>
          <a:lstStyle/>
          <a:p>
            <a:pPr marL="0" indent="0">
              <a:buNone/>
            </a:pPr>
            <a:r>
              <a:rPr lang="en-US" sz="2800" dirty="0">
                <a:solidFill>
                  <a:srgbClr val="C00000"/>
                </a:solidFill>
              </a:rPr>
              <a:t>Delete t</a:t>
            </a:r>
            <a:r>
              <a:rPr lang="en-US" sz="2800" baseline="-25000" dirty="0">
                <a:solidFill>
                  <a:srgbClr val="C00000"/>
                </a:solidFill>
              </a:rPr>
              <a:t>1</a:t>
            </a:r>
            <a:r>
              <a:rPr lang="en-US" sz="2800" dirty="0">
                <a:solidFill>
                  <a:srgbClr val="C00000"/>
                </a:solidFill>
              </a:rPr>
              <a:t> now that it is redundant</a:t>
            </a:r>
          </a:p>
        </p:txBody>
      </p:sp>
      <p:sp>
        <p:nvSpPr>
          <p:cNvPr id="7" name="Oval 6"/>
          <p:cNvSpPr/>
          <p:nvPr/>
        </p:nvSpPr>
        <p:spPr>
          <a:xfrm>
            <a:off x="5013451" y="4258699"/>
            <a:ext cx="5334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0</a:t>
            </a:r>
          </a:p>
        </p:txBody>
      </p:sp>
      <p:sp>
        <p:nvSpPr>
          <p:cNvPr id="8" name="Oval 7"/>
          <p:cNvSpPr/>
          <p:nvPr/>
        </p:nvSpPr>
        <p:spPr>
          <a:xfrm>
            <a:off x="7147051" y="4266637"/>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2</a:t>
            </a:r>
          </a:p>
        </p:txBody>
      </p:sp>
      <p:cxnSp>
        <p:nvCxnSpPr>
          <p:cNvPr id="12" name="Straight Arrow Connector 11"/>
          <p:cNvCxnSpPr/>
          <p:nvPr/>
        </p:nvCxnSpPr>
        <p:spPr>
          <a:xfrm flipH="1">
            <a:off x="5546851" y="4627000"/>
            <a:ext cx="1600200"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546851" y="4472218"/>
            <a:ext cx="1600200" cy="79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Arc 15"/>
          <p:cNvSpPr/>
          <p:nvPr/>
        </p:nvSpPr>
        <p:spPr bwMode="auto">
          <a:xfrm rot="20665359">
            <a:off x="4570298" y="4366300"/>
            <a:ext cx="398462"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18" name="Arc 17"/>
          <p:cNvSpPr/>
          <p:nvPr/>
        </p:nvSpPr>
        <p:spPr bwMode="auto">
          <a:xfrm rot="9384845">
            <a:off x="7693627" y="4236414"/>
            <a:ext cx="390101"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20" name="TextBox 25"/>
          <p:cNvSpPr txBox="1">
            <a:spLocks noChangeArrowheads="1"/>
          </p:cNvSpPr>
          <p:nvPr/>
        </p:nvSpPr>
        <p:spPr bwMode="auto">
          <a:xfrm>
            <a:off x="7688389" y="3918425"/>
            <a:ext cx="1031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dirty="0">
                <a:solidFill>
                  <a:prstClr val="black"/>
                </a:solidFill>
                <a:latin typeface="Calibri"/>
                <a:ea typeface="+mn-ea"/>
                <a:cs typeface="+mn-cs"/>
              </a:rPr>
              <a:t>0 </a:t>
            </a:r>
            <a:r>
              <a:rPr lang="en-US" dirty="0">
                <a:solidFill>
                  <a:prstClr val="black"/>
                </a:solidFill>
                <a:latin typeface="Cambria Math"/>
                <a:ea typeface="Cambria Math"/>
                <a:cs typeface="+mn-cs"/>
              </a:rPr>
              <a:t>∪</a:t>
            </a:r>
            <a:r>
              <a:rPr lang="en-US" dirty="0">
                <a:solidFill>
                  <a:prstClr val="black"/>
                </a:solidFill>
                <a:latin typeface="Calibri"/>
                <a:ea typeface="+mn-ea"/>
                <a:cs typeface="+mn-cs"/>
              </a:rPr>
              <a:t> 20*1</a:t>
            </a:r>
            <a:endParaRPr lang="en-US" sz="1200" dirty="0"/>
          </a:p>
        </p:txBody>
      </p:sp>
      <p:sp>
        <p:nvSpPr>
          <p:cNvPr id="25" name="TextBox 25"/>
          <p:cNvSpPr txBox="1">
            <a:spLocks noChangeArrowheads="1"/>
          </p:cNvSpPr>
          <p:nvPr/>
        </p:nvSpPr>
        <p:spPr bwMode="auto">
          <a:xfrm>
            <a:off x="5892686" y="4153018"/>
            <a:ext cx="1031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dirty="0">
                <a:solidFill>
                  <a:prstClr val="black"/>
                </a:solidFill>
                <a:latin typeface="Calibri"/>
                <a:ea typeface="+mn-ea"/>
                <a:cs typeface="+mn-cs"/>
              </a:rPr>
              <a:t>2 </a:t>
            </a:r>
            <a:r>
              <a:rPr lang="en-US" dirty="0">
                <a:solidFill>
                  <a:prstClr val="black"/>
                </a:solidFill>
                <a:latin typeface="Cambria Math"/>
                <a:ea typeface="Cambria Math"/>
                <a:cs typeface="+mn-cs"/>
              </a:rPr>
              <a:t>∪</a:t>
            </a:r>
            <a:r>
              <a:rPr lang="en-US" dirty="0">
                <a:solidFill>
                  <a:prstClr val="black"/>
                </a:solidFill>
                <a:latin typeface="Calibri"/>
                <a:ea typeface="+mn-ea"/>
                <a:cs typeface="+mn-cs"/>
              </a:rPr>
              <a:t> 10*1</a:t>
            </a:r>
            <a:endParaRPr lang="en-US" sz="1200" dirty="0"/>
          </a:p>
        </p:txBody>
      </p:sp>
      <p:sp>
        <p:nvSpPr>
          <p:cNvPr id="28" name="TextBox 27"/>
          <p:cNvSpPr txBox="1"/>
          <p:nvPr/>
        </p:nvSpPr>
        <p:spPr>
          <a:xfrm>
            <a:off x="876478" y="2137366"/>
            <a:ext cx="4191000" cy="2123658"/>
          </a:xfrm>
          <a:prstGeom prst="rect">
            <a:avLst/>
          </a:prstGeom>
          <a:noFill/>
        </p:spPr>
        <p:txBody>
          <a:bodyPr wrap="square" rtlCol="0">
            <a:spAutoFit/>
          </a:bodyPr>
          <a:lstStyle/>
          <a:p>
            <a:r>
              <a:rPr lang="en-US" sz="2200" dirty="0"/>
              <a:t>t</a:t>
            </a:r>
            <a:r>
              <a:rPr lang="en-US" sz="2200" baseline="-25000" dirty="0"/>
              <a:t>0</a:t>
            </a:r>
            <a:r>
              <a:rPr lang="en-US" sz="2200" dirty="0"/>
              <a:t>→t</a:t>
            </a:r>
            <a:r>
              <a:rPr lang="en-US" sz="2200" baseline="-25000" dirty="0"/>
              <a:t>1</a:t>
            </a:r>
            <a:r>
              <a:rPr lang="en-US" sz="2200" dirty="0"/>
              <a:t>→t</a:t>
            </a:r>
            <a:r>
              <a:rPr lang="en-US" sz="2200" baseline="-25000" dirty="0"/>
              <a:t>0</a:t>
            </a:r>
            <a:r>
              <a:rPr lang="en-US" sz="2200" dirty="0"/>
              <a:t> :   10*2</a:t>
            </a:r>
          </a:p>
          <a:p>
            <a:r>
              <a:rPr lang="en-US" sz="2200" dirty="0"/>
              <a:t>t</a:t>
            </a:r>
            <a:r>
              <a:rPr lang="en-US" sz="2200" baseline="-25000" dirty="0"/>
              <a:t>0</a:t>
            </a:r>
            <a:r>
              <a:rPr lang="en-US" sz="2200" dirty="0"/>
              <a:t>→t</a:t>
            </a:r>
            <a:r>
              <a:rPr lang="en-US" sz="2200" baseline="-25000" dirty="0"/>
              <a:t>1</a:t>
            </a:r>
            <a:r>
              <a:rPr lang="en-US" sz="2200" dirty="0"/>
              <a:t>→t</a:t>
            </a:r>
            <a:r>
              <a:rPr lang="en-US" sz="2200" baseline="-25000" dirty="0"/>
              <a:t>2</a:t>
            </a:r>
            <a:r>
              <a:rPr lang="en-US" sz="2200" dirty="0"/>
              <a:t> :   10*1</a:t>
            </a:r>
          </a:p>
          <a:p>
            <a:r>
              <a:rPr lang="en-US" sz="2200" dirty="0"/>
              <a:t>t</a:t>
            </a:r>
            <a:r>
              <a:rPr lang="en-US" sz="2200" baseline="-25000" dirty="0"/>
              <a:t>2</a:t>
            </a:r>
            <a:r>
              <a:rPr lang="en-US" sz="2200" dirty="0"/>
              <a:t>→t</a:t>
            </a:r>
            <a:r>
              <a:rPr lang="en-US" sz="2200" baseline="-25000" dirty="0"/>
              <a:t>1</a:t>
            </a:r>
            <a:r>
              <a:rPr lang="en-US" sz="2200" dirty="0"/>
              <a:t>→t</a:t>
            </a:r>
            <a:r>
              <a:rPr lang="en-US" sz="2200" baseline="-25000" dirty="0"/>
              <a:t>0</a:t>
            </a:r>
            <a:r>
              <a:rPr lang="en-US" sz="2200" dirty="0"/>
              <a:t> :   20*2</a:t>
            </a:r>
          </a:p>
          <a:p>
            <a:r>
              <a:rPr lang="en-US" sz="2200" dirty="0"/>
              <a:t>t</a:t>
            </a:r>
            <a:r>
              <a:rPr lang="en-US" sz="2200" baseline="-25000" dirty="0"/>
              <a:t>2</a:t>
            </a:r>
            <a:r>
              <a:rPr lang="en-US" sz="2200" dirty="0"/>
              <a:t>→t</a:t>
            </a:r>
            <a:r>
              <a:rPr lang="en-US" sz="2200" baseline="-25000" dirty="0"/>
              <a:t>1</a:t>
            </a:r>
            <a:r>
              <a:rPr lang="en-US" sz="2200" dirty="0"/>
              <a:t>→t</a:t>
            </a:r>
            <a:r>
              <a:rPr lang="en-US" sz="2200" baseline="-25000" dirty="0"/>
              <a:t>2</a:t>
            </a:r>
            <a:r>
              <a:rPr lang="en-US" sz="2200" dirty="0"/>
              <a:t> :   20*1</a:t>
            </a:r>
          </a:p>
          <a:p>
            <a:endParaRPr lang="en-US" sz="2200" dirty="0"/>
          </a:p>
          <a:p>
            <a:endParaRPr lang="en-US" sz="2200" dirty="0"/>
          </a:p>
        </p:txBody>
      </p:sp>
      <p:grpSp>
        <p:nvGrpSpPr>
          <p:cNvPr id="45" name="Group 44"/>
          <p:cNvGrpSpPr/>
          <p:nvPr/>
        </p:nvGrpSpPr>
        <p:grpSpPr>
          <a:xfrm>
            <a:off x="3568360" y="3483770"/>
            <a:ext cx="1511917" cy="1253821"/>
            <a:chOff x="4110232" y="3483770"/>
            <a:chExt cx="1511917" cy="1253821"/>
          </a:xfrm>
        </p:grpSpPr>
        <p:sp>
          <p:nvSpPr>
            <p:cNvPr id="21" name="TextBox 25"/>
            <p:cNvSpPr txBox="1">
              <a:spLocks noChangeArrowheads="1"/>
            </p:cNvSpPr>
            <p:nvPr/>
          </p:nvSpPr>
          <p:spPr bwMode="auto">
            <a:xfrm>
              <a:off x="4110232" y="4368259"/>
              <a:ext cx="1031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dirty="0">
                  <a:solidFill>
                    <a:prstClr val="black"/>
                  </a:solidFill>
                  <a:latin typeface="Calibri"/>
                  <a:ea typeface="+mn-ea"/>
                  <a:cs typeface="+mn-cs"/>
                </a:rPr>
                <a:t>0 </a:t>
              </a:r>
              <a:r>
                <a:rPr lang="en-US" dirty="0">
                  <a:solidFill>
                    <a:prstClr val="black"/>
                  </a:solidFill>
                  <a:latin typeface="Cambria Math"/>
                  <a:ea typeface="Cambria Math"/>
                  <a:cs typeface="+mn-cs"/>
                </a:rPr>
                <a:t>∪</a:t>
              </a:r>
              <a:r>
                <a:rPr lang="en-US" dirty="0">
                  <a:solidFill>
                    <a:prstClr val="black"/>
                  </a:solidFill>
                  <a:latin typeface="Calibri"/>
                  <a:ea typeface="+mn-ea"/>
                  <a:cs typeface="+mn-cs"/>
                </a:rPr>
                <a:t> 10*2</a:t>
              </a:r>
              <a:endParaRPr lang="en-US" sz="1200" dirty="0"/>
            </a:p>
          </p:txBody>
        </p:sp>
        <p:sp>
          <p:nvSpPr>
            <p:cNvPr id="29" name="Oval 28"/>
            <p:cNvSpPr/>
            <p:nvPr/>
          </p:nvSpPr>
          <p:spPr>
            <a:xfrm>
              <a:off x="4658752" y="348377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s</a:t>
              </a:r>
              <a:endParaRPr lang="en-US" baseline="-25000" dirty="0">
                <a:solidFill>
                  <a:srgbClr val="0000FF"/>
                </a:solidFill>
              </a:endParaRPr>
            </a:p>
          </p:txBody>
        </p:sp>
        <p:cxnSp>
          <p:nvCxnSpPr>
            <p:cNvPr id="36" name="Straight Arrow Connector 35"/>
            <p:cNvCxnSpPr/>
            <p:nvPr/>
          </p:nvCxnSpPr>
          <p:spPr bwMode="auto">
            <a:xfrm>
              <a:off x="4388877" y="3761449"/>
              <a:ext cx="269875"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9" idx="5"/>
              <a:endCxn id="7" idx="1"/>
            </p:cNvCxnSpPr>
            <p:nvPr/>
          </p:nvCxnSpPr>
          <p:spPr>
            <a:xfrm>
              <a:off x="5114037" y="3939055"/>
              <a:ext cx="508112" cy="3977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20"/>
            <p:cNvSpPr txBox="1">
              <a:spLocks noChangeArrowheads="1"/>
            </p:cNvSpPr>
            <p:nvPr/>
          </p:nvSpPr>
          <p:spPr bwMode="auto">
            <a:xfrm>
              <a:off x="5266841" y="3785018"/>
              <a:ext cx="290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dirty="0">
                <a:solidFill>
                  <a:prstClr val="black"/>
                </a:solidFill>
                <a:latin typeface="Calibri" pitchFamily="34" charset="0"/>
              </a:endParaRPr>
            </a:p>
          </p:txBody>
        </p:sp>
      </p:grpSp>
      <p:grpSp>
        <p:nvGrpSpPr>
          <p:cNvPr id="46" name="Group 45"/>
          <p:cNvGrpSpPr/>
          <p:nvPr/>
        </p:nvGrpSpPr>
        <p:grpSpPr>
          <a:xfrm>
            <a:off x="5268862" y="4781549"/>
            <a:ext cx="628032" cy="1009651"/>
            <a:chOff x="5810734" y="4781549"/>
            <a:chExt cx="628032" cy="1009651"/>
          </a:xfrm>
        </p:grpSpPr>
        <p:sp>
          <p:nvSpPr>
            <p:cNvPr id="30" name="Oval 29"/>
            <p:cNvSpPr/>
            <p:nvPr/>
          </p:nvSpPr>
          <p:spPr>
            <a:xfrm>
              <a:off x="5905366" y="5257800"/>
              <a:ext cx="533400" cy="5334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f</a:t>
              </a:r>
              <a:endParaRPr lang="en-US" baseline="-25000" dirty="0">
                <a:solidFill>
                  <a:srgbClr val="0000FF"/>
                </a:solidFill>
              </a:endParaRPr>
            </a:p>
          </p:txBody>
        </p:sp>
        <p:cxnSp>
          <p:nvCxnSpPr>
            <p:cNvPr id="40" name="Straight Arrow Connector 39"/>
            <p:cNvCxnSpPr>
              <a:stCxn id="7" idx="4"/>
              <a:endCxn id="30" idx="0"/>
            </p:cNvCxnSpPr>
            <p:nvPr/>
          </p:nvCxnSpPr>
          <p:spPr>
            <a:xfrm>
              <a:off x="5810734" y="4792099"/>
              <a:ext cx="361332" cy="4657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20"/>
            <p:cNvSpPr txBox="1">
              <a:spLocks noChangeArrowheads="1"/>
            </p:cNvSpPr>
            <p:nvPr/>
          </p:nvSpPr>
          <p:spPr bwMode="auto">
            <a:xfrm>
              <a:off x="5997044" y="4781549"/>
              <a:ext cx="295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dirty="0">
                <a:solidFill>
                  <a:prstClr val="black"/>
                </a:solidFill>
                <a:latin typeface="Calibri" pitchFamily="34" charset="0"/>
              </a:endParaRPr>
            </a:p>
          </p:txBody>
        </p:sp>
      </p:grpSp>
      <p:sp>
        <p:nvSpPr>
          <p:cNvPr id="4" name="Rectangle 3"/>
          <p:cNvSpPr/>
          <p:nvPr/>
        </p:nvSpPr>
        <p:spPr>
          <a:xfrm>
            <a:off x="5898078" y="4550425"/>
            <a:ext cx="1031051" cy="369332"/>
          </a:xfrm>
          <a:prstGeom prst="rect">
            <a:avLst/>
          </a:prstGeom>
        </p:spPr>
        <p:txBody>
          <a:bodyPr wrap="none">
            <a:spAutoFit/>
          </a:bodyPr>
          <a:lstStyle/>
          <a:p>
            <a:r>
              <a:rPr lang="en-US" dirty="0">
                <a:solidFill>
                  <a:prstClr val="black"/>
                </a:solidFill>
              </a:rPr>
              <a:t>1 </a:t>
            </a:r>
            <a:r>
              <a:rPr lang="en-US" dirty="0">
                <a:solidFill>
                  <a:prstClr val="black"/>
                </a:solidFill>
                <a:latin typeface="Cambria Math"/>
                <a:ea typeface="Cambria Math"/>
              </a:rPr>
              <a:t>∪</a:t>
            </a:r>
            <a:r>
              <a:rPr lang="en-US" dirty="0">
                <a:solidFill>
                  <a:prstClr val="black"/>
                </a:solidFill>
              </a:rPr>
              <a:t> 20*2</a:t>
            </a:r>
            <a:endParaRPr lang="en-US" sz="1600" dirty="0"/>
          </a:p>
        </p:txBody>
      </p:sp>
    </p:spTree>
    <p:extLst>
      <p:ext uri="{BB962C8B-B14F-4D97-AF65-F5344CB8AC3E}">
        <p14:creationId xmlns:p14="http://schemas.microsoft.com/office/powerpoint/2010/main" val="2328395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Splicing out a state t</a:t>
            </a:r>
            <a:r>
              <a:rPr lang="en-US" baseline="-25000" dirty="0"/>
              <a:t>1</a:t>
            </a:r>
          </a:p>
        </p:txBody>
      </p:sp>
      <p:sp>
        <p:nvSpPr>
          <p:cNvPr id="3" name="Content Placeholder 2"/>
          <p:cNvSpPr>
            <a:spLocks noGrp="1"/>
          </p:cNvSpPr>
          <p:nvPr>
            <p:ph idx="1"/>
          </p:nvPr>
        </p:nvSpPr>
        <p:spPr>
          <a:xfrm>
            <a:off x="609600" y="1191049"/>
            <a:ext cx="8229600" cy="5140800"/>
          </a:xfrm>
        </p:spPr>
        <p:txBody>
          <a:bodyPr/>
          <a:lstStyle/>
          <a:p>
            <a:pPr marL="0" indent="0">
              <a:buNone/>
            </a:pPr>
            <a:r>
              <a:rPr lang="en-US" sz="2800" dirty="0">
                <a:solidFill>
                  <a:srgbClr val="C00000"/>
                </a:solidFill>
              </a:rPr>
              <a:t>Create direct edges between neighbors of t</a:t>
            </a:r>
            <a:r>
              <a:rPr lang="en-US" sz="2800" baseline="-25000" dirty="0">
                <a:solidFill>
                  <a:srgbClr val="C00000"/>
                </a:solidFill>
              </a:rPr>
              <a:t>2</a:t>
            </a:r>
            <a:r>
              <a:rPr lang="en-US" sz="2800" dirty="0">
                <a:solidFill>
                  <a:srgbClr val="C00000"/>
                </a:solidFill>
              </a:rPr>
              <a:t/>
            </a:r>
            <a:br>
              <a:rPr lang="en-US" sz="2800" dirty="0">
                <a:solidFill>
                  <a:srgbClr val="C00000"/>
                </a:solidFill>
              </a:rPr>
            </a:br>
            <a:r>
              <a:rPr lang="en-US" sz="2800" dirty="0">
                <a:solidFill>
                  <a:srgbClr val="C00000"/>
                </a:solidFill>
              </a:rPr>
              <a:t>(so that we can delete it afterward)</a:t>
            </a:r>
          </a:p>
        </p:txBody>
      </p:sp>
      <p:sp>
        <p:nvSpPr>
          <p:cNvPr id="7" name="Oval 6"/>
          <p:cNvSpPr/>
          <p:nvPr/>
        </p:nvSpPr>
        <p:spPr>
          <a:xfrm>
            <a:off x="5013451" y="4258699"/>
            <a:ext cx="5334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0</a:t>
            </a:r>
          </a:p>
        </p:txBody>
      </p:sp>
      <p:sp>
        <p:nvSpPr>
          <p:cNvPr id="8" name="Oval 7"/>
          <p:cNvSpPr/>
          <p:nvPr/>
        </p:nvSpPr>
        <p:spPr>
          <a:xfrm>
            <a:off x="7147051" y="4266637"/>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2</a:t>
            </a:r>
          </a:p>
        </p:txBody>
      </p:sp>
      <p:cxnSp>
        <p:nvCxnSpPr>
          <p:cNvPr id="12" name="Straight Arrow Connector 11"/>
          <p:cNvCxnSpPr/>
          <p:nvPr/>
        </p:nvCxnSpPr>
        <p:spPr>
          <a:xfrm flipH="1">
            <a:off x="5546851" y="4627000"/>
            <a:ext cx="1600200"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546851" y="4472218"/>
            <a:ext cx="1600200" cy="79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Arc 15"/>
          <p:cNvSpPr/>
          <p:nvPr/>
        </p:nvSpPr>
        <p:spPr bwMode="auto">
          <a:xfrm rot="20665359">
            <a:off x="4570298" y="4366300"/>
            <a:ext cx="398462"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18" name="Arc 17"/>
          <p:cNvSpPr/>
          <p:nvPr/>
        </p:nvSpPr>
        <p:spPr bwMode="auto">
          <a:xfrm rot="9384845">
            <a:off x="7693627" y="4236414"/>
            <a:ext cx="390101"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20" name="TextBox 25"/>
          <p:cNvSpPr txBox="1">
            <a:spLocks noChangeArrowheads="1"/>
          </p:cNvSpPr>
          <p:nvPr/>
        </p:nvSpPr>
        <p:spPr bwMode="auto">
          <a:xfrm>
            <a:off x="7688389" y="3918425"/>
            <a:ext cx="1031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dirty="0">
                <a:solidFill>
                  <a:prstClr val="black"/>
                </a:solidFill>
                <a:latin typeface="Calibri"/>
                <a:ea typeface="+mn-ea"/>
                <a:cs typeface="+mn-cs"/>
              </a:rPr>
              <a:t>0 </a:t>
            </a:r>
            <a:r>
              <a:rPr lang="en-US" dirty="0">
                <a:solidFill>
                  <a:prstClr val="black"/>
                </a:solidFill>
                <a:latin typeface="Cambria Math"/>
                <a:ea typeface="Cambria Math"/>
                <a:cs typeface="+mn-cs"/>
              </a:rPr>
              <a:t>∪</a:t>
            </a:r>
            <a:r>
              <a:rPr lang="en-US" dirty="0">
                <a:solidFill>
                  <a:prstClr val="black"/>
                </a:solidFill>
                <a:latin typeface="Calibri"/>
                <a:ea typeface="+mn-ea"/>
                <a:cs typeface="+mn-cs"/>
              </a:rPr>
              <a:t> 20*1</a:t>
            </a:r>
            <a:endParaRPr lang="en-US" sz="1200" dirty="0"/>
          </a:p>
        </p:txBody>
      </p:sp>
      <p:sp>
        <p:nvSpPr>
          <p:cNvPr id="25" name="TextBox 25"/>
          <p:cNvSpPr txBox="1">
            <a:spLocks noChangeArrowheads="1"/>
          </p:cNvSpPr>
          <p:nvPr/>
        </p:nvSpPr>
        <p:spPr bwMode="auto">
          <a:xfrm>
            <a:off x="5892686" y="4153018"/>
            <a:ext cx="1031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dirty="0">
                <a:solidFill>
                  <a:prstClr val="black"/>
                </a:solidFill>
                <a:latin typeface="Calibri"/>
                <a:ea typeface="+mn-ea"/>
                <a:cs typeface="+mn-cs"/>
              </a:rPr>
              <a:t>2 </a:t>
            </a:r>
            <a:r>
              <a:rPr lang="en-US" dirty="0">
                <a:solidFill>
                  <a:prstClr val="black"/>
                </a:solidFill>
                <a:latin typeface="Cambria Math"/>
                <a:ea typeface="Cambria Math"/>
                <a:cs typeface="+mn-cs"/>
              </a:rPr>
              <a:t>∪</a:t>
            </a:r>
            <a:r>
              <a:rPr lang="en-US" dirty="0">
                <a:solidFill>
                  <a:prstClr val="black"/>
                </a:solidFill>
                <a:latin typeface="Calibri"/>
                <a:ea typeface="+mn-ea"/>
                <a:cs typeface="+mn-cs"/>
              </a:rPr>
              <a:t> 10*1</a:t>
            </a:r>
            <a:endParaRPr lang="en-US" sz="1200" dirty="0"/>
          </a:p>
        </p:txBody>
      </p:sp>
      <p:grpSp>
        <p:nvGrpSpPr>
          <p:cNvPr id="45" name="Group 44"/>
          <p:cNvGrpSpPr/>
          <p:nvPr/>
        </p:nvGrpSpPr>
        <p:grpSpPr>
          <a:xfrm>
            <a:off x="3568360" y="3483770"/>
            <a:ext cx="1511917" cy="1253821"/>
            <a:chOff x="4110232" y="3483770"/>
            <a:chExt cx="1511917" cy="1253821"/>
          </a:xfrm>
        </p:grpSpPr>
        <p:sp>
          <p:nvSpPr>
            <p:cNvPr id="21" name="TextBox 25"/>
            <p:cNvSpPr txBox="1">
              <a:spLocks noChangeArrowheads="1"/>
            </p:cNvSpPr>
            <p:nvPr/>
          </p:nvSpPr>
          <p:spPr bwMode="auto">
            <a:xfrm>
              <a:off x="4110232" y="4368259"/>
              <a:ext cx="1031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dirty="0">
                  <a:solidFill>
                    <a:prstClr val="black"/>
                  </a:solidFill>
                  <a:latin typeface="Calibri"/>
                  <a:ea typeface="+mn-ea"/>
                  <a:cs typeface="+mn-cs"/>
                </a:rPr>
                <a:t>0 </a:t>
              </a:r>
              <a:r>
                <a:rPr lang="en-US" dirty="0">
                  <a:solidFill>
                    <a:prstClr val="black"/>
                  </a:solidFill>
                  <a:latin typeface="Cambria Math"/>
                  <a:ea typeface="Cambria Math"/>
                  <a:cs typeface="+mn-cs"/>
                </a:rPr>
                <a:t>∪</a:t>
              </a:r>
              <a:r>
                <a:rPr lang="en-US" dirty="0">
                  <a:solidFill>
                    <a:prstClr val="black"/>
                  </a:solidFill>
                  <a:latin typeface="Calibri"/>
                  <a:ea typeface="+mn-ea"/>
                  <a:cs typeface="+mn-cs"/>
                </a:rPr>
                <a:t> 10*2</a:t>
              </a:r>
              <a:endParaRPr lang="en-US" sz="1200" dirty="0"/>
            </a:p>
          </p:txBody>
        </p:sp>
        <p:sp>
          <p:nvSpPr>
            <p:cNvPr id="29" name="Oval 28"/>
            <p:cNvSpPr/>
            <p:nvPr/>
          </p:nvSpPr>
          <p:spPr>
            <a:xfrm>
              <a:off x="4658752" y="348377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s</a:t>
              </a:r>
              <a:endParaRPr lang="en-US" baseline="-25000" dirty="0">
                <a:solidFill>
                  <a:srgbClr val="0000FF"/>
                </a:solidFill>
              </a:endParaRPr>
            </a:p>
          </p:txBody>
        </p:sp>
        <p:cxnSp>
          <p:nvCxnSpPr>
            <p:cNvPr id="36" name="Straight Arrow Connector 35"/>
            <p:cNvCxnSpPr/>
            <p:nvPr/>
          </p:nvCxnSpPr>
          <p:spPr bwMode="auto">
            <a:xfrm>
              <a:off x="4388877" y="3761449"/>
              <a:ext cx="269875"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9" idx="5"/>
              <a:endCxn id="7" idx="1"/>
            </p:cNvCxnSpPr>
            <p:nvPr/>
          </p:nvCxnSpPr>
          <p:spPr>
            <a:xfrm>
              <a:off x="5114037" y="3939055"/>
              <a:ext cx="508112" cy="3977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20"/>
            <p:cNvSpPr txBox="1">
              <a:spLocks noChangeArrowheads="1"/>
            </p:cNvSpPr>
            <p:nvPr/>
          </p:nvSpPr>
          <p:spPr bwMode="auto">
            <a:xfrm>
              <a:off x="5266841" y="3785018"/>
              <a:ext cx="290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dirty="0">
                <a:solidFill>
                  <a:prstClr val="black"/>
                </a:solidFill>
                <a:latin typeface="Calibri" pitchFamily="34" charset="0"/>
              </a:endParaRPr>
            </a:p>
          </p:txBody>
        </p:sp>
      </p:grpSp>
      <p:grpSp>
        <p:nvGrpSpPr>
          <p:cNvPr id="46" name="Group 45"/>
          <p:cNvGrpSpPr/>
          <p:nvPr/>
        </p:nvGrpSpPr>
        <p:grpSpPr>
          <a:xfrm>
            <a:off x="5268862" y="4781549"/>
            <a:ext cx="628032" cy="1009651"/>
            <a:chOff x="5810734" y="4781549"/>
            <a:chExt cx="628032" cy="1009651"/>
          </a:xfrm>
        </p:grpSpPr>
        <p:sp>
          <p:nvSpPr>
            <p:cNvPr id="30" name="Oval 29"/>
            <p:cNvSpPr/>
            <p:nvPr/>
          </p:nvSpPr>
          <p:spPr>
            <a:xfrm>
              <a:off x="5905366" y="5257800"/>
              <a:ext cx="533400" cy="5334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f</a:t>
              </a:r>
              <a:endParaRPr lang="en-US" baseline="-25000" dirty="0">
                <a:solidFill>
                  <a:srgbClr val="0000FF"/>
                </a:solidFill>
              </a:endParaRPr>
            </a:p>
          </p:txBody>
        </p:sp>
        <p:cxnSp>
          <p:nvCxnSpPr>
            <p:cNvPr id="40" name="Straight Arrow Connector 39"/>
            <p:cNvCxnSpPr>
              <a:stCxn id="7" idx="4"/>
              <a:endCxn id="30" idx="0"/>
            </p:cNvCxnSpPr>
            <p:nvPr/>
          </p:nvCxnSpPr>
          <p:spPr>
            <a:xfrm>
              <a:off x="5810734" y="4792099"/>
              <a:ext cx="361332" cy="4657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20"/>
            <p:cNvSpPr txBox="1">
              <a:spLocks noChangeArrowheads="1"/>
            </p:cNvSpPr>
            <p:nvPr/>
          </p:nvSpPr>
          <p:spPr bwMode="auto">
            <a:xfrm>
              <a:off x="5997044" y="4781549"/>
              <a:ext cx="295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dirty="0">
                <a:solidFill>
                  <a:prstClr val="black"/>
                </a:solidFill>
                <a:latin typeface="Calibri" pitchFamily="34" charset="0"/>
              </a:endParaRPr>
            </a:p>
          </p:txBody>
        </p:sp>
      </p:grpSp>
      <p:sp>
        <p:nvSpPr>
          <p:cNvPr id="4" name="Rectangle 3"/>
          <p:cNvSpPr/>
          <p:nvPr/>
        </p:nvSpPr>
        <p:spPr>
          <a:xfrm>
            <a:off x="5898078" y="4550425"/>
            <a:ext cx="1031051" cy="369332"/>
          </a:xfrm>
          <a:prstGeom prst="rect">
            <a:avLst/>
          </a:prstGeom>
        </p:spPr>
        <p:txBody>
          <a:bodyPr wrap="none">
            <a:spAutoFit/>
          </a:bodyPr>
          <a:lstStyle/>
          <a:p>
            <a:r>
              <a:rPr lang="en-US" dirty="0">
                <a:solidFill>
                  <a:prstClr val="black"/>
                </a:solidFill>
              </a:rPr>
              <a:t>1 </a:t>
            </a:r>
            <a:r>
              <a:rPr lang="en-US" dirty="0">
                <a:solidFill>
                  <a:prstClr val="black"/>
                </a:solidFill>
                <a:latin typeface="Cambria Math"/>
                <a:ea typeface="Cambria Math"/>
              </a:rPr>
              <a:t>∪</a:t>
            </a:r>
            <a:r>
              <a:rPr lang="en-US" dirty="0">
                <a:solidFill>
                  <a:prstClr val="black"/>
                </a:solidFill>
              </a:rPr>
              <a:t> 20*2</a:t>
            </a:r>
            <a:endParaRPr lang="en-US" sz="1600" dirty="0"/>
          </a:p>
        </p:txBody>
      </p:sp>
    </p:spTree>
    <p:extLst>
      <p:ext uri="{BB962C8B-B14F-4D97-AF65-F5344CB8AC3E}">
        <p14:creationId xmlns:p14="http://schemas.microsoft.com/office/powerpoint/2010/main" val="1243271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Splicing out a state t</a:t>
            </a:r>
            <a:r>
              <a:rPr lang="en-US" baseline="-25000" dirty="0"/>
              <a:t>1</a:t>
            </a:r>
          </a:p>
        </p:txBody>
      </p:sp>
      <p:sp>
        <p:nvSpPr>
          <p:cNvPr id="3" name="Content Placeholder 2"/>
          <p:cNvSpPr>
            <a:spLocks noGrp="1"/>
          </p:cNvSpPr>
          <p:nvPr>
            <p:ph idx="1"/>
          </p:nvPr>
        </p:nvSpPr>
        <p:spPr>
          <a:xfrm>
            <a:off x="609600" y="1191049"/>
            <a:ext cx="8229600" cy="5140800"/>
          </a:xfrm>
        </p:spPr>
        <p:txBody>
          <a:bodyPr/>
          <a:lstStyle/>
          <a:p>
            <a:pPr marL="0" indent="0">
              <a:buNone/>
            </a:pPr>
            <a:r>
              <a:rPr lang="en-US" sz="2800" dirty="0">
                <a:solidFill>
                  <a:srgbClr val="C00000"/>
                </a:solidFill>
                <a:latin typeface="Franklin Gothic Medium" panose="020B0603020102020204" pitchFamily="34" charset="0"/>
              </a:rPr>
              <a:t>Regular expressions to add to edges</a:t>
            </a:r>
          </a:p>
        </p:txBody>
      </p:sp>
      <p:sp>
        <p:nvSpPr>
          <p:cNvPr id="7" name="Oval 6"/>
          <p:cNvSpPr/>
          <p:nvPr/>
        </p:nvSpPr>
        <p:spPr>
          <a:xfrm>
            <a:off x="5013451" y="4258699"/>
            <a:ext cx="5334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0</a:t>
            </a:r>
          </a:p>
        </p:txBody>
      </p:sp>
      <p:sp>
        <p:nvSpPr>
          <p:cNvPr id="8" name="Oval 7"/>
          <p:cNvSpPr/>
          <p:nvPr/>
        </p:nvSpPr>
        <p:spPr>
          <a:xfrm>
            <a:off x="7147051" y="4266637"/>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2</a:t>
            </a:r>
          </a:p>
        </p:txBody>
      </p:sp>
      <p:cxnSp>
        <p:nvCxnSpPr>
          <p:cNvPr id="12" name="Straight Arrow Connector 11"/>
          <p:cNvCxnSpPr/>
          <p:nvPr/>
        </p:nvCxnSpPr>
        <p:spPr>
          <a:xfrm flipH="1">
            <a:off x="5546851" y="4627000"/>
            <a:ext cx="1600200"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546851" y="4472218"/>
            <a:ext cx="1600200" cy="79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Arc 15"/>
          <p:cNvSpPr/>
          <p:nvPr/>
        </p:nvSpPr>
        <p:spPr bwMode="auto">
          <a:xfrm rot="20665359">
            <a:off x="4570298" y="4366300"/>
            <a:ext cx="398462"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18" name="Arc 17"/>
          <p:cNvSpPr/>
          <p:nvPr/>
        </p:nvSpPr>
        <p:spPr bwMode="auto">
          <a:xfrm rot="9384845">
            <a:off x="7693627" y="4236414"/>
            <a:ext cx="390101"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20" name="TextBox 25"/>
          <p:cNvSpPr txBox="1">
            <a:spLocks noChangeArrowheads="1"/>
          </p:cNvSpPr>
          <p:nvPr/>
        </p:nvSpPr>
        <p:spPr bwMode="auto">
          <a:xfrm>
            <a:off x="7688389" y="3918425"/>
            <a:ext cx="1031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dirty="0">
                <a:solidFill>
                  <a:prstClr val="black"/>
                </a:solidFill>
                <a:latin typeface="Calibri"/>
                <a:ea typeface="+mn-ea"/>
                <a:cs typeface="+mn-cs"/>
              </a:rPr>
              <a:t>0 </a:t>
            </a:r>
            <a:r>
              <a:rPr lang="en-US" dirty="0">
                <a:solidFill>
                  <a:prstClr val="black"/>
                </a:solidFill>
                <a:latin typeface="Cambria Math"/>
                <a:ea typeface="Cambria Math"/>
                <a:cs typeface="+mn-cs"/>
              </a:rPr>
              <a:t>∪</a:t>
            </a:r>
            <a:r>
              <a:rPr lang="en-US" dirty="0">
                <a:solidFill>
                  <a:prstClr val="black"/>
                </a:solidFill>
                <a:latin typeface="Calibri"/>
                <a:ea typeface="+mn-ea"/>
                <a:cs typeface="+mn-cs"/>
              </a:rPr>
              <a:t> 20*1</a:t>
            </a:r>
            <a:endParaRPr lang="en-US" sz="1200" dirty="0"/>
          </a:p>
        </p:txBody>
      </p:sp>
      <p:sp>
        <p:nvSpPr>
          <p:cNvPr id="25" name="TextBox 25"/>
          <p:cNvSpPr txBox="1">
            <a:spLocks noChangeArrowheads="1"/>
          </p:cNvSpPr>
          <p:nvPr/>
        </p:nvSpPr>
        <p:spPr bwMode="auto">
          <a:xfrm>
            <a:off x="5892686" y="4153018"/>
            <a:ext cx="1031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dirty="0">
                <a:solidFill>
                  <a:prstClr val="black"/>
                </a:solidFill>
                <a:latin typeface="Calibri"/>
                <a:ea typeface="+mn-ea"/>
                <a:cs typeface="+mn-cs"/>
              </a:rPr>
              <a:t>2 </a:t>
            </a:r>
            <a:r>
              <a:rPr lang="en-US" dirty="0">
                <a:solidFill>
                  <a:prstClr val="black"/>
                </a:solidFill>
                <a:latin typeface="Cambria Math"/>
                <a:ea typeface="Cambria Math"/>
                <a:cs typeface="+mn-cs"/>
              </a:rPr>
              <a:t>∪</a:t>
            </a:r>
            <a:r>
              <a:rPr lang="en-US" dirty="0">
                <a:solidFill>
                  <a:prstClr val="black"/>
                </a:solidFill>
                <a:latin typeface="Calibri"/>
                <a:ea typeface="+mn-ea"/>
                <a:cs typeface="+mn-cs"/>
              </a:rPr>
              <a:t> 10*1</a:t>
            </a:r>
            <a:endParaRPr lang="en-US" sz="1200" dirty="0"/>
          </a:p>
        </p:txBody>
      </p:sp>
      <p:grpSp>
        <p:nvGrpSpPr>
          <p:cNvPr id="45" name="Group 44"/>
          <p:cNvGrpSpPr/>
          <p:nvPr/>
        </p:nvGrpSpPr>
        <p:grpSpPr>
          <a:xfrm>
            <a:off x="3568360" y="3483770"/>
            <a:ext cx="1511917" cy="1253821"/>
            <a:chOff x="4110232" y="3483770"/>
            <a:chExt cx="1511917" cy="1253821"/>
          </a:xfrm>
        </p:grpSpPr>
        <p:sp>
          <p:nvSpPr>
            <p:cNvPr id="21" name="TextBox 25"/>
            <p:cNvSpPr txBox="1">
              <a:spLocks noChangeArrowheads="1"/>
            </p:cNvSpPr>
            <p:nvPr/>
          </p:nvSpPr>
          <p:spPr bwMode="auto">
            <a:xfrm>
              <a:off x="4110232" y="4368259"/>
              <a:ext cx="1031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dirty="0">
                  <a:solidFill>
                    <a:prstClr val="black"/>
                  </a:solidFill>
                  <a:latin typeface="Calibri"/>
                  <a:ea typeface="+mn-ea"/>
                  <a:cs typeface="+mn-cs"/>
                </a:rPr>
                <a:t>0 </a:t>
              </a:r>
              <a:r>
                <a:rPr lang="en-US" dirty="0">
                  <a:solidFill>
                    <a:prstClr val="black"/>
                  </a:solidFill>
                  <a:latin typeface="Cambria Math"/>
                  <a:ea typeface="Cambria Math"/>
                  <a:cs typeface="+mn-cs"/>
                </a:rPr>
                <a:t>∪</a:t>
              </a:r>
              <a:r>
                <a:rPr lang="en-US" dirty="0">
                  <a:solidFill>
                    <a:prstClr val="black"/>
                  </a:solidFill>
                  <a:latin typeface="Calibri"/>
                  <a:ea typeface="+mn-ea"/>
                  <a:cs typeface="+mn-cs"/>
                </a:rPr>
                <a:t> 10*2</a:t>
              </a:r>
              <a:endParaRPr lang="en-US" sz="1200" dirty="0"/>
            </a:p>
          </p:txBody>
        </p:sp>
        <p:sp>
          <p:nvSpPr>
            <p:cNvPr id="29" name="Oval 28"/>
            <p:cNvSpPr/>
            <p:nvPr/>
          </p:nvSpPr>
          <p:spPr>
            <a:xfrm>
              <a:off x="4658752" y="348377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s</a:t>
              </a:r>
              <a:endParaRPr lang="en-US" baseline="-25000" dirty="0">
                <a:solidFill>
                  <a:srgbClr val="0000FF"/>
                </a:solidFill>
              </a:endParaRPr>
            </a:p>
          </p:txBody>
        </p:sp>
        <p:cxnSp>
          <p:nvCxnSpPr>
            <p:cNvPr id="36" name="Straight Arrow Connector 35"/>
            <p:cNvCxnSpPr/>
            <p:nvPr/>
          </p:nvCxnSpPr>
          <p:spPr bwMode="auto">
            <a:xfrm>
              <a:off x="4388877" y="3761449"/>
              <a:ext cx="269875"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9" idx="5"/>
              <a:endCxn id="7" idx="1"/>
            </p:cNvCxnSpPr>
            <p:nvPr/>
          </p:nvCxnSpPr>
          <p:spPr>
            <a:xfrm>
              <a:off x="5114037" y="3939055"/>
              <a:ext cx="508112" cy="3977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20"/>
            <p:cNvSpPr txBox="1">
              <a:spLocks noChangeArrowheads="1"/>
            </p:cNvSpPr>
            <p:nvPr/>
          </p:nvSpPr>
          <p:spPr bwMode="auto">
            <a:xfrm>
              <a:off x="5266841" y="3785018"/>
              <a:ext cx="290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dirty="0">
                <a:solidFill>
                  <a:prstClr val="black"/>
                </a:solidFill>
                <a:latin typeface="Calibri" pitchFamily="34" charset="0"/>
              </a:endParaRPr>
            </a:p>
          </p:txBody>
        </p:sp>
      </p:grpSp>
      <p:grpSp>
        <p:nvGrpSpPr>
          <p:cNvPr id="46" name="Group 45"/>
          <p:cNvGrpSpPr/>
          <p:nvPr/>
        </p:nvGrpSpPr>
        <p:grpSpPr>
          <a:xfrm>
            <a:off x="5268862" y="4781549"/>
            <a:ext cx="628032" cy="1009651"/>
            <a:chOff x="5810734" y="4781549"/>
            <a:chExt cx="628032" cy="1009651"/>
          </a:xfrm>
        </p:grpSpPr>
        <p:sp>
          <p:nvSpPr>
            <p:cNvPr id="30" name="Oval 29"/>
            <p:cNvSpPr/>
            <p:nvPr/>
          </p:nvSpPr>
          <p:spPr>
            <a:xfrm>
              <a:off x="5905366" y="5257800"/>
              <a:ext cx="533400" cy="5334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f</a:t>
              </a:r>
              <a:endParaRPr lang="en-US" baseline="-25000" dirty="0">
                <a:solidFill>
                  <a:srgbClr val="0000FF"/>
                </a:solidFill>
              </a:endParaRPr>
            </a:p>
          </p:txBody>
        </p:sp>
        <p:cxnSp>
          <p:nvCxnSpPr>
            <p:cNvPr id="40" name="Straight Arrow Connector 39"/>
            <p:cNvCxnSpPr>
              <a:stCxn id="7" idx="4"/>
              <a:endCxn id="30" idx="0"/>
            </p:cNvCxnSpPr>
            <p:nvPr/>
          </p:nvCxnSpPr>
          <p:spPr>
            <a:xfrm>
              <a:off x="5810734" y="4792099"/>
              <a:ext cx="361332" cy="4657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20"/>
            <p:cNvSpPr txBox="1">
              <a:spLocks noChangeArrowheads="1"/>
            </p:cNvSpPr>
            <p:nvPr/>
          </p:nvSpPr>
          <p:spPr bwMode="auto">
            <a:xfrm>
              <a:off x="5997044" y="4781549"/>
              <a:ext cx="295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dirty="0">
                <a:solidFill>
                  <a:prstClr val="black"/>
                </a:solidFill>
                <a:latin typeface="Calibri" pitchFamily="34" charset="0"/>
              </a:endParaRPr>
            </a:p>
          </p:txBody>
        </p:sp>
      </p:grpSp>
      <p:sp>
        <p:nvSpPr>
          <p:cNvPr id="4" name="Rectangle 3"/>
          <p:cNvSpPr/>
          <p:nvPr/>
        </p:nvSpPr>
        <p:spPr>
          <a:xfrm>
            <a:off x="5898078" y="4550425"/>
            <a:ext cx="1031051" cy="369332"/>
          </a:xfrm>
          <a:prstGeom prst="rect">
            <a:avLst/>
          </a:prstGeom>
        </p:spPr>
        <p:txBody>
          <a:bodyPr wrap="none">
            <a:spAutoFit/>
          </a:bodyPr>
          <a:lstStyle/>
          <a:p>
            <a:r>
              <a:rPr lang="en-US" dirty="0">
                <a:solidFill>
                  <a:prstClr val="black"/>
                </a:solidFill>
              </a:rPr>
              <a:t>1 </a:t>
            </a:r>
            <a:r>
              <a:rPr lang="en-US" dirty="0">
                <a:solidFill>
                  <a:prstClr val="black"/>
                </a:solidFill>
                <a:latin typeface="Cambria Math"/>
                <a:ea typeface="Cambria Math"/>
              </a:rPr>
              <a:t>∪</a:t>
            </a:r>
            <a:r>
              <a:rPr lang="en-US" dirty="0">
                <a:solidFill>
                  <a:prstClr val="black"/>
                </a:solidFill>
              </a:rPr>
              <a:t> 20*2</a:t>
            </a:r>
            <a:endParaRPr lang="en-US" sz="1600" dirty="0"/>
          </a:p>
        </p:txBody>
      </p:sp>
      <p:sp>
        <p:nvSpPr>
          <p:cNvPr id="23" name="TextBox 22">
            <a:extLst>
              <a:ext uri="{FF2B5EF4-FFF2-40B4-BE49-F238E27FC236}">
                <a16:creationId xmlns:a16="http://schemas.microsoft.com/office/drawing/2014/main" id="{3B4CD342-961C-7A4E-A075-832ED980314B}"/>
              </a:ext>
            </a:extLst>
          </p:cNvPr>
          <p:cNvSpPr txBox="1"/>
          <p:nvPr/>
        </p:nvSpPr>
        <p:spPr>
          <a:xfrm>
            <a:off x="609600" y="2455115"/>
            <a:ext cx="4191000" cy="1323439"/>
          </a:xfrm>
          <a:prstGeom prst="rect">
            <a:avLst/>
          </a:prstGeom>
          <a:noFill/>
        </p:spPr>
        <p:txBody>
          <a:bodyPr wrap="square" rtlCol="0">
            <a:spAutoFit/>
          </a:bodyPr>
          <a:lstStyle/>
          <a:p>
            <a:r>
              <a:rPr lang="en-US" sz="2000" dirty="0"/>
              <a:t>R</a:t>
            </a:r>
            <a:r>
              <a:rPr lang="en-US" sz="2000" baseline="-25000" dirty="0"/>
              <a:t>1</a:t>
            </a:r>
            <a:r>
              <a:rPr lang="en-US" sz="2000" dirty="0"/>
              <a:t>:   0 </a:t>
            </a:r>
            <a:r>
              <a:rPr lang="en-US" sz="2000" dirty="0">
                <a:latin typeface="Cambria Math"/>
                <a:ea typeface="Cambria Math"/>
              </a:rPr>
              <a:t>∪</a:t>
            </a:r>
            <a:r>
              <a:rPr lang="en-US" sz="2000" dirty="0"/>
              <a:t> 10*2</a:t>
            </a:r>
          </a:p>
          <a:p>
            <a:r>
              <a:rPr lang="en-US" sz="2000" dirty="0"/>
              <a:t>R</a:t>
            </a:r>
            <a:r>
              <a:rPr lang="en-US" sz="2000" baseline="-25000" dirty="0"/>
              <a:t>2</a:t>
            </a:r>
            <a:r>
              <a:rPr lang="en-US" sz="2000" dirty="0"/>
              <a:t>:   2 </a:t>
            </a:r>
            <a:r>
              <a:rPr lang="en-US" sz="2000" dirty="0">
                <a:latin typeface="Cambria Math"/>
                <a:ea typeface="Cambria Math"/>
              </a:rPr>
              <a:t>∪</a:t>
            </a:r>
            <a:r>
              <a:rPr lang="en-US" sz="2000" dirty="0"/>
              <a:t> 10*1</a:t>
            </a:r>
          </a:p>
          <a:p>
            <a:r>
              <a:rPr lang="en-US" sz="2000" dirty="0"/>
              <a:t>R</a:t>
            </a:r>
            <a:r>
              <a:rPr lang="en-US" sz="2000" baseline="-25000" dirty="0"/>
              <a:t>3</a:t>
            </a:r>
            <a:r>
              <a:rPr lang="en-US" sz="2000" dirty="0"/>
              <a:t>:   1 </a:t>
            </a:r>
            <a:r>
              <a:rPr lang="en-US" sz="2000" dirty="0">
                <a:latin typeface="Cambria Math"/>
                <a:ea typeface="Cambria Math"/>
              </a:rPr>
              <a:t>∪</a:t>
            </a:r>
            <a:r>
              <a:rPr lang="en-US" sz="2000" dirty="0"/>
              <a:t> 20*2</a:t>
            </a:r>
          </a:p>
          <a:p>
            <a:r>
              <a:rPr lang="en-US" sz="2000" dirty="0"/>
              <a:t>R</a:t>
            </a:r>
            <a:r>
              <a:rPr lang="en-US" sz="2000" baseline="-25000" dirty="0"/>
              <a:t>4</a:t>
            </a:r>
            <a:r>
              <a:rPr lang="en-US" sz="2000" dirty="0"/>
              <a:t>:   0 </a:t>
            </a:r>
            <a:r>
              <a:rPr lang="en-US" sz="2000" dirty="0">
                <a:latin typeface="Cambria Math"/>
                <a:ea typeface="Cambria Math"/>
              </a:rPr>
              <a:t>∪</a:t>
            </a:r>
            <a:r>
              <a:rPr lang="en-US" sz="2000" dirty="0"/>
              <a:t> 20*1</a:t>
            </a:r>
          </a:p>
        </p:txBody>
      </p:sp>
    </p:spTree>
    <p:extLst>
      <p:ext uri="{BB962C8B-B14F-4D97-AF65-F5344CB8AC3E}">
        <p14:creationId xmlns:p14="http://schemas.microsoft.com/office/powerpoint/2010/main" val="1644384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Splicing out state t</a:t>
            </a:r>
            <a:r>
              <a:rPr lang="en-US" baseline="-25000" dirty="0"/>
              <a:t>2 </a:t>
            </a:r>
            <a:r>
              <a:rPr lang="en-US" dirty="0"/>
              <a:t>(and then t</a:t>
            </a:r>
            <a:r>
              <a:rPr lang="en-US" baseline="-25000" dirty="0"/>
              <a:t>0</a:t>
            </a:r>
            <a:r>
              <a:rPr lang="en-US" dirty="0"/>
              <a:t>)</a:t>
            </a:r>
          </a:p>
        </p:txBody>
      </p:sp>
      <p:sp>
        <p:nvSpPr>
          <p:cNvPr id="28" name="TextBox 27"/>
          <p:cNvSpPr txBox="1"/>
          <p:nvPr/>
        </p:nvSpPr>
        <p:spPr>
          <a:xfrm>
            <a:off x="609600" y="2455115"/>
            <a:ext cx="4191000" cy="1323439"/>
          </a:xfrm>
          <a:prstGeom prst="rect">
            <a:avLst/>
          </a:prstGeom>
          <a:noFill/>
        </p:spPr>
        <p:txBody>
          <a:bodyPr wrap="square" rtlCol="0">
            <a:spAutoFit/>
          </a:bodyPr>
          <a:lstStyle/>
          <a:p>
            <a:r>
              <a:rPr lang="en-US" sz="2000" dirty="0"/>
              <a:t>R</a:t>
            </a:r>
            <a:r>
              <a:rPr lang="en-US" sz="2000" baseline="-25000" dirty="0"/>
              <a:t>1</a:t>
            </a:r>
            <a:r>
              <a:rPr lang="en-US" sz="2000" dirty="0"/>
              <a:t>:   0 </a:t>
            </a:r>
            <a:r>
              <a:rPr lang="en-US" sz="2000" dirty="0">
                <a:latin typeface="Cambria Math"/>
                <a:ea typeface="Cambria Math"/>
              </a:rPr>
              <a:t>∪</a:t>
            </a:r>
            <a:r>
              <a:rPr lang="en-US" sz="2000" dirty="0"/>
              <a:t> 10*2</a:t>
            </a:r>
          </a:p>
          <a:p>
            <a:r>
              <a:rPr lang="en-US" sz="2000" dirty="0"/>
              <a:t>R</a:t>
            </a:r>
            <a:r>
              <a:rPr lang="en-US" sz="2000" baseline="-25000" dirty="0"/>
              <a:t>2</a:t>
            </a:r>
            <a:r>
              <a:rPr lang="en-US" sz="2000" dirty="0"/>
              <a:t>:   2 </a:t>
            </a:r>
            <a:r>
              <a:rPr lang="en-US" sz="2000" dirty="0">
                <a:latin typeface="Cambria Math"/>
                <a:ea typeface="Cambria Math"/>
              </a:rPr>
              <a:t>∪</a:t>
            </a:r>
            <a:r>
              <a:rPr lang="en-US" sz="2000" dirty="0"/>
              <a:t> 10*1</a:t>
            </a:r>
          </a:p>
          <a:p>
            <a:r>
              <a:rPr lang="en-US" sz="2000" dirty="0"/>
              <a:t>R</a:t>
            </a:r>
            <a:r>
              <a:rPr lang="en-US" sz="2000" baseline="-25000" dirty="0"/>
              <a:t>3</a:t>
            </a:r>
            <a:r>
              <a:rPr lang="en-US" sz="2000" dirty="0"/>
              <a:t>:   1 </a:t>
            </a:r>
            <a:r>
              <a:rPr lang="en-US" sz="2000" dirty="0">
                <a:latin typeface="Cambria Math"/>
                <a:ea typeface="Cambria Math"/>
              </a:rPr>
              <a:t>∪</a:t>
            </a:r>
            <a:r>
              <a:rPr lang="en-US" sz="2000" dirty="0"/>
              <a:t> 20*2</a:t>
            </a:r>
          </a:p>
          <a:p>
            <a:r>
              <a:rPr lang="en-US" sz="2000" dirty="0"/>
              <a:t>R</a:t>
            </a:r>
            <a:r>
              <a:rPr lang="en-US" sz="2000" baseline="-25000" dirty="0"/>
              <a:t>4</a:t>
            </a:r>
            <a:r>
              <a:rPr lang="en-US" sz="2000" dirty="0"/>
              <a:t>:   0 </a:t>
            </a:r>
            <a:r>
              <a:rPr lang="en-US" sz="2000" dirty="0">
                <a:latin typeface="Cambria Math"/>
                <a:ea typeface="Cambria Math"/>
              </a:rPr>
              <a:t>∪</a:t>
            </a:r>
            <a:r>
              <a:rPr lang="en-US" sz="2000" dirty="0"/>
              <a:t> 20*1</a:t>
            </a:r>
          </a:p>
        </p:txBody>
      </p:sp>
      <p:sp>
        <p:nvSpPr>
          <p:cNvPr id="41" name="Content Placeholder 2">
            <a:extLst>
              <a:ext uri="{FF2B5EF4-FFF2-40B4-BE49-F238E27FC236}">
                <a16:creationId xmlns:a16="http://schemas.microsoft.com/office/drawing/2014/main" id="{A5750417-BE5E-C847-9637-6BCAC90E23D0}"/>
              </a:ext>
            </a:extLst>
          </p:cNvPr>
          <p:cNvSpPr txBox="1">
            <a:spLocks/>
          </p:cNvSpPr>
          <p:nvPr/>
        </p:nvSpPr>
        <p:spPr>
          <a:xfrm>
            <a:off x="609600" y="1191049"/>
            <a:ext cx="8229600" cy="5140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solidFill>
                  <a:srgbClr val="C00000"/>
                </a:solidFill>
                <a:latin typeface="Franklin Gothic Medium" panose="020B0603020102020204" pitchFamily="34" charset="0"/>
              </a:rPr>
              <a:t>Delete t</a:t>
            </a:r>
            <a:r>
              <a:rPr lang="en-US" sz="2800" baseline="-25000" dirty="0">
                <a:solidFill>
                  <a:srgbClr val="C00000"/>
                </a:solidFill>
                <a:latin typeface="Franklin Gothic Medium" panose="020B0603020102020204" pitchFamily="34" charset="0"/>
              </a:rPr>
              <a:t>2</a:t>
            </a:r>
            <a:r>
              <a:rPr lang="en-US" sz="2800" dirty="0">
                <a:solidFill>
                  <a:srgbClr val="C00000"/>
                </a:solidFill>
                <a:latin typeface="Franklin Gothic Medium" panose="020B0603020102020204" pitchFamily="34" charset="0"/>
              </a:rPr>
              <a:t> now that it is redundant</a:t>
            </a:r>
          </a:p>
        </p:txBody>
      </p:sp>
      <p:grpSp>
        <p:nvGrpSpPr>
          <p:cNvPr id="50" name="Group 49">
            <a:extLst>
              <a:ext uri="{FF2B5EF4-FFF2-40B4-BE49-F238E27FC236}">
                <a16:creationId xmlns:a16="http://schemas.microsoft.com/office/drawing/2014/main" id="{C75C77E2-A78F-8F4D-8B6B-F8750EE6D699}"/>
              </a:ext>
            </a:extLst>
          </p:cNvPr>
          <p:cNvGrpSpPr/>
          <p:nvPr/>
        </p:nvGrpSpPr>
        <p:grpSpPr>
          <a:xfrm>
            <a:off x="3939372" y="3429000"/>
            <a:ext cx="2516195" cy="2021896"/>
            <a:chOff x="4178858" y="3622435"/>
            <a:chExt cx="2516195" cy="2021896"/>
          </a:xfrm>
        </p:grpSpPr>
        <p:grpSp>
          <p:nvGrpSpPr>
            <p:cNvPr id="51" name="Group 50">
              <a:extLst>
                <a:ext uri="{FF2B5EF4-FFF2-40B4-BE49-F238E27FC236}">
                  <a16:creationId xmlns:a16="http://schemas.microsoft.com/office/drawing/2014/main" id="{121E74E5-310D-AA4C-BF90-5F383F349CCD}"/>
                </a:ext>
              </a:extLst>
            </p:cNvPr>
            <p:cNvGrpSpPr/>
            <p:nvPr/>
          </p:nvGrpSpPr>
          <p:grpSpPr>
            <a:xfrm>
              <a:off x="4572684" y="4361946"/>
              <a:ext cx="1347574" cy="533400"/>
              <a:chOff x="5024143" y="3573461"/>
              <a:chExt cx="1347574" cy="533400"/>
            </a:xfrm>
          </p:grpSpPr>
          <p:sp>
            <p:nvSpPr>
              <p:cNvPr id="60" name="Oval 59">
                <a:extLst>
                  <a:ext uri="{FF2B5EF4-FFF2-40B4-BE49-F238E27FC236}">
                    <a16:creationId xmlns:a16="http://schemas.microsoft.com/office/drawing/2014/main" id="{6A4AC8F1-629C-1140-B3F9-236D8EE35A3A}"/>
                  </a:ext>
                </a:extLst>
              </p:cNvPr>
              <p:cNvSpPr/>
              <p:nvPr/>
            </p:nvSpPr>
            <p:spPr>
              <a:xfrm>
                <a:off x="5838317" y="3573461"/>
                <a:ext cx="5334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0</a:t>
                </a:r>
              </a:p>
            </p:txBody>
          </p:sp>
          <p:sp>
            <p:nvSpPr>
              <p:cNvPr id="61" name="Arc 60">
                <a:extLst>
                  <a:ext uri="{FF2B5EF4-FFF2-40B4-BE49-F238E27FC236}">
                    <a16:creationId xmlns:a16="http://schemas.microsoft.com/office/drawing/2014/main" id="{42F85A49-5C2C-0247-8A00-74DCFBDCF49B}"/>
                  </a:ext>
                </a:extLst>
              </p:cNvPr>
              <p:cNvSpPr/>
              <p:nvPr/>
            </p:nvSpPr>
            <p:spPr bwMode="auto">
              <a:xfrm rot="20665359">
                <a:off x="5395164" y="3681062"/>
                <a:ext cx="398462"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62" name="TextBox 25">
                <a:extLst>
                  <a:ext uri="{FF2B5EF4-FFF2-40B4-BE49-F238E27FC236}">
                    <a16:creationId xmlns:a16="http://schemas.microsoft.com/office/drawing/2014/main" id="{85DF1B55-43C4-B043-B695-8B327D4995A0}"/>
                  </a:ext>
                </a:extLst>
              </p:cNvPr>
              <p:cNvSpPr txBox="1">
                <a:spLocks noChangeArrowheads="1"/>
              </p:cNvSpPr>
              <p:nvPr/>
            </p:nvSpPr>
            <p:spPr bwMode="auto">
              <a:xfrm>
                <a:off x="5024143" y="3743039"/>
                <a:ext cx="3818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R</a:t>
                </a:r>
                <a:r>
                  <a:rPr lang="en-US" sz="1400" baseline="-25000" dirty="0">
                    <a:sym typeface="Symbol" charset="0"/>
                  </a:rPr>
                  <a:t>5</a:t>
                </a:r>
                <a:endParaRPr lang="en-US" sz="1400" baseline="-25000" dirty="0"/>
              </a:p>
            </p:txBody>
          </p:sp>
        </p:grpSp>
        <p:sp>
          <p:nvSpPr>
            <p:cNvPr id="52" name="Oval 51">
              <a:extLst>
                <a:ext uri="{FF2B5EF4-FFF2-40B4-BE49-F238E27FC236}">
                  <a16:creationId xmlns:a16="http://schemas.microsoft.com/office/drawing/2014/main" id="{97B2543D-DEFF-8847-B5CC-8F700011B06B}"/>
                </a:ext>
              </a:extLst>
            </p:cNvPr>
            <p:cNvSpPr/>
            <p:nvPr/>
          </p:nvSpPr>
          <p:spPr>
            <a:xfrm>
              <a:off x="6161653" y="5139832"/>
              <a:ext cx="533400" cy="504499"/>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f</a:t>
              </a:r>
              <a:endParaRPr lang="en-US" baseline="-25000" dirty="0">
                <a:solidFill>
                  <a:srgbClr val="0000FF"/>
                </a:solidFill>
              </a:endParaRPr>
            </a:p>
          </p:txBody>
        </p:sp>
        <p:cxnSp>
          <p:nvCxnSpPr>
            <p:cNvPr id="53" name="Straight Arrow Connector 52">
              <a:extLst>
                <a:ext uri="{FF2B5EF4-FFF2-40B4-BE49-F238E27FC236}">
                  <a16:creationId xmlns:a16="http://schemas.microsoft.com/office/drawing/2014/main" id="{495FF6A9-A038-1C45-8711-E0860ED59891}"/>
                </a:ext>
              </a:extLst>
            </p:cNvPr>
            <p:cNvCxnSpPr>
              <a:cxnSpLocks/>
              <a:stCxn id="60" idx="5"/>
              <a:endCxn id="52" idx="1"/>
            </p:cNvCxnSpPr>
            <p:nvPr/>
          </p:nvCxnSpPr>
          <p:spPr>
            <a:xfrm>
              <a:off x="5842143" y="4817231"/>
              <a:ext cx="397625" cy="39648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20">
              <a:extLst>
                <a:ext uri="{FF2B5EF4-FFF2-40B4-BE49-F238E27FC236}">
                  <a16:creationId xmlns:a16="http://schemas.microsoft.com/office/drawing/2014/main" id="{8455A7F5-DF8E-0042-84E8-A677FA29BB51}"/>
                </a:ext>
              </a:extLst>
            </p:cNvPr>
            <p:cNvSpPr txBox="1">
              <a:spLocks noChangeArrowheads="1"/>
            </p:cNvSpPr>
            <p:nvPr/>
          </p:nvSpPr>
          <p:spPr bwMode="auto">
            <a:xfrm>
              <a:off x="6016421" y="4726497"/>
              <a:ext cx="290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dirty="0">
                <a:solidFill>
                  <a:prstClr val="black"/>
                </a:solidFill>
                <a:latin typeface="Calibri" pitchFamily="34" charset="0"/>
              </a:endParaRPr>
            </a:p>
          </p:txBody>
        </p:sp>
        <p:grpSp>
          <p:nvGrpSpPr>
            <p:cNvPr id="55" name="Group 54">
              <a:extLst>
                <a:ext uri="{FF2B5EF4-FFF2-40B4-BE49-F238E27FC236}">
                  <a16:creationId xmlns:a16="http://schemas.microsoft.com/office/drawing/2014/main" id="{DE49CA6D-878C-234F-B21B-C73E0687D9C6}"/>
                </a:ext>
              </a:extLst>
            </p:cNvPr>
            <p:cNvGrpSpPr/>
            <p:nvPr/>
          </p:nvGrpSpPr>
          <p:grpSpPr>
            <a:xfrm>
              <a:off x="4178858" y="3622435"/>
              <a:ext cx="1244561" cy="853044"/>
              <a:chOff x="4388877" y="3483770"/>
              <a:chExt cx="1244561" cy="853044"/>
            </a:xfrm>
          </p:grpSpPr>
          <p:sp>
            <p:nvSpPr>
              <p:cNvPr id="56" name="Oval 55">
                <a:extLst>
                  <a:ext uri="{FF2B5EF4-FFF2-40B4-BE49-F238E27FC236}">
                    <a16:creationId xmlns:a16="http://schemas.microsoft.com/office/drawing/2014/main" id="{E8934BB9-6532-6D41-8D5F-147FE7186CC7}"/>
                  </a:ext>
                </a:extLst>
              </p:cNvPr>
              <p:cNvSpPr/>
              <p:nvPr/>
            </p:nvSpPr>
            <p:spPr>
              <a:xfrm>
                <a:off x="4658752" y="348377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s</a:t>
                </a:r>
                <a:endParaRPr lang="en-US" baseline="-25000" dirty="0">
                  <a:solidFill>
                    <a:srgbClr val="0000FF"/>
                  </a:solidFill>
                </a:endParaRPr>
              </a:p>
            </p:txBody>
          </p:sp>
          <p:cxnSp>
            <p:nvCxnSpPr>
              <p:cNvPr id="57" name="Straight Arrow Connector 56">
                <a:extLst>
                  <a:ext uri="{FF2B5EF4-FFF2-40B4-BE49-F238E27FC236}">
                    <a16:creationId xmlns:a16="http://schemas.microsoft.com/office/drawing/2014/main" id="{D0E198DF-D244-EB4F-B2BB-FA2FED8D8EEA}"/>
                  </a:ext>
                </a:extLst>
              </p:cNvPr>
              <p:cNvCxnSpPr/>
              <p:nvPr/>
            </p:nvCxnSpPr>
            <p:spPr bwMode="auto">
              <a:xfrm>
                <a:off x="4388877" y="3761449"/>
                <a:ext cx="269875"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2E6772-67C4-C74E-89EC-016F39706E25}"/>
                  </a:ext>
                </a:extLst>
              </p:cNvPr>
              <p:cNvCxnSpPr>
                <a:stCxn id="56" idx="5"/>
              </p:cNvCxnSpPr>
              <p:nvPr/>
            </p:nvCxnSpPr>
            <p:spPr>
              <a:xfrm>
                <a:off x="5114037" y="3939055"/>
                <a:ext cx="519401" cy="3977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20">
                <a:extLst>
                  <a:ext uri="{FF2B5EF4-FFF2-40B4-BE49-F238E27FC236}">
                    <a16:creationId xmlns:a16="http://schemas.microsoft.com/office/drawing/2014/main" id="{95EB5288-6762-A145-869F-6ADF69FDBC03}"/>
                  </a:ext>
                </a:extLst>
              </p:cNvPr>
              <p:cNvSpPr txBox="1">
                <a:spLocks noChangeArrowheads="1"/>
              </p:cNvSpPr>
              <p:nvPr/>
            </p:nvSpPr>
            <p:spPr bwMode="auto">
              <a:xfrm>
                <a:off x="5266841" y="3785018"/>
                <a:ext cx="290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dirty="0">
                  <a:solidFill>
                    <a:prstClr val="black"/>
                  </a:solidFill>
                  <a:latin typeface="Calibri" pitchFamily="34" charset="0"/>
                </a:endParaRPr>
              </a:p>
            </p:txBody>
          </p:sp>
        </p:grpSp>
      </p:grpSp>
      <p:sp>
        <p:nvSpPr>
          <p:cNvPr id="63" name="TextBox 62">
            <a:extLst>
              <a:ext uri="{FF2B5EF4-FFF2-40B4-BE49-F238E27FC236}">
                <a16:creationId xmlns:a16="http://schemas.microsoft.com/office/drawing/2014/main" id="{571EA7B4-D46A-D94A-BA3B-CFD416DEAEF7}"/>
              </a:ext>
            </a:extLst>
          </p:cNvPr>
          <p:cNvSpPr txBox="1"/>
          <p:nvPr/>
        </p:nvSpPr>
        <p:spPr>
          <a:xfrm>
            <a:off x="1907668" y="4758189"/>
            <a:ext cx="2035009" cy="400110"/>
          </a:xfrm>
          <a:prstGeom prst="rect">
            <a:avLst/>
          </a:prstGeom>
          <a:noFill/>
        </p:spPr>
        <p:txBody>
          <a:bodyPr wrap="square" rtlCol="0">
            <a:spAutoFit/>
          </a:bodyPr>
          <a:lstStyle/>
          <a:p>
            <a:r>
              <a:rPr lang="en-US" sz="2000" b="1" dirty="0"/>
              <a:t>R</a:t>
            </a:r>
            <a:r>
              <a:rPr lang="en-US" sz="2000" b="1" baseline="-25000" dirty="0"/>
              <a:t>5</a:t>
            </a:r>
            <a:r>
              <a:rPr lang="en-US" sz="2000" b="1" dirty="0"/>
              <a:t>:   R</a:t>
            </a:r>
            <a:r>
              <a:rPr lang="en-US" sz="2000" b="1" baseline="-25000" dirty="0"/>
              <a:t>1</a:t>
            </a:r>
            <a:r>
              <a:rPr lang="en-US" sz="2000" b="1" dirty="0"/>
              <a:t> </a:t>
            </a:r>
            <a:r>
              <a:rPr lang="en-US" sz="2000" b="1" dirty="0">
                <a:latin typeface="Cambria Math"/>
                <a:ea typeface="Cambria Math"/>
              </a:rPr>
              <a:t>∪</a:t>
            </a:r>
            <a:r>
              <a:rPr lang="en-US" sz="2000" b="1" dirty="0"/>
              <a:t> R</a:t>
            </a:r>
            <a:r>
              <a:rPr lang="en-US" sz="2000" b="1" baseline="-25000" dirty="0"/>
              <a:t>2</a:t>
            </a:r>
            <a:r>
              <a:rPr lang="en-US" sz="2000" b="1" dirty="0"/>
              <a:t>R</a:t>
            </a:r>
            <a:r>
              <a:rPr lang="en-US" sz="2000" b="1" baseline="-25000" dirty="0"/>
              <a:t>4</a:t>
            </a:r>
            <a:r>
              <a:rPr lang="en-US" sz="2000" b="1" dirty="0"/>
              <a:t>*R</a:t>
            </a:r>
            <a:r>
              <a:rPr lang="en-US" sz="2000" b="1" baseline="-25000" dirty="0"/>
              <a:t>3</a:t>
            </a:r>
          </a:p>
        </p:txBody>
      </p:sp>
    </p:spTree>
    <p:extLst>
      <p:ext uri="{BB962C8B-B14F-4D97-AF65-F5344CB8AC3E}">
        <p14:creationId xmlns:p14="http://schemas.microsoft.com/office/powerpoint/2010/main" val="62729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Splicing out state t</a:t>
            </a:r>
            <a:r>
              <a:rPr lang="en-US" baseline="-25000" dirty="0"/>
              <a:t>2 </a:t>
            </a:r>
            <a:r>
              <a:rPr lang="en-US" dirty="0"/>
              <a:t>(and then t</a:t>
            </a:r>
            <a:r>
              <a:rPr lang="en-US" baseline="-25000" dirty="0"/>
              <a:t>0</a:t>
            </a:r>
            <a:r>
              <a:rPr lang="en-US" dirty="0"/>
              <a:t>)</a:t>
            </a:r>
          </a:p>
        </p:txBody>
      </p:sp>
      <p:sp>
        <p:nvSpPr>
          <p:cNvPr id="28" name="TextBox 27"/>
          <p:cNvSpPr txBox="1"/>
          <p:nvPr/>
        </p:nvSpPr>
        <p:spPr>
          <a:xfrm>
            <a:off x="609600" y="2455115"/>
            <a:ext cx="4191000" cy="1631216"/>
          </a:xfrm>
          <a:prstGeom prst="rect">
            <a:avLst/>
          </a:prstGeom>
          <a:noFill/>
        </p:spPr>
        <p:txBody>
          <a:bodyPr wrap="square" rtlCol="0">
            <a:spAutoFit/>
          </a:bodyPr>
          <a:lstStyle/>
          <a:p>
            <a:r>
              <a:rPr lang="en-US" sz="2000" dirty="0"/>
              <a:t>R</a:t>
            </a:r>
            <a:r>
              <a:rPr lang="en-US" sz="2000" baseline="-25000" dirty="0"/>
              <a:t>1</a:t>
            </a:r>
            <a:r>
              <a:rPr lang="en-US" sz="2000" dirty="0"/>
              <a:t>:   0 </a:t>
            </a:r>
            <a:r>
              <a:rPr lang="en-US" sz="2000" dirty="0">
                <a:latin typeface="Cambria Math"/>
                <a:ea typeface="Cambria Math"/>
              </a:rPr>
              <a:t>∪</a:t>
            </a:r>
            <a:r>
              <a:rPr lang="en-US" sz="2000" dirty="0"/>
              <a:t> 10*2</a:t>
            </a:r>
          </a:p>
          <a:p>
            <a:r>
              <a:rPr lang="en-US" sz="2000" dirty="0"/>
              <a:t>R</a:t>
            </a:r>
            <a:r>
              <a:rPr lang="en-US" sz="2000" baseline="-25000" dirty="0"/>
              <a:t>2</a:t>
            </a:r>
            <a:r>
              <a:rPr lang="en-US" sz="2000" dirty="0"/>
              <a:t>:   2 </a:t>
            </a:r>
            <a:r>
              <a:rPr lang="en-US" sz="2000" dirty="0">
                <a:latin typeface="Cambria Math"/>
                <a:ea typeface="Cambria Math"/>
              </a:rPr>
              <a:t>∪</a:t>
            </a:r>
            <a:r>
              <a:rPr lang="en-US" sz="2000" dirty="0"/>
              <a:t> 10*1</a:t>
            </a:r>
          </a:p>
          <a:p>
            <a:r>
              <a:rPr lang="en-US" sz="2000" dirty="0"/>
              <a:t>R</a:t>
            </a:r>
            <a:r>
              <a:rPr lang="en-US" sz="2000" baseline="-25000" dirty="0"/>
              <a:t>3</a:t>
            </a:r>
            <a:r>
              <a:rPr lang="en-US" sz="2000" dirty="0"/>
              <a:t>:   1 </a:t>
            </a:r>
            <a:r>
              <a:rPr lang="en-US" sz="2000" dirty="0">
                <a:latin typeface="Cambria Math"/>
                <a:ea typeface="Cambria Math"/>
              </a:rPr>
              <a:t>∪</a:t>
            </a:r>
            <a:r>
              <a:rPr lang="en-US" sz="2000" dirty="0"/>
              <a:t> 20*2</a:t>
            </a:r>
          </a:p>
          <a:p>
            <a:r>
              <a:rPr lang="en-US" sz="2000" dirty="0"/>
              <a:t>R</a:t>
            </a:r>
            <a:r>
              <a:rPr lang="en-US" sz="2000" baseline="-25000" dirty="0"/>
              <a:t>4</a:t>
            </a:r>
            <a:r>
              <a:rPr lang="en-US" sz="2000" dirty="0"/>
              <a:t>:   0 </a:t>
            </a:r>
            <a:r>
              <a:rPr lang="en-US" sz="2000" dirty="0">
                <a:latin typeface="Cambria Math"/>
                <a:ea typeface="Cambria Math"/>
              </a:rPr>
              <a:t>∪</a:t>
            </a:r>
            <a:r>
              <a:rPr lang="en-US" sz="2000" dirty="0"/>
              <a:t> 20*1</a:t>
            </a:r>
          </a:p>
          <a:p>
            <a:r>
              <a:rPr lang="en-US" sz="2000" dirty="0"/>
              <a:t>R</a:t>
            </a:r>
            <a:r>
              <a:rPr lang="en-US" sz="2000" baseline="-25000" dirty="0"/>
              <a:t>5</a:t>
            </a:r>
            <a:r>
              <a:rPr lang="en-US" sz="2000" dirty="0"/>
              <a:t>:   R</a:t>
            </a:r>
            <a:r>
              <a:rPr lang="en-US" sz="2000" baseline="-25000" dirty="0"/>
              <a:t>1</a:t>
            </a:r>
            <a:r>
              <a:rPr lang="en-US" sz="2000" dirty="0"/>
              <a:t> </a:t>
            </a:r>
            <a:r>
              <a:rPr lang="en-US" sz="2000" dirty="0">
                <a:latin typeface="Cambria Math"/>
                <a:ea typeface="Cambria Math"/>
              </a:rPr>
              <a:t>∪</a:t>
            </a:r>
            <a:r>
              <a:rPr lang="en-US" sz="2000" dirty="0"/>
              <a:t> R</a:t>
            </a:r>
            <a:r>
              <a:rPr lang="en-US" sz="2000" baseline="-25000" dirty="0"/>
              <a:t>2</a:t>
            </a:r>
            <a:r>
              <a:rPr lang="en-US" sz="2000" dirty="0"/>
              <a:t>R</a:t>
            </a:r>
            <a:r>
              <a:rPr lang="en-US" sz="2000" baseline="-25000" dirty="0"/>
              <a:t>4</a:t>
            </a:r>
            <a:r>
              <a:rPr lang="en-US" sz="2000" dirty="0"/>
              <a:t>*R</a:t>
            </a:r>
            <a:r>
              <a:rPr lang="en-US" sz="2000" baseline="-25000" dirty="0"/>
              <a:t>3</a:t>
            </a:r>
          </a:p>
        </p:txBody>
      </p:sp>
      <p:sp>
        <p:nvSpPr>
          <p:cNvPr id="41" name="Content Placeholder 2">
            <a:extLst>
              <a:ext uri="{FF2B5EF4-FFF2-40B4-BE49-F238E27FC236}">
                <a16:creationId xmlns:a16="http://schemas.microsoft.com/office/drawing/2014/main" id="{A5750417-BE5E-C847-9637-6BCAC90E23D0}"/>
              </a:ext>
            </a:extLst>
          </p:cNvPr>
          <p:cNvSpPr txBox="1">
            <a:spLocks/>
          </p:cNvSpPr>
          <p:nvPr/>
        </p:nvSpPr>
        <p:spPr>
          <a:xfrm>
            <a:off x="609600" y="1191049"/>
            <a:ext cx="8229600" cy="5140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solidFill>
                  <a:srgbClr val="C00000"/>
                </a:solidFill>
                <a:latin typeface="Franklin Gothic Medium" panose="020B0603020102020204" pitchFamily="34" charset="0"/>
              </a:rPr>
              <a:t>Create direct (</a:t>
            </a:r>
            <a:r>
              <a:rPr lang="en-US" sz="2800" dirty="0" err="1">
                <a:solidFill>
                  <a:srgbClr val="C00000"/>
                </a:solidFill>
                <a:latin typeface="Franklin Gothic Medium" panose="020B0603020102020204" pitchFamily="34" charset="0"/>
              </a:rPr>
              <a:t>s,f</a:t>
            </a:r>
            <a:r>
              <a:rPr lang="en-US" sz="2800" dirty="0">
                <a:solidFill>
                  <a:srgbClr val="C00000"/>
                </a:solidFill>
                <a:latin typeface="Franklin Gothic Medium" panose="020B0603020102020204" pitchFamily="34" charset="0"/>
              </a:rPr>
              <a:t>) edge so we can delete t</a:t>
            </a:r>
            <a:r>
              <a:rPr lang="en-US" sz="2800" baseline="-25000" dirty="0">
                <a:solidFill>
                  <a:srgbClr val="C00000"/>
                </a:solidFill>
                <a:latin typeface="Franklin Gothic Medium" panose="020B0603020102020204" pitchFamily="34" charset="0"/>
              </a:rPr>
              <a:t>0</a:t>
            </a:r>
          </a:p>
        </p:txBody>
      </p:sp>
      <p:grpSp>
        <p:nvGrpSpPr>
          <p:cNvPr id="50" name="Group 49">
            <a:extLst>
              <a:ext uri="{FF2B5EF4-FFF2-40B4-BE49-F238E27FC236}">
                <a16:creationId xmlns:a16="http://schemas.microsoft.com/office/drawing/2014/main" id="{C75C77E2-A78F-8F4D-8B6B-F8750EE6D699}"/>
              </a:ext>
            </a:extLst>
          </p:cNvPr>
          <p:cNvGrpSpPr/>
          <p:nvPr/>
        </p:nvGrpSpPr>
        <p:grpSpPr>
          <a:xfrm>
            <a:off x="3939372" y="3429000"/>
            <a:ext cx="2516195" cy="2021896"/>
            <a:chOff x="4178858" y="3622435"/>
            <a:chExt cx="2516195" cy="2021896"/>
          </a:xfrm>
        </p:grpSpPr>
        <p:grpSp>
          <p:nvGrpSpPr>
            <p:cNvPr id="51" name="Group 50">
              <a:extLst>
                <a:ext uri="{FF2B5EF4-FFF2-40B4-BE49-F238E27FC236}">
                  <a16:creationId xmlns:a16="http://schemas.microsoft.com/office/drawing/2014/main" id="{121E74E5-310D-AA4C-BF90-5F383F349CCD}"/>
                </a:ext>
              </a:extLst>
            </p:cNvPr>
            <p:cNvGrpSpPr/>
            <p:nvPr/>
          </p:nvGrpSpPr>
          <p:grpSpPr>
            <a:xfrm>
              <a:off x="4572684" y="4361946"/>
              <a:ext cx="1347574" cy="533400"/>
              <a:chOff x="5024143" y="3573461"/>
              <a:chExt cx="1347574" cy="533400"/>
            </a:xfrm>
          </p:grpSpPr>
          <p:sp>
            <p:nvSpPr>
              <p:cNvPr id="60" name="Oval 59">
                <a:extLst>
                  <a:ext uri="{FF2B5EF4-FFF2-40B4-BE49-F238E27FC236}">
                    <a16:creationId xmlns:a16="http://schemas.microsoft.com/office/drawing/2014/main" id="{6A4AC8F1-629C-1140-B3F9-236D8EE35A3A}"/>
                  </a:ext>
                </a:extLst>
              </p:cNvPr>
              <p:cNvSpPr/>
              <p:nvPr/>
            </p:nvSpPr>
            <p:spPr>
              <a:xfrm>
                <a:off x="5838317" y="3573461"/>
                <a:ext cx="5334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0</a:t>
                </a:r>
              </a:p>
            </p:txBody>
          </p:sp>
          <p:sp>
            <p:nvSpPr>
              <p:cNvPr id="61" name="Arc 60">
                <a:extLst>
                  <a:ext uri="{FF2B5EF4-FFF2-40B4-BE49-F238E27FC236}">
                    <a16:creationId xmlns:a16="http://schemas.microsoft.com/office/drawing/2014/main" id="{42F85A49-5C2C-0247-8A00-74DCFBDCF49B}"/>
                  </a:ext>
                </a:extLst>
              </p:cNvPr>
              <p:cNvSpPr/>
              <p:nvPr/>
            </p:nvSpPr>
            <p:spPr bwMode="auto">
              <a:xfrm rot="20665359">
                <a:off x="5395164" y="3681062"/>
                <a:ext cx="398462"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62" name="TextBox 25">
                <a:extLst>
                  <a:ext uri="{FF2B5EF4-FFF2-40B4-BE49-F238E27FC236}">
                    <a16:creationId xmlns:a16="http://schemas.microsoft.com/office/drawing/2014/main" id="{85DF1B55-43C4-B043-B695-8B327D4995A0}"/>
                  </a:ext>
                </a:extLst>
              </p:cNvPr>
              <p:cNvSpPr txBox="1">
                <a:spLocks noChangeArrowheads="1"/>
              </p:cNvSpPr>
              <p:nvPr/>
            </p:nvSpPr>
            <p:spPr bwMode="auto">
              <a:xfrm>
                <a:off x="5024143" y="3733637"/>
                <a:ext cx="3818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R</a:t>
                </a:r>
                <a:r>
                  <a:rPr lang="en-US" sz="1400" baseline="-25000" dirty="0">
                    <a:sym typeface="Symbol" charset="0"/>
                  </a:rPr>
                  <a:t>5</a:t>
                </a:r>
                <a:endParaRPr lang="en-US" sz="1400" baseline="-25000" dirty="0"/>
              </a:p>
            </p:txBody>
          </p:sp>
        </p:grpSp>
        <p:sp>
          <p:nvSpPr>
            <p:cNvPr id="52" name="Oval 51">
              <a:extLst>
                <a:ext uri="{FF2B5EF4-FFF2-40B4-BE49-F238E27FC236}">
                  <a16:creationId xmlns:a16="http://schemas.microsoft.com/office/drawing/2014/main" id="{97B2543D-DEFF-8847-B5CC-8F700011B06B}"/>
                </a:ext>
              </a:extLst>
            </p:cNvPr>
            <p:cNvSpPr/>
            <p:nvPr/>
          </p:nvSpPr>
          <p:spPr>
            <a:xfrm>
              <a:off x="6161653" y="5139832"/>
              <a:ext cx="533400" cy="504499"/>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f</a:t>
              </a:r>
              <a:endParaRPr lang="en-US" baseline="-25000" dirty="0">
                <a:solidFill>
                  <a:srgbClr val="0000FF"/>
                </a:solidFill>
              </a:endParaRPr>
            </a:p>
          </p:txBody>
        </p:sp>
        <p:cxnSp>
          <p:nvCxnSpPr>
            <p:cNvPr id="53" name="Straight Arrow Connector 52">
              <a:extLst>
                <a:ext uri="{FF2B5EF4-FFF2-40B4-BE49-F238E27FC236}">
                  <a16:creationId xmlns:a16="http://schemas.microsoft.com/office/drawing/2014/main" id="{495FF6A9-A038-1C45-8711-E0860ED59891}"/>
                </a:ext>
              </a:extLst>
            </p:cNvPr>
            <p:cNvCxnSpPr>
              <a:cxnSpLocks/>
              <a:stCxn id="60" idx="5"/>
              <a:endCxn id="52" idx="1"/>
            </p:cNvCxnSpPr>
            <p:nvPr/>
          </p:nvCxnSpPr>
          <p:spPr>
            <a:xfrm>
              <a:off x="5842143" y="4817231"/>
              <a:ext cx="397625" cy="39648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20">
              <a:extLst>
                <a:ext uri="{FF2B5EF4-FFF2-40B4-BE49-F238E27FC236}">
                  <a16:creationId xmlns:a16="http://schemas.microsoft.com/office/drawing/2014/main" id="{8455A7F5-DF8E-0042-84E8-A677FA29BB51}"/>
                </a:ext>
              </a:extLst>
            </p:cNvPr>
            <p:cNvSpPr txBox="1">
              <a:spLocks noChangeArrowheads="1"/>
            </p:cNvSpPr>
            <p:nvPr/>
          </p:nvSpPr>
          <p:spPr bwMode="auto">
            <a:xfrm>
              <a:off x="6016421" y="4726497"/>
              <a:ext cx="290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dirty="0">
                <a:solidFill>
                  <a:prstClr val="black"/>
                </a:solidFill>
                <a:latin typeface="Calibri" pitchFamily="34" charset="0"/>
              </a:endParaRPr>
            </a:p>
          </p:txBody>
        </p:sp>
        <p:grpSp>
          <p:nvGrpSpPr>
            <p:cNvPr id="55" name="Group 54">
              <a:extLst>
                <a:ext uri="{FF2B5EF4-FFF2-40B4-BE49-F238E27FC236}">
                  <a16:creationId xmlns:a16="http://schemas.microsoft.com/office/drawing/2014/main" id="{DE49CA6D-878C-234F-B21B-C73E0687D9C6}"/>
                </a:ext>
              </a:extLst>
            </p:cNvPr>
            <p:cNvGrpSpPr/>
            <p:nvPr/>
          </p:nvGrpSpPr>
          <p:grpSpPr>
            <a:xfrm>
              <a:off x="4178858" y="3622435"/>
              <a:ext cx="1244561" cy="853044"/>
              <a:chOff x="4388877" y="3483770"/>
              <a:chExt cx="1244561" cy="853044"/>
            </a:xfrm>
          </p:grpSpPr>
          <p:sp>
            <p:nvSpPr>
              <p:cNvPr id="56" name="Oval 55">
                <a:extLst>
                  <a:ext uri="{FF2B5EF4-FFF2-40B4-BE49-F238E27FC236}">
                    <a16:creationId xmlns:a16="http://schemas.microsoft.com/office/drawing/2014/main" id="{E8934BB9-6532-6D41-8D5F-147FE7186CC7}"/>
                  </a:ext>
                </a:extLst>
              </p:cNvPr>
              <p:cNvSpPr/>
              <p:nvPr/>
            </p:nvSpPr>
            <p:spPr>
              <a:xfrm>
                <a:off x="4658752" y="348377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s</a:t>
                </a:r>
                <a:endParaRPr lang="en-US" baseline="-25000" dirty="0">
                  <a:solidFill>
                    <a:srgbClr val="0000FF"/>
                  </a:solidFill>
                </a:endParaRPr>
              </a:p>
            </p:txBody>
          </p:sp>
          <p:cxnSp>
            <p:nvCxnSpPr>
              <p:cNvPr id="57" name="Straight Arrow Connector 56">
                <a:extLst>
                  <a:ext uri="{FF2B5EF4-FFF2-40B4-BE49-F238E27FC236}">
                    <a16:creationId xmlns:a16="http://schemas.microsoft.com/office/drawing/2014/main" id="{D0E198DF-D244-EB4F-B2BB-FA2FED8D8EEA}"/>
                  </a:ext>
                </a:extLst>
              </p:cNvPr>
              <p:cNvCxnSpPr/>
              <p:nvPr/>
            </p:nvCxnSpPr>
            <p:spPr bwMode="auto">
              <a:xfrm>
                <a:off x="4388877" y="3761449"/>
                <a:ext cx="269875"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2E6772-67C4-C74E-89EC-016F39706E25}"/>
                  </a:ext>
                </a:extLst>
              </p:cNvPr>
              <p:cNvCxnSpPr>
                <a:stCxn id="56" idx="5"/>
              </p:cNvCxnSpPr>
              <p:nvPr/>
            </p:nvCxnSpPr>
            <p:spPr>
              <a:xfrm>
                <a:off x="5114037" y="3939055"/>
                <a:ext cx="519401" cy="3977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20">
                <a:extLst>
                  <a:ext uri="{FF2B5EF4-FFF2-40B4-BE49-F238E27FC236}">
                    <a16:creationId xmlns:a16="http://schemas.microsoft.com/office/drawing/2014/main" id="{95EB5288-6762-A145-869F-6ADF69FDBC03}"/>
                  </a:ext>
                </a:extLst>
              </p:cNvPr>
              <p:cNvSpPr txBox="1">
                <a:spLocks noChangeArrowheads="1"/>
              </p:cNvSpPr>
              <p:nvPr/>
            </p:nvSpPr>
            <p:spPr bwMode="auto">
              <a:xfrm>
                <a:off x="5266841" y="3785018"/>
                <a:ext cx="290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dirty="0">
                  <a:solidFill>
                    <a:prstClr val="black"/>
                  </a:solidFill>
                  <a:latin typeface="Calibri" pitchFamily="34" charset="0"/>
                </a:endParaRPr>
              </a:p>
            </p:txBody>
          </p:sp>
        </p:grpSp>
      </p:grpSp>
    </p:spTree>
    <p:extLst>
      <p:ext uri="{BB962C8B-B14F-4D97-AF65-F5344CB8AC3E}">
        <p14:creationId xmlns:p14="http://schemas.microsoft.com/office/powerpoint/2010/main" val="3394305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Splicing out state t</a:t>
            </a:r>
            <a:r>
              <a:rPr lang="en-US" baseline="-25000" dirty="0"/>
              <a:t>2 </a:t>
            </a:r>
            <a:r>
              <a:rPr lang="en-US" dirty="0"/>
              <a:t>(and then t</a:t>
            </a:r>
            <a:r>
              <a:rPr lang="en-US" baseline="-25000" dirty="0"/>
              <a:t>0</a:t>
            </a:r>
            <a:r>
              <a:rPr lang="en-US" dirty="0"/>
              <a:t>)</a:t>
            </a:r>
          </a:p>
        </p:txBody>
      </p:sp>
      <p:sp>
        <p:nvSpPr>
          <p:cNvPr id="28" name="TextBox 27"/>
          <p:cNvSpPr txBox="1"/>
          <p:nvPr/>
        </p:nvSpPr>
        <p:spPr>
          <a:xfrm>
            <a:off x="609600" y="2455115"/>
            <a:ext cx="4191000" cy="1631216"/>
          </a:xfrm>
          <a:prstGeom prst="rect">
            <a:avLst/>
          </a:prstGeom>
          <a:noFill/>
        </p:spPr>
        <p:txBody>
          <a:bodyPr wrap="square" rtlCol="0">
            <a:spAutoFit/>
          </a:bodyPr>
          <a:lstStyle/>
          <a:p>
            <a:r>
              <a:rPr lang="en-US" sz="2000" dirty="0"/>
              <a:t>R</a:t>
            </a:r>
            <a:r>
              <a:rPr lang="en-US" sz="2000" baseline="-25000" dirty="0"/>
              <a:t>1</a:t>
            </a:r>
            <a:r>
              <a:rPr lang="en-US" sz="2000" dirty="0"/>
              <a:t>:   0 </a:t>
            </a:r>
            <a:r>
              <a:rPr lang="en-US" sz="2000" dirty="0">
                <a:latin typeface="Cambria Math"/>
                <a:ea typeface="Cambria Math"/>
              </a:rPr>
              <a:t>∪</a:t>
            </a:r>
            <a:r>
              <a:rPr lang="en-US" sz="2000" dirty="0"/>
              <a:t> 10*2</a:t>
            </a:r>
          </a:p>
          <a:p>
            <a:r>
              <a:rPr lang="en-US" sz="2000" dirty="0"/>
              <a:t>R</a:t>
            </a:r>
            <a:r>
              <a:rPr lang="en-US" sz="2000" baseline="-25000" dirty="0"/>
              <a:t>2</a:t>
            </a:r>
            <a:r>
              <a:rPr lang="en-US" sz="2000" dirty="0"/>
              <a:t>:   2 </a:t>
            </a:r>
            <a:r>
              <a:rPr lang="en-US" sz="2000" dirty="0">
                <a:latin typeface="Cambria Math"/>
                <a:ea typeface="Cambria Math"/>
              </a:rPr>
              <a:t>∪</a:t>
            </a:r>
            <a:r>
              <a:rPr lang="en-US" sz="2000" dirty="0"/>
              <a:t> 10*1</a:t>
            </a:r>
          </a:p>
          <a:p>
            <a:r>
              <a:rPr lang="en-US" sz="2000" dirty="0"/>
              <a:t>R</a:t>
            </a:r>
            <a:r>
              <a:rPr lang="en-US" sz="2000" baseline="-25000" dirty="0"/>
              <a:t>3</a:t>
            </a:r>
            <a:r>
              <a:rPr lang="en-US" sz="2000" dirty="0"/>
              <a:t>:   1 </a:t>
            </a:r>
            <a:r>
              <a:rPr lang="en-US" sz="2000" dirty="0">
                <a:latin typeface="Cambria Math"/>
                <a:ea typeface="Cambria Math"/>
              </a:rPr>
              <a:t>∪</a:t>
            </a:r>
            <a:r>
              <a:rPr lang="en-US" sz="2000" dirty="0"/>
              <a:t> 20*2</a:t>
            </a:r>
          </a:p>
          <a:p>
            <a:r>
              <a:rPr lang="en-US" sz="2000" dirty="0"/>
              <a:t>R</a:t>
            </a:r>
            <a:r>
              <a:rPr lang="en-US" sz="2000" baseline="-25000" dirty="0"/>
              <a:t>4</a:t>
            </a:r>
            <a:r>
              <a:rPr lang="en-US" sz="2000" dirty="0"/>
              <a:t>:   0 </a:t>
            </a:r>
            <a:r>
              <a:rPr lang="en-US" sz="2000" dirty="0">
                <a:latin typeface="Cambria Math"/>
                <a:ea typeface="Cambria Math"/>
              </a:rPr>
              <a:t>∪</a:t>
            </a:r>
            <a:r>
              <a:rPr lang="en-US" sz="2000" dirty="0"/>
              <a:t> 20*1</a:t>
            </a:r>
          </a:p>
          <a:p>
            <a:r>
              <a:rPr lang="en-US" sz="2000" dirty="0"/>
              <a:t>R</a:t>
            </a:r>
            <a:r>
              <a:rPr lang="en-US" sz="2000" baseline="-25000" dirty="0"/>
              <a:t>5</a:t>
            </a:r>
            <a:r>
              <a:rPr lang="en-US" sz="2000" dirty="0"/>
              <a:t>:   R</a:t>
            </a:r>
            <a:r>
              <a:rPr lang="en-US" sz="2000" baseline="-25000" dirty="0"/>
              <a:t>1</a:t>
            </a:r>
            <a:r>
              <a:rPr lang="en-US" sz="2000" dirty="0"/>
              <a:t> </a:t>
            </a:r>
            <a:r>
              <a:rPr lang="en-US" sz="2000" dirty="0">
                <a:latin typeface="Cambria Math"/>
                <a:ea typeface="Cambria Math"/>
              </a:rPr>
              <a:t>∪</a:t>
            </a:r>
            <a:r>
              <a:rPr lang="en-US" sz="2000" dirty="0"/>
              <a:t> R</a:t>
            </a:r>
            <a:r>
              <a:rPr lang="en-US" sz="2000" baseline="-25000" dirty="0"/>
              <a:t>2</a:t>
            </a:r>
            <a:r>
              <a:rPr lang="en-US" sz="2000" dirty="0"/>
              <a:t>R</a:t>
            </a:r>
            <a:r>
              <a:rPr lang="en-US" sz="2000" baseline="-25000" dirty="0"/>
              <a:t>4</a:t>
            </a:r>
            <a:r>
              <a:rPr lang="en-US" sz="2000" dirty="0"/>
              <a:t>*R</a:t>
            </a:r>
            <a:r>
              <a:rPr lang="en-US" sz="2000" baseline="-25000" dirty="0"/>
              <a:t>3</a:t>
            </a:r>
          </a:p>
        </p:txBody>
      </p:sp>
      <p:sp>
        <p:nvSpPr>
          <p:cNvPr id="41" name="Content Placeholder 2">
            <a:extLst>
              <a:ext uri="{FF2B5EF4-FFF2-40B4-BE49-F238E27FC236}">
                <a16:creationId xmlns:a16="http://schemas.microsoft.com/office/drawing/2014/main" id="{A5750417-BE5E-C847-9637-6BCAC90E23D0}"/>
              </a:ext>
            </a:extLst>
          </p:cNvPr>
          <p:cNvSpPr txBox="1">
            <a:spLocks/>
          </p:cNvSpPr>
          <p:nvPr/>
        </p:nvSpPr>
        <p:spPr>
          <a:xfrm>
            <a:off x="609600" y="1191049"/>
            <a:ext cx="8229600" cy="5140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rgbClr val="C00000"/>
                </a:solidFill>
                <a:latin typeface="Franklin Gothic Medium" panose="020B0603020102020204" pitchFamily="34" charset="0"/>
              </a:rPr>
              <a:t>Regular expressions to add to edges</a:t>
            </a:r>
          </a:p>
        </p:txBody>
      </p:sp>
      <p:grpSp>
        <p:nvGrpSpPr>
          <p:cNvPr id="50" name="Group 49">
            <a:extLst>
              <a:ext uri="{FF2B5EF4-FFF2-40B4-BE49-F238E27FC236}">
                <a16:creationId xmlns:a16="http://schemas.microsoft.com/office/drawing/2014/main" id="{C75C77E2-A78F-8F4D-8B6B-F8750EE6D699}"/>
              </a:ext>
            </a:extLst>
          </p:cNvPr>
          <p:cNvGrpSpPr/>
          <p:nvPr/>
        </p:nvGrpSpPr>
        <p:grpSpPr>
          <a:xfrm>
            <a:off x="3939372" y="3429000"/>
            <a:ext cx="2516195" cy="2021896"/>
            <a:chOff x="4178858" y="3622435"/>
            <a:chExt cx="2516195" cy="2021896"/>
          </a:xfrm>
        </p:grpSpPr>
        <p:grpSp>
          <p:nvGrpSpPr>
            <p:cNvPr id="51" name="Group 50">
              <a:extLst>
                <a:ext uri="{FF2B5EF4-FFF2-40B4-BE49-F238E27FC236}">
                  <a16:creationId xmlns:a16="http://schemas.microsoft.com/office/drawing/2014/main" id="{121E74E5-310D-AA4C-BF90-5F383F349CCD}"/>
                </a:ext>
              </a:extLst>
            </p:cNvPr>
            <p:cNvGrpSpPr/>
            <p:nvPr/>
          </p:nvGrpSpPr>
          <p:grpSpPr>
            <a:xfrm>
              <a:off x="4572684" y="4361946"/>
              <a:ext cx="1347574" cy="533400"/>
              <a:chOff x="5024143" y="3573461"/>
              <a:chExt cx="1347574" cy="533400"/>
            </a:xfrm>
          </p:grpSpPr>
          <p:sp>
            <p:nvSpPr>
              <p:cNvPr id="60" name="Oval 59">
                <a:extLst>
                  <a:ext uri="{FF2B5EF4-FFF2-40B4-BE49-F238E27FC236}">
                    <a16:creationId xmlns:a16="http://schemas.microsoft.com/office/drawing/2014/main" id="{6A4AC8F1-629C-1140-B3F9-236D8EE35A3A}"/>
                  </a:ext>
                </a:extLst>
              </p:cNvPr>
              <p:cNvSpPr/>
              <p:nvPr/>
            </p:nvSpPr>
            <p:spPr>
              <a:xfrm>
                <a:off x="5838317" y="3573461"/>
                <a:ext cx="5334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t</a:t>
                </a:r>
                <a:r>
                  <a:rPr lang="en-US" baseline="-25000" dirty="0">
                    <a:solidFill>
                      <a:srgbClr val="0000FF"/>
                    </a:solidFill>
                  </a:rPr>
                  <a:t>0</a:t>
                </a:r>
              </a:p>
            </p:txBody>
          </p:sp>
          <p:sp>
            <p:nvSpPr>
              <p:cNvPr id="61" name="Arc 60">
                <a:extLst>
                  <a:ext uri="{FF2B5EF4-FFF2-40B4-BE49-F238E27FC236}">
                    <a16:creationId xmlns:a16="http://schemas.microsoft.com/office/drawing/2014/main" id="{42F85A49-5C2C-0247-8A00-74DCFBDCF49B}"/>
                  </a:ext>
                </a:extLst>
              </p:cNvPr>
              <p:cNvSpPr/>
              <p:nvPr/>
            </p:nvSpPr>
            <p:spPr bwMode="auto">
              <a:xfrm rot="20665359">
                <a:off x="5395164" y="3681062"/>
                <a:ext cx="398462"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62" name="TextBox 25">
                <a:extLst>
                  <a:ext uri="{FF2B5EF4-FFF2-40B4-BE49-F238E27FC236}">
                    <a16:creationId xmlns:a16="http://schemas.microsoft.com/office/drawing/2014/main" id="{85DF1B55-43C4-B043-B695-8B327D4995A0}"/>
                  </a:ext>
                </a:extLst>
              </p:cNvPr>
              <p:cNvSpPr txBox="1">
                <a:spLocks noChangeArrowheads="1"/>
              </p:cNvSpPr>
              <p:nvPr/>
            </p:nvSpPr>
            <p:spPr bwMode="auto">
              <a:xfrm>
                <a:off x="5024143" y="3733637"/>
                <a:ext cx="3818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R</a:t>
                </a:r>
                <a:r>
                  <a:rPr lang="en-US" sz="1400" baseline="-25000" dirty="0">
                    <a:sym typeface="Symbol" charset="0"/>
                  </a:rPr>
                  <a:t>5</a:t>
                </a:r>
                <a:endParaRPr lang="en-US" sz="1400" baseline="-25000" dirty="0"/>
              </a:p>
            </p:txBody>
          </p:sp>
        </p:grpSp>
        <p:sp>
          <p:nvSpPr>
            <p:cNvPr id="52" name="Oval 51">
              <a:extLst>
                <a:ext uri="{FF2B5EF4-FFF2-40B4-BE49-F238E27FC236}">
                  <a16:creationId xmlns:a16="http://schemas.microsoft.com/office/drawing/2014/main" id="{97B2543D-DEFF-8847-B5CC-8F700011B06B}"/>
                </a:ext>
              </a:extLst>
            </p:cNvPr>
            <p:cNvSpPr/>
            <p:nvPr/>
          </p:nvSpPr>
          <p:spPr>
            <a:xfrm>
              <a:off x="6161653" y="5139832"/>
              <a:ext cx="533400" cy="504499"/>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f</a:t>
              </a:r>
              <a:endParaRPr lang="en-US" baseline="-25000" dirty="0">
                <a:solidFill>
                  <a:srgbClr val="0000FF"/>
                </a:solidFill>
              </a:endParaRPr>
            </a:p>
          </p:txBody>
        </p:sp>
        <p:cxnSp>
          <p:nvCxnSpPr>
            <p:cNvPr id="53" name="Straight Arrow Connector 52">
              <a:extLst>
                <a:ext uri="{FF2B5EF4-FFF2-40B4-BE49-F238E27FC236}">
                  <a16:creationId xmlns:a16="http://schemas.microsoft.com/office/drawing/2014/main" id="{495FF6A9-A038-1C45-8711-E0860ED59891}"/>
                </a:ext>
              </a:extLst>
            </p:cNvPr>
            <p:cNvCxnSpPr>
              <a:cxnSpLocks/>
              <a:stCxn id="60" idx="5"/>
              <a:endCxn id="52" idx="1"/>
            </p:cNvCxnSpPr>
            <p:nvPr/>
          </p:nvCxnSpPr>
          <p:spPr>
            <a:xfrm>
              <a:off x="5842143" y="4817231"/>
              <a:ext cx="397625" cy="39648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20">
              <a:extLst>
                <a:ext uri="{FF2B5EF4-FFF2-40B4-BE49-F238E27FC236}">
                  <a16:creationId xmlns:a16="http://schemas.microsoft.com/office/drawing/2014/main" id="{8455A7F5-DF8E-0042-84E8-A677FA29BB51}"/>
                </a:ext>
              </a:extLst>
            </p:cNvPr>
            <p:cNvSpPr txBox="1">
              <a:spLocks noChangeArrowheads="1"/>
            </p:cNvSpPr>
            <p:nvPr/>
          </p:nvSpPr>
          <p:spPr bwMode="auto">
            <a:xfrm>
              <a:off x="6016421" y="4726497"/>
              <a:ext cx="290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dirty="0">
                <a:solidFill>
                  <a:prstClr val="black"/>
                </a:solidFill>
                <a:latin typeface="Calibri" pitchFamily="34" charset="0"/>
              </a:endParaRPr>
            </a:p>
          </p:txBody>
        </p:sp>
        <p:grpSp>
          <p:nvGrpSpPr>
            <p:cNvPr id="55" name="Group 54">
              <a:extLst>
                <a:ext uri="{FF2B5EF4-FFF2-40B4-BE49-F238E27FC236}">
                  <a16:creationId xmlns:a16="http://schemas.microsoft.com/office/drawing/2014/main" id="{DE49CA6D-878C-234F-B21B-C73E0687D9C6}"/>
                </a:ext>
              </a:extLst>
            </p:cNvPr>
            <p:cNvGrpSpPr/>
            <p:nvPr/>
          </p:nvGrpSpPr>
          <p:grpSpPr>
            <a:xfrm>
              <a:off x="4178858" y="3622435"/>
              <a:ext cx="1244561" cy="853044"/>
              <a:chOff x="4388877" y="3483770"/>
              <a:chExt cx="1244561" cy="853044"/>
            </a:xfrm>
          </p:grpSpPr>
          <p:sp>
            <p:nvSpPr>
              <p:cNvPr id="56" name="Oval 55">
                <a:extLst>
                  <a:ext uri="{FF2B5EF4-FFF2-40B4-BE49-F238E27FC236}">
                    <a16:creationId xmlns:a16="http://schemas.microsoft.com/office/drawing/2014/main" id="{E8934BB9-6532-6D41-8D5F-147FE7186CC7}"/>
                  </a:ext>
                </a:extLst>
              </p:cNvPr>
              <p:cNvSpPr/>
              <p:nvPr/>
            </p:nvSpPr>
            <p:spPr>
              <a:xfrm>
                <a:off x="4658752" y="348377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s</a:t>
                </a:r>
                <a:endParaRPr lang="en-US" baseline="-25000" dirty="0">
                  <a:solidFill>
                    <a:srgbClr val="0000FF"/>
                  </a:solidFill>
                </a:endParaRPr>
              </a:p>
            </p:txBody>
          </p:sp>
          <p:cxnSp>
            <p:nvCxnSpPr>
              <p:cNvPr id="57" name="Straight Arrow Connector 56">
                <a:extLst>
                  <a:ext uri="{FF2B5EF4-FFF2-40B4-BE49-F238E27FC236}">
                    <a16:creationId xmlns:a16="http://schemas.microsoft.com/office/drawing/2014/main" id="{D0E198DF-D244-EB4F-B2BB-FA2FED8D8EEA}"/>
                  </a:ext>
                </a:extLst>
              </p:cNvPr>
              <p:cNvCxnSpPr/>
              <p:nvPr/>
            </p:nvCxnSpPr>
            <p:spPr bwMode="auto">
              <a:xfrm>
                <a:off x="4388877" y="3761449"/>
                <a:ext cx="269875"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2E6772-67C4-C74E-89EC-016F39706E25}"/>
                  </a:ext>
                </a:extLst>
              </p:cNvPr>
              <p:cNvCxnSpPr>
                <a:stCxn id="56" idx="5"/>
              </p:cNvCxnSpPr>
              <p:nvPr/>
            </p:nvCxnSpPr>
            <p:spPr>
              <a:xfrm>
                <a:off x="5114037" y="3939055"/>
                <a:ext cx="519401" cy="3977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20">
                <a:extLst>
                  <a:ext uri="{FF2B5EF4-FFF2-40B4-BE49-F238E27FC236}">
                    <a16:creationId xmlns:a16="http://schemas.microsoft.com/office/drawing/2014/main" id="{95EB5288-6762-A145-869F-6ADF69FDBC03}"/>
                  </a:ext>
                </a:extLst>
              </p:cNvPr>
              <p:cNvSpPr txBox="1">
                <a:spLocks noChangeArrowheads="1"/>
              </p:cNvSpPr>
              <p:nvPr/>
            </p:nvSpPr>
            <p:spPr bwMode="auto">
              <a:xfrm>
                <a:off x="5266841" y="3785018"/>
                <a:ext cx="2904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b="1" dirty="0">
                    <a:latin typeface="Cambria Math" panose="02040503050406030204" pitchFamily="18" charset="0"/>
                    <a:ea typeface="Cambria Math" panose="02040503050406030204" pitchFamily="18" charset="0"/>
                    <a:sym typeface="Symbol" pitchFamily="18" charset="2"/>
                  </a:rPr>
                  <a:t>ɛ</a:t>
                </a:r>
                <a:endParaRPr lang="en-US" dirty="0">
                  <a:solidFill>
                    <a:prstClr val="black"/>
                  </a:solidFill>
                  <a:latin typeface="Calibri" pitchFamily="34" charset="0"/>
                </a:endParaRPr>
              </a:p>
            </p:txBody>
          </p:sp>
        </p:grpSp>
      </p:grpSp>
      <p:sp>
        <p:nvSpPr>
          <p:cNvPr id="19" name="TextBox 18">
            <a:extLst>
              <a:ext uri="{FF2B5EF4-FFF2-40B4-BE49-F238E27FC236}">
                <a16:creationId xmlns:a16="http://schemas.microsoft.com/office/drawing/2014/main" id="{DAF45DE3-4950-B941-B269-F85210B98869}"/>
              </a:ext>
            </a:extLst>
          </p:cNvPr>
          <p:cNvSpPr txBox="1"/>
          <p:nvPr/>
        </p:nvSpPr>
        <p:spPr>
          <a:xfrm>
            <a:off x="1981545" y="4701911"/>
            <a:ext cx="2035009" cy="400110"/>
          </a:xfrm>
          <a:prstGeom prst="rect">
            <a:avLst/>
          </a:prstGeom>
          <a:noFill/>
        </p:spPr>
        <p:txBody>
          <a:bodyPr wrap="square" rtlCol="0">
            <a:spAutoFit/>
          </a:bodyPr>
          <a:lstStyle/>
          <a:p>
            <a:r>
              <a:rPr lang="en-US" sz="2000" dirty="0"/>
              <a:t>t</a:t>
            </a:r>
            <a:r>
              <a:rPr lang="en-US" sz="2000" baseline="-25000" dirty="0"/>
              <a:t>0</a:t>
            </a:r>
            <a:r>
              <a:rPr lang="en-US" sz="2000" dirty="0"/>
              <a:t>→t</a:t>
            </a:r>
            <a:r>
              <a:rPr lang="en-US" sz="2000" baseline="-25000" dirty="0"/>
              <a:t>1</a:t>
            </a:r>
            <a:r>
              <a:rPr lang="en-US" sz="2000" dirty="0"/>
              <a:t>→t</a:t>
            </a:r>
            <a:r>
              <a:rPr lang="en-US" sz="2000" baseline="-25000" dirty="0"/>
              <a:t>0</a:t>
            </a:r>
            <a:r>
              <a:rPr lang="en-US" sz="2000" dirty="0"/>
              <a:t>: R</a:t>
            </a:r>
            <a:r>
              <a:rPr lang="en-US" sz="2000" baseline="-25000" dirty="0"/>
              <a:t>5 </a:t>
            </a:r>
            <a:r>
              <a:rPr lang="en-US" sz="2000" dirty="0"/>
              <a:t>*</a:t>
            </a:r>
            <a:endParaRPr lang="en-US" sz="2000" b="1" baseline="-25000" dirty="0"/>
          </a:p>
        </p:txBody>
      </p:sp>
    </p:spTree>
    <p:extLst>
      <p:ext uri="{BB962C8B-B14F-4D97-AF65-F5344CB8AC3E}">
        <p14:creationId xmlns:p14="http://schemas.microsoft.com/office/powerpoint/2010/main" val="1345408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Splicing out state t</a:t>
            </a:r>
            <a:r>
              <a:rPr lang="en-US" baseline="-25000" dirty="0"/>
              <a:t>2 </a:t>
            </a:r>
            <a:r>
              <a:rPr lang="en-US" dirty="0"/>
              <a:t>(and then t</a:t>
            </a:r>
            <a:r>
              <a:rPr lang="en-US" baseline="-25000" dirty="0"/>
              <a:t>0</a:t>
            </a:r>
            <a:r>
              <a:rPr lang="en-US" dirty="0"/>
              <a:t>)</a:t>
            </a:r>
          </a:p>
        </p:txBody>
      </p:sp>
      <p:sp>
        <p:nvSpPr>
          <p:cNvPr id="28" name="TextBox 27"/>
          <p:cNvSpPr txBox="1"/>
          <p:nvPr/>
        </p:nvSpPr>
        <p:spPr>
          <a:xfrm>
            <a:off x="609600" y="2455115"/>
            <a:ext cx="4191000" cy="1631216"/>
          </a:xfrm>
          <a:prstGeom prst="rect">
            <a:avLst/>
          </a:prstGeom>
          <a:noFill/>
        </p:spPr>
        <p:txBody>
          <a:bodyPr wrap="square" rtlCol="0">
            <a:spAutoFit/>
          </a:bodyPr>
          <a:lstStyle/>
          <a:p>
            <a:r>
              <a:rPr lang="en-US" sz="2000" dirty="0"/>
              <a:t>R</a:t>
            </a:r>
            <a:r>
              <a:rPr lang="en-US" sz="2000" baseline="-25000" dirty="0"/>
              <a:t>1</a:t>
            </a:r>
            <a:r>
              <a:rPr lang="en-US" sz="2000" dirty="0"/>
              <a:t>:   0 </a:t>
            </a:r>
            <a:r>
              <a:rPr lang="en-US" sz="2000" dirty="0">
                <a:latin typeface="Cambria Math"/>
                <a:ea typeface="Cambria Math"/>
              </a:rPr>
              <a:t>∪</a:t>
            </a:r>
            <a:r>
              <a:rPr lang="en-US" sz="2000" dirty="0"/>
              <a:t> 10*2</a:t>
            </a:r>
          </a:p>
          <a:p>
            <a:r>
              <a:rPr lang="en-US" sz="2000" dirty="0"/>
              <a:t>R</a:t>
            </a:r>
            <a:r>
              <a:rPr lang="en-US" sz="2000" baseline="-25000" dirty="0"/>
              <a:t>2</a:t>
            </a:r>
            <a:r>
              <a:rPr lang="en-US" sz="2000" dirty="0"/>
              <a:t>:   2 </a:t>
            </a:r>
            <a:r>
              <a:rPr lang="en-US" sz="2000" dirty="0">
                <a:latin typeface="Cambria Math"/>
                <a:ea typeface="Cambria Math"/>
              </a:rPr>
              <a:t>∪</a:t>
            </a:r>
            <a:r>
              <a:rPr lang="en-US" sz="2000" dirty="0"/>
              <a:t> 10*1</a:t>
            </a:r>
          </a:p>
          <a:p>
            <a:r>
              <a:rPr lang="en-US" sz="2000" dirty="0"/>
              <a:t>R</a:t>
            </a:r>
            <a:r>
              <a:rPr lang="en-US" sz="2000" baseline="-25000" dirty="0"/>
              <a:t>3</a:t>
            </a:r>
            <a:r>
              <a:rPr lang="en-US" sz="2000" dirty="0"/>
              <a:t>:   1 </a:t>
            </a:r>
            <a:r>
              <a:rPr lang="en-US" sz="2000" dirty="0">
                <a:latin typeface="Cambria Math"/>
                <a:ea typeface="Cambria Math"/>
              </a:rPr>
              <a:t>∪</a:t>
            </a:r>
            <a:r>
              <a:rPr lang="en-US" sz="2000" dirty="0"/>
              <a:t> 20*2</a:t>
            </a:r>
          </a:p>
          <a:p>
            <a:r>
              <a:rPr lang="en-US" sz="2000" dirty="0"/>
              <a:t>R</a:t>
            </a:r>
            <a:r>
              <a:rPr lang="en-US" sz="2000" baseline="-25000" dirty="0"/>
              <a:t>4</a:t>
            </a:r>
            <a:r>
              <a:rPr lang="en-US" sz="2000" dirty="0"/>
              <a:t>:   0 </a:t>
            </a:r>
            <a:r>
              <a:rPr lang="en-US" sz="2000" dirty="0">
                <a:latin typeface="Cambria Math"/>
                <a:ea typeface="Cambria Math"/>
              </a:rPr>
              <a:t>∪</a:t>
            </a:r>
            <a:r>
              <a:rPr lang="en-US" sz="2000" dirty="0"/>
              <a:t> 20*1</a:t>
            </a:r>
          </a:p>
          <a:p>
            <a:r>
              <a:rPr lang="en-US" sz="2000" dirty="0"/>
              <a:t>R</a:t>
            </a:r>
            <a:r>
              <a:rPr lang="en-US" sz="2000" baseline="-25000" dirty="0"/>
              <a:t>5</a:t>
            </a:r>
            <a:r>
              <a:rPr lang="en-US" sz="2000" dirty="0"/>
              <a:t>:   R</a:t>
            </a:r>
            <a:r>
              <a:rPr lang="en-US" sz="2000" baseline="-25000" dirty="0"/>
              <a:t>1</a:t>
            </a:r>
            <a:r>
              <a:rPr lang="en-US" sz="2000" dirty="0"/>
              <a:t> </a:t>
            </a:r>
            <a:r>
              <a:rPr lang="en-US" sz="2000" dirty="0">
                <a:latin typeface="Cambria Math"/>
                <a:ea typeface="Cambria Math"/>
              </a:rPr>
              <a:t>∪</a:t>
            </a:r>
            <a:r>
              <a:rPr lang="en-US" sz="2000" dirty="0"/>
              <a:t> R</a:t>
            </a:r>
            <a:r>
              <a:rPr lang="en-US" sz="2000" baseline="-25000" dirty="0"/>
              <a:t>2</a:t>
            </a:r>
            <a:r>
              <a:rPr lang="en-US" sz="2000" dirty="0"/>
              <a:t>R</a:t>
            </a:r>
            <a:r>
              <a:rPr lang="en-US" sz="2000" baseline="-25000" dirty="0"/>
              <a:t>4</a:t>
            </a:r>
            <a:r>
              <a:rPr lang="en-US" sz="2000" dirty="0"/>
              <a:t>*R</a:t>
            </a:r>
            <a:r>
              <a:rPr lang="en-US" sz="2000" baseline="-25000" dirty="0"/>
              <a:t>3</a:t>
            </a:r>
          </a:p>
        </p:txBody>
      </p:sp>
      <p:sp>
        <p:nvSpPr>
          <p:cNvPr id="41" name="Content Placeholder 2">
            <a:extLst>
              <a:ext uri="{FF2B5EF4-FFF2-40B4-BE49-F238E27FC236}">
                <a16:creationId xmlns:a16="http://schemas.microsoft.com/office/drawing/2014/main" id="{A5750417-BE5E-C847-9637-6BCAC90E23D0}"/>
              </a:ext>
            </a:extLst>
          </p:cNvPr>
          <p:cNvSpPr txBox="1">
            <a:spLocks/>
          </p:cNvSpPr>
          <p:nvPr/>
        </p:nvSpPr>
        <p:spPr>
          <a:xfrm>
            <a:off x="609600" y="1191049"/>
            <a:ext cx="8229600" cy="5140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rgbClr val="C00000"/>
                </a:solidFill>
                <a:latin typeface="Franklin Gothic Medium" panose="020B0603020102020204" pitchFamily="34" charset="0"/>
              </a:rPr>
              <a:t>Delete t</a:t>
            </a:r>
            <a:r>
              <a:rPr lang="en-US" sz="2800" baseline="-25000" dirty="0">
                <a:solidFill>
                  <a:srgbClr val="C00000"/>
                </a:solidFill>
                <a:latin typeface="Franklin Gothic Medium" panose="020B0603020102020204" pitchFamily="34" charset="0"/>
              </a:rPr>
              <a:t>0</a:t>
            </a:r>
            <a:r>
              <a:rPr lang="en-US" sz="2800" dirty="0">
                <a:solidFill>
                  <a:srgbClr val="C00000"/>
                </a:solidFill>
                <a:latin typeface="Franklin Gothic Medium" panose="020B0603020102020204" pitchFamily="34" charset="0"/>
              </a:rPr>
              <a:t> now that it is redundant</a:t>
            </a:r>
          </a:p>
        </p:txBody>
      </p:sp>
      <p:grpSp>
        <p:nvGrpSpPr>
          <p:cNvPr id="50" name="Group 49">
            <a:extLst>
              <a:ext uri="{FF2B5EF4-FFF2-40B4-BE49-F238E27FC236}">
                <a16:creationId xmlns:a16="http://schemas.microsoft.com/office/drawing/2014/main" id="{C75C77E2-A78F-8F4D-8B6B-F8750EE6D699}"/>
              </a:ext>
            </a:extLst>
          </p:cNvPr>
          <p:cNvGrpSpPr/>
          <p:nvPr/>
        </p:nvGrpSpPr>
        <p:grpSpPr>
          <a:xfrm>
            <a:off x="4396572" y="3311267"/>
            <a:ext cx="2690028" cy="607285"/>
            <a:chOff x="4178858" y="3548550"/>
            <a:chExt cx="2690028" cy="607285"/>
          </a:xfrm>
        </p:grpSpPr>
        <p:sp>
          <p:nvSpPr>
            <p:cNvPr id="62" name="TextBox 25">
              <a:extLst>
                <a:ext uri="{FF2B5EF4-FFF2-40B4-BE49-F238E27FC236}">
                  <a16:creationId xmlns:a16="http://schemas.microsoft.com/office/drawing/2014/main" id="{85DF1B55-43C4-B043-B695-8B327D4995A0}"/>
                </a:ext>
              </a:extLst>
            </p:cNvPr>
            <p:cNvSpPr txBox="1">
              <a:spLocks noChangeArrowheads="1"/>
            </p:cNvSpPr>
            <p:nvPr/>
          </p:nvSpPr>
          <p:spPr bwMode="auto">
            <a:xfrm>
              <a:off x="5467891" y="3548550"/>
              <a:ext cx="3818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R</a:t>
              </a:r>
              <a:r>
                <a:rPr lang="en-US" sz="1400" baseline="-25000" dirty="0">
                  <a:sym typeface="Symbol" charset="0"/>
                </a:rPr>
                <a:t>6</a:t>
              </a:r>
              <a:endParaRPr lang="en-US" sz="1400" baseline="-25000" dirty="0"/>
            </a:p>
          </p:txBody>
        </p:sp>
        <p:sp>
          <p:nvSpPr>
            <p:cNvPr id="52" name="Oval 51">
              <a:extLst>
                <a:ext uri="{FF2B5EF4-FFF2-40B4-BE49-F238E27FC236}">
                  <a16:creationId xmlns:a16="http://schemas.microsoft.com/office/drawing/2014/main" id="{97B2543D-DEFF-8847-B5CC-8F700011B06B}"/>
                </a:ext>
              </a:extLst>
            </p:cNvPr>
            <p:cNvSpPr/>
            <p:nvPr/>
          </p:nvSpPr>
          <p:spPr>
            <a:xfrm>
              <a:off x="6335486" y="3647864"/>
              <a:ext cx="533400" cy="504499"/>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f</a:t>
              </a:r>
              <a:endParaRPr lang="en-US" baseline="-25000" dirty="0">
                <a:solidFill>
                  <a:srgbClr val="0000FF"/>
                </a:solidFill>
              </a:endParaRPr>
            </a:p>
          </p:txBody>
        </p:sp>
        <p:grpSp>
          <p:nvGrpSpPr>
            <p:cNvPr id="55" name="Group 54">
              <a:extLst>
                <a:ext uri="{FF2B5EF4-FFF2-40B4-BE49-F238E27FC236}">
                  <a16:creationId xmlns:a16="http://schemas.microsoft.com/office/drawing/2014/main" id="{DE49CA6D-878C-234F-B21B-C73E0687D9C6}"/>
                </a:ext>
              </a:extLst>
            </p:cNvPr>
            <p:cNvGrpSpPr/>
            <p:nvPr/>
          </p:nvGrpSpPr>
          <p:grpSpPr>
            <a:xfrm>
              <a:off x="4178858" y="3622435"/>
              <a:ext cx="2156628" cy="533400"/>
              <a:chOff x="4388877" y="3483770"/>
              <a:chExt cx="2156628" cy="533400"/>
            </a:xfrm>
          </p:grpSpPr>
          <p:sp>
            <p:nvSpPr>
              <p:cNvPr id="56" name="Oval 55">
                <a:extLst>
                  <a:ext uri="{FF2B5EF4-FFF2-40B4-BE49-F238E27FC236}">
                    <a16:creationId xmlns:a16="http://schemas.microsoft.com/office/drawing/2014/main" id="{E8934BB9-6532-6D41-8D5F-147FE7186CC7}"/>
                  </a:ext>
                </a:extLst>
              </p:cNvPr>
              <p:cNvSpPr/>
              <p:nvPr/>
            </p:nvSpPr>
            <p:spPr>
              <a:xfrm>
                <a:off x="4658752" y="348377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s</a:t>
                </a:r>
                <a:endParaRPr lang="en-US" baseline="-25000" dirty="0">
                  <a:solidFill>
                    <a:srgbClr val="0000FF"/>
                  </a:solidFill>
                </a:endParaRPr>
              </a:p>
            </p:txBody>
          </p:sp>
          <p:cxnSp>
            <p:nvCxnSpPr>
              <p:cNvPr id="57" name="Straight Arrow Connector 56">
                <a:extLst>
                  <a:ext uri="{FF2B5EF4-FFF2-40B4-BE49-F238E27FC236}">
                    <a16:creationId xmlns:a16="http://schemas.microsoft.com/office/drawing/2014/main" id="{D0E198DF-D244-EB4F-B2BB-FA2FED8D8EEA}"/>
                  </a:ext>
                </a:extLst>
              </p:cNvPr>
              <p:cNvCxnSpPr/>
              <p:nvPr/>
            </p:nvCxnSpPr>
            <p:spPr bwMode="auto">
              <a:xfrm>
                <a:off x="4388877" y="3761449"/>
                <a:ext cx="269875"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2E6772-67C4-C74E-89EC-016F39706E25}"/>
                  </a:ext>
                </a:extLst>
              </p:cNvPr>
              <p:cNvCxnSpPr>
                <a:cxnSpLocks/>
                <a:stCxn id="56" idx="6"/>
                <a:endCxn id="52" idx="2"/>
              </p:cNvCxnSpPr>
              <p:nvPr/>
            </p:nvCxnSpPr>
            <p:spPr>
              <a:xfrm>
                <a:off x="5192152" y="3750470"/>
                <a:ext cx="1353353" cy="109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18" name="TextBox 17">
            <a:extLst>
              <a:ext uri="{FF2B5EF4-FFF2-40B4-BE49-F238E27FC236}">
                <a16:creationId xmlns:a16="http://schemas.microsoft.com/office/drawing/2014/main" id="{C277F56E-C292-364D-B015-0A145606092B}"/>
              </a:ext>
            </a:extLst>
          </p:cNvPr>
          <p:cNvSpPr txBox="1"/>
          <p:nvPr/>
        </p:nvSpPr>
        <p:spPr>
          <a:xfrm>
            <a:off x="1907668" y="4758189"/>
            <a:ext cx="2035009" cy="400110"/>
          </a:xfrm>
          <a:prstGeom prst="rect">
            <a:avLst/>
          </a:prstGeom>
          <a:noFill/>
        </p:spPr>
        <p:txBody>
          <a:bodyPr wrap="square" rtlCol="0">
            <a:spAutoFit/>
          </a:bodyPr>
          <a:lstStyle/>
          <a:p>
            <a:r>
              <a:rPr lang="en-US" sz="2000" b="1" dirty="0"/>
              <a:t>R</a:t>
            </a:r>
            <a:r>
              <a:rPr lang="en-US" sz="2000" b="1" baseline="-25000" dirty="0"/>
              <a:t>6</a:t>
            </a:r>
            <a:r>
              <a:rPr lang="en-US" sz="2000" b="1" dirty="0"/>
              <a:t>:   R</a:t>
            </a:r>
            <a:r>
              <a:rPr lang="en-US" sz="2000" b="1" baseline="-25000" dirty="0"/>
              <a:t>5</a:t>
            </a:r>
            <a:r>
              <a:rPr lang="en-US" sz="2000" b="1" dirty="0"/>
              <a:t>*</a:t>
            </a:r>
            <a:endParaRPr lang="en-US" sz="2000" b="1" baseline="-25000" dirty="0"/>
          </a:p>
        </p:txBody>
      </p:sp>
    </p:spTree>
    <p:extLst>
      <p:ext uri="{BB962C8B-B14F-4D97-AF65-F5344CB8AC3E}">
        <p14:creationId xmlns:p14="http://schemas.microsoft.com/office/powerpoint/2010/main" val="3863471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758" y="274638"/>
            <a:ext cx="8839200" cy="1143000"/>
          </a:xfrm>
        </p:spPr>
        <p:txBody>
          <a:bodyPr>
            <a:normAutofit/>
          </a:bodyPr>
          <a:lstStyle/>
          <a:p>
            <a:pPr>
              <a:defRPr/>
            </a:pPr>
            <a:r>
              <a:rPr lang="en-US" dirty="0"/>
              <a:t>Deterministic Finite Automata (DFA)</a:t>
            </a:r>
          </a:p>
        </p:txBody>
      </p:sp>
      <p:sp>
        <p:nvSpPr>
          <p:cNvPr id="22531" name="Content Placeholder 2"/>
          <p:cNvSpPr>
            <a:spLocks noGrp="1"/>
          </p:cNvSpPr>
          <p:nvPr>
            <p:ph idx="1"/>
          </p:nvPr>
        </p:nvSpPr>
        <p:spPr>
          <a:xfrm>
            <a:off x="457200" y="1089375"/>
            <a:ext cx="8229600" cy="5137254"/>
          </a:xfrm>
        </p:spPr>
        <p:txBody>
          <a:bodyPr/>
          <a:lstStyle/>
          <a:p>
            <a:r>
              <a:rPr lang="en-US" sz="2800" b="1" dirty="0"/>
              <a:t>Def</a:t>
            </a:r>
            <a:r>
              <a:rPr lang="en-US" sz="2800" dirty="0"/>
              <a:t>:  </a:t>
            </a:r>
            <a:r>
              <a:rPr lang="en-US" sz="2800" dirty="0">
                <a:latin typeface="+mn-lt"/>
              </a:rPr>
              <a:t>x</a:t>
            </a:r>
            <a:r>
              <a:rPr lang="en-US" sz="2800" dirty="0"/>
              <a:t> is in the language recognized by an DFA if and only if </a:t>
            </a:r>
            <a:r>
              <a:rPr lang="en-US" sz="2800" dirty="0">
                <a:latin typeface="+mn-lt"/>
              </a:rPr>
              <a:t>x</a:t>
            </a:r>
            <a:r>
              <a:rPr lang="en-US" sz="2800" dirty="0"/>
              <a:t> labels a path from the start state to some final state</a:t>
            </a:r>
          </a:p>
          <a:p>
            <a:endParaRPr lang="en-US" sz="2800" dirty="0"/>
          </a:p>
          <a:p>
            <a:endParaRPr lang="en-US" sz="2800" dirty="0"/>
          </a:p>
          <a:p>
            <a:endParaRPr lang="en-US" sz="2800" dirty="0"/>
          </a:p>
          <a:p>
            <a:pPr marL="0" indent="0">
              <a:buNone/>
            </a:pPr>
            <a:endParaRPr lang="en-US" sz="2800" dirty="0"/>
          </a:p>
          <a:p>
            <a:pPr marL="0" indent="0">
              <a:buNone/>
            </a:pPr>
            <a:endParaRPr lang="en-US" sz="2800" dirty="0"/>
          </a:p>
          <a:p>
            <a:r>
              <a:rPr lang="en-US" sz="2800" dirty="0"/>
              <a:t>Path v</a:t>
            </a:r>
            <a:r>
              <a:rPr lang="en-US" sz="2800" baseline="-25000" dirty="0"/>
              <a:t>0</a:t>
            </a:r>
            <a:r>
              <a:rPr lang="en-US" sz="2800" dirty="0"/>
              <a:t>, v</a:t>
            </a:r>
            <a:r>
              <a:rPr lang="en-US" sz="2800" baseline="-25000" dirty="0"/>
              <a:t>1</a:t>
            </a:r>
            <a:r>
              <a:rPr lang="en-US" sz="2800" dirty="0"/>
              <a:t>, ..., </a:t>
            </a:r>
            <a:r>
              <a:rPr lang="en-US" sz="2800" dirty="0" err="1"/>
              <a:t>v</a:t>
            </a:r>
            <a:r>
              <a:rPr lang="en-US" sz="2800" baseline="-25000" dirty="0" err="1"/>
              <a:t>n</a:t>
            </a:r>
            <a:r>
              <a:rPr lang="en-US" sz="2800" dirty="0"/>
              <a:t> with v</a:t>
            </a:r>
            <a:r>
              <a:rPr lang="en-US" sz="2800" baseline="-25000" dirty="0"/>
              <a:t>0</a:t>
            </a:r>
            <a:r>
              <a:rPr lang="en-US" sz="2800" dirty="0"/>
              <a:t> = s</a:t>
            </a:r>
            <a:r>
              <a:rPr lang="en-US" sz="2800" baseline="-25000" dirty="0"/>
              <a:t>0</a:t>
            </a:r>
            <a:r>
              <a:rPr lang="en-US" sz="2800" dirty="0"/>
              <a:t> and label x describes a correct simulation of the DFA on input x</a:t>
            </a:r>
          </a:p>
          <a:p>
            <a:pPr lvl="1"/>
            <a:r>
              <a:rPr lang="en-US" sz="2400" dirty="0" err="1"/>
              <a:t>i-th</a:t>
            </a:r>
            <a:r>
              <a:rPr lang="en-US" sz="2400" dirty="0"/>
              <a:t> step must match the </a:t>
            </a:r>
            <a:r>
              <a:rPr lang="en-US" sz="2400" dirty="0" err="1"/>
              <a:t>i-th</a:t>
            </a:r>
            <a:r>
              <a:rPr lang="en-US" sz="2400" dirty="0"/>
              <a:t> character of </a:t>
            </a:r>
            <a:r>
              <a:rPr lang="en-US" sz="2400" dirty="0" smtClean="0"/>
              <a:t>x (there may be options for which label to take between vertices).</a:t>
            </a:r>
            <a:endParaRPr lang="en-US" sz="2400" dirty="0"/>
          </a:p>
        </p:txBody>
      </p:sp>
      <p:sp>
        <p:nvSpPr>
          <p:cNvPr id="20" name="Oval 19">
            <a:extLst>
              <a:ext uri="{FF2B5EF4-FFF2-40B4-BE49-F238E27FC236}">
                <a16:creationId xmlns:a16="http://schemas.microsoft.com/office/drawing/2014/main" id="{E89C166C-1C84-BA49-83D6-28654EC2D59A}"/>
              </a:ext>
            </a:extLst>
          </p:cNvPr>
          <p:cNvSpPr/>
          <p:nvPr/>
        </p:nvSpPr>
        <p:spPr>
          <a:xfrm>
            <a:off x="2394858" y="3555756"/>
            <a:ext cx="533400" cy="533400"/>
          </a:xfrm>
          <a:prstGeom prst="ellipse">
            <a:avLst/>
          </a:prstGeom>
          <a:solidFill>
            <a:schemeClr val="bg1">
              <a:lumMod val="9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black"/>
                </a:solidFill>
              </a:rPr>
              <a:t>s</a:t>
            </a:r>
            <a:r>
              <a:rPr lang="en-US" sz="2000" b="1" baseline="-25000" dirty="0">
                <a:solidFill>
                  <a:prstClr val="black"/>
                </a:solidFill>
              </a:rPr>
              <a:t>0</a:t>
            </a:r>
          </a:p>
        </p:txBody>
      </p:sp>
      <p:sp>
        <p:nvSpPr>
          <p:cNvPr id="21" name="Oval 20">
            <a:extLst>
              <a:ext uri="{FF2B5EF4-FFF2-40B4-BE49-F238E27FC236}">
                <a16:creationId xmlns:a16="http://schemas.microsoft.com/office/drawing/2014/main" id="{82469CB1-03C0-224B-A52D-2FA24118E442}"/>
              </a:ext>
            </a:extLst>
          </p:cNvPr>
          <p:cNvSpPr/>
          <p:nvPr/>
        </p:nvSpPr>
        <p:spPr>
          <a:xfrm>
            <a:off x="4833258" y="3555756"/>
            <a:ext cx="533400" cy="5334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black"/>
                </a:solidFill>
              </a:rPr>
              <a:t>s</a:t>
            </a:r>
            <a:r>
              <a:rPr lang="en-US" sz="2000" b="1" baseline="-25000" dirty="0">
                <a:solidFill>
                  <a:prstClr val="black"/>
                </a:solidFill>
              </a:rPr>
              <a:t>2</a:t>
            </a:r>
          </a:p>
        </p:txBody>
      </p:sp>
      <p:sp>
        <p:nvSpPr>
          <p:cNvPr id="27" name="Oval 26">
            <a:extLst>
              <a:ext uri="{FF2B5EF4-FFF2-40B4-BE49-F238E27FC236}">
                <a16:creationId xmlns:a16="http://schemas.microsoft.com/office/drawing/2014/main" id="{91FA6BF8-FF69-2843-B5F5-16D7BC01520B}"/>
              </a:ext>
            </a:extLst>
          </p:cNvPr>
          <p:cNvSpPr/>
          <p:nvPr/>
        </p:nvSpPr>
        <p:spPr>
          <a:xfrm>
            <a:off x="6052458" y="3555756"/>
            <a:ext cx="533400" cy="533400"/>
          </a:xfrm>
          <a:prstGeom prst="ellipse">
            <a:avLst/>
          </a:prstGeom>
          <a:solidFill>
            <a:schemeClr val="bg1">
              <a:lumMod val="9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black"/>
                </a:solidFill>
              </a:rPr>
              <a:t>s</a:t>
            </a:r>
            <a:r>
              <a:rPr lang="en-US" sz="2000" b="1" baseline="-25000" dirty="0">
                <a:solidFill>
                  <a:prstClr val="black"/>
                </a:solidFill>
              </a:rPr>
              <a:t>3</a:t>
            </a:r>
          </a:p>
        </p:txBody>
      </p:sp>
      <p:sp>
        <p:nvSpPr>
          <p:cNvPr id="28" name="Oval 27">
            <a:extLst>
              <a:ext uri="{FF2B5EF4-FFF2-40B4-BE49-F238E27FC236}">
                <a16:creationId xmlns:a16="http://schemas.microsoft.com/office/drawing/2014/main" id="{E75CCC8E-EF3B-3544-8A57-A5CE1AAE34F1}"/>
              </a:ext>
            </a:extLst>
          </p:cNvPr>
          <p:cNvSpPr/>
          <p:nvPr/>
        </p:nvSpPr>
        <p:spPr>
          <a:xfrm>
            <a:off x="3614058" y="3555756"/>
            <a:ext cx="533400" cy="533400"/>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prstClr val="black"/>
                </a:solidFill>
              </a:rPr>
              <a:t>s</a:t>
            </a:r>
            <a:r>
              <a:rPr lang="en-US" sz="2000" b="1" baseline="-25000" dirty="0">
                <a:solidFill>
                  <a:prstClr val="black"/>
                </a:solidFill>
              </a:rPr>
              <a:t>1</a:t>
            </a:r>
          </a:p>
        </p:txBody>
      </p:sp>
      <p:sp>
        <p:nvSpPr>
          <p:cNvPr id="29" name="TextBox 14">
            <a:extLst>
              <a:ext uri="{FF2B5EF4-FFF2-40B4-BE49-F238E27FC236}">
                <a16:creationId xmlns:a16="http://schemas.microsoft.com/office/drawing/2014/main" id="{2249BF61-DC66-2243-8F0F-FD7BF914E204}"/>
              </a:ext>
            </a:extLst>
          </p:cNvPr>
          <p:cNvSpPr txBox="1">
            <a:spLocks noChangeArrowheads="1"/>
          </p:cNvSpPr>
          <p:nvPr/>
        </p:nvSpPr>
        <p:spPr bwMode="auto">
          <a:xfrm>
            <a:off x="5377947" y="3445689"/>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a:solidFill>
                  <a:prstClr val="black"/>
                </a:solidFill>
              </a:rPr>
              <a:t>1</a:t>
            </a:r>
          </a:p>
        </p:txBody>
      </p:sp>
      <p:sp>
        <p:nvSpPr>
          <p:cNvPr id="30" name="TextBox 15">
            <a:extLst>
              <a:ext uri="{FF2B5EF4-FFF2-40B4-BE49-F238E27FC236}">
                <a16:creationId xmlns:a16="http://schemas.microsoft.com/office/drawing/2014/main" id="{9B477D9B-0737-2749-A06D-B1CB5EBF9066}"/>
              </a:ext>
            </a:extLst>
          </p:cNvPr>
          <p:cNvSpPr txBox="1">
            <a:spLocks noChangeArrowheads="1"/>
          </p:cNvSpPr>
          <p:nvPr/>
        </p:nvSpPr>
        <p:spPr bwMode="auto">
          <a:xfrm>
            <a:off x="4223658" y="3434400"/>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a:solidFill>
                  <a:prstClr val="black"/>
                </a:solidFill>
              </a:rPr>
              <a:t>1</a:t>
            </a:r>
          </a:p>
        </p:txBody>
      </p:sp>
      <p:cxnSp>
        <p:nvCxnSpPr>
          <p:cNvPr id="31" name="Straight Arrow Connector 30">
            <a:extLst>
              <a:ext uri="{FF2B5EF4-FFF2-40B4-BE49-F238E27FC236}">
                <a16:creationId xmlns:a16="http://schemas.microsoft.com/office/drawing/2014/main" id="{761A158A-87BD-E841-9C04-7123D8F4E6E2}"/>
              </a:ext>
            </a:extLst>
          </p:cNvPr>
          <p:cNvCxnSpPr>
            <a:stCxn id="20" idx="6"/>
            <a:endCxn id="28" idx="2"/>
          </p:cNvCxnSpPr>
          <p:nvPr/>
        </p:nvCxnSpPr>
        <p:spPr>
          <a:xfrm>
            <a:off x="2928258" y="3822456"/>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18">
            <a:extLst>
              <a:ext uri="{FF2B5EF4-FFF2-40B4-BE49-F238E27FC236}">
                <a16:creationId xmlns:a16="http://schemas.microsoft.com/office/drawing/2014/main" id="{031E3661-3082-A846-8714-FE16C41C0E21}"/>
              </a:ext>
            </a:extLst>
          </p:cNvPr>
          <p:cNvSpPr txBox="1">
            <a:spLocks noChangeArrowheads="1"/>
          </p:cNvSpPr>
          <p:nvPr/>
        </p:nvSpPr>
        <p:spPr bwMode="auto">
          <a:xfrm>
            <a:off x="2973414" y="3468267"/>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dirty="0">
                <a:solidFill>
                  <a:prstClr val="black"/>
                </a:solidFill>
              </a:rPr>
              <a:t>1</a:t>
            </a:r>
          </a:p>
        </p:txBody>
      </p:sp>
      <p:sp>
        <p:nvSpPr>
          <p:cNvPr id="33" name="TextBox 23">
            <a:extLst>
              <a:ext uri="{FF2B5EF4-FFF2-40B4-BE49-F238E27FC236}">
                <a16:creationId xmlns:a16="http://schemas.microsoft.com/office/drawing/2014/main" id="{9F7D1300-EA71-4D4A-B039-DB91CDD3BAED}"/>
              </a:ext>
            </a:extLst>
          </p:cNvPr>
          <p:cNvSpPr txBox="1">
            <a:spLocks noChangeArrowheads="1"/>
          </p:cNvSpPr>
          <p:nvPr/>
        </p:nvSpPr>
        <p:spPr bwMode="auto">
          <a:xfrm>
            <a:off x="6052457" y="4416534"/>
            <a:ext cx="8015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a:solidFill>
                  <a:prstClr val="black"/>
                </a:solidFill>
              </a:rPr>
              <a:t>0,1</a:t>
            </a:r>
          </a:p>
        </p:txBody>
      </p:sp>
      <p:sp>
        <p:nvSpPr>
          <p:cNvPr id="34" name="TextBox 24">
            <a:extLst>
              <a:ext uri="{FF2B5EF4-FFF2-40B4-BE49-F238E27FC236}">
                <a16:creationId xmlns:a16="http://schemas.microsoft.com/office/drawing/2014/main" id="{D1F01AC4-A8EA-8E42-8312-6F837B558BD2}"/>
              </a:ext>
            </a:extLst>
          </p:cNvPr>
          <p:cNvSpPr txBox="1">
            <a:spLocks noChangeArrowheads="1"/>
          </p:cNvSpPr>
          <p:nvPr/>
        </p:nvSpPr>
        <p:spPr bwMode="auto">
          <a:xfrm>
            <a:off x="4909458" y="2847378"/>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dirty="0">
                <a:solidFill>
                  <a:prstClr val="black"/>
                </a:solidFill>
              </a:rPr>
              <a:t>0</a:t>
            </a:r>
          </a:p>
        </p:txBody>
      </p:sp>
      <p:sp>
        <p:nvSpPr>
          <p:cNvPr id="35" name="TextBox 27">
            <a:extLst>
              <a:ext uri="{FF2B5EF4-FFF2-40B4-BE49-F238E27FC236}">
                <a16:creationId xmlns:a16="http://schemas.microsoft.com/office/drawing/2014/main" id="{8F4A81F5-E155-8346-A372-29A5757630FB}"/>
              </a:ext>
            </a:extLst>
          </p:cNvPr>
          <p:cNvSpPr txBox="1">
            <a:spLocks noChangeArrowheads="1"/>
          </p:cNvSpPr>
          <p:nvPr/>
        </p:nvSpPr>
        <p:spPr bwMode="auto">
          <a:xfrm>
            <a:off x="2513391" y="4450401"/>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a:solidFill>
                  <a:prstClr val="black"/>
                </a:solidFill>
              </a:rPr>
              <a:t>0</a:t>
            </a:r>
          </a:p>
        </p:txBody>
      </p:sp>
      <p:sp>
        <p:nvSpPr>
          <p:cNvPr id="36" name="TextBox 28">
            <a:extLst>
              <a:ext uri="{FF2B5EF4-FFF2-40B4-BE49-F238E27FC236}">
                <a16:creationId xmlns:a16="http://schemas.microsoft.com/office/drawing/2014/main" id="{0A530A67-578A-1E45-B5C4-2B9E976FF266}"/>
              </a:ext>
            </a:extLst>
          </p:cNvPr>
          <p:cNvSpPr txBox="1">
            <a:spLocks noChangeArrowheads="1"/>
          </p:cNvSpPr>
          <p:nvPr/>
        </p:nvSpPr>
        <p:spPr bwMode="auto">
          <a:xfrm>
            <a:off x="3614058" y="2977200"/>
            <a:ext cx="22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2000" dirty="0">
                <a:solidFill>
                  <a:prstClr val="black"/>
                </a:solidFill>
              </a:rPr>
              <a:t>0</a:t>
            </a:r>
          </a:p>
        </p:txBody>
      </p:sp>
      <p:sp>
        <p:nvSpPr>
          <p:cNvPr id="37" name="Arc 36">
            <a:extLst>
              <a:ext uri="{FF2B5EF4-FFF2-40B4-BE49-F238E27FC236}">
                <a16:creationId xmlns:a16="http://schemas.microsoft.com/office/drawing/2014/main" id="{D1C7C328-D0C7-3D44-8A8D-D109B6823F79}"/>
              </a:ext>
            </a:extLst>
          </p:cNvPr>
          <p:cNvSpPr/>
          <p:nvPr/>
        </p:nvSpPr>
        <p:spPr>
          <a:xfrm>
            <a:off x="2775858" y="3208094"/>
            <a:ext cx="1066800" cy="652462"/>
          </a:xfrm>
          <a:prstGeom prst="arc">
            <a:avLst>
              <a:gd name="adj1" fmla="val 10855616"/>
              <a:gd name="adj2" fmla="val 0"/>
            </a:avLst>
          </a:prstGeom>
          <a:ln w="28575">
            <a:solidFill>
              <a:schemeClr val="tx1"/>
            </a:solidFill>
            <a:headEnd type="stealth" w="lg"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solidFill>
                <a:prstClr val="black"/>
              </a:solidFill>
            </a:endParaRPr>
          </a:p>
        </p:txBody>
      </p:sp>
      <p:sp>
        <p:nvSpPr>
          <p:cNvPr id="38" name="Arc 37">
            <a:extLst>
              <a:ext uri="{FF2B5EF4-FFF2-40B4-BE49-F238E27FC236}">
                <a16:creationId xmlns:a16="http://schemas.microsoft.com/office/drawing/2014/main" id="{AA37BE83-EA0A-C047-A754-40C7DCC84425}"/>
              </a:ext>
            </a:extLst>
          </p:cNvPr>
          <p:cNvSpPr/>
          <p:nvPr/>
        </p:nvSpPr>
        <p:spPr>
          <a:xfrm>
            <a:off x="2547258" y="2793756"/>
            <a:ext cx="2590800" cy="1447800"/>
          </a:xfrm>
          <a:prstGeom prst="arc">
            <a:avLst>
              <a:gd name="adj1" fmla="val 10677123"/>
              <a:gd name="adj2" fmla="val 0"/>
            </a:avLst>
          </a:prstGeom>
          <a:ln w="28575">
            <a:solidFill>
              <a:schemeClr val="tx1"/>
            </a:solidFill>
            <a:headEnd type="stealth" w="lg"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solidFill>
                <a:prstClr val="black"/>
              </a:solidFill>
            </a:endParaRPr>
          </a:p>
        </p:txBody>
      </p:sp>
      <p:cxnSp>
        <p:nvCxnSpPr>
          <p:cNvPr id="39" name="Straight Arrow Connector 38">
            <a:extLst>
              <a:ext uri="{FF2B5EF4-FFF2-40B4-BE49-F238E27FC236}">
                <a16:creationId xmlns:a16="http://schemas.microsoft.com/office/drawing/2014/main" id="{6CBD50EE-8382-204C-9528-33E7AE0EE48C}"/>
              </a:ext>
            </a:extLst>
          </p:cNvPr>
          <p:cNvCxnSpPr/>
          <p:nvPr/>
        </p:nvCxnSpPr>
        <p:spPr>
          <a:xfrm>
            <a:off x="4147458" y="3784356"/>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A09238B-9776-B348-A316-76ECD5C08D97}"/>
              </a:ext>
            </a:extLst>
          </p:cNvPr>
          <p:cNvCxnSpPr/>
          <p:nvPr/>
        </p:nvCxnSpPr>
        <p:spPr>
          <a:xfrm>
            <a:off x="5366658" y="3784356"/>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Arc 40">
            <a:extLst>
              <a:ext uri="{FF2B5EF4-FFF2-40B4-BE49-F238E27FC236}">
                <a16:creationId xmlns:a16="http://schemas.microsoft.com/office/drawing/2014/main" id="{9C3A9EED-5222-9C48-B3CB-45F65FCD375D}"/>
              </a:ext>
            </a:extLst>
          </p:cNvPr>
          <p:cNvSpPr/>
          <p:nvPr/>
        </p:nvSpPr>
        <p:spPr>
          <a:xfrm rot="14988361">
            <a:off x="2493283" y="4111381"/>
            <a:ext cx="381000" cy="381000"/>
          </a:xfrm>
          <a:prstGeom prst="arc">
            <a:avLst>
              <a:gd name="adj1" fmla="val 1453660"/>
              <a:gd name="adj2" fmla="val 0"/>
            </a:avLst>
          </a:prstGeom>
          <a:ln w="28575">
            <a:solidFill>
              <a:schemeClr val="tx1"/>
            </a:solidFill>
            <a:headEnd type="none" w="med" len="med"/>
            <a:tailEnd type="stealth" w="lg"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solidFill>
                <a:prstClr val="black"/>
              </a:solidFill>
            </a:endParaRPr>
          </a:p>
        </p:txBody>
      </p:sp>
      <p:sp>
        <p:nvSpPr>
          <p:cNvPr id="42" name="Arc 41">
            <a:extLst>
              <a:ext uri="{FF2B5EF4-FFF2-40B4-BE49-F238E27FC236}">
                <a16:creationId xmlns:a16="http://schemas.microsoft.com/office/drawing/2014/main" id="{586A6454-1BA8-5B4F-AFA7-B43250BBB4C8}"/>
              </a:ext>
            </a:extLst>
          </p:cNvPr>
          <p:cNvSpPr/>
          <p:nvPr/>
        </p:nvSpPr>
        <p:spPr>
          <a:xfrm rot="14988361">
            <a:off x="6106433" y="4066931"/>
            <a:ext cx="381000" cy="381000"/>
          </a:xfrm>
          <a:prstGeom prst="arc">
            <a:avLst>
              <a:gd name="adj1" fmla="val 1453660"/>
              <a:gd name="adj2" fmla="val 0"/>
            </a:avLst>
          </a:prstGeom>
          <a:ln w="28575">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a:solidFill>
                <a:prstClr val="black"/>
              </a:solidFill>
            </a:endParaRPr>
          </a:p>
        </p:txBody>
      </p:sp>
      <p:cxnSp>
        <p:nvCxnSpPr>
          <p:cNvPr id="43" name="Straight Arrow Connector 42">
            <a:extLst>
              <a:ext uri="{FF2B5EF4-FFF2-40B4-BE49-F238E27FC236}">
                <a16:creationId xmlns:a16="http://schemas.microsoft.com/office/drawing/2014/main" id="{96E7A5D7-82EC-7842-B0FF-EFFB915C085E}"/>
              </a:ext>
            </a:extLst>
          </p:cNvPr>
          <p:cNvCxnSpPr/>
          <p:nvPr/>
        </p:nvCxnSpPr>
        <p:spPr>
          <a:xfrm>
            <a:off x="2090058" y="3784356"/>
            <a:ext cx="3048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2279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Splicing out state t</a:t>
            </a:r>
            <a:r>
              <a:rPr lang="en-US" baseline="-25000" dirty="0"/>
              <a:t>2 </a:t>
            </a:r>
            <a:r>
              <a:rPr lang="en-US" dirty="0"/>
              <a:t>(and then t</a:t>
            </a:r>
            <a:r>
              <a:rPr lang="en-US" baseline="-25000" dirty="0"/>
              <a:t>0</a:t>
            </a:r>
            <a:r>
              <a:rPr lang="en-US" dirty="0"/>
              <a:t>)</a:t>
            </a:r>
          </a:p>
        </p:txBody>
      </p:sp>
      <p:sp>
        <p:nvSpPr>
          <p:cNvPr id="28" name="TextBox 27"/>
          <p:cNvSpPr txBox="1"/>
          <p:nvPr/>
        </p:nvSpPr>
        <p:spPr>
          <a:xfrm>
            <a:off x="609600" y="2455115"/>
            <a:ext cx="4191000" cy="1938992"/>
          </a:xfrm>
          <a:prstGeom prst="rect">
            <a:avLst/>
          </a:prstGeom>
          <a:noFill/>
        </p:spPr>
        <p:txBody>
          <a:bodyPr wrap="square" rtlCol="0">
            <a:spAutoFit/>
          </a:bodyPr>
          <a:lstStyle/>
          <a:p>
            <a:r>
              <a:rPr lang="en-US" sz="2000" dirty="0"/>
              <a:t>R</a:t>
            </a:r>
            <a:r>
              <a:rPr lang="en-US" sz="2000" baseline="-25000" dirty="0"/>
              <a:t>1</a:t>
            </a:r>
            <a:r>
              <a:rPr lang="en-US" sz="2000" dirty="0"/>
              <a:t>:   0 </a:t>
            </a:r>
            <a:r>
              <a:rPr lang="en-US" sz="2000" dirty="0">
                <a:latin typeface="Cambria Math"/>
                <a:ea typeface="Cambria Math"/>
              </a:rPr>
              <a:t>∪</a:t>
            </a:r>
            <a:r>
              <a:rPr lang="en-US" sz="2000" dirty="0"/>
              <a:t> 10*2</a:t>
            </a:r>
          </a:p>
          <a:p>
            <a:r>
              <a:rPr lang="en-US" sz="2000" dirty="0"/>
              <a:t>R</a:t>
            </a:r>
            <a:r>
              <a:rPr lang="en-US" sz="2000" baseline="-25000" dirty="0"/>
              <a:t>2</a:t>
            </a:r>
            <a:r>
              <a:rPr lang="en-US" sz="2000" dirty="0"/>
              <a:t>:   2 </a:t>
            </a:r>
            <a:r>
              <a:rPr lang="en-US" sz="2000" dirty="0">
                <a:latin typeface="Cambria Math"/>
                <a:ea typeface="Cambria Math"/>
              </a:rPr>
              <a:t>∪</a:t>
            </a:r>
            <a:r>
              <a:rPr lang="en-US" sz="2000" dirty="0"/>
              <a:t> 10*1</a:t>
            </a:r>
          </a:p>
          <a:p>
            <a:r>
              <a:rPr lang="en-US" sz="2000" dirty="0"/>
              <a:t>R</a:t>
            </a:r>
            <a:r>
              <a:rPr lang="en-US" sz="2000" baseline="-25000" dirty="0"/>
              <a:t>3</a:t>
            </a:r>
            <a:r>
              <a:rPr lang="en-US" sz="2000" dirty="0"/>
              <a:t>:   1 </a:t>
            </a:r>
            <a:r>
              <a:rPr lang="en-US" sz="2000" dirty="0">
                <a:latin typeface="Cambria Math"/>
                <a:ea typeface="Cambria Math"/>
              </a:rPr>
              <a:t>∪</a:t>
            </a:r>
            <a:r>
              <a:rPr lang="en-US" sz="2000" dirty="0"/>
              <a:t> 20*2</a:t>
            </a:r>
          </a:p>
          <a:p>
            <a:r>
              <a:rPr lang="en-US" sz="2000" dirty="0"/>
              <a:t>R</a:t>
            </a:r>
            <a:r>
              <a:rPr lang="en-US" sz="2000" baseline="-25000" dirty="0"/>
              <a:t>4</a:t>
            </a:r>
            <a:r>
              <a:rPr lang="en-US" sz="2000" dirty="0"/>
              <a:t>:   0 </a:t>
            </a:r>
            <a:r>
              <a:rPr lang="en-US" sz="2000" dirty="0">
                <a:latin typeface="Cambria Math"/>
                <a:ea typeface="Cambria Math"/>
              </a:rPr>
              <a:t>∪</a:t>
            </a:r>
            <a:r>
              <a:rPr lang="en-US" sz="2000" dirty="0"/>
              <a:t> 20*1</a:t>
            </a:r>
          </a:p>
          <a:p>
            <a:r>
              <a:rPr lang="en-US" sz="2000" dirty="0"/>
              <a:t>R</a:t>
            </a:r>
            <a:r>
              <a:rPr lang="en-US" sz="2000" baseline="-25000" dirty="0"/>
              <a:t>5</a:t>
            </a:r>
            <a:r>
              <a:rPr lang="en-US" sz="2000" dirty="0"/>
              <a:t>:   R</a:t>
            </a:r>
            <a:r>
              <a:rPr lang="en-US" sz="2000" baseline="-25000" dirty="0"/>
              <a:t>1</a:t>
            </a:r>
            <a:r>
              <a:rPr lang="en-US" sz="2000" dirty="0"/>
              <a:t> </a:t>
            </a:r>
            <a:r>
              <a:rPr lang="en-US" sz="2000" dirty="0">
                <a:latin typeface="Cambria Math"/>
                <a:ea typeface="Cambria Math"/>
              </a:rPr>
              <a:t>∪</a:t>
            </a:r>
            <a:r>
              <a:rPr lang="en-US" sz="2000" dirty="0"/>
              <a:t> R</a:t>
            </a:r>
            <a:r>
              <a:rPr lang="en-US" sz="2000" baseline="-25000" dirty="0"/>
              <a:t>2</a:t>
            </a:r>
            <a:r>
              <a:rPr lang="en-US" sz="2000" dirty="0"/>
              <a:t>R</a:t>
            </a:r>
            <a:r>
              <a:rPr lang="en-US" sz="2000" baseline="-25000" dirty="0"/>
              <a:t>4</a:t>
            </a:r>
            <a:r>
              <a:rPr lang="en-US" sz="2000" dirty="0"/>
              <a:t>*R</a:t>
            </a:r>
            <a:r>
              <a:rPr lang="en-US" sz="2000" baseline="-25000" dirty="0"/>
              <a:t>3</a:t>
            </a:r>
          </a:p>
          <a:p>
            <a:r>
              <a:rPr lang="en-US" sz="2000" dirty="0"/>
              <a:t>R</a:t>
            </a:r>
            <a:r>
              <a:rPr lang="en-US" sz="2000" baseline="-25000" dirty="0"/>
              <a:t>6</a:t>
            </a:r>
            <a:r>
              <a:rPr lang="en-US" sz="2000" dirty="0"/>
              <a:t>:   R</a:t>
            </a:r>
            <a:r>
              <a:rPr lang="en-US" sz="2000" baseline="-25000" dirty="0"/>
              <a:t>5</a:t>
            </a:r>
            <a:r>
              <a:rPr lang="en-US" sz="2000" dirty="0"/>
              <a:t>*</a:t>
            </a:r>
            <a:endParaRPr lang="en-US" sz="2000" baseline="-25000" dirty="0"/>
          </a:p>
        </p:txBody>
      </p:sp>
      <p:sp>
        <p:nvSpPr>
          <p:cNvPr id="41" name="Content Placeholder 2">
            <a:extLst>
              <a:ext uri="{FF2B5EF4-FFF2-40B4-BE49-F238E27FC236}">
                <a16:creationId xmlns:a16="http://schemas.microsoft.com/office/drawing/2014/main" id="{A5750417-BE5E-C847-9637-6BCAC90E23D0}"/>
              </a:ext>
            </a:extLst>
          </p:cNvPr>
          <p:cNvSpPr txBox="1">
            <a:spLocks/>
          </p:cNvSpPr>
          <p:nvPr/>
        </p:nvSpPr>
        <p:spPr>
          <a:xfrm>
            <a:off x="609600" y="1191049"/>
            <a:ext cx="8229600" cy="5140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srgbClr val="C00000"/>
                </a:solidFill>
                <a:latin typeface="Franklin Gothic Medium" panose="020B0603020102020204" pitchFamily="34" charset="0"/>
              </a:rPr>
              <a:t>Regular expressions to add to edges</a:t>
            </a:r>
          </a:p>
        </p:txBody>
      </p:sp>
      <p:grpSp>
        <p:nvGrpSpPr>
          <p:cNvPr id="50" name="Group 49">
            <a:extLst>
              <a:ext uri="{FF2B5EF4-FFF2-40B4-BE49-F238E27FC236}">
                <a16:creationId xmlns:a16="http://schemas.microsoft.com/office/drawing/2014/main" id="{C75C77E2-A78F-8F4D-8B6B-F8750EE6D699}"/>
              </a:ext>
            </a:extLst>
          </p:cNvPr>
          <p:cNvGrpSpPr/>
          <p:nvPr/>
        </p:nvGrpSpPr>
        <p:grpSpPr>
          <a:xfrm>
            <a:off x="4396572" y="3295394"/>
            <a:ext cx="2690028" cy="623158"/>
            <a:chOff x="4178858" y="3532677"/>
            <a:chExt cx="2690028" cy="623158"/>
          </a:xfrm>
        </p:grpSpPr>
        <p:sp>
          <p:nvSpPr>
            <p:cNvPr id="62" name="TextBox 25">
              <a:extLst>
                <a:ext uri="{FF2B5EF4-FFF2-40B4-BE49-F238E27FC236}">
                  <a16:creationId xmlns:a16="http://schemas.microsoft.com/office/drawing/2014/main" id="{85DF1B55-43C4-B043-B695-8B327D4995A0}"/>
                </a:ext>
              </a:extLst>
            </p:cNvPr>
            <p:cNvSpPr txBox="1">
              <a:spLocks noChangeArrowheads="1"/>
            </p:cNvSpPr>
            <p:nvPr/>
          </p:nvSpPr>
          <p:spPr bwMode="auto">
            <a:xfrm>
              <a:off x="5467891" y="3532677"/>
              <a:ext cx="3818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MS PGothic" charset="0"/>
                  <a:cs typeface="MS PGothic" charset="0"/>
                </a:defRPr>
              </a:lvl1pPr>
              <a:lvl2pPr marL="742950" indent="-285750" eaLnBrk="0" hangingPunct="0">
                <a:defRPr>
                  <a:solidFill>
                    <a:schemeClr val="tx1"/>
                  </a:solidFill>
                  <a:latin typeface="Arial" charset="0"/>
                  <a:ea typeface="MS PGothic" charset="0"/>
                  <a:cs typeface="MS PGothic" charset="0"/>
                </a:defRPr>
              </a:lvl2pPr>
              <a:lvl3pPr marL="1143000" indent="-228600" eaLnBrk="0" hangingPunct="0">
                <a:defRPr>
                  <a:solidFill>
                    <a:schemeClr val="tx1"/>
                  </a:solidFill>
                  <a:latin typeface="Arial" charset="0"/>
                  <a:ea typeface="MS PGothic" charset="0"/>
                  <a:cs typeface="MS PGothic" charset="0"/>
                </a:defRPr>
              </a:lvl3pPr>
              <a:lvl4pPr marL="1600200" indent="-228600" eaLnBrk="0" hangingPunct="0">
                <a:defRPr>
                  <a:solidFill>
                    <a:schemeClr val="tx1"/>
                  </a:solidFill>
                  <a:latin typeface="Arial" charset="0"/>
                  <a:ea typeface="MS PGothic" charset="0"/>
                  <a:cs typeface="MS PGothic" charset="0"/>
                </a:defRPr>
              </a:lvl4pPr>
              <a:lvl5pPr marL="2057400" indent="-228600" eaLnBrk="0" hangingPunct="0">
                <a:defRPr>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Arial" charset="0"/>
                  <a:ea typeface="MS PGothic" charset="0"/>
                  <a:cs typeface="MS PGothic" charset="0"/>
                </a:defRPr>
              </a:lvl9pPr>
            </a:lstStyle>
            <a:p>
              <a:pPr eaLnBrk="1" hangingPunct="1"/>
              <a:r>
                <a:rPr lang="en-US" sz="1400" dirty="0">
                  <a:sym typeface="Symbol" charset="0"/>
                </a:rPr>
                <a:t>R</a:t>
              </a:r>
              <a:r>
                <a:rPr lang="en-US" sz="1400" baseline="-25000" dirty="0">
                  <a:sym typeface="Symbol" charset="0"/>
                </a:rPr>
                <a:t>6</a:t>
              </a:r>
              <a:endParaRPr lang="en-US" sz="1400" baseline="-25000" dirty="0"/>
            </a:p>
          </p:txBody>
        </p:sp>
        <p:sp>
          <p:nvSpPr>
            <p:cNvPr id="52" name="Oval 51">
              <a:extLst>
                <a:ext uri="{FF2B5EF4-FFF2-40B4-BE49-F238E27FC236}">
                  <a16:creationId xmlns:a16="http://schemas.microsoft.com/office/drawing/2014/main" id="{97B2543D-DEFF-8847-B5CC-8F700011B06B}"/>
                </a:ext>
              </a:extLst>
            </p:cNvPr>
            <p:cNvSpPr/>
            <p:nvPr/>
          </p:nvSpPr>
          <p:spPr>
            <a:xfrm>
              <a:off x="6335486" y="3647864"/>
              <a:ext cx="533400" cy="504499"/>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f</a:t>
              </a:r>
              <a:endParaRPr lang="en-US" baseline="-25000" dirty="0">
                <a:solidFill>
                  <a:srgbClr val="0000FF"/>
                </a:solidFill>
              </a:endParaRPr>
            </a:p>
          </p:txBody>
        </p:sp>
        <p:grpSp>
          <p:nvGrpSpPr>
            <p:cNvPr id="55" name="Group 54">
              <a:extLst>
                <a:ext uri="{FF2B5EF4-FFF2-40B4-BE49-F238E27FC236}">
                  <a16:creationId xmlns:a16="http://schemas.microsoft.com/office/drawing/2014/main" id="{DE49CA6D-878C-234F-B21B-C73E0687D9C6}"/>
                </a:ext>
              </a:extLst>
            </p:cNvPr>
            <p:cNvGrpSpPr/>
            <p:nvPr/>
          </p:nvGrpSpPr>
          <p:grpSpPr>
            <a:xfrm>
              <a:off x="4178858" y="3622435"/>
              <a:ext cx="2156628" cy="533400"/>
              <a:chOff x="4388877" y="3483770"/>
              <a:chExt cx="2156628" cy="533400"/>
            </a:xfrm>
          </p:grpSpPr>
          <p:sp>
            <p:nvSpPr>
              <p:cNvPr id="56" name="Oval 55">
                <a:extLst>
                  <a:ext uri="{FF2B5EF4-FFF2-40B4-BE49-F238E27FC236}">
                    <a16:creationId xmlns:a16="http://schemas.microsoft.com/office/drawing/2014/main" id="{E8934BB9-6532-6D41-8D5F-147FE7186CC7}"/>
                  </a:ext>
                </a:extLst>
              </p:cNvPr>
              <p:cNvSpPr/>
              <p:nvPr/>
            </p:nvSpPr>
            <p:spPr>
              <a:xfrm>
                <a:off x="4658752" y="348377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rgbClr val="0000FF"/>
                    </a:solidFill>
                  </a:rPr>
                  <a:t>s</a:t>
                </a:r>
                <a:endParaRPr lang="en-US" baseline="-25000" dirty="0">
                  <a:solidFill>
                    <a:srgbClr val="0000FF"/>
                  </a:solidFill>
                </a:endParaRPr>
              </a:p>
            </p:txBody>
          </p:sp>
          <p:cxnSp>
            <p:nvCxnSpPr>
              <p:cNvPr id="57" name="Straight Arrow Connector 56">
                <a:extLst>
                  <a:ext uri="{FF2B5EF4-FFF2-40B4-BE49-F238E27FC236}">
                    <a16:creationId xmlns:a16="http://schemas.microsoft.com/office/drawing/2014/main" id="{D0E198DF-D244-EB4F-B2BB-FA2FED8D8EEA}"/>
                  </a:ext>
                </a:extLst>
              </p:cNvPr>
              <p:cNvCxnSpPr/>
              <p:nvPr/>
            </p:nvCxnSpPr>
            <p:spPr bwMode="auto">
              <a:xfrm>
                <a:off x="4388877" y="3761449"/>
                <a:ext cx="269875"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2E6772-67C4-C74E-89EC-016F39706E25}"/>
                  </a:ext>
                </a:extLst>
              </p:cNvPr>
              <p:cNvCxnSpPr>
                <a:cxnSpLocks/>
                <a:stCxn id="56" idx="6"/>
                <a:endCxn id="52" idx="2"/>
              </p:cNvCxnSpPr>
              <p:nvPr/>
            </p:nvCxnSpPr>
            <p:spPr>
              <a:xfrm>
                <a:off x="5192152" y="3750470"/>
                <a:ext cx="1353353" cy="1097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23" name="TextBox 22">
            <a:extLst>
              <a:ext uri="{FF2B5EF4-FFF2-40B4-BE49-F238E27FC236}">
                <a16:creationId xmlns:a16="http://schemas.microsoft.com/office/drawing/2014/main" id="{C8459E11-0F12-3040-A5AC-8C7D5E3D2D62}"/>
              </a:ext>
            </a:extLst>
          </p:cNvPr>
          <p:cNvSpPr txBox="1"/>
          <p:nvPr/>
        </p:nvSpPr>
        <p:spPr>
          <a:xfrm>
            <a:off x="1599973" y="5202028"/>
            <a:ext cx="5593198" cy="769441"/>
          </a:xfrm>
          <a:prstGeom prst="rect">
            <a:avLst/>
          </a:prstGeom>
          <a:noFill/>
        </p:spPr>
        <p:txBody>
          <a:bodyPr wrap="none" rtlCol="0">
            <a:spAutoFit/>
          </a:bodyPr>
          <a:lstStyle/>
          <a:p>
            <a:r>
              <a:rPr lang="en-US" sz="2200" dirty="0"/>
              <a:t>Final regular expression: </a:t>
            </a:r>
            <a:r>
              <a:rPr lang="en-US" sz="2000" dirty="0">
                <a:solidFill>
                  <a:prstClr val="black"/>
                </a:solidFill>
              </a:rPr>
              <a:t>R</a:t>
            </a:r>
            <a:r>
              <a:rPr lang="en-US" sz="2000" baseline="-25000" dirty="0">
                <a:solidFill>
                  <a:prstClr val="black"/>
                </a:solidFill>
              </a:rPr>
              <a:t>6</a:t>
            </a:r>
            <a:r>
              <a:rPr lang="en-US" sz="2000" dirty="0">
                <a:solidFill>
                  <a:prstClr val="black"/>
                </a:solidFill>
              </a:rPr>
              <a:t> =</a:t>
            </a:r>
            <a:endParaRPr lang="en-US" sz="2200" dirty="0"/>
          </a:p>
          <a:p>
            <a:r>
              <a:rPr lang="en-US" sz="2200" dirty="0"/>
              <a:t>(0 </a:t>
            </a:r>
            <a:r>
              <a:rPr lang="en-US" sz="2200" dirty="0">
                <a:latin typeface="Cambria Math"/>
                <a:ea typeface="Cambria Math"/>
              </a:rPr>
              <a:t>∪</a:t>
            </a:r>
            <a:r>
              <a:rPr lang="en-US" sz="2200" dirty="0"/>
              <a:t> 10*2 </a:t>
            </a:r>
            <a:r>
              <a:rPr lang="en-US" sz="2200" dirty="0">
                <a:latin typeface="Cambria Math"/>
                <a:ea typeface="Cambria Math"/>
              </a:rPr>
              <a:t>∪</a:t>
            </a:r>
            <a:r>
              <a:rPr lang="en-US" sz="2200" dirty="0"/>
              <a:t> (2 </a:t>
            </a:r>
            <a:r>
              <a:rPr lang="en-US" sz="2200" dirty="0">
                <a:latin typeface="Cambria Math"/>
                <a:ea typeface="Cambria Math"/>
              </a:rPr>
              <a:t>∪ </a:t>
            </a:r>
            <a:r>
              <a:rPr lang="en-US" sz="2200" dirty="0"/>
              <a:t>10*1)(0 </a:t>
            </a:r>
            <a:r>
              <a:rPr lang="en-US" sz="2200" dirty="0">
                <a:latin typeface="Cambria Math"/>
                <a:ea typeface="Cambria Math"/>
              </a:rPr>
              <a:t>∪</a:t>
            </a:r>
            <a:r>
              <a:rPr lang="en-US" sz="2200" dirty="0"/>
              <a:t> 20*1)*(1 </a:t>
            </a:r>
            <a:r>
              <a:rPr lang="en-US" sz="2200" dirty="0">
                <a:latin typeface="Cambria Math"/>
                <a:ea typeface="Cambria Math"/>
              </a:rPr>
              <a:t>∪ </a:t>
            </a:r>
            <a:r>
              <a:rPr lang="en-US" sz="2200" dirty="0"/>
              <a:t>20*2))*</a:t>
            </a:r>
          </a:p>
        </p:txBody>
      </p:sp>
    </p:spTree>
    <p:extLst>
      <p:ext uri="{BB962C8B-B14F-4D97-AF65-F5344CB8AC3E}">
        <p14:creationId xmlns:p14="http://schemas.microsoft.com/office/powerpoint/2010/main" val="3145169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758" y="274638"/>
            <a:ext cx="8839200" cy="1143000"/>
          </a:xfrm>
        </p:spPr>
        <p:txBody>
          <a:bodyPr>
            <a:normAutofit/>
          </a:bodyPr>
          <a:lstStyle/>
          <a:p>
            <a:pPr>
              <a:defRPr/>
            </a:pPr>
            <a:r>
              <a:rPr lang="en-US" dirty="0"/>
              <a:t>Nondeterministic Finite Automata (NFA)</a:t>
            </a:r>
          </a:p>
        </p:txBody>
      </p:sp>
      <p:sp>
        <p:nvSpPr>
          <p:cNvPr id="22531" name="Content Placeholder 2"/>
          <p:cNvSpPr>
            <a:spLocks noGrp="1"/>
          </p:cNvSpPr>
          <p:nvPr>
            <p:ph idx="1"/>
          </p:nvPr>
        </p:nvSpPr>
        <p:spPr>
          <a:xfrm>
            <a:off x="457200" y="1089375"/>
            <a:ext cx="8229600" cy="4525963"/>
          </a:xfrm>
        </p:spPr>
        <p:txBody>
          <a:bodyPr/>
          <a:lstStyle/>
          <a:p>
            <a:r>
              <a:rPr lang="en-US" sz="2800" dirty="0"/>
              <a:t>Graph with start state, final states, edges labeled by symbols (like DFA) but</a:t>
            </a:r>
          </a:p>
          <a:p>
            <a:pPr lvl="1"/>
            <a:r>
              <a:rPr lang="en-US" sz="2400" dirty="0"/>
              <a:t>Not required to have exactly 1 edge out of each state labeled by each symbol--- can have 0 or &gt;1</a:t>
            </a:r>
          </a:p>
          <a:p>
            <a:pPr lvl="1"/>
            <a:r>
              <a:rPr lang="en-US" sz="2400" dirty="0"/>
              <a:t>Also can have edges labeled by empty string </a:t>
            </a:r>
            <a:r>
              <a:rPr lang="el-GR" sz="2400" dirty="0">
                <a:latin typeface="Cambria Math" panose="02040503050406030204" pitchFamily="18" charset="0"/>
                <a:ea typeface="Cambria Math" panose="02040503050406030204" pitchFamily="18" charset="0"/>
              </a:rPr>
              <a:t>ε</a:t>
            </a:r>
            <a:endParaRPr lang="en-US" sz="2400" b="1" dirty="0">
              <a:sym typeface="Symbol" pitchFamily="18" charset="2"/>
            </a:endParaRPr>
          </a:p>
          <a:p>
            <a:r>
              <a:rPr lang="en-US" sz="2800" b="1" dirty="0"/>
              <a:t>Definition:  </a:t>
            </a:r>
            <a:r>
              <a:rPr lang="en-US" sz="2800" dirty="0">
                <a:latin typeface="+mn-lt"/>
              </a:rPr>
              <a:t>x</a:t>
            </a:r>
            <a:r>
              <a:rPr lang="en-US" sz="2800" dirty="0"/>
              <a:t> is in the language recognized by an NFA if and only if </a:t>
            </a:r>
            <a:r>
              <a:rPr lang="en-US" sz="2800" dirty="0">
                <a:latin typeface="+mn-lt"/>
              </a:rPr>
              <a:t>x</a:t>
            </a:r>
            <a:r>
              <a:rPr lang="en-US" sz="2800" dirty="0"/>
              <a:t> labels </a:t>
            </a:r>
            <a:r>
              <a:rPr lang="en-US" sz="2800" u="sng" dirty="0"/>
              <a:t>some</a:t>
            </a:r>
            <a:r>
              <a:rPr lang="en-US" sz="2800" dirty="0"/>
              <a:t> </a:t>
            </a:r>
            <a:r>
              <a:rPr lang="en-US" sz="2800" b="1" dirty="0"/>
              <a:t>path</a:t>
            </a:r>
            <a:r>
              <a:rPr lang="en-US" sz="2800" dirty="0"/>
              <a:t> from the start state to an accepting state</a:t>
            </a:r>
          </a:p>
          <a:p>
            <a:endParaRPr lang="en-US" b="1" dirty="0"/>
          </a:p>
        </p:txBody>
      </p:sp>
      <p:grpSp>
        <p:nvGrpSpPr>
          <p:cNvPr id="22535" name="Group 26"/>
          <p:cNvGrpSpPr>
            <a:grpSpLocks/>
          </p:cNvGrpSpPr>
          <p:nvPr/>
        </p:nvGrpSpPr>
        <p:grpSpPr bwMode="auto">
          <a:xfrm>
            <a:off x="2362200" y="4953000"/>
            <a:ext cx="4572000" cy="1344613"/>
            <a:chOff x="2362200" y="5059196"/>
            <a:chExt cx="4572000" cy="1344581"/>
          </a:xfrm>
        </p:grpSpPr>
        <p:sp>
          <p:nvSpPr>
            <p:cNvPr id="8" name="Oval 7"/>
            <p:cNvSpPr/>
            <p:nvPr/>
          </p:nvSpPr>
          <p:spPr>
            <a:xfrm>
              <a:off x="2671763" y="5138569"/>
              <a:ext cx="542925" cy="557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s</a:t>
              </a:r>
              <a:r>
                <a:rPr lang="en-US" sz="1600" b="1" baseline="-25000" dirty="0">
                  <a:solidFill>
                    <a:schemeClr val="tx1"/>
                  </a:solidFill>
                </a:rPr>
                <a:t>0</a:t>
              </a:r>
            </a:p>
          </p:txBody>
        </p:sp>
        <p:sp>
          <p:nvSpPr>
            <p:cNvPr id="9" name="Oval 8"/>
            <p:cNvSpPr/>
            <p:nvPr/>
          </p:nvSpPr>
          <p:spPr>
            <a:xfrm>
              <a:off x="5151438" y="5138569"/>
              <a:ext cx="542925" cy="557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s</a:t>
              </a:r>
              <a:r>
                <a:rPr lang="en-US" sz="1600" b="1" baseline="-25000" dirty="0">
                  <a:solidFill>
                    <a:schemeClr val="tx1"/>
                  </a:solidFill>
                </a:rPr>
                <a:t>2</a:t>
              </a:r>
            </a:p>
          </p:txBody>
        </p:sp>
        <p:sp>
          <p:nvSpPr>
            <p:cNvPr id="10" name="Oval 9"/>
            <p:cNvSpPr/>
            <p:nvPr/>
          </p:nvSpPr>
          <p:spPr>
            <a:xfrm>
              <a:off x="6391275" y="5138569"/>
              <a:ext cx="542925" cy="55720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s</a:t>
              </a:r>
              <a:r>
                <a:rPr lang="en-US" b="1" baseline="-25000" dirty="0">
                  <a:solidFill>
                    <a:schemeClr val="tx1"/>
                  </a:solidFill>
                </a:rPr>
                <a:t>3</a:t>
              </a:r>
            </a:p>
          </p:txBody>
        </p:sp>
        <p:sp>
          <p:nvSpPr>
            <p:cNvPr id="11" name="Oval 10"/>
            <p:cNvSpPr/>
            <p:nvPr/>
          </p:nvSpPr>
          <p:spPr>
            <a:xfrm>
              <a:off x="3911600" y="5138569"/>
              <a:ext cx="542925" cy="557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s</a:t>
              </a:r>
              <a:r>
                <a:rPr lang="en-US" sz="1600" b="1" baseline="-25000" dirty="0">
                  <a:solidFill>
                    <a:schemeClr val="tx1"/>
                  </a:solidFill>
                </a:rPr>
                <a:t>1</a:t>
              </a:r>
            </a:p>
          </p:txBody>
        </p:sp>
        <p:sp>
          <p:nvSpPr>
            <p:cNvPr id="22540" name="TextBox 14"/>
            <p:cNvSpPr txBox="1">
              <a:spLocks noChangeArrowheads="1"/>
            </p:cNvSpPr>
            <p:nvPr/>
          </p:nvSpPr>
          <p:spPr bwMode="auto">
            <a:xfrm>
              <a:off x="5694336" y="5059196"/>
              <a:ext cx="232475" cy="333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1400" b="1"/>
                <a:t>1</a:t>
              </a:r>
            </a:p>
          </p:txBody>
        </p:sp>
        <p:sp>
          <p:nvSpPr>
            <p:cNvPr id="22541" name="TextBox 15"/>
            <p:cNvSpPr txBox="1">
              <a:spLocks noChangeArrowheads="1"/>
            </p:cNvSpPr>
            <p:nvPr/>
          </p:nvSpPr>
          <p:spPr bwMode="auto">
            <a:xfrm>
              <a:off x="4531962" y="5059196"/>
              <a:ext cx="232475" cy="333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1400" b="1"/>
                <a:t>1</a:t>
              </a:r>
            </a:p>
          </p:txBody>
        </p:sp>
        <p:cxnSp>
          <p:nvCxnSpPr>
            <p:cNvPr id="14" name="Straight Arrow Connector 13"/>
            <p:cNvCxnSpPr>
              <a:stCxn id="8" idx="6"/>
              <a:endCxn id="11" idx="2"/>
            </p:cNvCxnSpPr>
            <p:nvPr/>
          </p:nvCxnSpPr>
          <p:spPr>
            <a:xfrm>
              <a:off x="3214688" y="5416375"/>
              <a:ext cx="69691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543" name="TextBox 18"/>
            <p:cNvSpPr txBox="1">
              <a:spLocks noChangeArrowheads="1"/>
            </p:cNvSpPr>
            <p:nvPr/>
          </p:nvSpPr>
          <p:spPr bwMode="auto">
            <a:xfrm>
              <a:off x="3214607" y="5059196"/>
              <a:ext cx="232475" cy="333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1400" b="1"/>
                <a:t>1</a:t>
              </a:r>
            </a:p>
          </p:txBody>
        </p:sp>
        <p:sp>
          <p:nvSpPr>
            <p:cNvPr id="22544" name="TextBox 23"/>
            <p:cNvSpPr txBox="1">
              <a:spLocks noChangeArrowheads="1"/>
            </p:cNvSpPr>
            <p:nvPr/>
          </p:nvSpPr>
          <p:spPr bwMode="auto">
            <a:xfrm>
              <a:off x="6391759" y="6013590"/>
              <a:ext cx="542441" cy="333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1400" b="1"/>
                <a:t>0,1</a:t>
              </a:r>
            </a:p>
          </p:txBody>
        </p:sp>
        <p:sp>
          <p:nvSpPr>
            <p:cNvPr id="22545" name="TextBox 27"/>
            <p:cNvSpPr txBox="1">
              <a:spLocks noChangeArrowheads="1"/>
            </p:cNvSpPr>
            <p:nvPr/>
          </p:nvSpPr>
          <p:spPr bwMode="auto">
            <a:xfrm>
              <a:off x="2819400" y="6096000"/>
              <a:ext cx="45720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sz="1400" b="1"/>
                <a:t>0,1</a:t>
              </a:r>
            </a:p>
          </p:txBody>
        </p:sp>
        <p:cxnSp>
          <p:nvCxnSpPr>
            <p:cNvPr id="22" name="Straight Arrow Connector 21"/>
            <p:cNvCxnSpPr/>
            <p:nvPr/>
          </p:nvCxnSpPr>
          <p:spPr>
            <a:xfrm>
              <a:off x="4454525" y="5376688"/>
              <a:ext cx="69691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694363" y="5376688"/>
              <a:ext cx="69691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rot="14988361">
              <a:off x="2766224" y="5723545"/>
              <a:ext cx="398453"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sp>
          <p:nvSpPr>
            <p:cNvPr id="25" name="Arc 24"/>
            <p:cNvSpPr/>
            <p:nvPr/>
          </p:nvSpPr>
          <p:spPr>
            <a:xfrm rot="14988361">
              <a:off x="6441286" y="5677509"/>
              <a:ext cx="398454" cy="387350"/>
            </a:xfrm>
            <a:prstGeom prst="arc">
              <a:avLst>
                <a:gd name="adj1" fmla="val 1453660"/>
                <a:gd name="adj2" fmla="val 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b="1"/>
            </a:p>
          </p:txBody>
        </p:sp>
        <p:cxnSp>
          <p:nvCxnSpPr>
            <p:cNvPr id="26" name="Straight Arrow Connector 25"/>
            <p:cNvCxnSpPr/>
            <p:nvPr/>
          </p:nvCxnSpPr>
          <p:spPr>
            <a:xfrm>
              <a:off x="2362200" y="5376688"/>
              <a:ext cx="309563" cy="0"/>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5122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Three ways of thinking about NFAs</a:t>
            </a:r>
          </a:p>
        </p:txBody>
      </p:sp>
      <p:sp>
        <p:nvSpPr>
          <p:cNvPr id="3" name="Content Placeholder 2"/>
          <p:cNvSpPr>
            <a:spLocks noGrp="1"/>
          </p:cNvSpPr>
          <p:nvPr>
            <p:ph idx="1"/>
          </p:nvPr>
        </p:nvSpPr>
        <p:spPr>
          <a:xfrm>
            <a:off x="491067" y="1300605"/>
            <a:ext cx="8229600" cy="5140800"/>
          </a:xfrm>
        </p:spPr>
        <p:txBody>
          <a:bodyPr>
            <a:normAutofit/>
          </a:bodyPr>
          <a:lstStyle/>
          <a:p>
            <a:pPr>
              <a:defRPr/>
            </a:pPr>
            <a:r>
              <a:rPr lang="en-US" sz="2600" dirty="0"/>
              <a:t>Perfect guesser: The NFA has input x and whenever there is a choice of what to do it magically guesses a good one (if one exists)</a:t>
            </a:r>
          </a:p>
          <a:p>
            <a:pPr>
              <a:defRPr/>
            </a:pPr>
            <a:endParaRPr lang="en-US" sz="2600" dirty="0"/>
          </a:p>
          <a:p>
            <a:pPr>
              <a:defRPr/>
            </a:pPr>
            <a:r>
              <a:rPr lang="en-US" sz="2600" dirty="0"/>
              <a:t>Outside observer:  Is there a path labeled by </a:t>
            </a:r>
            <a:r>
              <a:rPr lang="en-US" sz="2600" dirty="0">
                <a:latin typeface="+mn-lt"/>
              </a:rPr>
              <a:t>x</a:t>
            </a:r>
            <a:r>
              <a:rPr lang="en-US" sz="2600" dirty="0"/>
              <a:t> from the start state to some accepting state?  </a:t>
            </a:r>
          </a:p>
          <a:p>
            <a:pPr lvl="3">
              <a:defRPr/>
            </a:pPr>
            <a:endParaRPr lang="en-US" sz="2600" dirty="0"/>
          </a:p>
          <a:p>
            <a:pPr>
              <a:defRPr/>
            </a:pPr>
            <a:r>
              <a:rPr lang="en-US" sz="2600" dirty="0"/>
              <a:t>Parallel exploration:  The NFA computation runs all possible computations on </a:t>
            </a:r>
            <a:r>
              <a:rPr lang="en-US" sz="2600" dirty="0">
                <a:latin typeface="+mn-lt"/>
              </a:rPr>
              <a:t>x</a:t>
            </a:r>
            <a:r>
              <a:rPr lang="en-US" sz="2600" dirty="0"/>
              <a:t> step-by-step at the same time in parallel</a:t>
            </a:r>
          </a:p>
          <a:p>
            <a:pPr>
              <a:defRPr/>
            </a:pPr>
            <a:endParaRPr lang="en-US" sz="2600" dirty="0"/>
          </a:p>
        </p:txBody>
      </p:sp>
      <p:sp>
        <p:nvSpPr>
          <p:cNvPr id="5" name="Rectangle 4">
            <a:extLst>
              <a:ext uri="{FF2B5EF4-FFF2-40B4-BE49-F238E27FC236}">
                <a16:creationId xmlns:a16="http://schemas.microsoft.com/office/drawing/2014/main" id="{662A99AB-A67E-F04E-A4AD-9F47C62B56C6}"/>
              </a:ext>
            </a:extLst>
          </p:cNvPr>
          <p:cNvSpPr/>
          <p:nvPr/>
        </p:nvSpPr>
        <p:spPr>
          <a:xfrm>
            <a:off x="491067" y="4244070"/>
            <a:ext cx="8229600" cy="1595120"/>
          </a:xfrm>
          <a:prstGeom prst="rect">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542258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565"/>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Custom 2">
      <a:dk1>
        <a:sysClr val="windowText" lastClr="000000"/>
      </a:dk1>
      <a:lt1>
        <a:sysClr val="window" lastClr="FFFFFF"/>
      </a:lt1>
      <a:dk2>
        <a:srgbClr val="666666"/>
      </a:dk2>
      <a:lt2>
        <a:srgbClr val="EEECE1"/>
      </a:lt2>
      <a:accent1>
        <a:srgbClr val="FF9933"/>
      </a:accent1>
      <a:accent2>
        <a:srgbClr val="FF6600"/>
      </a:accent2>
      <a:accent3>
        <a:srgbClr val="FF9900"/>
      </a:accent3>
      <a:accent4>
        <a:srgbClr val="9999FF"/>
      </a:accent4>
      <a:accent5>
        <a:srgbClr val="6666CC"/>
      </a:accent5>
      <a:accent6>
        <a:srgbClr val="3333CC"/>
      </a:accent6>
      <a:hlink>
        <a:srgbClr val="666666"/>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headEnd type="none" w="med" len="med"/>
          <a:tailEnd type="triangle" w="med" len="med"/>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rgbClr val="002060"/>
          </a:solidFill>
          <a:tailEnd type="arrow" w="lg" len="lg"/>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400" dirty="0" smtClean="0">
            <a:latin typeface="Franklin Gothic Medium"/>
            <a:cs typeface="Franklin Gothic Medium"/>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16829</TotalTime>
  <Words>3254</Words>
  <Application>Microsoft Office PowerPoint</Application>
  <PresentationFormat>On-screen Show (4:3)</PresentationFormat>
  <Paragraphs>905</Paragraphs>
  <Slides>70</Slides>
  <Notes>6</Notes>
  <HiddenSlides>10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MS PGothic</vt:lpstr>
      <vt:lpstr>MS PGothic</vt:lpstr>
      <vt:lpstr>Arial</vt:lpstr>
      <vt:lpstr>Calibri</vt:lpstr>
      <vt:lpstr>Cambria Math</vt:lpstr>
      <vt:lpstr>Franklin Gothic Medium</vt:lpstr>
      <vt:lpstr>Symbol</vt:lpstr>
      <vt:lpstr>Tahoma</vt:lpstr>
      <vt:lpstr>Office Theme</vt:lpstr>
      <vt:lpstr>CSE 311: Foundations of Computing</vt:lpstr>
      <vt:lpstr>Recall: DFAs</vt:lpstr>
      <vt:lpstr>Recall: DFAs</vt:lpstr>
      <vt:lpstr>Last Time: Nondeterministic Finite Automata (NFA)</vt:lpstr>
      <vt:lpstr>Three ways of thinking about NFAs</vt:lpstr>
      <vt:lpstr>Path Labels</vt:lpstr>
      <vt:lpstr>Deterministic Finite Automata (DFA)</vt:lpstr>
      <vt:lpstr>Nondeterministic Finite Automata (NFA)</vt:lpstr>
      <vt:lpstr>Three ways of thinking about NFAs</vt:lpstr>
      <vt:lpstr>Compare with the smallest DFA</vt:lpstr>
      <vt:lpstr>Parallel Exploration view of an NFA</vt:lpstr>
      <vt:lpstr>Summary of NFAs</vt:lpstr>
      <vt:lpstr>The story so far...</vt:lpstr>
      <vt:lpstr>NFAs and regular expressions</vt:lpstr>
      <vt:lpstr>Regular Expressions over </vt:lpstr>
      <vt:lpstr>Base Case</vt:lpstr>
      <vt:lpstr>Base Case</vt:lpstr>
      <vt:lpstr>Base Case</vt:lpstr>
      <vt:lpstr>Inductive Hypothesis</vt:lpstr>
      <vt:lpstr>Inductive Step</vt:lpstr>
      <vt:lpstr>Inductive Step</vt:lpstr>
      <vt:lpstr>Inductive Step</vt:lpstr>
      <vt:lpstr>Inductive Step</vt:lpstr>
      <vt:lpstr>Inductive Step</vt:lpstr>
      <vt:lpstr>Inductive Step</vt:lpstr>
      <vt:lpstr>Build an NFA for (01 1)*0</vt:lpstr>
      <vt:lpstr>Solution</vt:lpstr>
      <vt:lpstr>The story so far...</vt:lpstr>
      <vt:lpstr>NFAs and DFAs</vt:lpstr>
      <vt:lpstr>NFAs and DFAs</vt:lpstr>
      <vt:lpstr>Three ways of thinking about NFAs</vt:lpstr>
      <vt:lpstr>Parallel Exploration view of an NFA</vt:lpstr>
      <vt:lpstr>Conversion of NFAs to a DFAs</vt:lpstr>
      <vt:lpstr>Conversion of NFAs to a DFAs</vt:lpstr>
      <vt:lpstr>Conversion of NFAs to a DFAs</vt:lpstr>
      <vt:lpstr>Conversion of NFAs to a DFAs</vt:lpstr>
      <vt:lpstr>Example: NFA to DFA</vt:lpstr>
      <vt:lpstr>Example: NFA to DFA</vt:lpstr>
      <vt:lpstr>Example: NFA to DFA</vt:lpstr>
      <vt:lpstr>Example: NFA to DFA</vt:lpstr>
      <vt:lpstr>Example: NFA to DFA</vt:lpstr>
      <vt:lpstr>Example: NFA to DFA</vt:lpstr>
      <vt:lpstr>Example: NFA to DFA</vt:lpstr>
      <vt:lpstr>Example: NFA to DFA</vt:lpstr>
      <vt:lpstr>The story so far...</vt:lpstr>
      <vt:lpstr>Regular expressions ⊆ NFAs ≡ DFAs</vt:lpstr>
      <vt:lpstr>The story so far...</vt:lpstr>
      <vt:lpstr>Regular expressions ≡ NFAs ≡ DFAs</vt:lpstr>
      <vt:lpstr>The story so far...</vt:lpstr>
      <vt:lpstr>The story so far...</vt:lpstr>
      <vt:lpstr>(Optional) proof that REs ≡ NFAs ≡ DFAs</vt:lpstr>
      <vt:lpstr>New Machinery: Generalized NFAs </vt:lpstr>
      <vt:lpstr>New Machinery: Generalized NFAs </vt:lpstr>
      <vt:lpstr>Construction Idea</vt:lpstr>
      <vt:lpstr>Starting from an NFA</vt:lpstr>
      <vt:lpstr>Only two simplification rules</vt:lpstr>
      <vt:lpstr>Only two simplification rules</vt:lpstr>
      <vt:lpstr>Construction Overview</vt:lpstr>
      <vt:lpstr>Construction Overview</vt:lpstr>
      <vt:lpstr>Converting an NFA to a regular expression</vt:lpstr>
      <vt:lpstr>Splicing out a state t1</vt:lpstr>
      <vt:lpstr>Splicing out a state t1</vt:lpstr>
      <vt:lpstr>Splicing out a state t1</vt:lpstr>
      <vt:lpstr>Splicing out a state t1</vt:lpstr>
      <vt:lpstr>Splicing out a state t1</vt:lpstr>
      <vt:lpstr>Splicing out state t2 (and then t0)</vt:lpstr>
      <vt:lpstr>Splicing out state t2 (and then t0)</vt:lpstr>
      <vt:lpstr>Splicing out state t2 (and then t0)</vt:lpstr>
      <vt:lpstr>Splicing out state t2 (and then t0)</vt:lpstr>
      <vt:lpstr>Splicing out state t2 (and then t0)</vt:lpstr>
    </vt:vector>
  </TitlesOfParts>
  <Company>Chinese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311 (Fall 13)</dc:title>
  <dc:creator>James;R. Lee</dc:creator>
  <cp:lastModifiedBy>Paul Beame</cp:lastModifiedBy>
  <cp:revision>548</cp:revision>
  <cp:lastPrinted>2023-05-22T17:00:28Z</cp:lastPrinted>
  <dcterms:created xsi:type="dcterms:W3CDTF">2013-01-07T07:20:47Z</dcterms:created>
  <dcterms:modified xsi:type="dcterms:W3CDTF">2023-05-22T20:20:33Z</dcterms:modified>
</cp:coreProperties>
</file>