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120.xml" ContentType="application/vnd.openxmlformats-officedocument.presentationml.tags+xml"/>
  <Override PartName="/ppt/tags/tag130.xml" ContentType="application/vnd.openxmlformats-officedocument.presentationml.tags+xml"/>
  <Override PartName="/ppt/tags/tag14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8" r:id="rId2"/>
    <p:sldId id="491" r:id="rId3"/>
    <p:sldId id="461" r:id="rId4"/>
    <p:sldId id="369" r:id="rId5"/>
    <p:sldId id="464" r:id="rId6"/>
    <p:sldId id="436" r:id="rId7"/>
    <p:sldId id="437" r:id="rId8"/>
    <p:sldId id="438" r:id="rId9"/>
    <p:sldId id="474" r:id="rId10"/>
    <p:sldId id="439" r:id="rId11"/>
    <p:sldId id="440" r:id="rId12"/>
    <p:sldId id="441" r:id="rId13"/>
    <p:sldId id="442" r:id="rId14"/>
    <p:sldId id="475" r:id="rId15"/>
    <p:sldId id="443" r:id="rId16"/>
    <p:sldId id="444" r:id="rId17"/>
    <p:sldId id="476" r:id="rId18"/>
    <p:sldId id="445" r:id="rId19"/>
    <p:sldId id="446" r:id="rId20"/>
    <p:sldId id="478" r:id="rId21"/>
    <p:sldId id="479" r:id="rId22"/>
    <p:sldId id="448" r:id="rId23"/>
    <p:sldId id="449" r:id="rId24"/>
    <p:sldId id="450" r:id="rId25"/>
    <p:sldId id="451" r:id="rId26"/>
    <p:sldId id="480" r:id="rId27"/>
    <p:sldId id="452" r:id="rId28"/>
    <p:sldId id="453" r:id="rId29"/>
    <p:sldId id="454" r:id="rId30"/>
    <p:sldId id="455" r:id="rId31"/>
    <p:sldId id="456" r:id="rId32"/>
    <p:sldId id="457" r:id="rId33"/>
    <p:sldId id="458" r:id="rId34"/>
    <p:sldId id="459" r:id="rId35"/>
    <p:sldId id="485" r:id="rId36"/>
    <p:sldId id="486" r:id="rId37"/>
    <p:sldId id="487" r:id="rId38"/>
    <p:sldId id="460" r:id="rId39"/>
    <p:sldId id="489" r:id="rId40"/>
    <p:sldId id="490" r:id="rId41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23"/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9" autoAdjust="0"/>
    <p:restoredTop sz="87483" autoAdjust="0"/>
  </p:normalViewPr>
  <p:slideViewPr>
    <p:cSldViewPr snapToGrid="0" snapToObjects="1">
      <p:cViewPr varScale="1">
        <p:scale>
          <a:sx n="111" d="100"/>
          <a:sy n="111" d="100"/>
        </p:scale>
        <p:origin x="121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5/26/23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5/26/23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Corollary: full employment for mathematicians and programmers!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8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type syntax “A -&gt; B” is new.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91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 Says there is a one-to-one map from S to N.</a:t>
            </a:r>
          </a:p>
          <a:p>
            <a:r>
              <a:rPr lang="en-US" dirty="0"/>
              <a:t>1. Make g one-to-one by choosing one n in N from each group mapping to s in S.</a:t>
            </a:r>
          </a:p>
          <a:p>
            <a:r>
              <a:rPr lang="en-US" dirty="0"/>
              <a:t>2. Indexes in final form show the correspondence with natural numbers: </a:t>
            </a:r>
            <a:r>
              <a:rPr lang="en-US" dirty="0" err="1"/>
              <a:t>i</a:t>
            </a:r>
            <a:r>
              <a:rPr lang="en-US" dirty="0"/>
              <a:t> -&gt; </a:t>
            </a:r>
            <a:r>
              <a:rPr lang="en-US" dirty="0" err="1"/>
              <a:t>x_i</a:t>
            </a:r>
            <a:r>
              <a:rPr lang="en-US" dirty="0"/>
              <a:t> [Note there can be repeats!]</a:t>
            </a:r>
          </a:p>
          <a:p>
            <a:endParaRPr lang="en-US" dirty="0"/>
          </a:p>
          <a:p>
            <a:r>
              <a:rPr lang="en-US" dirty="0"/>
              <a:t>Having 3 definitions lets us pick whichever is easiest for the task at hand.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76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Recall: repeats are okay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8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60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point: the larger set has 1-1 correspondence with a subset of N, so this set has a 1-1 correspondence with an (even smaller) subset of 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55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tags" Target="../tags/tag40.xml"/><Relationship Id="rId3" Type="http://schemas.openxmlformats.org/officeDocument/2006/relationships/tags" Target="../tags/tag25.xml"/><Relationship Id="rId21" Type="http://schemas.openxmlformats.org/officeDocument/2006/relationships/image" Target="../media/image170.png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tags" Target="../tags/tag39.xml"/><Relationship Id="rId2" Type="http://schemas.openxmlformats.org/officeDocument/2006/relationships/tags" Target="../tags/tag24.xml"/><Relationship Id="rId16" Type="http://schemas.openxmlformats.org/officeDocument/2006/relationships/tags" Target="../tags/tag38.xml"/><Relationship Id="rId20" Type="http://schemas.openxmlformats.org/officeDocument/2006/relationships/image" Target="../media/image19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10" Type="http://schemas.openxmlformats.org/officeDocument/2006/relationships/tags" Target="../tags/tag32.xml"/><Relationship Id="rId19" Type="http://schemas.openxmlformats.org/officeDocument/2006/relationships/slideLayout" Target="../slideLayouts/slideLayout3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Relationship Id="rId22" Type="http://schemas.openxmlformats.org/officeDocument/2006/relationships/image" Target="../media/image1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4.xml"/><Relationship Id="rId5" Type="http://schemas.openxmlformats.org/officeDocument/2006/relationships/image" Target="../media/image30.png"/><Relationship Id="rId4" Type="http://schemas.openxmlformats.org/officeDocument/2006/relationships/image" Target="../media/image29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5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6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8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9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0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1.xml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2.xml"/><Relationship Id="rId6" Type="http://schemas.openxmlformats.org/officeDocument/2006/relationships/image" Target="../media/image36.png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3.xml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4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5.xml"/><Relationship Id="rId4" Type="http://schemas.openxmlformats.org/officeDocument/2006/relationships/image" Target="../media/image8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6.xml"/><Relationship Id="rId5" Type="http://schemas.openxmlformats.org/officeDocument/2006/relationships/image" Target="../media/image80.png"/><Relationship Id="rId4" Type="http://schemas.openxmlformats.org/officeDocument/2006/relationships/tags" Target="../tags/tag13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7.xml"/><Relationship Id="rId6" Type="http://schemas.openxmlformats.org/officeDocument/2006/relationships/image" Target="../media/image9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image" Target="../media/image171.png"/><Relationship Id="rId3" Type="http://schemas.openxmlformats.org/officeDocument/2006/relationships/tags" Target="../tags/tag6.xml"/><Relationship Id="rId21" Type="http://schemas.openxmlformats.org/officeDocument/2006/relationships/notesSlide" Target="../notesSlides/notesSlide2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image" Target="../media/image17.png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6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image" Target="../media/image150.png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5.xml"/><Relationship Id="rId27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149953"/>
            <a:ext cx="84723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26: Cardinality, </a:t>
            </a:r>
            <a:r>
              <a:rPr lang="en-US" sz="2600" dirty="0" err="1">
                <a:solidFill>
                  <a:srgbClr val="C00000"/>
                </a:solidFill>
                <a:latin typeface="Franklin Gothic Medium"/>
                <a:cs typeface="Franklin Gothic Medium"/>
              </a:rPr>
              <a:t>Uncomputability</a:t>
            </a:r>
            <a:endParaRPr lang="en-US" sz="2600" dirty="0">
              <a:solidFill>
                <a:srgbClr val="C00000"/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40" y="2011680"/>
            <a:ext cx="4312920" cy="323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71054" y="330054"/>
            <a:ext cx="8229600" cy="606642"/>
          </a:xfrm>
        </p:spPr>
        <p:txBody>
          <a:bodyPr/>
          <a:lstStyle/>
          <a:p>
            <a:r>
              <a:rPr lang="en-US" dirty="0"/>
              <a:t>Cardinality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83940" y="1173002"/>
                <a:ext cx="7388728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</a:rPr>
                  <a:t>Definition:</a:t>
                </a:r>
                <a:r>
                  <a:rPr lang="en-US" sz="2000" b="1" dirty="0">
                    <a:solidFill>
                      <a:schemeClr val="accent1"/>
                    </a:solidFill>
                  </a:rPr>
                  <a:t>  </a:t>
                </a:r>
                <a:r>
                  <a:rPr lang="en-US" sz="2000" dirty="0">
                    <a:latin typeface="Franklin Gothic Medium" panose="020B0603020102020204" pitchFamily="34" charset="0"/>
                  </a:rPr>
                  <a:t>Two sets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latin typeface="Franklin Gothic Medium" panose="020B0603020102020204" pitchFamily="34" charset="0"/>
                  </a:rPr>
                  <a:t>and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latin typeface="Franklin Gothic Medium" panose="020B0603020102020204" pitchFamily="34" charset="0"/>
                  </a:rPr>
                  <a:t>have the same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cardinality</a:t>
                </a:r>
                <a:r>
                  <a:rPr lang="en-US" sz="2000" b="1" dirty="0"/>
                  <a:t> </a:t>
                </a:r>
                <a:r>
                  <a:rPr lang="en-US" sz="2000" dirty="0">
                    <a:latin typeface="Franklin Gothic Medium" panose="020B0603020102020204" pitchFamily="34" charset="0"/>
                  </a:rPr>
                  <a:t>if there is a one-to-one correspondence between the elements of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latin typeface="Franklin Gothic Medium" panose="020B0603020102020204" pitchFamily="34" charset="0"/>
                  </a:rPr>
                  <a:t>and those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. </a:t>
                </a:r>
                <a:r>
                  <a:rPr lang="en-US" sz="2000" dirty="0">
                    <a:latin typeface="Franklin Gothic Medium" panose="020B0603020102020204" pitchFamily="34" charset="0"/>
                  </a:rPr>
                  <a:t>More precisely, if there is a </a:t>
                </a:r>
                <a:r>
                  <a:rPr lang="en-US" sz="20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1-1 and onto</a:t>
                </a:r>
                <a:r>
                  <a:rPr lang="en-US" sz="2000" dirty="0">
                    <a:solidFill>
                      <a:schemeClr val="accent1"/>
                    </a:solidFill>
                    <a:latin typeface="Franklin Gothic Medium" panose="020B0603020102020204" pitchFamily="34" charset="0"/>
                  </a:rPr>
                  <a:t> </a:t>
                </a:r>
                <a:r>
                  <a:rPr lang="en-US" sz="2000" dirty="0">
                    <a:latin typeface="Franklin Gothic Medium" panose="020B0603020102020204" pitchFamily="34" charset="0"/>
                  </a:rPr>
                  <a:t>function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940" y="1173002"/>
                <a:ext cx="7388728" cy="1015663"/>
              </a:xfrm>
              <a:prstGeom prst="rect">
                <a:avLst/>
              </a:prstGeom>
              <a:blipFill>
                <a:blip r:embed="rId20"/>
                <a:stretch>
                  <a:fillRect l="-686" t="-2469" r="-1372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2499486" y="5174873"/>
                <a:ext cx="599494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486" y="5174873"/>
                <a:ext cx="599494" cy="553998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198399" y="5174873"/>
                <a:ext cx="599494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399" y="5174873"/>
                <a:ext cx="599494" cy="553998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27"/>
          <p:cNvGrpSpPr>
            <a:grpSpLocks/>
          </p:cNvGrpSpPr>
          <p:nvPr/>
        </p:nvGrpSpPr>
        <p:grpSpPr bwMode="auto">
          <a:xfrm>
            <a:off x="2638420" y="2478540"/>
            <a:ext cx="2995691" cy="2596183"/>
            <a:chOff x="2743200" y="3429000"/>
            <a:chExt cx="2133600" cy="2438400"/>
          </a:xfrm>
        </p:grpSpPr>
        <p:grpSp>
          <p:nvGrpSpPr>
            <p:cNvPr id="39" name="Group 6"/>
            <p:cNvGrpSpPr>
              <a:grpSpLocks/>
            </p:cNvGrpSpPr>
            <p:nvPr/>
          </p:nvGrpSpPr>
          <p:grpSpPr bwMode="auto">
            <a:xfrm>
              <a:off x="2743200" y="3429000"/>
              <a:ext cx="2133600" cy="2438400"/>
              <a:chOff x="1066800" y="2514600"/>
              <a:chExt cx="2514600" cy="3581400"/>
            </a:xfrm>
          </p:grpSpPr>
          <p:sp>
            <p:nvSpPr>
              <p:cNvPr id="41" name="Oval 40"/>
              <p:cNvSpPr/>
              <p:nvPr>
                <p:custDataLst>
                  <p:tags r:id="rId2"/>
                </p:custDataLst>
              </p:nvPr>
            </p:nvSpPr>
            <p:spPr>
              <a:xfrm>
                <a:off x="1066800" y="2591545"/>
                <a:ext cx="304971" cy="3031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42" name="Oval 41"/>
              <p:cNvSpPr/>
              <p:nvPr>
                <p:custDataLst>
                  <p:tags r:id="rId3"/>
                </p:custDataLst>
              </p:nvPr>
            </p:nvSpPr>
            <p:spPr>
              <a:xfrm>
                <a:off x="1066800" y="3200102"/>
                <a:ext cx="304971" cy="30544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43" name="Oval 42"/>
              <p:cNvSpPr/>
              <p:nvPr>
                <p:custDataLst>
                  <p:tags r:id="rId4"/>
                </p:custDataLst>
              </p:nvPr>
            </p:nvSpPr>
            <p:spPr>
              <a:xfrm>
                <a:off x="1066800" y="3810992"/>
                <a:ext cx="304971" cy="3031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44" name="Oval 43"/>
              <p:cNvSpPr/>
              <p:nvPr>
                <p:custDataLst>
                  <p:tags r:id="rId5"/>
                </p:custDataLst>
              </p:nvPr>
            </p:nvSpPr>
            <p:spPr>
              <a:xfrm>
                <a:off x="1066800" y="4496495"/>
                <a:ext cx="304971" cy="3031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45" name="Oval 44"/>
              <p:cNvSpPr/>
              <p:nvPr>
                <p:custDataLst>
                  <p:tags r:id="rId6"/>
                </p:custDataLst>
              </p:nvPr>
            </p:nvSpPr>
            <p:spPr>
              <a:xfrm>
                <a:off x="1066800" y="5181997"/>
                <a:ext cx="304971" cy="30544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46" name="Rectangle 45"/>
              <p:cNvSpPr/>
              <p:nvPr>
                <p:custDataLst>
                  <p:tags r:id="rId7"/>
                </p:custDataLst>
              </p:nvPr>
            </p:nvSpPr>
            <p:spPr>
              <a:xfrm>
                <a:off x="3353140" y="2514600"/>
                <a:ext cx="228260" cy="2285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7" name="Rectangle 46"/>
              <p:cNvSpPr/>
              <p:nvPr>
                <p:custDataLst>
                  <p:tags r:id="rId8"/>
                </p:custDataLst>
              </p:nvPr>
            </p:nvSpPr>
            <p:spPr>
              <a:xfrm>
                <a:off x="3353140" y="3200102"/>
                <a:ext cx="228260" cy="2285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8" name="Rectangle 47"/>
              <p:cNvSpPr/>
              <p:nvPr>
                <p:custDataLst>
                  <p:tags r:id="rId9"/>
                </p:custDataLst>
              </p:nvPr>
            </p:nvSpPr>
            <p:spPr>
              <a:xfrm>
                <a:off x="3353140" y="3885605"/>
                <a:ext cx="228260" cy="2285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49" name="Rectangle 48"/>
              <p:cNvSpPr/>
              <p:nvPr>
                <p:custDataLst>
                  <p:tags r:id="rId10"/>
                </p:custDataLst>
              </p:nvPr>
            </p:nvSpPr>
            <p:spPr>
              <a:xfrm>
                <a:off x="3353140" y="4571107"/>
                <a:ext cx="228260" cy="2285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50" name="Straight Arrow Connector 49"/>
              <p:cNvCxnSpPr/>
              <p:nvPr>
                <p:custDataLst>
                  <p:tags r:id="rId11"/>
                </p:custDataLst>
              </p:nvPr>
            </p:nvCxnSpPr>
            <p:spPr>
              <a:xfrm>
                <a:off x="1379114" y="2753555"/>
                <a:ext cx="1930690" cy="1241996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>
                <p:custDataLst>
                  <p:tags r:id="rId12"/>
                </p:custDataLst>
              </p:nvPr>
            </p:nvCxnSpPr>
            <p:spPr>
              <a:xfrm flipV="1">
                <a:off x="1373210" y="2617712"/>
                <a:ext cx="1948403" cy="747137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>
                <p:custDataLst>
                  <p:tags r:id="rId13"/>
                </p:custDataLst>
              </p:nvPr>
            </p:nvCxnSpPr>
            <p:spPr>
              <a:xfrm>
                <a:off x="1379114" y="4645659"/>
                <a:ext cx="1930693" cy="38817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45" idx="6"/>
              </p:cNvCxnSpPr>
              <p:nvPr>
                <p:custDataLst>
                  <p:tags r:id="rId14"/>
                </p:custDataLst>
              </p:nvPr>
            </p:nvCxnSpPr>
            <p:spPr>
              <a:xfrm flipV="1">
                <a:off x="1371771" y="3326038"/>
                <a:ext cx="1949842" cy="2008683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>
                <p:custDataLst>
                  <p:tags r:id="rId15"/>
                </p:custDataLst>
              </p:nvPr>
            </p:nvSpPr>
            <p:spPr>
              <a:xfrm>
                <a:off x="3353140" y="5181997"/>
                <a:ext cx="228260" cy="2285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55" name="Rectangle 54"/>
              <p:cNvSpPr/>
              <p:nvPr>
                <p:custDataLst>
                  <p:tags r:id="rId16"/>
                </p:custDataLst>
              </p:nvPr>
            </p:nvSpPr>
            <p:spPr>
              <a:xfrm>
                <a:off x="3353140" y="5790556"/>
                <a:ext cx="228260" cy="2285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56" name="Straight Arrow Connector 55"/>
              <p:cNvCxnSpPr>
                <a:stCxn id="43" idx="6"/>
              </p:cNvCxnSpPr>
              <p:nvPr>
                <p:custDataLst>
                  <p:tags r:id="rId17"/>
                </p:custDataLst>
              </p:nvPr>
            </p:nvCxnSpPr>
            <p:spPr>
              <a:xfrm>
                <a:off x="1371771" y="3962549"/>
                <a:ext cx="1943938" cy="1944512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>
                <p:custDataLst>
                  <p:tags r:id="rId18"/>
                </p:custDataLst>
              </p:nvPr>
            </p:nvSpPr>
            <p:spPr>
              <a:xfrm>
                <a:off x="1066800" y="5790556"/>
                <a:ext cx="304971" cy="30544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</p:grpSp>
        <p:cxnSp>
          <p:nvCxnSpPr>
            <p:cNvPr id="40" name="Straight Connector 39"/>
            <p:cNvCxnSpPr/>
            <p:nvPr/>
          </p:nvCxnSpPr>
          <p:spPr>
            <a:xfrm flipV="1">
              <a:off x="3008194" y="5334000"/>
              <a:ext cx="1640006" cy="424580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/>
          <p:cNvSpPr/>
          <p:nvPr/>
        </p:nvSpPr>
        <p:spPr>
          <a:xfrm>
            <a:off x="1700525" y="5989636"/>
            <a:ext cx="56824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Franklin Gothic Medium" panose="020B0603020102020204" pitchFamily="34" charset="0"/>
              </a:rPr>
              <a:t>The definition also makes sense for infinite sets!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6B1B58-E01F-3B4D-A980-29E9D9B5EC19}"/>
              </a:ext>
            </a:extLst>
          </p:cNvPr>
          <p:cNvSpPr/>
          <p:nvPr/>
        </p:nvSpPr>
        <p:spPr>
          <a:xfrm>
            <a:off x="6544255" y="3638033"/>
            <a:ext cx="16773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1-1 proves ≤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onto proves ≥</a:t>
            </a:r>
          </a:p>
        </p:txBody>
      </p:sp>
    </p:spTree>
    <p:extLst>
      <p:ext uri="{BB962C8B-B14F-4D97-AF65-F5344CB8AC3E}">
        <p14:creationId xmlns:p14="http://schemas.microsoft.com/office/powerpoint/2010/main" val="11787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71054" y="330054"/>
            <a:ext cx="8229600" cy="606642"/>
          </a:xfrm>
        </p:spPr>
        <p:txBody>
          <a:bodyPr/>
          <a:lstStyle/>
          <a:p>
            <a:r>
              <a:rPr lang="en-US" dirty="0"/>
              <a:t>Cardinality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1245718" y="1173002"/>
            <a:ext cx="75850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Do the natural numbers and the even natural numbers have the same cardinality?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45719" y="1963305"/>
            <a:ext cx="7683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Yes!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92501" y="2738739"/>
            <a:ext cx="75334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0	1	2	3	4	 5	 6	 7	 8	 9	10	11	12	13	14 ...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92503" y="3282821"/>
            <a:ext cx="753343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B050"/>
                </a:solidFill>
              </a:rPr>
              <a:t>0	2    4	6	8	10	12	14	16	18	20	22	24	26	28 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245719" y="4356116"/>
                <a:ext cx="3973395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What’s the map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200" dirty="0"/>
                  <a:t> ?</a:t>
                </a: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719" y="4356116"/>
                <a:ext cx="3973395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1994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585854" y="4356115"/>
                <a:ext cx="31223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2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54" y="4356115"/>
                <a:ext cx="3122300" cy="430887"/>
              </a:xfrm>
              <a:prstGeom prst="rect">
                <a:avLst/>
              </a:prstGeom>
              <a:blipFill rotWithShape="0">
                <a:blip r:embed="rId4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66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71054" y="330054"/>
            <a:ext cx="8229600" cy="606642"/>
          </a:xfrm>
        </p:spPr>
        <p:txBody>
          <a:bodyPr/>
          <a:lstStyle/>
          <a:p>
            <a:r>
              <a:rPr lang="en-US" dirty="0"/>
              <a:t>Countable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65534" y="1528250"/>
                <a:ext cx="7640639" cy="76944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r>
                  <a:rPr lang="en-US" sz="2200" b="1" dirty="0"/>
                  <a:t>Definition</a:t>
                </a:r>
                <a:r>
                  <a:rPr lang="en-US" sz="2200" dirty="0"/>
                  <a:t>:  A set is</a:t>
                </a:r>
                <a:r>
                  <a:rPr 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countable</a:t>
                </a:r>
                <a:r>
                  <a:rPr 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</a:rPr>
                  <a:t>iff it has the same cardinality as 				some subset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  <a:endParaRPr lang="en-US" sz="2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34" y="1528250"/>
                <a:ext cx="7640639" cy="769441"/>
              </a:xfrm>
              <a:prstGeom prst="rect">
                <a:avLst/>
              </a:prstGeom>
              <a:blipFill>
                <a:blip r:embed="rId4"/>
                <a:stretch>
                  <a:fillRect l="-995" t="-4839" b="-12903"/>
                </a:stretch>
              </a:blipFill>
              <a:ln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17932" y="2805817"/>
                <a:ext cx="7640639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chemeClr val="tx1"/>
                    </a:solidFill>
                  </a:rPr>
                  <a:t>Equivalent:  A set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countable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iff</a:t>
                </a:r>
                <a:r>
                  <a:rPr lang="en-US" sz="2200" dirty="0">
                    <a:solidFill>
                      <a:schemeClr val="tx1"/>
                    </a:solidFill>
                  </a:rPr>
                  <a:t> there is an </a:t>
                </a:r>
                <a:r>
                  <a:rPr lang="en-US" sz="2200" i="1" dirty="0">
                    <a:solidFill>
                      <a:schemeClr val="tx1"/>
                    </a:solidFill>
                  </a:rPr>
                  <a:t>onto</a:t>
                </a:r>
                <a:r>
                  <a:rPr lang="en-US" sz="2200" dirty="0">
                    <a:solidFill>
                      <a:schemeClr val="tx1"/>
                    </a:solidFill>
                  </a:rPr>
                  <a:t> 	 						function</a:t>
                </a:r>
                <a:r>
                  <a:rPr lang="en-US" sz="22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200" b="1" dirty="0">
                    <a:solidFill>
                      <a:srgbClr val="C00000"/>
                    </a:solidFill>
                  </a:rPr>
                  <a:t> </a:t>
                </a:r>
                <a:endParaRPr lang="en-US" sz="2200" b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32" y="2805817"/>
                <a:ext cx="7640639" cy="769441"/>
              </a:xfrm>
              <a:prstGeom prst="rect">
                <a:avLst/>
              </a:prstGeom>
              <a:blipFill>
                <a:blip r:embed="rId5"/>
                <a:stretch>
                  <a:fillRect l="-997" t="-4839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71026" y="4083384"/>
                <a:ext cx="7534452" cy="76944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chemeClr val="tx1"/>
                    </a:solidFill>
                  </a:rPr>
                  <a:t>Equivalent:  A set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countable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iff</a:t>
                </a:r>
                <a:r>
                  <a:rPr lang="en-US" sz="2200" dirty="0">
                    <a:solidFill>
                      <a:schemeClr val="tx1"/>
                    </a:solidFill>
                  </a:rPr>
                  <a:t> we can order the elements</a:t>
                </a:r>
              </a:p>
              <a:p>
                <a:r>
                  <a:rPr lang="en-US" sz="22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</a:rPr>
                  <a:t>		   	  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sz="2200" b="1" dirty="0">
                  <a:solidFill>
                    <a:schemeClr val="accent2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26" y="4083384"/>
                <a:ext cx="7534452" cy="769441"/>
              </a:xfrm>
              <a:prstGeom prst="rect">
                <a:avLst/>
              </a:prstGeom>
              <a:blipFill>
                <a:blip r:embed="rId6"/>
                <a:stretch>
                  <a:fillRect l="-1008" t="-4839" b="-6452"/>
                </a:stretch>
              </a:blipFill>
              <a:ln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32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1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of all integers</a:t>
                </a:r>
              </a:p>
            </p:txBody>
          </p:sp>
        </mc:Choice>
        <mc:Fallback xmlns="">
          <p:sp>
            <p:nvSpPr>
              <p:cNvPr id="5121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138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1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of all integers</a:t>
                </a:r>
              </a:p>
            </p:txBody>
          </p:sp>
        </mc:Choice>
        <mc:Fallback xmlns="">
          <p:sp>
            <p:nvSpPr>
              <p:cNvPr id="5121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796834" y="2982724"/>
            <a:ext cx="788996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600" dirty="0">
                <a:solidFill>
                  <a:prstClr val="black"/>
                </a:solidFill>
              </a:rPr>
              <a:t>0	1	2	3	4	5	 6	 7	 8	 9	10	11	12	13	14 ...</a:t>
            </a:r>
          </a:p>
        </p:txBody>
      </p:sp>
      <p:sp>
        <p:nvSpPr>
          <p:cNvPr id="4" name="Rectangle 3"/>
          <p:cNvSpPr/>
          <p:nvPr/>
        </p:nvSpPr>
        <p:spPr>
          <a:xfrm>
            <a:off x="796834" y="3529042"/>
            <a:ext cx="753343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B050"/>
                </a:solidFill>
              </a:rPr>
              <a:t>0	1   -1	2   -2	3	-3    4  -4	 5	-5	 6	-6	  7	 -7 ...</a:t>
            </a:r>
          </a:p>
        </p:txBody>
      </p:sp>
    </p:spTree>
    <p:extLst>
      <p:ext uri="{BB962C8B-B14F-4D97-AF65-F5344CB8AC3E}">
        <p14:creationId xmlns:p14="http://schemas.microsoft.com/office/powerpoint/2010/main" val="327887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1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dirty="0"/>
                  <a:t> of rational numbers</a:t>
                </a:r>
              </a:p>
            </p:txBody>
          </p:sp>
        </mc:Choice>
        <mc:Fallback xmlns="">
          <p:sp>
            <p:nvSpPr>
              <p:cNvPr id="5121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817344" y="2769620"/>
            <a:ext cx="797105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>
                <a:latin typeface="Franklin Gothic Medium" panose="020B0603020102020204" pitchFamily="34" charset="0"/>
              </a:rPr>
              <a:t>We can’t do the same thing we did for the integers.</a:t>
            </a:r>
          </a:p>
          <a:p>
            <a:pPr>
              <a:defRPr/>
            </a:pPr>
            <a:endParaRPr lang="en-US" sz="2200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n-US" sz="22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Between any two rational numbers there are an infinite number of others.</a:t>
            </a:r>
          </a:p>
        </p:txBody>
      </p:sp>
    </p:spTree>
    <p:extLst>
      <p:ext uri="{BB962C8B-B14F-4D97-AF65-F5344CB8AC3E}">
        <p14:creationId xmlns:p14="http://schemas.microsoft.com/office/powerpoint/2010/main" val="117286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of positive rational numbers</a:t>
            </a:r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687074"/>
              </p:ext>
            </p:extLst>
          </p:nvPr>
        </p:nvGraphicFramePr>
        <p:xfrm>
          <a:off x="845128" y="1205346"/>
          <a:ext cx="8229600" cy="51657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4571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1/1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1/2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1/3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1/4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1/5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1/6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1/7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1/8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71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2/1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2/2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2/3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2/4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2/5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2/6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2/7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2/8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71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3/1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3/2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3/3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3/4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3/5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3/6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3/7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3/8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71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4/1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4/2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4/3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4/4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4/5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4/6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4/7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4/8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71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5/1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5/2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5/3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5/4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5/5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5/6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5/7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571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6/1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6/2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6/3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6/4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6/5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6/6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571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7/1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7/2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7/3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7/4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7/5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571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512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spect="1"/>
          </p:cNvSpPr>
          <p:nvPr/>
        </p:nvSpPr>
        <p:spPr>
          <a:xfrm>
            <a:off x="3416183" y="1250756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>
            <a:spLocks noChangeAspect="1"/>
          </p:cNvSpPr>
          <p:nvPr/>
        </p:nvSpPr>
        <p:spPr>
          <a:xfrm>
            <a:off x="2545602" y="1913467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919790" y="3251189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>
            <a:spLocks noChangeAspect="1"/>
          </p:cNvSpPr>
          <p:nvPr/>
        </p:nvSpPr>
        <p:spPr>
          <a:xfrm>
            <a:off x="1740717" y="2572705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2555607" y="1251911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19790" y="2582329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>
            <a:spLocks noChangeAspect="1"/>
          </p:cNvSpPr>
          <p:nvPr/>
        </p:nvSpPr>
        <p:spPr>
          <a:xfrm>
            <a:off x="1740717" y="1895379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742701" y="1251912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19790" y="1913469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29795" y="1251913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578764" y="1789542"/>
            <a:ext cx="206271" cy="1143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377133" y="1801088"/>
            <a:ext cx="169334" cy="931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192145" y="1779709"/>
            <a:ext cx="246739" cy="1449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>
            <a:spLocks noChangeAspect="1"/>
          </p:cNvSpPr>
          <p:nvPr/>
        </p:nvSpPr>
        <p:spPr>
          <a:xfrm>
            <a:off x="4241397" y="1242289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054358" y="1781833"/>
            <a:ext cx="211730" cy="1316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5066610" y="1250755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936102" y="1805318"/>
            <a:ext cx="171219" cy="10814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905727" y="1242288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782544" y="1788384"/>
            <a:ext cx="169334" cy="931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760461" y="1761067"/>
            <a:ext cx="169334" cy="931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366598" y="2471106"/>
            <a:ext cx="203619" cy="11122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>
            <a:spLocks noChangeAspect="1"/>
          </p:cNvSpPr>
          <p:nvPr/>
        </p:nvSpPr>
        <p:spPr>
          <a:xfrm>
            <a:off x="3406178" y="1912312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3242192" y="2449540"/>
            <a:ext cx="169334" cy="931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>
            <a:spLocks noChangeAspect="1"/>
          </p:cNvSpPr>
          <p:nvPr/>
        </p:nvSpPr>
        <p:spPr>
          <a:xfrm>
            <a:off x="4231392" y="1903845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4054358" y="2443389"/>
            <a:ext cx="201725" cy="11661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>
            <a:spLocks noChangeAspect="1"/>
          </p:cNvSpPr>
          <p:nvPr/>
        </p:nvSpPr>
        <p:spPr>
          <a:xfrm>
            <a:off x="5056605" y="1912311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4927982" y="2466874"/>
            <a:ext cx="169334" cy="931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750456" y="2422623"/>
            <a:ext cx="169334" cy="931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>
            <a:spLocks noChangeAspect="1"/>
          </p:cNvSpPr>
          <p:nvPr/>
        </p:nvSpPr>
        <p:spPr>
          <a:xfrm>
            <a:off x="2545602" y="2582327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2400883" y="3139966"/>
            <a:ext cx="169334" cy="931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>
            <a:spLocks noChangeAspect="1"/>
          </p:cNvSpPr>
          <p:nvPr/>
        </p:nvSpPr>
        <p:spPr>
          <a:xfrm>
            <a:off x="3406178" y="2581172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3205768" y="3118400"/>
            <a:ext cx="205758" cy="12316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>
            <a:spLocks noChangeAspect="1"/>
          </p:cNvSpPr>
          <p:nvPr/>
        </p:nvSpPr>
        <p:spPr>
          <a:xfrm>
            <a:off x="4231392" y="2572705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4054358" y="3112249"/>
            <a:ext cx="201725" cy="1389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750456" y="3091483"/>
            <a:ext cx="169334" cy="931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>
            <a:spLocks noChangeAspect="1"/>
          </p:cNvSpPr>
          <p:nvPr/>
        </p:nvSpPr>
        <p:spPr>
          <a:xfrm>
            <a:off x="2545602" y="3251187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2400883" y="3808826"/>
            <a:ext cx="169334" cy="931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>
            <a:spLocks noChangeAspect="1"/>
          </p:cNvSpPr>
          <p:nvPr/>
        </p:nvSpPr>
        <p:spPr>
          <a:xfrm>
            <a:off x="3406178" y="3250032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/>
          <p:nvPr/>
        </p:nvCxnSpPr>
        <p:spPr>
          <a:xfrm flipV="1">
            <a:off x="3242192" y="3787260"/>
            <a:ext cx="169334" cy="931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750456" y="3760343"/>
            <a:ext cx="169334" cy="931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>
            <a:spLocks noChangeAspect="1"/>
          </p:cNvSpPr>
          <p:nvPr/>
        </p:nvSpPr>
        <p:spPr>
          <a:xfrm>
            <a:off x="2545602" y="3869230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2400883" y="4426869"/>
            <a:ext cx="169334" cy="931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750456" y="4378386"/>
            <a:ext cx="169334" cy="931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919790" y="3869232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Arrow Connector 151"/>
          <p:cNvCxnSpPr/>
          <p:nvPr/>
        </p:nvCxnSpPr>
        <p:spPr>
          <a:xfrm flipV="1">
            <a:off x="750456" y="5039193"/>
            <a:ext cx="169334" cy="931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919790" y="4530039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Arrow Connector 171"/>
          <p:cNvCxnSpPr/>
          <p:nvPr/>
        </p:nvCxnSpPr>
        <p:spPr>
          <a:xfrm flipV="1">
            <a:off x="758576" y="5691115"/>
            <a:ext cx="169334" cy="931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927910" y="5181961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Arrow Connector 182"/>
          <p:cNvCxnSpPr/>
          <p:nvPr/>
        </p:nvCxnSpPr>
        <p:spPr>
          <a:xfrm flipV="1">
            <a:off x="1566333" y="2453018"/>
            <a:ext cx="198999" cy="15360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V="1">
            <a:off x="1583680" y="3130344"/>
            <a:ext cx="181652" cy="1270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>
            <a:spLocks noChangeAspect="1"/>
          </p:cNvSpPr>
          <p:nvPr/>
        </p:nvSpPr>
        <p:spPr>
          <a:xfrm>
            <a:off x="1757079" y="3233097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/>
          <p:cNvCxnSpPr/>
          <p:nvPr/>
        </p:nvCxnSpPr>
        <p:spPr>
          <a:xfrm flipV="1">
            <a:off x="1612360" y="3790736"/>
            <a:ext cx="169334" cy="931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>
            <a:spLocks noChangeAspect="1"/>
          </p:cNvSpPr>
          <p:nvPr/>
        </p:nvSpPr>
        <p:spPr>
          <a:xfrm>
            <a:off x="1742328" y="3901957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Arrow Connector 191"/>
          <p:cNvCxnSpPr/>
          <p:nvPr/>
        </p:nvCxnSpPr>
        <p:spPr>
          <a:xfrm flipV="1">
            <a:off x="1597609" y="4459596"/>
            <a:ext cx="169334" cy="931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>
            <a:spLocks noChangeAspect="1"/>
          </p:cNvSpPr>
          <p:nvPr/>
        </p:nvSpPr>
        <p:spPr>
          <a:xfrm>
            <a:off x="1757079" y="4545415"/>
            <a:ext cx="636538" cy="55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Arrow Connector 194"/>
          <p:cNvCxnSpPr/>
          <p:nvPr/>
        </p:nvCxnSpPr>
        <p:spPr>
          <a:xfrm flipV="1">
            <a:off x="1612360" y="5103054"/>
            <a:ext cx="169334" cy="931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of positive rational numbers</a:t>
            </a:r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569763"/>
              </p:ext>
            </p:extLst>
          </p:nvPr>
        </p:nvGraphicFramePr>
        <p:xfrm>
          <a:off x="845128" y="1205346"/>
          <a:ext cx="8229600" cy="51657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4571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1/1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1/2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1/3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1/4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1/5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1/6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1/7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1/8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71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2/1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2/2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2/3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2/4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2/5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2/6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2/7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2/8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71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3/1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3/2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3/3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3/4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3/5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3/6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3/7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3/8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71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4/1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4/2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4/3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4/4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4/5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4/6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4/7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4/8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71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5/1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5/2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5/3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5/4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5/5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5/6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5/7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571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6/1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6/2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6/3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6/4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6/5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6/6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571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7/1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7/2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7/3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7/4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7/5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571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56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2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00"/>
                            </p:stCondLst>
                            <p:childTnLst>
                              <p:par>
                                <p:cTn id="12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"/>
                            </p:stCondLst>
                            <p:childTnLst>
                              <p:par>
                                <p:cTn id="14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"/>
                            </p:stCondLst>
                            <p:childTnLst>
                              <p:par>
                                <p:cTn id="15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00"/>
                            </p:stCondLst>
                            <p:childTnLst>
                              <p:par>
                                <p:cTn id="15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0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60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6" grpId="0" animBg="1"/>
      <p:bldP spid="113" grpId="0" animBg="1"/>
      <p:bldP spid="185" grpId="0" animBg="1"/>
      <p:bldP spid="13" grpId="0" animBg="1"/>
      <p:bldP spid="93" grpId="0" animBg="1"/>
      <p:bldP spid="182" grpId="0" animBg="1"/>
      <p:bldP spid="6" grpId="0" animBg="1"/>
      <p:bldP spid="73" grpId="0" animBg="1"/>
      <p:bldP spid="2" grpId="0" animBg="1"/>
      <p:bldP spid="15" grpId="0" animBg="1"/>
      <p:bldP spid="16" grpId="0" animBg="1"/>
      <p:bldP spid="18" grpId="0" animBg="1"/>
      <p:bldP spid="59" grpId="0" animBg="1"/>
      <p:bldP spid="62" grpId="0" animBg="1"/>
      <p:bldP spid="65" grpId="0" animBg="1"/>
      <p:bldP spid="76" grpId="0" animBg="1"/>
      <p:bldP spid="79" grpId="0" animBg="1"/>
      <p:bldP spid="82" grpId="0" animBg="1"/>
      <p:bldP spid="96" grpId="0" animBg="1"/>
      <p:bldP spid="99" grpId="0" animBg="1"/>
      <p:bldP spid="116" grpId="0" animBg="1"/>
      <p:bldP spid="133" grpId="0" animBg="1"/>
      <p:bldP spid="153" grpId="0" animBg="1"/>
      <p:bldP spid="173" grpId="0" animBg="1"/>
      <p:bldP spid="188" grpId="0" animBg="1"/>
      <p:bldP spid="191" grpId="0" animBg="1"/>
      <p:bldP spid="19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of positive rational numbers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031795"/>
            <a:ext cx="71072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/>
              <a:t>The set of all positive rational numbers </a:t>
            </a:r>
            <a:r>
              <a:rPr lang="en-US" sz="2200" b="1" dirty="0"/>
              <a:t>is countable.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7200" y="1655707"/>
                <a:ext cx="8517988" cy="1039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ℚ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000" b="1" smtClean="0">
                              <a:solidFill>
                                <a:srgbClr val="0070C0"/>
                              </a:solidFill>
                            </a:rPr>
                            <m:t>1/1, 2/1,</m:t>
                          </m:r>
                          <m:r>
                            <m:rPr>
                              <m:nor/>
                            </m:rPr>
                            <a:rPr lang="en-US" sz="2000" b="1" i="0" smtClean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1" smtClean="0">
                              <a:solidFill>
                                <a:srgbClr val="0070C0"/>
                              </a:solidFill>
                            </a:rPr>
                            <m:t>1/2, 3/1,</m:t>
                          </m:r>
                          <m:r>
                            <m:rPr>
                              <m:nor/>
                            </m:rPr>
                            <a:rPr lang="en-US" sz="2000" b="1" i="0" smtClean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1" smtClean="0">
                              <a:solidFill>
                                <a:srgbClr val="0070C0"/>
                              </a:solidFill>
                            </a:rPr>
                            <m:t>2/2,1/3, 4/1,</m:t>
                          </m:r>
                          <m:r>
                            <m:rPr>
                              <m:nor/>
                            </m:rPr>
                            <a:rPr lang="en-US" sz="2000" b="1" i="0" smtClean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1" smtClean="0">
                              <a:solidFill>
                                <a:srgbClr val="0070C0"/>
                              </a:solidFill>
                            </a:rPr>
                            <m:t>2/3,</m:t>
                          </m:r>
                          <m:r>
                            <m:rPr>
                              <m:nor/>
                            </m:rPr>
                            <a:rPr lang="en-US" sz="2000" b="1" i="0" smtClean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1" smtClean="0">
                              <a:solidFill>
                                <a:srgbClr val="0070C0"/>
                              </a:solidFill>
                            </a:rPr>
                            <m:t>3/2,</m:t>
                          </m:r>
                          <m:r>
                            <m:rPr>
                              <m:nor/>
                            </m:rPr>
                            <a:rPr lang="en-US" sz="2000" b="1" i="0" smtClean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1" smtClean="0">
                              <a:solidFill>
                                <a:srgbClr val="0070C0"/>
                              </a:solidFill>
                            </a:rPr>
                            <m:t>1/4, 5/1,</m:t>
                          </m:r>
                          <m:r>
                            <m:rPr>
                              <m:nor/>
                            </m:rPr>
                            <a:rPr lang="en-US" sz="2000" b="1" i="0" smtClean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1" smtClean="0">
                              <a:solidFill>
                                <a:srgbClr val="0070C0"/>
                              </a:solidFill>
                            </a:rPr>
                            <m:t>4/2,</m:t>
                          </m:r>
                          <m:r>
                            <m:rPr>
                              <m:nor/>
                            </m:rPr>
                            <a:rPr lang="en-US" sz="2000" b="1" i="0" smtClean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1" smtClean="0">
                              <a:solidFill>
                                <a:srgbClr val="0070C0"/>
                              </a:solidFill>
                            </a:rPr>
                            <m:t>3/3,</m:t>
                          </m:r>
                          <m:r>
                            <m:rPr>
                              <m:nor/>
                            </m:rPr>
                            <a:rPr lang="en-US" sz="2000" b="1" i="0" smtClean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1" smtClean="0">
                              <a:solidFill>
                                <a:srgbClr val="0070C0"/>
                              </a:solidFill>
                            </a:rPr>
                            <m:t>2/4,</m:t>
                          </m:r>
                          <m:r>
                            <m:rPr>
                              <m:nor/>
                            </m:rPr>
                            <a:rPr lang="en-US" sz="2000" b="1" i="0" smtClean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1" smtClean="0">
                              <a:solidFill>
                                <a:srgbClr val="0070C0"/>
                              </a:solidFill>
                            </a:rPr>
                            <m:t>1/5, 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sz="2000" b="1" dirty="0">
                  <a:solidFill>
                    <a:schemeClr val="accent2">
                      <a:lumMod val="90000"/>
                      <a:lumOff val="10000"/>
                    </a:schemeClr>
                  </a:solidFill>
                </a:endParaRPr>
              </a:p>
              <a:p>
                <a:pPr>
                  <a:defRPr/>
                </a:pPr>
                <a:endParaRPr lang="en-US" sz="2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55707"/>
                <a:ext cx="8517988" cy="103932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57200" y="2357109"/>
            <a:ext cx="757150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200" dirty="0"/>
              <a:t>List elements in order of </a:t>
            </a:r>
            <a:r>
              <a:rPr lang="en-US" sz="2200" dirty="0" err="1"/>
              <a:t>numerator+denominator</a:t>
            </a:r>
            <a:r>
              <a:rPr lang="en-US" sz="2200" dirty="0"/>
              <a:t>, breaking ties according to denominator.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57200" y="3211308"/>
                <a:ext cx="7716982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t"/>
                <a:r>
                  <a:rPr lang="en-US" sz="2200" dirty="0"/>
                  <a:t>Only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200" dirty="0"/>
                  <a:t> numbers have total of sum of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200" dirty="0"/>
                  <a:t>, so every positive rational number comes up some point.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211308"/>
                <a:ext cx="7716982" cy="769441"/>
              </a:xfrm>
              <a:prstGeom prst="rect">
                <a:avLst/>
              </a:prstGeom>
              <a:blipFill rotWithShape="0">
                <a:blip r:embed="rId4"/>
                <a:stretch>
                  <a:fillRect l="-1027" t="-5556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57200" y="4124774"/>
            <a:ext cx="44417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n-US" sz="2200" dirty="0"/>
              <a:t>The technique is called “</a:t>
            </a:r>
            <a:r>
              <a:rPr lang="en-US" sz="2200" b="1" dirty="0"/>
              <a:t>dovetailing</a:t>
            </a:r>
            <a:r>
              <a:rPr lang="en-US" sz="2200" dirty="0"/>
              <a:t>.”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ECB7D6-723D-3847-AAC6-23D518175317}"/>
              </a:ext>
            </a:extLst>
          </p:cNvPr>
          <p:cNvSpPr/>
          <p:nvPr/>
        </p:nvSpPr>
        <p:spPr>
          <a:xfrm>
            <a:off x="457199" y="4556294"/>
            <a:ext cx="852874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n-US" sz="2200" dirty="0"/>
              <a:t>More generally:</a:t>
            </a:r>
          </a:p>
          <a:p>
            <a:pPr marL="800100" lvl="1" indent="-342900" fontAlgn="t">
              <a:buFont typeface="Arial" panose="020B0604020202020204" pitchFamily="34" charset="0"/>
              <a:buChar char="•"/>
            </a:pPr>
            <a:r>
              <a:rPr lang="en-US" sz="2200" dirty="0"/>
              <a:t>Put all elements into </a:t>
            </a:r>
            <a:r>
              <a:rPr lang="en-US" sz="2200" i="1" dirty="0"/>
              <a:t>finite</a:t>
            </a:r>
            <a:r>
              <a:rPr lang="en-US" sz="2200" dirty="0"/>
              <a:t> groups</a:t>
            </a:r>
          </a:p>
          <a:p>
            <a:pPr marL="800100" lvl="1" indent="-342900" fontAlgn="t">
              <a:buFont typeface="Arial" panose="020B0604020202020204" pitchFamily="34" charset="0"/>
              <a:buChar char="•"/>
            </a:pPr>
            <a:r>
              <a:rPr lang="en-US" sz="2200" dirty="0"/>
              <a:t>Order the groups</a:t>
            </a:r>
          </a:p>
          <a:p>
            <a:pPr marL="800100" lvl="1" indent="-342900" fontAlgn="t">
              <a:buFont typeface="Arial" panose="020B0604020202020204" pitchFamily="34" charset="0"/>
              <a:buChar char="•"/>
            </a:pPr>
            <a:r>
              <a:rPr lang="en-US" sz="2200" dirty="0"/>
              <a:t>List elements in order by group (arbitrary order within each group)</a:t>
            </a:r>
          </a:p>
        </p:txBody>
      </p:sp>
    </p:spTree>
    <p:extLst>
      <p:ext uri="{BB962C8B-B14F-4D97-AF65-F5344CB8AC3E}">
        <p14:creationId xmlns:p14="http://schemas.microsoft.com/office/powerpoint/2010/main" val="18211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1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dirty="0"/>
                  <a:t> of rational numbers</a:t>
                </a:r>
              </a:p>
            </p:txBody>
          </p:sp>
        </mc:Choice>
        <mc:Fallback xmlns="">
          <p:sp>
            <p:nvSpPr>
              <p:cNvPr id="5121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time: Showing that </a:t>
            </a:r>
            <a:r>
              <a:rPr lang="en-US" dirty="0">
                <a:solidFill>
                  <a:srgbClr val="C00000"/>
                </a:solidFill>
              </a:rPr>
              <a:t>L</a:t>
            </a:r>
            <a:r>
              <a:rPr lang="en-US" dirty="0"/>
              <a:t> is not regular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81280"/>
            <a:ext cx="8415867" cy="51408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“Suppose for contradiction that some DFA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recognizes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L</a:t>
            </a:r>
            <a:r>
              <a:rPr lang="en-US" sz="2400" dirty="0"/>
              <a:t>.”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Consider an </a:t>
            </a:r>
            <a:r>
              <a:rPr lang="en-US" sz="2400" b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INFINITE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set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of prefixes (which we intend to complete later).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It is imperative that for </a:t>
            </a:r>
            <a:r>
              <a:rPr lang="en-US" sz="2400" b="1" i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every pair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of strings in our set there is an </a:t>
            </a:r>
            <a:r>
              <a:rPr lang="en-US" sz="2400" u="sng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“accept” completion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that the two strings DO NOT SHARE.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“Since </a:t>
            </a:r>
            <a:r>
              <a:rPr lang="en-US" sz="2400" b="1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infinite and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has finitely many states, there must be two strings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a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b</a:t>
            </a:r>
            <a:r>
              <a:rPr lang="en-US" sz="2400" dirty="0"/>
              <a:t> in </a:t>
            </a:r>
            <a:r>
              <a:rPr lang="en-US" sz="2400" b="1" dirty="0">
                <a:solidFill>
                  <a:srgbClr val="C00000"/>
                </a:solidFill>
              </a:rPr>
              <a:t>S</a:t>
            </a:r>
            <a:r>
              <a:rPr lang="en-US" sz="2400" dirty="0"/>
              <a:t> for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a</a:t>
            </a:r>
            <a:r>
              <a:rPr lang="en-US" sz="2400" b="1" baseline="-250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≠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b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that end up at the same state of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Consider appending the (hard) completion 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dirty="0"/>
              <a:t> to each of the two strings.</a:t>
            </a:r>
            <a:endParaRPr lang="en-US" sz="2400" b="1" dirty="0"/>
          </a:p>
          <a:p>
            <a:pPr marL="571500" indent="-514350">
              <a:buFont typeface="+mj-lt"/>
              <a:buAutoNum type="arabicPeriod"/>
            </a:pPr>
            <a:r>
              <a:rPr lang="en-US" sz="2400" dirty="0"/>
              <a:t>“Since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a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b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both end up at the same state of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and we appended the same string 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dirty="0"/>
              <a:t>, both </a:t>
            </a:r>
            <a:r>
              <a:rPr lang="en-US" sz="2400" b="1" dirty="0">
                <a:solidFill>
                  <a:srgbClr val="0070C0"/>
                </a:solidFill>
              </a:rPr>
              <a:t>s</a:t>
            </a:r>
            <a:r>
              <a:rPr lang="en-US" sz="2400" b="1" baseline="-25000" dirty="0">
                <a:solidFill>
                  <a:srgbClr val="0070C0"/>
                </a:solidFill>
              </a:rPr>
              <a:t>a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</a:t>
            </a:r>
            <a:r>
              <a:rPr lang="en-US" sz="2400" dirty="0"/>
              <a:t>and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b</a:t>
            </a:r>
            <a:r>
              <a:rPr lang="en-US" sz="2400" b="1" dirty="0" err="1">
                <a:solidFill>
                  <a:srgbClr val="0070C0"/>
                </a:solidFill>
              </a:rPr>
              <a:t>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</a:t>
            </a:r>
            <a:r>
              <a:rPr lang="en-US" sz="2400" dirty="0"/>
              <a:t>end at the same state </a:t>
            </a:r>
            <a:r>
              <a:rPr lang="en-US" sz="2400" dirty="0">
                <a:solidFill>
                  <a:srgbClr val="C00000"/>
                </a:solidFill>
              </a:rPr>
              <a:t>q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b="1" dirty="0"/>
              <a:t>.   </a:t>
            </a:r>
            <a:r>
              <a:rPr lang="en-US" sz="2400" dirty="0"/>
              <a:t>Since </a:t>
            </a:r>
            <a:r>
              <a:rPr lang="en-US" sz="2400" b="1" dirty="0">
                <a:solidFill>
                  <a:srgbClr val="0070C0"/>
                </a:solidFill>
              </a:rPr>
              <a:t>s</a:t>
            </a:r>
            <a:r>
              <a:rPr lang="en-US" sz="2400" b="1" baseline="-25000" dirty="0">
                <a:solidFill>
                  <a:srgbClr val="0070C0"/>
                </a:solidFill>
              </a:rPr>
              <a:t>a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∈ </a:t>
            </a:r>
            <a:r>
              <a:rPr lang="en-US" sz="2400" b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L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and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b</a:t>
            </a:r>
            <a:r>
              <a:rPr lang="en-US" sz="2400" b="1" dirty="0" err="1">
                <a:solidFill>
                  <a:srgbClr val="0070C0"/>
                </a:solidFill>
              </a:rPr>
              <a:t>t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 Math"/>
                <a:ea typeface="Cambria Math"/>
                <a:sym typeface="Symbol"/>
              </a:rPr>
              <a:t>∉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L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b="1" dirty="0"/>
              <a:t> </a:t>
            </a:r>
            <a:r>
              <a:rPr lang="en-US" sz="2400" dirty="0"/>
              <a:t>does not recognize </a:t>
            </a:r>
            <a:r>
              <a:rPr lang="en-US" sz="2400" b="1" dirty="0">
                <a:solidFill>
                  <a:srgbClr val="C00000"/>
                </a:solidFill>
              </a:rPr>
              <a:t>L</a:t>
            </a:r>
            <a:r>
              <a:rPr lang="en-US" sz="2400" dirty="0"/>
              <a:t>.”    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ea typeface="Cambria Math"/>
              </a:rPr>
              <a:t>“Thus, </a:t>
            </a:r>
            <a:r>
              <a:rPr lang="en-US" sz="2400" dirty="0">
                <a:solidFill>
                  <a:prstClr val="black"/>
                </a:solidFill>
              </a:rPr>
              <a:t>no DFA recognizes </a:t>
            </a:r>
            <a:r>
              <a:rPr lang="en-US" sz="2400" b="1" dirty="0">
                <a:solidFill>
                  <a:srgbClr val="C00000"/>
                </a:solidFill>
              </a:rPr>
              <a:t>L</a:t>
            </a:r>
            <a:r>
              <a:rPr lang="en-US" sz="2400" dirty="0">
                <a:solidFill>
                  <a:prstClr val="black"/>
                </a:solidFill>
              </a:rPr>
              <a:t>.”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780727" y="2447317"/>
            <a:ext cx="4092339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(You need to come up with </a:t>
            </a:r>
            <a:r>
              <a:rPr lang="en-US" sz="24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S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.)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3517" y="4441768"/>
            <a:ext cx="6089043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(You need to come up with a hard </a:t>
            </a:r>
            <a:r>
              <a:rPr lang="en-US" sz="24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t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for </a:t>
            </a:r>
            <a:r>
              <a:rPr lang="en-US" sz="2400" dirty="0" err="1">
                <a:solidFill>
                  <a:srgbClr val="0070C0"/>
                </a:solidFill>
                <a:latin typeface="Franklin Gothic Medium"/>
                <a:cs typeface="Franklin Gothic Medium"/>
              </a:rPr>
              <a:t>s</a:t>
            </a:r>
            <a:r>
              <a:rPr lang="en-US" sz="2400" baseline="-25000" dirty="0" err="1">
                <a:solidFill>
                  <a:srgbClr val="0070C0"/>
                </a:solidFill>
                <a:latin typeface="Franklin Gothic Medium"/>
                <a:cs typeface="Franklin Gothic Medium"/>
              </a:rPr>
              <a:t>a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, </a:t>
            </a:r>
            <a:r>
              <a:rPr lang="en-US" sz="2400" dirty="0" err="1">
                <a:solidFill>
                  <a:srgbClr val="0070C0"/>
                </a:solidFill>
                <a:latin typeface="Franklin Gothic Medium"/>
                <a:cs typeface="Franklin Gothic Medium"/>
              </a:rPr>
              <a:t>s</a:t>
            </a:r>
            <a:r>
              <a:rPr lang="en-US" sz="2400" baseline="-25000" dirty="0" err="1">
                <a:solidFill>
                  <a:srgbClr val="0070C0"/>
                </a:solidFill>
                <a:latin typeface="Franklin Gothic Medium"/>
                <a:cs typeface="Franklin Gothic Medium"/>
              </a:rPr>
              <a:t>b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531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1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Claim: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countable for every finite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121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010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Dictionary/Alphabetical/Lexicographical order is bad</a:t>
            </a:r>
          </a:p>
          <a:p>
            <a:pPr lvl="1"/>
            <a:r>
              <a:rPr lang="en-US" sz="2400" dirty="0">
                <a:solidFill>
                  <a:prstClr val="black"/>
                </a:solidFill>
              </a:rPr>
              <a:t>Never get past the A’s</a:t>
            </a:r>
          </a:p>
          <a:p>
            <a:pPr lvl="1"/>
            <a:r>
              <a:rPr lang="en-US" sz="2400" dirty="0"/>
              <a:t>A, AA, AAA, AAAA, AAAAA, AAAAAA, .... </a:t>
            </a:r>
          </a:p>
          <a:p>
            <a:pPr lvl="1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81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1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Claim: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countable for every finite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121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010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Dictionary/Alphabetical/Lexicographical order is bad</a:t>
            </a:r>
          </a:p>
          <a:p>
            <a:pPr lvl="1"/>
            <a:r>
              <a:rPr lang="en-US" sz="2400" dirty="0">
                <a:solidFill>
                  <a:prstClr val="black"/>
                </a:solidFill>
              </a:rPr>
              <a:t>Never get past the A’s</a:t>
            </a:r>
          </a:p>
          <a:p>
            <a:pPr lvl="1"/>
            <a:r>
              <a:rPr lang="en-US" sz="2400" dirty="0"/>
              <a:t>A, AA, AAA, AAAA, AAAAA, AAAAAA, .... </a:t>
            </a:r>
          </a:p>
          <a:p>
            <a:pPr lvl="1"/>
            <a:endParaRPr lang="en-US" sz="240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3315187"/>
                <a:ext cx="8455306" cy="2314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Instead, use same “dovetailing” idea, except that we group based on length: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Σ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strings of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e.g. </a:t>
                </a:r>
                <a:r>
                  <a:rPr lang="en-US" sz="2400" dirty="0">
                    <a:cs typeface="Franklin Gothic Medium"/>
                  </a:rPr>
                  <a:t>{0,1}*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is countable: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  <a:cs typeface="Franklin Gothic Medium"/>
                  </a:rPr>
                  <a:t>{ε, 0, 1, 00, 01, 10, 11, 000, 001, 010, 011, 100, 101, 110, 111, ... }</a:t>
                </a:r>
                <a:endParaRPr lang="en-US" sz="2400" dirty="0">
                  <a:cs typeface="Franklin Gothic Medium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15187"/>
                <a:ext cx="8455306" cy="2314864"/>
              </a:xfrm>
              <a:prstGeom prst="rect">
                <a:avLst/>
              </a:prstGeom>
              <a:blipFill>
                <a:blip r:embed="rId3"/>
                <a:stretch>
                  <a:fillRect l="-1201" t="-163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0994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set of all Java programs is countable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16437" y="2045616"/>
                <a:ext cx="758857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Java programs are just strings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Σ</m:t>
                        </m:r>
                      </m:e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is the alphabet of ASCII characters.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 is countable, so is the set of all Java programs.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37" y="2045616"/>
                <a:ext cx="7588577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286" t="-2724" b="-8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D2BE79-F364-CA4C-ACEC-82E632C9D7D2}"/>
                  </a:ext>
                </a:extLst>
              </p:cNvPr>
              <p:cNvSpPr txBox="1"/>
              <p:nvPr/>
            </p:nvSpPr>
            <p:spPr>
              <a:xfrm>
                <a:off x="716436" y="3994782"/>
                <a:ext cx="79703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More generally, any subset of a countable set is countable: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it has same cardinality as an (even smaller) subset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D2BE79-F364-CA4C-ACEC-82E632C9D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36" y="3994782"/>
                <a:ext cx="7970364" cy="830997"/>
              </a:xfrm>
              <a:prstGeom prst="rect">
                <a:avLst/>
              </a:prstGeom>
              <a:blipFill>
                <a:blip r:embed="rId4"/>
                <a:stretch>
                  <a:fillRect l="-1113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7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OK </a:t>
            </a:r>
            <a:r>
              <a:rPr lang="en-US" dirty="0" err="1"/>
              <a:t>OK</a:t>
            </a:r>
            <a:r>
              <a:rPr lang="en-US" dirty="0"/>
              <a:t>... Is Everything Countable ?!!</a:t>
            </a:r>
          </a:p>
        </p:txBody>
      </p:sp>
    </p:spTree>
    <p:extLst>
      <p:ext uri="{BB962C8B-B14F-4D97-AF65-F5344CB8AC3E}">
        <p14:creationId xmlns:p14="http://schemas.microsoft.com/office/powerpoint/2010/main" val="2036314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Are the real numbers countable?</a:t>
            </a:r>
          </a:p>
        </p:txBody>
      </p:sp>
      <p:sp>
        <p:nvSpPr>
          <p:cNvPr id="9" name="Rectangle 8"/>
          <p:cNvSpPr/>
          <p:nvPr/>
        </p:nvSpPr>
        <p:spPr>
          <a:xfrm>
            <a:off x="804226" y="2476535"/>
            <a:ext cx="7882574" cy="7694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t"/>
            <a:r>
              <a:rPr lang="en-US" sz="22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Theorem [Cantor]:</a:t>
            </a:r>
          </a:p>
          <a:p>
            <a:pPr fontAlgn="t"/>
            <a:r>
              <a:rPr lang="en-US" sz="2200" dirty="0">
                <a:latin typeface="Franklin Gothic Medium" panose="020B0603020102020204" pitchFamily="34" charset="0"/>
              </a:rPr>
              <a:t>The set of real numbers between 0 and 1 is </a:t>
            </a:r>
            <a:r>
              <a:rPr lang="en-US" sz="2200" b="1" dirty="0">
                <a:latin typeface="Franklin Gothic Medium" panose="020B0603020102020204" pitchFamily="34" charset="0"/>
              </a:rPr>
              <a:t>not</a:t>
            </a:r>
            <a:r>
              <a:rPr lang="en-US" sz="2200" dirty="0">
                <a:latin typeface="Franklin Gothic Medium" panose="020B0603020102020204" pitchFamily="34" charset="0"/>
              </a:rPr>
              <a:t> countable.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4565" y="3985074"/>
            <a:ext cx="68476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200" dirty="0">
                <a:latin typeface="Franklin Gothic Medium" panose="020B0603020102020204" pitchFamily="34" charset="0"/>
              </a:rPr>
              <a:t>Proof will be by contradiction.</a:t>
            </a:r>
          </a:p>
          <a:p>
            <a:pPr fontAlgn="t"/>
            <a:r>
              <a:rPr lang="en-US" sz="2200" dirty="0">
                <a:latin typeface="Franklin Gothic Medium" panose="020B0603020102020204" pitchFamily="34" charset="0"/>
              </a:rPr>
              <a:t>Uses a new method called diagonalization.</a:t>
            </a:r>
          </a:p>
        </p:txBody>
      </p:sp>
    </p:spTree>
    <p:extLst>
      <p:ext uri="{BB962C8B-B14F-4D97-AF65-F5344CB8AC3E}">
        <p14:creationId xmlns:p14="http://schemas.microsoft.com/office/powerpoint/2010/main" val="202574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5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>
              <a:xfrm>
                <a:off x="457200" y="295740"/>
                <a:ext cx="8229600" cy="6066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Real numbers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[0,1)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14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3"/>
                </p:custDataLst>
              </p:nvPr>
            </p:nvSpPr>
            <p:spPr>
              <a:xfrm>
                <a:off x="457200" y="295740"/>
                <a:ext cx="8229600" cy="606642"/>
              </a:xfrm>
              <a:blipFill rotWithShape="0">
                <a:blip r:embed="rId4"/>
                <a:stretch>
                  <a:fillRect l="-1852" t="-12121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89317" y="1377803"/>
                <a:ext cx="8229600" cy="360216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Every number between </a:t>
                </a:r>
                <a:r>
                  <a:rPr lang="en-US" sz="2400" dirty="0"/>
                  <a:t>0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and </a:t>
                </a:r>
                <a:r>
                  <a:rPr lang="en-US" sz="2400" dirty="0"/>
                  <a:t>1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has an infinite decimal expansion:</a:t>
                </a:r>
              </a:p>
              <a:p>
                <a:pPr>
                  <a:buFont typeface="Arial" charset="0"/>
                  <a:buNone/>
                </a:pPr>
                <a:r>
                  <a:rPr lang="en-US" sz="2800" dirty="0"/>
                  <a:t> 		</a:t>
                </a:r>
                <a:r>
                  <a:rPr lang="en-US" sz="2400" dirty="0">
                    <a:solidFill>
                      <a:srgbClr val="0070C0"/>
                    </a:solidFill>
                  </a:rPr>
                  <a:t>1/2		=  0.50000000000000000000000...</a:t>
                </a:r>
              </a:p>
              <a:p>
                <a:pPr>
                  <a:buFont typeface="Arial" charset="0"/>
                  <a:buNone/>
                </a:pPr>
                <a:r>
                  <a:rPr lang="en-US" sz="2400" dirty="0">
                    <a:solidFill>
                      <a:srgbClr val="0070C0"/>
                    </a:solidFill>
                  </a:rPr>
                  <a:t>		1/3		=  0.33333333333333333333333...</a:t>
                </a:r>
              </a:p>
              <a:p>
                <a:pPr>
                  <a:buFont typeface="Arial" charset="0"/>
                  <a:buNone/>
                </a:pPr>
                <a:r>
                  <a:rPr lang="en-US" sz="2400" dirty="0">
                    <a:solidFill>
                      <a:srgbClr val="0070C0"/>
                    </a:solidFill>
                  </a:rPr>
                  <a:t>		1/7		=  0.14285714285714285714285...</a:t>
                </a:r>
              </a:p>
              <a:p>
                <a:pPr>
                  <a:buFont typeface="Arial" charset="0"/>
                  <a:buNone/>
                </a:pPr>
                <a:r>
                  <a:rPr lang="en-US" sz="2400" dirty="0">
                    <a:solidFill>
                      <a:srgbClr val="0070C0"/>
                    </a:solidFill>
                    <a:ea typeface="Cambria Math" pitchFamily="18" charset="0"/>
                    <a:cs typeface="Cambria Math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Cambria Math" pitchFamily="18" charset="0"/>
                      </a:rPr>
                      <m:t>𝜋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-3		=  0.14159265358979323846264...</a:t>
                </a:r>
              </a:p>
              <a:p>
                <a:pPr>
                  <a:buFont typeface="Arial" charset="0"/>
                  <a:buNone/>
                </a:pPr>
                <a:r>
                  <a:rPr lang="en-US" sz="2400" dirty="0">
                    <a:solidFill>
                      <a:srgbClr val="0070C0"/>
                    </a:solidFill>
                  </a:rPr>
                  <a:t>    		1/5		=  0.19999999999999999999999...</a:t>
                </a:r>
              </a:p>
              <a:p>
                <a:pPr>
                  <a:buFont typeface="Arial" charset="0"/>
                  <a:buNone/>
                </a:pPr>
                <a:r>
                  <a:rPr lang="en-US" sz="2400" dirty="0">
                    <a:solidFill>
                      <a:srgbClr val="0070C0"/>
                    </a:solidFill>
                  </a:rPr>
                  <a:t>            		=  0.20000000000000000000000...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17" y="1377803"/>
                <a:ext cx="8229600" cy="3602160"/>
              </a:xfrm>
              <a:prstGeom prst="rect">
                <a:avLst/>
              </a:prstGeom>
              <a:blipFill rotWithShape="0">
                <a:blip r:embed="rId5"/>
                <a:stretch>
                  <a:fillRect l="-1111" t="-1523" b="-1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689317" y="5039885"/>
            <a:ext cx="71674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</a:rPr>
              <a:t>Representation is unique except for the cases that the decimal expansion ends in all </a:t>
            </a:r>
            <a:r>
              <a:rPr lang="en-US" sz="2400" dirty="0"/>
              <a:t>0</a:t>
            </a:r>
            <a:r>
              <a:rPr lang="en-US" sz="2400" dirty="0">
                <a:latin typeface="Franklin Gothic Medium" panose="020B0603020102020204" pitchFamily="34" charset="0"/>
              </a:rPr>
              <a:t>’s or all </a:t>
            </a:r>
            <a:r>
              <a:rPr lang="en-US" sz="2400" dirty="0"/>
              <a:t>9</a:t>
            </a:r>
            <a:r>
              <a:rPr lang="en-US" sz="2400" dirty="0">
                <a:latin typeface="Franklin Gothic Medium" panose="020B0603020102020204" pitchFamily="34" charset="0"/>
              </a:rPr>
              <a:t>’s.        We will never use the all </a:t>
            </a:r>
            <a:r>
              <a:rPr lang="en-US" sz="2400" dirty="0">
                <a:solidFill>
                  <a:prstClr val="black"/>
                </a:solidFill>
              </a:rPr>
              <a:t>9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’s representation.</a:t>
            </a:r>
            <a:endParaRPr lang="en-US" sz="24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8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4215616"/>
              </p:ext>
            </p:extLst>
          </p:nvPr>
        </p:nvGraphicFramePr>
        <p:xfrm>
          <a:off x="396240" y="1638508"/>
          <a:ext cx="2788920" cy="5059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8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59362">
                <a:tc>
                  <a:txBody>
                    <a:bodyPr/>
                    <a:lstStyle/>
                    <a:p>
                      <a:pPr algn="l"/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  <a:p>
                      <a:pPr algn="l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1        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0.50000000…</a:t>
                      </a:r>
                    </a:p>
                    <a:p>
                      <a:pPr algn="l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2   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</a:rPr>
                        <a:t>  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0.33333333…</a:t>
                      </a:r>
                    </a:p>
                    <a:p>
                      <a:pPr algn="l"/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3        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0.14285714…</a:t>
                      </a:r>
                    </a:p>
                    <a:p>
                      <a:pPr algn="l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4        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0.14159265…</a:t>
                      </a:r>
                    </a:p>
                    <a:p>
                      <a:pPr algn="l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5        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0.12122122…</a:t>
                      </a:r>
                    </a:p>
                    <a:p>
                      <a:pPr algn="l"/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6        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0.25000000…</a:t>
                      </a:r>
                    </a:p>
                    <a:p>
                      <a:pPr algn="l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7        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0.71828182…</a:t>
                      </a:r>
                    </a:p>
                    <a:p>
                      <a:pPr algn="l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8         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0.61803394…</a:t>
                      </a:r>
                    </a:p>
                    <a:p>
                      <a:pPr algn="l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...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</a:rPr>
                        <a:t>     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145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>
              <a:xfrm>
                <a:off x="457200" y="295740"/>
                <a:ext cx="8229600" cy="6066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[0,1)</m:t>
                    </m:r>
                  </m:oMath>
                </a14:m>
                <a:r>
                  <a:rPr lang="en-US" dirty="0"/>
                  <a:t> is not countable</a:t>
                </a:r>
              </a:p>
            </p:txBody>
          </p:sp>
        </mc:Choice>
        <mc:Fallback xmlns="">
          <p:sp>
            <p:nvSpPr>
              <p:cNvPr id="614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3"/>
                </p:custDataLst>
              </p:nvPr>
            </p:nvSpPr>
            <p:spPr>
              <a:xfrm>
                <a:off x="457200" y="295740"/>
                <a:ext cx="8229600" cy="606642"/>
              </a:xfrm>
              <a:blipFill rotWithShape="0">
                <a:blip r:embed="rId4"/>
                <a:stretch>
                  <a:fillRect l="-1852" t="-12121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520503" y="1001077"/>
            <a:ext cx="8352563" cy="4017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Suppose, for a contradiction, that there is a list of them:</a:t>
            </a:r>
          </a:p>
        </p:txBody>
      </p:sp>
    </p:spTree>
    <p:extLst>
      <p:ext uri="{BB962C8B-B14F-4D97-AF65-F5344CB8AC3E}">
        <p14:creationId xmlns:p14="http://schemas.microsoft.com/office/powerpoint/2010/main" val="165471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5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>
              <a:xfrm>
                <a:off x="457200" y="295740"/>
                <a:ext cx="8229600" cy="6066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[0,1)</m:t>
                    </m:r>
                  </m:oMath>
                </a14:m>
                <a:r>
                  <a:rPr lang="en-US" dirty="0"/>
                  <a:t> is not countable</a:t>
                </a:r>
              </a:p>
            </p:txBody>
          </p:sp>
        </mc:Choice>
        <mc:Fallback xmlns="">
          <p:sp>
            <p:nvSpPr>
              <p:cNvPr id="614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3"/>
                </p:custDataLst>
              </p:nvPr>
            </p:nvSpPr>
            <p:spPr>
              <a:xfrm>
                <a:off x="457200" y="295740"/>
                <a:ext cx="8229600" cy="606642"/>
              </a:xfrm>
              <a:blipFill rotWithShape="0">
                <a:blip r:embed="rId4"/>
                <a:stretch>
                  <a:fillRect l="-1852" t="-12121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520503" y="1001077"/>
            <a:ext cx="8352563" cy="4017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Suppose, for a contradiction, that there is a list of them:</a:t>
            </a: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7459214"/>
              </p:ext>
            </p:extLst>
          </p:nvPr>
        </p:nvGraphicFramePr>
        <p:xfrm>
          <a:off x="274320" y="1575388"/>
          <a:ext cx="8229600" cy="5059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716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096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5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>
              <a:xfrm>
                <a:off x="457200" y="295740"/>
                <a:ext cx="8229600" cy="6066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[0,1)</m:t>
                    </m:r>
                  </m:oMath>
                </a14:m>
                <a:r>
                  <a:rPr lang="en-US" dirty="0"/>
                  <a:t> is not countable</a:t>
                </a:r>
              </a:p>
            </p:txBody>
          </p:sp>
        </mc:Choice>
        <mc:Fallback xmlns="">
          <p:sp>
            <p:nvSpPr>
              <p:cNvPr id="614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3"/>
                </p:custDataLst>
              </p:nvPr>
            </p:nvSpPr>
            <p:spPr>
              <a:xfrm>
                <a:off x="457200" y="295740"/>
                <a:ext cx="8229600" cy="606642"/>
              </a:xfrm>
              <a:blipFill rotWithShape="0">
                <a:blip r:embed="rId4"/>
                <a:stretch>
                  <a:fillRect l="-1852" t="-12121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520503" y="1001077"/>
            <a:ext cx="8377963" cy="4017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Suppose, for a contradiction, that there is a list of them:</a:t>
            </a: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/>
        </p:nvGraphicFramePr>
        <p:xfrm>
          <a:off x="274320" y="1575388"/>
          <a:ext cx="8229600" cy="5059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716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54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5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>
              <a:xfrm>
                <a:off x="457200" y="295740"/>
                <a:ext cx="8229600" cy="6066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[0,1)</m:t>
                    </m:r>
                  </m:oMath>
                </a14:m>
                <a:r>
                  <a:rPr lang="en-US" dirty="0"/>
                  <a:t> is not countable</a:t>
                </a:r>
              </a:p>
            </p:txBody>
          </p:sp>
        </mc:Choice>
        <mc:Fallback xmlns="">
          <p:sp>
            <p:nvSpPr>
              <p:cNvPr id="614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3"/>
                </p:custDataLst>
              </p:nvPr>
            </p:nvSpPr>
            <p:spPr>
              <a:xfrm>
                <a:off x="457200" y="295740"/>
                <a:ext cx="8229600" cy="606642"/>
              </a:xfrm>
              <a:blipFill rotWithShape="0">
                <a:blip r:embed="rId4"/>
                <a:stretch>
                  <a:fillRect l="-1852" t="-12121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520504" y="1001077"/>
            <a:ext cx="8318696" cy="4017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Suppose, for a contradiction, that there is a list of them:</a:t>
            </a: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/>
        </p:nvGraphicFramePr>
        <p:xfrm>
          <a:off x="274320" y="1575388"/>
          <a:ext cx="8229600" cy="5059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716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4325815" y="1575388"/>
            <a:ext cx="4690863" cy="1098364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47898" y="1733354"/>
            <a:ext cx="4321782" cy="31690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Flipping rule:</a:t>
            </a:r>
          </a:p>
          <a:p>
            <a:pPr marL="0" indent="0">
              <a:buNone/>
            </a:pPr>
            <a:r>
              <a:rPr lang="en-US" sz="2200" dirty="0"/>
              <a:t>Only if the other driver deserves it.</a:t>
            </a:r>
          </a:p>
        </p:txBody>
      </p:sp>
    </p:spTree>
    <p:extLst>
      <p:ext uri="{BB962C8B-B14F-4D97-AF65-F5344CB8AC3E}">
        <p14:creationId xmlns:p14="http://schemas.microsoft.com/office/powerpoint/2010/main" val="55164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5C75-1089-A042-88F3-AE76D516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C8E2B-DDDD-744C-94F5-FAD130AD4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44160"/>
                <a:ext cx="8397433" cy="5140800"/>
              </a:xfrm>
            </p:spPr>
            <p:txBody>
              <a:bodyPr/>
              <a:lstStyle/>
              <a:p>
                <a:r>
                  <a:rPr lang="en-US" sz="2800" dirty="0"/>
                  <a:t>It is not necessary for our strings </a:t>
                </a:r>
                <a:r>
                  <a:rPr lang="en-US" sz="2800" b="1" dirty="0" err="1">
                    <a:solidFill>
                      <a:srgbClr val="0070C0"/>
                    </a:solidFill>
                  </a:rPr>
                  <a:t>x</a:t>
                </a:r>
                <a:r>
                  <a:rPr lang="en-US" sz="2800" dirty="0" err="1">
                    <a:cs typeface="Calibri"/>
                  </a:rPr>
                  <a:t>•</a:t>
                </a:r>
                <a:r>
                  <a:rPr lang="en-US" sz="2800" b="1" dirty="0" err="1">
                    <a:solidFill>
                      <a:srgbClr val="0070C0"/>
                    </a:solidFill>
                  </a:rPr>
                  <a:t>z</a:t>
                </a:r>
                <a:r>
                  <a:rPr lang="en-US" sz="2800" dirty="0"/>
                  <a:t> with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x</a:t>
                </a:r>
                <a:r>
                  <a:rPr lang="en-US" sz="2800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/>
                    <a:sym typeface="Symbol"/>
                  </a:rPr>
                  <a:t> ∈ 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L</a:t>
                </a:r>
                <a:r>
                  <a:rPr lang="en-US" sz="2800" dirty="0"/>
                  <a:t> to produce every possible string in the language</a:t>
                </a:r>
              </a:p>
              <a:p>
                <a:pPr lvl="1"/>
                <a:r>
                  <a:rPr lang="en-US" sz="2400" dirty="0"/>
                  <a:t>we only need to find a small “core” set of strings that must be distinguished by the machine</a:t>
                </a:r>
              </a:p>
              <a:p>
                <a:pPr lvl="1"/>
                <a:endParaRPr lang="en-US" sz="2400" dirty="0"/>
              </a:p>
              <a:p>
                <a:r>
                  <a:rPr lang="en-US" sz="2800" dirty="0"/>
                  <a:t>It is </a:t>
                </a:r>
                <a:r>
                  <a:rPr lang="en-US" sz="2800" b="1" dirty="0"/>
                  <a:t>not true</a:t>
                </a:r>
                <a:r>
                  <a:rPr lang="en-US" sz="2800" dirty="0"/>
                  <a:t> that, if 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L </a:t>
                </a:r>
                <a:r>
                  <a:rPr lang="en-US" sz="2800" dirty="0"/>
                  <a:t>is irregular and 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L ⊆ U</a:t>
                </a:r>
                <a:r>
                  <a:rPr lang="en-US" sz="2800" dirty="0"/>
                  <a:t>, then</a:t>
                </a:r>
                <a:br>
                  <a:rPr lang="en-US" sz="2800" dirty="0"/>
                </a:b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U </a:t>
                </a:r>
                <a:r>
                  <a:rPr lang="en-US" sz="2800" dirty="0"/>
                  <a:t>is irregular!</a:t>
                </a:r>
              </a:p>
              <a:p>
                <a:pPr lvl="1"/>
                <a:r>
                  <a:rPr lang="en-US" sz="2400" dirty="0"/>
                  <a:t>we always have </a:t>
                </a:r>
                <a:r>
                  <a:rPr lang="en-US" sz="24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L ⊆ </a:t>
                </a:r>
                <a:r>
                  <a:rPr lang="en-US" sz="2400" b="1" dirty="0" err="1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Σ</a:t>
                </a:r>
                <a:r>
                  <a:rPr lang="en-US" sz="24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*</a:t>
                </a:r>
                <a:r>
                  <a:rPr lang="en-US" sz="2400" dirty="0"/>
                  <a:t> and </a:t>
                </a:r>
                <a:r>
                  <a:rPr lang="en-US" sz="2400" b="1" dirty="0" err="1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Σ</a:t>
                </a:r>
                <a:r>
                  <a:rPr lang="en-US" sz="24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*</a:t>
                </a:r>
                <a:r>
                  <a:rPr lang="en-US" sz="2400" dirty="0"/>
                  <a:t> is regular!</a:t>
                </a:r>
              </a:p>
              <a:p>
                <a:pPr lvl="1"/>
                <a:r>
                  <a:rPr lang="en-US" sz="2400" dirty="0"/>
                  <a:t>our argument needs different answers: 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2000" dirty="0" err="1">
                    <a:cs typeface="Calibri"/>
                  </a:rPr>
                  <a:t>•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∈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L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↮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y</a:t>
                </a:r>
                <a:r>
                  <a:rPr lang="en-US" sz="2000" dirty="0" err="1">
                    <a:cs typeface="Calibri"/>
                  </a:rPr>
                  <a:t>•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∈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L</a:t>
                </a:r>
                <a:endParaRPr lang="en-US" sz="2400" dirty="0"/>
              </a:p>
              <a:p>
                <a:pPr lvl="2"/>
                <a:r>
                  <a:rPr lang="en-US" sz="2000" dirty="0"/>
                  <a:t>for </a:t>
                </a:r>
                <a:r>
                  <a:rPr lang="en-US" sz="2000" b="1" dirty="0" err="1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Σ</a:t>
                </a:r>
                <a:r>
                  <a:rPr lang="en-US" sz="20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*</a:t>
                </a:r>
                <a:r>
                  <a:rPr lang="en-US" sz="2000" dirty="0"/>
                  <a:t>, both strings are always in the language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C8E2B-DDDD-744C-94F5-FAD130AD4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44160"/>
                <a:ext cx="8397433" cy="5140800"/>
              </a:xfrm>
              <a:blipFill>
                <a:blip r:embed="rId2"/>
                <a:stretch>
                  <a:fillRect l="-1306" t="-1186" r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C7B0C39-70FA-E945-BD0E-5E0F45854D82}"/>
              </a:ext>
            </a:extLst>
          </p:cNvPr>
          <p:cNvSpPr/>
          <p:nvPr/>
        </p:nvSpPr>
        <p:spPr>
          <a:xfrm>
            <a:off x="2498648" y="5808297"/>
            <a:ext cx="3794182" cy="775065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/>
              <a:t>Do not claim in your proof that, because </a:t>
            </a:r>
            <a:r>
              <a:rPr lang="en-US" b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L ⊆ U</a:t>
            </a:r>
            <a:r>
              <a:rPr lang="en-US" b="1" dirty="0"/>
              <a:t>, </a:t>
            </a:r>
            <a:r>
              <a:rPr lang="en-US" b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U</a:t>
            </a:r>
            <a:r>
              <a:rPr lang="en-US" b="1" dirty="0"/>
              <a:t> is also irregular</a:t>
            </a:r>
          </a:p>
        </p:txBody>
      </p:sp>
    </p:spTree>
    <p:extLst>
      <p:ext uri="{BB962C8B-B14F-4D97-AF65-F5344CB8AC3E}">
        <p14:creationId xmlns:p14="http://schemas.microsoft.com/office/powerpoint/2010/main" val="9507102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5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>
              <a:xfrm>
                <a:off x="457200" y="295740"/>
                <a:ext cx="8229600" cy="6066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[0,1)</m:t>
                    </m:r>
                  </m:oMath>
                </a14:m>
                <a:r>
                  <a:rPr lang="en-US" dirty="0"/>
                  <a:t> is not countable</a:t>
                </a:r>
              </a:p>
            </p:txBody>
          </p:sp>
        </mc:Choice>
        <mc:Fallback xmlns="">
          <p:sp>
            <p:nvSpPr>
              <p:cNvPr id="614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3"/>
                </p:custDataLst>
              </p:nvPr>
            </p:nvSpPr>
            <p:spPr>
              <a:xfrm>
                <a:off x="457200" y="295740"/>
                <a:ext cx="8229600" cy="606642"/>
              </a:xfrm>
              <a:blipFill rotWithShape="0">
                <a:blip r:embed="rId4"/>
                <a:stretch>
                  <a:fillRect l="-1852" t="-12121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520503" y="1001077"/>
            <a:ext cx="8327163" cy="4017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Suppose, for a contradiction, that there is a list of them:</a:t>
            </a: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/>
        </p:nvGraphicFramePr>
        <p:xfrm>
          <a:off x="274320" y="1575388"/>
          <a:ext cx="8229600" cy="5059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716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4389119" y="1575387"/>
            <a:ext cx="4262511" cy="1547641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47898" y="1733354"/>
            <a:ext cx="3857548" cy="31690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Flipping rule:</a:t>
            </a:r>
          </a:p>
          <a:p>
            <a:pPr marL="0" indent="0">
              <a:buNone/>
            </a:pPr>
            <a:r>
              <a:rPr lang="en-US" sz="2200" dirty="0"/>
              <a:t>If digit is </a:t>
            </a:r>
            <a:r>
              <a:rPr lang="en-US" sz="2200" b="1" dirty="0">
                <a:solidFill>
                  <a:srgbClr val="0070C0"/>
                </a:solidFill>
              </a:rPr>
              <a:t>5</a:t>
            </a:r>
            <a:r>
              <a:rPr lang="en-US" sz="2200" dirty="0"/>
              <a:t>, make it </a:t>
            </a:r>
            <a:r>
              <a:rPr lang="en-US" sz="2200" b="1" dirty="0">
                <a:solidFill>
                  <a:srgbClr val="C00000"/>
                </a:solidFill>
              </a:rPr>
              <a:t>1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/>
              <a:t>If digit is not </a:t>
            </a:r>
            <a:r>
              <a:rPr lang="en-US" sz="2200" b="1" dirty="0">
                <a:solidFill>
                  <a:srgbClr val="0070C0"/>
                </a:solidFill>
              </a:rPr>
              <a:t>5</a:t>
            </a:r>
            <a:r>
              <a:rPr lang="en-US" sz="2200" dirty="0"/>
              <a:t>, make it </a:t>
            </a:r>
            <a:r>
              <a:rPr lang="en-US" sz="2200" b="1" dirty="0">
                <a:solidFill>
                  <a:srgbClr val="C00000"/>
                </a:solidFill>
              </a:rPr>
              <a:t>5</a:t>
            </a:r>
            <a:r>
              <a:rPr lang="en-US" sz="2200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2042556" y="1891808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87326" y="2395900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09468" y="2914060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50588" y="3959759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58662" y="4484953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27918" y="5565820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23756" y="3415808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03431" y="4925741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46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  <p:bldP spid="12" grpId="0"/>
      <p:bldP spid="13" grpId="0"/>
      <p:bldP spid="15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5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>
              <a:xfrm>
                <a:off x="457200" y="295740"/>
                <a:ext cx="8229600" cy="6066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[0,1)</m:t>
                    </m:r>
                  </m:oMath>
                </a14:m>
                <a:r>
                  <a:rPr lang="en-US" dirty="0"/>
                  <a:t> is not countable</a:t>
                </a:r>
              </a:p>
            </p:txBody>
          </p:sp>
        </mc:Choice>
        <mc:Fallback xmlns="">
          <p:sp>
            <p:nvSpPr>
              <p:cNvPr id="614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3"/>
                </p:custDataLst>
              </p:nvPr>
            </p:nvSpPr>
            <p:spPr>
              <a:xfrm>
                <a:off x="457200" y="295740"/>
                <a:ext cx="8229600" cy="606642"/>
              </a:xfrm>
              <a:blipFill rotWithShape="0">
                <a:blip r:embed="rId4"/>
                <a:stretch>
                  <a:fillRect l="-1852" t="-12121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520504" y="1001077"/>
            <a:ext cx="8363244" cy="4017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Suppose, for a contradiction, that there is a list of them:</a:t>
            </a: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/>
        </p:nvGraphicFramePr>
        <p:xfrm>
          <a:off x="274320" y="1575388"/>
          <a:ext cx="8229600" cy="5059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716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4389119" y="1575387"/>
            <a:ext cx="4262511" cy="1547641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47898" y="1733354"/>
            <a:ext cx="3857548" cy="31690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Flipping rule:</a:t>
            </a:r>
          </a:p>
          <a:p>
            <a:pPr marL="0" indent="0">
              <a:buNone/>
            </a:pPr>
            <a:r>
              <a:rPr lang="en-US" sz="2200" dirty="0"/>
              <a:t>If digit is </a:t>
            </a:r>
            <a:r>
              <a:rPr lang="en-US" sz="2200" b="1" dirty="0">
                <a:solidFill>
                  <a:srgbClr val="0070C0"/>
                </a:solidFill>
              </a:rPr>
              <a:t>5</a:t>
            </a:r>
            <a:r>
              <a:rPr lang="en-US" sz="2200" dirty="0"/>
              <a:t>, make it </a:t>
            </a:r>
            <a:r>
              <a:rPr lang="en-US" sz="2200" b="1" dirty="0">
                <a:solidFill>
                  <a:srgbClr val="C00000"/>
                </a:solidFill>
              </a:rPr>
              <a:t>1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/>
              <a:t>If digit is not </a:t>
            </a:r>
            <a:r>
              <a:rPr lang="en-US" sz="2200" b="1" dirty="0">
                <a:solidFill>
                  <a:srgbClr val="0070C0"/>
                </a:solidFill>
              </a:rPr>
              <a:t>5</a:t>
            </a:r>
            <a:r>
              <a:rPr lang="en-US" sz="2200" dirty="0"/>
              <a:t>, make it </a:t>
            </a:r>
            <a:r>
              <a:rPr lang="en-US" sz="2200" b="1" dirty="0">
                <a:solidFill>
                  <a:srgbClr val="C00000"/>
                </a:solidFill>
              </a:rPr>
              <a:t>5</a:t>
            </a:r>
            <a:r>
              <a:rPr lang="en-US" sz="2200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2042556" y="1891808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87326" y="2395900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09468" y="2914060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50588" y="3959759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58662" y="4484953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27918" y="5565820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23756" y="3415808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03431" y="4925741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7711" y="5572854"/>
            <a:ext cx="8736037" cy="11866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491580" y="5752621"/>
                <a:ext cx="8258524" cy="85860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200" dirty="0"/>
                  <a:t>If diagonal element is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sSub>
                      <m:sSubPr>
                        <m:ctrlP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</m:sSub>
                    <m:sSub>
                      <m:sSubPr>
                        <m:ctrlP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𝟑𝟑</m:t>
                        </m:r>
                      </m:sub>
                    </m:sSub>
                    <m:sSub>
                      <m:sSubPr>
                        <m:ctrlP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𝟒𝟒</m:t>
                        </m:r>
                      </m:sub>
                    </m:sSub>
                    <m:sSub>
                      <m:sSubPr>
                        <m:ctrlP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𝟓𝟓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sz="22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2200" dirty="0"/>
                  <a:t>then let’s call the flipped number 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sSub>
                      <m:sSubPr>
                        <m:ctrlPr>
                          <a:rPr lang="en-US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</m:sSub>
                    <m:sSub>
                      <m:sSubPr>
                        <m:ctrlPr>
                          <a:rPr lang="en-US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𝟑𝟑</m:t>
                        </m:r>
                      </m:sub>
                    </m:sSub>
                    <m:sSub>
                      <m:sSubPr>
                        <m:ctrlPr>
                          <a:rPr lang="en-US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𝟒𝟒</m:t>
                        </m:r>
                      </m:sub>
                    </m:sSub>
                    <m:sSub>
                      <m:sSubPr>
                        <m:ctrlPr>
                          <a:rPr lang="en-US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𝟓𝟓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1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80" y="5752621"/>
                <a:ext cx="8258524" cy="858601"/>
              </a:xfrm>
              <a:prstGeom prst="rect">
                <a:avLst/>
              </a:prstGeom>
              <a:blipFill rotWithShape="0">
                <a:blip r:embed="rId5"/>
                <a:stretch>
                  <a:fillRect l="-960" t="-4965" r="-665" b="-2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446729" y="6429367"/>
            <a:ext cx="414728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It cannot appear anywhere on the list!</a:t>
            </a:r>
          </a:p>
        </p:txBody>
      </p:sp>
    </p:spTree>
    <p:extLst>
      <p:ext uri="{BB962C8B-B14F-4D97-AF65-F5344CB8AC3E}">
        <p14:creationId xmlns:p14="http://schemas.microsoft.com/office/powerpoint/2010/main" val="405837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5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>
              <a:xfrm>
                <a:off x="457200" y="295740"/>
                <a:ext cx="8229600" cy="6066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[0,1)</m:t>
                    </m:r>
                  </m:oMath>
                </a14:m>
                <a:r>
                  <a:rPr lang="en-US" dirty="0"/>
                  <a:t> is not countable</a:t>
                </a:r>
              </a:p>
            </p:txBody>
          </p:sp>
        </mc:Choice>
        <mc:Fallback xmlns="">
          <p:sp>
            <p:nvSpPr>
              <p:cNvPr id="614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3"/>
                </p:custDataLst>
              </p:nvPr>
            </p:nvSpPr>
            <p:spPr>
              <a:xfrm>
                <a:off x="457200" y="295740"/>
                <a:ext cx="8229600" cy="606642"/>
              </a:xfrm>
              <a:blipFill rotWithShape="0">
                <a:blip r:embed="rId4"/>
                <a:stretch>
                  <a:fillRect l="-1852" t="-12121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520503" y="1001077"/>
            <a:ext cx="8301763" cy="4017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Suppose, for a contradiction, that there is a list of them:</a:t>
            </a: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/>
        </p:nvGraphicFramePr>
        <p:xfrm>
          <a:off x="274320" y="1575388"/>
          <a:ext cx="8229600" cy="5059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716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4389119" y="1575387"/>
            <a:ext cx="4262511" cy="1547641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47898" y="1733354"/>
            <a:ext cx="3857548" cy="31690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Flipping rule:</a:t>
            </a:r>
          </a:p>
          <a:p>
            <a:pPr marL="0" indent="0">
              <a:buNone/>
            </a:pPr>
            <a:r>
              <a:rPr lang="en-US" sz="2200" dirty="0"/>
              <a:t>If digit is </a:t>
            </a:r>
            <a:r>
              <a:rPr lang="en-US" sz="2200" b="1" dirty="0">
                <a:solidFill>
                  <a:srgbClr val="0070C0"/>
                </a:solidFill>
              </a:rPr>
              <a:t>5</a:t>
            </a:r>
            <a:r>
              <a:rPr lang="en-US" sz="2200" dirty="0"/>
              <a:t>, make it </a:t>
            </a:r>
            <a:r>
              <a:rPr lang="en-US" sz="2200" b="1" dirty="0">
                <a:solidFill>
                  <a:srgbClr val="C00000"/>
                </a:solidFill>
              </a:rPr>
              <a:t>1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/>
              <a:t>If digit is not </a:t>
            </a:r>
            <a:r>
              <a:rPr lang="en-US" sz="2200" b="1" dirty="0">
                <a:solidFill>
                  <a:srgbClr val="0070C0"/>
                </a:solidFill>
              </a:rPr>
              <a:t>5</a:t>
            </a:r>
            <a:r>
              <a:rPr lang="en-US" sz="2200" dirty="0"/>
              <a:t>, make it </a:t>
            </a:r>
            <a:r>
              <a:rPr lang="en-US" sz="2200" b="1" dirty="0">
                <a:solidFill>
                  <a:srgbClr val="C00000"/>
                </a:solidFill>
              </a:rPr>
              <a:t>5</a:t>
            </a:r>
            <a:r>
              <a:rPr lang="en-US" sz="2200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2042556" y="1891808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87326" y="2395900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09468" y="2914060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50588" y="3959759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58662" y="4484953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27918" y="5565820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23756" y="3415808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03431" y="4925741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7711" y="5572854"/>
            <a:ext cx="8736037" cy="11866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491580" y="5752621"/>
                <a:ext cx="8258524" cy="85860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200" dirty="0"/>
                  <a:t>If diagonal element is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sSub>
                      <m:sSubPr>
                        <m:ctrlP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</m:sSub>
                    <m:sSub>
                      <m:sSubPr>
                        <m:ctrlP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𝟑𝟑</m:t>
                        </m:r>
                      </m:sub>
                    </m:sSub>
                    <m:sSub>
                      <m:sSubPr>
                        <m:ctrlP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𝟒𝟒</m:t>
                        </m:r>
                      </m:sub>
                    </m:sSub>
                    <m:sSub>
                      <m:sSubPr>
                        <m:ctrlP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𝟓𝟓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sz="22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2200" dirty="0"/>
                  <a:t>then let’s call the flipped number 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sSub>
                      <m:sSubPr>
                        <m:ctrlPr>
                          <a:rPr lang="en-US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</m:sSub>
                    <m:sSub>
                      <m:sSubPr>
                        <m:ctrlPr>
                          <a:rPr lang="en-US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𝟑𝟑</m:t>
                        </m:r>
                      </m:sub>
                    </m:sSub>
                    <m:sSub>
                      <m:sSubPr>
                        <m:ctrlPr>
                          <a:rPr lang="en-US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𝟒𝟒</m:t>
                        </m:r>
                      </m:sub>
                    </m:sSub>
                    <m:sSub>
                      <m:sSubPr>
                        <m:ctrlPr>
                          <a:rPr lang="en-US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𝟓𝟓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1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80" y="5752621"/>
                <a:ext cx="8258524" cy="858601"/>
              </a:xfrm>
              <a:prstGeom prst="rect">
                <a:avLst/>
              </a:prstGeom>
              <a:blipFill rotWithShape="0">
                <a:blip r:embed="rId5"/>
                <a:stretch>
                  <a:fillRect l="-960" t="-4965" r="-665" b="-2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515729" y="6395778"/>
            <a:ext cx="414728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It cannot appear anywhere on the list!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31764" y="4063992"/>
            <a:ext cx="3818205" cy="1547641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511645" y="4109415"/>
                <a:ext cx="3589088" cy="108543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/>
                  <a:t>For every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2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2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sSub>
                        <m:sSubPr>
                          <m:ctrl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  <m:sSub>
                        <m:sSubPr>
                          <m:ctrl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𝟑𝟑</m:t>
                          </m:r>
                        </m:sub>
                      </m:sSub>
                      <m:sSub>
                        <m:sSubPr>
                          <m:ctrl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𝟒𝟒</m:t>
                          </m:r>
                        </m:sub>
                      </m:sSub>
                      <m:sSub>
                        <m:sSubPr>
                          <m:ctrl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𝟓𝟓</m:t>
                          </m:r>
                        </m:sub>
                      </m:sSub>
                      <m:r>
                        <a:rPr lang="en-US" sz="2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200" b="1" dirty="0"/>
              </a:p>
              <a:p>
                <a:pPr marL="0" indent="0">
                  <a:buNone/>
                </a:pPr>
                <a:r>
                  <a:rPr lang="en-US" sz="2000" dirty="0"/>
                  <a:t>because the numbers differ on</a:t>
                </a:r>
              </a:p>
              <a:p>
                <a:pPr marL="0" indent="0">
                  <a:buNone/>
                </a:pPr>
                <a:r>
                  <a:rPr lang="en-US" sz="2000" dirty="0"/>
                  <a:t>the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-</a:t>
                </a:r>
                <a:r>
                  <a:rPr lang="en-US" sz="2000" dirty="0" err="1"/>
                  <a:t>th</a:t>
                </a:r>
                <a:r>
                  <a:rPr lang="en-US" sz="2000" dirty="0"/>
                  <a:t> digit!</a:t>
                </a:r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45" y="4109415"/>
                <a:ext cx="3589088" cy="1085432"/>
              </a:xfrm>
              <a:prstGeom prst="rect">
                <a:avLst/>
              </a:prstGeom>
              <a:blipFill rotWithShape="0">
                <a:blip r:embed="rId6"/>
                <a:stretch>
                  <a:fillRect l="-1868" t="-2809" b="-44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904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5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>
              <a:xfrm>
                <a:off x="457200" y="295740"/>
                <a:ext cx="8229600" cy="6066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[0,1)</m:t>
                    </m:r>
                  </m:oMath>
                </a14:m>
                <a:r>
                  <a:rPr lang="en-US" dirty="0"/>
                  <a:t> is not countable</a:t>
                </a:r>
              </a:p>
            </p:txBody>
          </p:sp>
        </mc:Choice>
        <mc:Fallback xmlns="">
          <p:sp>
            <p:nvSpPr>
              <p:cNvPr id="614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3"/>
                </p:custDataLst>
              </p:nvPr>
            </p:nvSpPr>
            <p:spPr>
              <a:xfrm>
                <a:off x="457200" y="295740"/>
                <a:ext cx="8229600" cy="606642"/>
              </a:xfrm>
              <a:blipFill rotWithShape="0">
                <a:blip r:embed="rId4"/>
                <a:stretch>
                  <a:fillRect l="-1852" t="-12121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520504" y="1001077"/>
            <a:ext cx="8363244" cy="4017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Suppose, for a contradiction, that there is a list of them:</a:t>
            </a: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/>
        </p:nvGraphicFramePr>
        <p:xfrm>
          <a:off x="274320" y="1575388"/>
          <a:ext cx="8229600" cy="5059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716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4389119" y="1575387"/>
            <a:ext cx="4262511" cy="1547641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47898" y="1733354"/>
            <a:ext cx="3857548" cy="31690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Flipping rule:</a:t>
            </a:r>
          </a:p>
          <a:p>
            <a:pPr marL="0" indent="0">
              <a:buNone/>
            </a:pPr>
            <a:r>
              <a:rPr lang="en-US" sz="2200" dirty="0"/>
              <a:t>If digit is </a:t>
            </a:r>
            <a:r>
              <a:rPr lang="en-US" sz="2200" b="1" dirty="0">
                <a:solidFill>
                  <a:srgbClr val="0070C0"/>
                </a:solidFill>
              </a:rPr>
              <a:t>5</a:t>
            </a:r>
            <a:r>
              <a:rPr lang="en-US" sz="2200" dirty="0"/>
              <a:t>, make it </a:t>
            </a:r>
            <a:r>
              <a:rPr lang="en-US" sz="2200" b="1" dirty="0">
                <a:solidFill>
                  <a:srgbClr val="C00000"/>
                </a:solidFill>
              </a:rPr>
              <a:t>1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/>
              <a:t>If digit is not </a:t>
            </a:r>
            <a:r>
              <a:rPr lang="en-US" sz="2200" b="1" dirty="0">
                <a:solidFill>
                  <a:srgbClr val="0070C0"/>
                </a:solidFill>
              </a:rPr>
              <a:t>5</a:t>
            </a:r>
            <a:r>
              <a:rPr lang="en-US" sz="2200" dirty="0"/>
              <a:t>, make it </a:t>
            </a:r>
            <a:r>
              <a:rPr lang="en-US" sz="2200" b="1" dirty="0">
                <a:solidFill>
                  <a:srgbClr val="C00000"/>
                </a:solidFill>
              </a:rPr>
              <a:t>5</a:t>
            </a:r>
            <a:r>
              <a:rPr lang="en-US" sz="2200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2042556" y="1891808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87326" y="2395900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09468" y="2914060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50588" y="3959759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58662" y="4484953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27918" y="5565820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23756" y="3415808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03431" y="4925741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7711" y="5572854"/>
            <a:ext cx="8736037" cy="11866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78302" y="5818517"/>
            <a:ext cx="8665698" cy="8586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So the list is incomplete, which is a contradiction.</a:t>
            </a:r>
          </a:p>
          <a:p>
            <a:pPr marL="0" indent="0">
              <a:buNone/>
            </a:pPr>
            <a:r>
              <a:rPr lang="en-US" sz="2200" dirty="0"/>
              <a:t>Thus the real numbers between 0 and 1 are </a:t>
            </a:r>
            <a:r>
              <a:rPr lang="en-US" sz="2200" b="1" dirty="0"/>
              <a:t>not countable</a:t>
            </a:r>
            <a:r>
              <a:rPr lang="en-US" sz="2200" dirty="0"/>
              <a:t>: “uncountable”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31764" y="4063992"/>
            <a:ext cx="3818205" cy="1547641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511645" y="4109415"/>
                <a:ext cx="3589088" cy="108543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/>
                  <a:t>For every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2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2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sSub>
                        <m:sSubPr>
                          <m:ctrl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  <m:sSub>
                        <m:sSubPr>
                          <m:ctrl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𝟑𝟑</m:t>
                          </m:r>
                        </m:sub>
                      </m:sSub>
                      <m:sSub>
                        <m:sSubPr>
                          <m:ctrl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𝟒𝟒</m:t>
                          </m:r>
                        </m:sub>
                      </m:sSub>
                      <m:sSub>
                        <m:sSubPr>
                          <m:ctrl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𝟓𝟓</m:t>
                          </m:r>
                        </m:sub>
                      </m:sSub>
                      <m:r>
                        <a:rPr lang="en-US" sz="2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200" b="1" dirty="0"/>
              </a:p>
              <a:p>
                <a:pPr marL="0" indent="0">
                  <a:buNone/>
                </a:pPr>
                <a:r>
                  <a:rPr lang="en-US" sz="2000" dirty="0"/>
                  <a:t>because the numbers differ on</a:t>
                </a:r>
              </a:p>
              <a:p>
                <a:pPr marL="0" indent="0">
                  <a:buNone/>
                </a:pPr>
                <a:r>
                  <a:rPr lang="en-US" sz="2000" dirty="0"/>
                  <a:t>the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-</a:t>
                </a:r>
                <a:r>
                  <a:rPr lang="en-US" sz="2000" dirty="0" err="1"/>
                  <a:t>th</a:t>
                </a:r>
                <a:r>
                  <a:rPr lang="en-US" sz="2000" dirty="0"/>
                  <a:t> digit!</a:t>
                </a:r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45" y="4109415"/>
                <a:ext cx="3589088" cy="1085432"/>
              </a:xfrm>
              <a:prstGeom prst="rect">
                <a:avLst/>
              </a:prstGeom>
              <a:blipFill rotWithShape="0">
                <a:blip r:embed="rId5"/>
                <a:stretch>
                  <a:fillRect l="-1868" t="-2809" b="-44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714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5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>
              <a:xfrm>
                <a:off x="177801" y="366078"/>
                <a:ext cx="8906932" cy="60664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The set of all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→{0,…,9}</m:t>
                    </m:r>
                  </m:oMath>
                </a14:m>
                <a:r>
                  <a:rPr lang="en-US" dirty="0"/>
                  <a:t> is uncountable</a:t>
                </a:r>
              </a:p>
            </p:txBody>
          </p:sp>
        </mc:Choice>
        <mc:Fallback xmlns="">
          <p:sp>
            <p:nvSpPr>
              <p:cNvPr id="614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3"/>
                </p:custDataLst>
              </p:nvPr>
            </p:nvSpPr>
            <p:spPr>
              <a:xfrm>
                <a:off x="177801" y="366078"/>
                <a:ext cx="8906932" cy="606642"/>
              </a:xfrm>
              <a:blipFill rotWithShape="0">
                <a:blip r:embed="rId4"/>
                <a:stretch>
                  <a:fillRect l="-1437" t="-10000" r="-616" b="-1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783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7404269"/>
              </p:ext>
            </p:extLst>
          </p:nvPr>
        </p:nvGraphicFramePr>
        <p:xfrm>
          <a:off x="457200" y="1600200"/>
          <a:ext cx="8229600" cy="505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716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71622" y="1117992"/>
            <a:ext cx="55267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Supposed listing of all the functions: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>
              <a:xfrm>
                <a:off x="177801" y="366078"/>
                <a:ext cx="8906932" cy="60664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The set of all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→{0,…,9}</m:t>
                    </m:r>
                  </m:oMath>
                </a14:m>
                <a:r>
                  <a:rPr lang="en-US" dirty="0"/>
                  <a:t> is uncountable</a:t>
                </a:r>
              </a:p>
            </p:txBody>
          </p:sp>
        </mc:Choice>
        <mc:Fallback xmlns="">
          <p:sp>
            <p:nvSpPr>
              <p:cNvPr id="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3"/>
                </p:custDataLst>
              </p:nvPr>
            </p:nvSpPr>
            <p:spPr>
              <a:xfrm>
                <a:off x="177801" y="366078"/>
                <a:ext cx="8906932" cy="606642"/>
              </a:xfrm>
              <a:blipFill rotWithShape="0">
                <a:blip r:embed="rId4"/>
                <a:stretch>
                  <a:fillRect l="-1437" t="-10000" r="-616" b="-1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528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188234"/>
              </p:ext>
            </p:extLst>
          </p:nvPr>
        </p:nvGraphicFramePr>
        <p:xfrm>
          <a:off x="457200" y="1600200"/>
          <a:ext cx="8229600" cy="505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716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389119" y="1575387"/>
            <a:ext cx="4262511" cy="1547641"/>
            <a:chOff x="4389119" y="1575387"/>
            <a:chExt cx="4262511" cy="1547641"/>
          </a:xfrm>
        </p:grpSpPr>
        <p:sp>
          <p:nvSpPr>
            <p:cNvPr id="5" name="Rounded Rectangle 4"/>
            <p:cNvSpPr/>
            <p:nvPr/>
          </p:nvSpPr>
          <p:spPr>
            <a:xfrm>
              <a:off x="4389119" y="1575387"/>
              <a:ext cx="4262511" cy="15476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ontent Placeholder 2"/>
                <p:cNvSpPr txBox="1">
                  <a:spLocks/>
                </p:cNvSpPr>
                <p:nvPr/>
              </p:nvSpPr>
              <p:spPr>
                <a:xfrm>
                  <a:off x="4547898" y="1733354"/>
                  <a:ext cx="3857548" cy="316909"/>
                </a:xfrm>
                <a:prstGeom prst="rect">
                  <a:avLst/>
                </a:prstGeom>
              </p:spPr>
              <p:txBody>
                <a:bodyPr/>
                <a:lstStyle>
                  <a:lvl1pPr marL="342900" indent="-3429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57200" rtl="0" eaLnBrk="1" latinLnBrk="0" hangingPunct="1">
                    <a:spcBef>
                      <a:spcPct val="20000"/>
                    </a:spcBef>
                    <a:buFont typeface="Arial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2200" b="1" dirty="0"/>
                    <a:t>Flipping rule:</a:t>
                  </a:r>
                </a:p>
                <a:p>
                  <a:pPr marL="0" indent="0">
                    <a:buNone/>
                  </a:pPr>
                  <a:r>
                    <a:rPr lang="en-US" sz="2200" dirty="0"/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a14:m>
                  <a:r>
                    <a:rPr lang="en-US" sz="2200" dirty="0"/>
                    <a:t>, set </a:t>
                  </a:r>
                  <a14:m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sz="2200" b="1" dirty="0"/>
                </a:p>
                <a:p>
                  <a:pPr marL="0" indent="0">
                    <a:buNone/>
                  </a:pPr>
                  <a:r>
                    <a:rPr lang="en-US" sz="2200" dirty="0"/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a14:m>
                  <a:r>
                    <a:rPr lang="en-US" sz="2200" dirty="0"/>
                    <a:t>, set </a:t>
                  </a:r>
                  <a14:m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a14:m>
                  <a:endParaRPr lang="en-US" sz="22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7898" y="1733354"/>
                  <a:ext cx="3857548" cy="31690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54" t="-11538" b="-328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Rectangle 6"/>
          <p:cNvSpPr/>
          <p:nvPr/>
        </p:nvSpPr>
        <p:spPr>
          <a:xfrm>
            <a:off x="2197301" y="1912910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42071" y="2417002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64213" y="2935162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05333" y="3980861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13407" y="4506055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82663" y="5586922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78501" y="3436910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58176" y="4946843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>
              <a:xfrm>
                <a:off x="177801" y="366078"/>
                <a:ext cx="8906932" cy="60664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The set of all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→{0,…,9}</m:t>
                    </m:r>
                  </m:oMath>
                </a14:m>
                <a:r>
                  <a:rPr lang="en-US" dirty="0"/>
                  <a:t> is uncountable</a:t>
                </a:r>
              </a:p>
            </p:txBody>
          </p:sp>
        </mc:Choice>
        <mc:Fallback xmlns="">
          <p:sp>
            <p:nvSpPr>
              <p:cNvPr id="18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4"/>
                </p:custDataLst>
              </p:nvPr>
            </p:nvSpPr>
            <p:spPr>
              <a:xfrm>
                <a:off x="177801" y="366078"/>
                <a:ext cx="8906932" cy="606642"/>
              </a:xfrm>
              <a:blipFill rotWithShape="0">
                <a:blip r:embed="rId5"/>
                <a:stretch>
                  <a:fillRect l="-1437" t="-10000" r="-616" b="-1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571622" y="1117992"/>
            <a:ext cx="55267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Supposed listing of all the functions:</a:t>
            </a:r>
          </a:p>
        </p:txBody>
      </p:sp>
    </p:spTree>
    <p:extLst>
      <p:ext uri="{BB962C8B-B14F-4D97-AF65-F5344CB8AC3E}">
        <p14:creationId xmlns:p14="http://schemas.microsoft.com/office/powerpoint/2010/main" val="342346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5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>
              <a:xfrm>
                <a:off x="175847" y="366078"/>
                <a:ext cx="9395536" cy="60664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The set of all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→{0,…,9}</m:t>
                    </m:r>
                  </m:oMath>
                </a14:m>
                <a:r>
                  <a:rPr lang="en-US" dirty="0"/>
                  <a:t> is uncountable</a:t>
                </a:r>
              </a:p>
            </p:txBody>
          </p:sp>
        </mc:Choice>
        <mc:Fallback xmlns="">
          <p:sp>
            <p:nvSpPr>
              <p:cNvPr id="614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3"/>
                </p:custDataLst>
              </p:nvPr>
            </p:nvSpPr>
            <p:spPr>
              <a:xfrm>
                <a:off x="175847" y="366078"/>
                <a:ext cx="9395536" cy="606642"/>
              </a:xfrm>
              <a:blipFill rotWithShape="0">
                <a:blip r:embed="rId4"/>
                <a:stretch>
                  <a:fillRect l="-1428" t="-10000" b="-1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0181762"/>
              </p:ext>
            </p:extLst>
          </p:nvPr>
        </p:nvGraphicFramePr>
        <p:xfrm>
          <a:off x="457200" y="1600200"/>
          <a:ext cx="8229600" cy="505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7169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0070C0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f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45707" marB="457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7" marB="457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197301" y="1912910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42071" y="2417002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64213" y="2935162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05333" y="3980861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13407" y="4506055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82663" y="5586922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78501" y="3436910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58176" y="4946843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847" y="5600990"/>
            <a:ext cx="8736037" cy="11866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519716" y="5780757"/>
                <a:ext cx="8448437" cy="85860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200" dirty="0"/>
                  <a:t>For all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200" dirty="0"/>
                  <a:t>, we have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.  Therefore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200" dirty="0"/>
                  <a:t> for any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200" dirty="0"/>
                  <a:t> and the list is incomplete!     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200" dirty="0">
                    <a:solidFill>
                      <a:schemeClr val="accent2">
                        <a:lumMod val="90000"/>
                        <a:lumOff val="10000"/>
                      </a:schemeClr>
                    </a:solidFill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→{</m:t>
                    </m:r>
                    <m:r>
                      <a:rPr lang="en-US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0,1,…,9</m:t>
                    </m:r>
                    <m:r>
                      <a:rPr lang="en-US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200" dirty="0">
                    <a:solidFill>
                      <a:srgbClr val="0070C0"/>
                    </a:solidFill>
                  </a:rPr>
                  <a:t> </a:t>
                </a:r>
                <a:r>
                  <a:rPr lang="en-US" sz="2200" dirty="0"/>
                  <a:t>is </a:t>
                </a:r>
                <a:r>
                  <a:rPr lang="en-US" sz="2200" b="1" dirty="0"/>
                  <a:t>not</a:t>
                </a:r>
                <a:r>
                  <a:rPr lang="en-US" sz="2200" dirty="0"/>
                  <a:t> countable</a:t>
                </a: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16" y="5780757"/>
                <a:ext cx="8448437" cy="858601"/>
              </a:xfrm>
              <a:prstGeom prst="rect">
                <a:avLst/>
              </a:prstGeom>
              <a:blipFill rotWithShape="0">
                <a:blip r:embed="rId5"/>
                <a:stretch>
                  <a:fillRect l="-938" t="-4255" b="-3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571622" y="1117992"/>
            <a:ext cx="55267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Supposed listing of all the functions: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389119" y="1575387"/>
            <a:ext cx="4262511" cy="1547641"/>
            <a:chOff x="4389119" y="1575387"/>
            <a:chExt cx="4262511" cy="1547641"/>
          </a:xfrm>
        </p:grpSpPr>
        <p:sp>
          <p:nvSpPr>
            <p:cNvPr id="19" name="Rounded Rectangle 18"/>
            <p:cNvSpPr/>
            <p:nvPr/>
          </p:nvSpPr>
          <p:spPr>
            <a:xfrm>
              <a:off x="4389119" y="1575387"/>
              <a:ext cx="4262511" cy="15476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ontent Placeholder 2"/>
                <p:cNvSpPr txBox="1">
                  <a:spLocks/>
                </p:cNvSpPr>
                <p:nvPr/>
              </p:nvSpPr>
              <p:spPr>
                <a:xfrm>
                  <a:off x="4547898" y="1733354"/>
                  <a:ext cx="3857548" cy="316909"/>
                </a:xfrm>
                <a:prstGeom prst="rect">
                  <a:avLst/>
                </a:prstGeom>
              </p:spPr>
              <p:txBody>
                <a:bodyPr/>
                <a:lstStyle>
                  <a:lvl1pPr marL="342900" indent="-3429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57200" rtl="0" eaLnBrk="1" latinLnBrk="0" hangingPunct="1">
                    <a:spcBef>
                      <a:spcPct val="20000"/>
                    </a:spcBef>
                    <a:buFont typeface="Arial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2200" b="1" dirty="0"/>
                    <a:t>Flipping rule:</a:t>
                  </a:r>
                </a:p>
                <a:p>
                  <a:pPr marL="0" indent="0">
                    <a:buNone/>
                  </a:pPr>
                  <a:r>
                    <a:rPr lang="en-US" sz="2200" dirty="0"/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a14:m>
                  <a:r>
                    <a:rPr lang="en-US" sz="2200" dirty="0"/>
                    <a:t>, set </a:t>
                  </a:r>
                  <a14:m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sz="2200" b="1" dirty="0"/>
                </a:p>
                <a:p>
                  <a:pPr marL="0" indent="0">
                    <a:buNone/>
                  </a:pPr>
                  <a:r>
                    <a:rPr lang="en-US" sz="2200" dirty="0"/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a14:m>
                  <a:r>
                    <a:rPr lang="en-US" sz="2200" dirty="0"/>
                    <a:t>, set </a:t>
                  </a:r>
                  <a14:m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a14:m>
                  <a:endParaRPr lang="en-US" sz="22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7898" y="1733354"/>
                  <a:ext cx="3857548" cy="31690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054" t="-11538" b="-328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428360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66078"/>
            <a:ext cx="8229600" cy="606642"/>
          </a:xfrm>
        </p:spPr>
        <p:txBody>
          <a:bodyPr>
            <a:normAutofit/>
          </a:bodyPr>
          <a:lstStyle/>
          <a:p>
            <a:r>
              <a:rPr lang="en-US" dirty="0"/>
              <a:t>Uncomputable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651164" y="1306506"/>
                <a:ext cx="8975188" cy="286000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We have seen that:</a:t>
                </a:r>
              </a:p>
              <a:p>
                <a:pPr lvl="1"/>
                <a:r>
                  <a:rPr lang="en-US" sz="2400" dirty="0"/>
                  <a:t>The set of all (Java) programs is countable</a:t>
                </a:r>
              </a:p>
              <a:p>
                <a:pPr lvl="1"/>
                <a:r>
                  <a:rPr lang="en-US" sz="2400" dirty="0"/>
                  <a:t>The set of all functions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→{0,…,9}</m:t>
                    </m:r>
                  </m:oMath>
                </a14:m>
                <a:r>
                  <a:rPr lang="en-US" sz="2400" dirty="0"/>
                  <a:t> is not countable</a:t>
                </a:r>
              </a:p>
              <a:p>
                <a:pPr lvl="1"/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C00000"/>
                    </a:solidFill>
                  </a:rPr>
                  <a:t>So:  There must be some function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→{0,…,9}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that is not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C00000"/>
                    </a:solidFill>
                  </a:rPr>
                  <a:t>	 computable by any program!</a:t>
                </a:r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64" y="1306506"/>
                <a:ext cx="8975188" cy="2860007"/>
              </a:xfrm>
              <a:prstGeom prst="rect">
                <a:avLst/>
              </a:prstGeom>
              <a:blipFill rotWithShape="0">
                <a:blip r:embed="rId3"/>
                <a:stretch>
                  <a:fillRect l="-1087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86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Recall our language picture</a:t>
            </a:r>
          </a:p>
        </p:txBody>
      </p:sp>
      <p:sp>
        <p:nvSpPr>
          <p:cNvPr id="3" name="Oval 2"/>
          <p:cNvSpPr/>
          <p:nvPr/>
        </p:nvSpPr>
        <p:spPr>
          <a:xfrm>
            <a:off x="70834" y="991673"/>
            <a:ext cx="8755681" cy="5866327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88923" y="1611798"/>
            <a:ext cx="7305218" cy="5170494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1527" y="2587453"/>
            <a:ext cx="5660283" cy="40838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04355" y="1039739"/>
            <a:ext cx="2088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All</a:t>
            </a:r>
          </a:p>
        </p:txBody>
      </p:sp>
      <p:sp>
        <p:nvSpPr>
          <p:cNvPr id="10" name="Oval 9"/>
          <p:cNvSpPr/>
          <p:nvPr/>
        </p:nvSpPr>
        <p:spPr>
          <a:xfrm>
            <a:off x="2536699" y="3341195"/>
            <a:ext cx="4009663" cy="322703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83302" y="2645419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Context-Free</a:t>
            </a:r>
          </a:p>
        </p:txBody>
      </p:sp>
      <p:sp>
        <p:nvSpPr>
          <p:cNvPr id="12" name="Oval 11"/>
          <p:cNvSpPr/>
          <p:nvPr/>
        </p:nvSpPr>
        <p:spPr>
          <a:xfrm>
            <a:off x="3101578" y="4629354"/>
            <a:ext cx="2960179" cy="18650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76158" y="3341195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Regular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16295" y="4648041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Finite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36214" y="3851698"/>
            <a:ext cx="141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0*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54197" y="3541250"/>
            <a:ext cx="1410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DFA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Regex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50127" y="2983042"/>
            <a:ext cx="25825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Binary Palindromes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07986" y="1270571"/>
            <a:ext cx="0" cy="846796"/>
          </a:xfrm>
          <a:prstGeom prst="straightConnector1">
            <a:avLst/>
          </a:prstGeom>
          <a:ln w="47625">
            <a:solidFill>
              <a:srgbClr val="C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16487" y="5555724"/>
            <a:ext cx="213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{001, 10, 12}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70755" y="1605249"/>
            <a:ext cx="2088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303100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Last time: Languages and Representations</a:t>
            </a:r>
          </a:p>
        </p:txBody>
      </p:sp>
      <p:sp>
        <p:nvSpPr>
          <p:cNvPr id="3" name="Oval 2"/>
          <p:cNvSpPr/>
          <p:nvPr/>
        </p:nvSpPr>
        <p:spPr>
          <a:xfrm>
            <a:off x="70834" y="991673"/>
            <a:ext cx="8755681" cy="5866327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88923" y="1962900"/>
            <a:ext cx="7305218" cy="481939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1527" y="2587453"/>
            <a:ext cx="5660283" cy="40838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04355" y="1039739"/>
            <a:ext cx="2088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All</a:t>
            </a:r>
          </a:p>
        </p:txBody>
      </p:sp>
      <p:sp>
        <p:nvSpPr>
          <p:cNvPr id="10" name="Oval 9"/>
          <p:cNvSpPr/>
          <p:nvPr/>
        </p:nvSpPr>
        <p:spPr>
          <a:xfrm>
            <a:off x="2536699" y="3341195"/>
            <a:ext cx="4009663" cy="322703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83302" y="2645419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Context-Free</a:t>
            </a:r>
          </a:p>
        </p:txBody>
      </p:sp>
      <p:sp>
        <p:nvSpPr>
          <p:cNvPr id="12" name="Oval 11"/>
          <p:cNvSpPr/>
          <p:nvPr/>
        </p:nvSpPr>
        <p:spPr>
          <a:xfrm>
            <a:off x="3101578" y="4629354"/>
            <a:ext cx="2960179" cy="18650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76158" y="3341195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Regular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16295" y="4648041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Finite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36214" y="3851698"/>
            <a:ext cx="141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0*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54197" y="3541250"/>
            <a:ext cx="1410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DFA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Regex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76349" y="5555724"/>
            <a:ext cx="213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{001, 10, 12}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22968" y="3021266"/>
            <a:ext cx="3783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ranklin Gothic Medium"/>
                <a:cs typeface="Franklin Gothic Medium"/>
              </a:rPr>
              <a:t>e.g. palindromes, balanced </a:t>
            </a:r>
            <a:r>
              <a:rPr lang="en-US" sz="1400" dirty="0" err="1">
                <a:latin typeface="Franklin Gothic Medium"/>
                <a:cs typeface="Franklin Gothic Medium"/>
              </a:rPr>
              <a:t>parens</a:t>
            </a:r>
            <a:r>
              <a:rPr lang="en-US" sz="1400" dirty="0">
                <a:latin typeface="Franklin Gothic Medium"/>
                <a:cs typeface="Franklin Gothic Medium"/>
              </a:rPr>
              <a:t>, {0</a:t>
            </a:r>
            <a:r>
              <a:rPr lang="en-US" sz="1400" baseline="30000" dirty="0">
                <a:latin typeface="Franklin Gothic Medium"/>
                <a:cs typeface="Franklin Gothic Medium"/>
              </a:rPr>
              <a:t>n</a:t>
            </a:r>
            <a:r>
              <a:rPr lang="en-US" sz="1400" dirty="0">
                <a:latin typeface="Franklin Gothic Medium"/>
                <a:cs typeface="Franklin Gothic Medium"/>
              </a:rPr>
              <a:t>1</a:t>
            </a:r>
            <a:r>
              <a:rPr lang="en-US" sz="1400" baseline="30000" dirty="0">
                <a:latin typeface="Franklin Gothic Medium"/>
                <a:cs typeface="Franklin Gothic Medium"/>
              </a:rPr>
              <a:t>n</a:t>
            </a:r>
            <a:r>
              <a:rPr lang="en-US" sz="1400" dirty="0">
                <a:latin typeface="Franklin Gothic Medium"/>
                <a:cs typeface="Franklin Gothic Medium"/>
              </a:rPr>
              <a:t>:n≥0}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72250" y="202431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5944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66078"/>
            <a:ext cx="8229600" cy="606642"/>
          </a:xfrm>
        </p:spPr>
        <p:txBody>
          <a:bodyPr>
            <a:normAutofit/>
          </a:bodyPr>
          <a:lstStyle/>
          <a:p>
            <a:r>
              <a:rPr lang="en-US" dirty="0"/>
              <a:t>Uncomputable functions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651164" y="1481393"/>
            <a:ext cx="5401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Interesting… maybe.</a:t>
            </a:r>
          </a:p>
        </p:txBody>
      </p:sp>
      <p:sp>
        <p:nvSpPr>
          <p:cNvPr id="5" name="Rectangle 4"/>
          <p:cNvSpPr/>
          <p:nvPr/>
        </p:nvSpPr>
        <p:spPr>
          <a:xfrm>
            <a:off x="651164" y="2472526"/>
            <a:ext cx="8035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Can we come up with an explicit function that is uncomputable? </a:t>
            </a:r>
          </a:p>
        </p:txBody>
      </p:sp>
    </p:spTree>
    <p:extLst>
      <p:ext uri="{BB962C8B-B14F-4D97-AF65-F5344CB8AC3E}">
        <p14:creationId xmlns:p14="http://schemas.microsoft.com/office/powerpoint/2010/main" val="201065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Computation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366" y="1421986"/>
            <a:ext cx="4212167" cy="476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7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71054" y="330054"/>
            <a:ext cx="8229600" cy="606642"/>
          </a:xfrm>
        </p:spPr>
        <p:txBody>
          <a:bodyPr/>
          <a:lstStyle/>
          <a:p>
            <a:r>
              <a:rPr lang="en-US" dirty="0"/>
              <a:t>Computers from Thought</a:t>
            </a:r>
          </a:p>
        </p:txBody>
      </p:sp>
      <p:sp>
        <p:nvSpPr>
          <p:cNvPr id="2" name="Rectangle 1"/>
          <p:cNvSpPr/>
          <p:nvPr/>
        </p:nvSpPr>
        <p:spPr>
          <a:xfrm>
            <a:off x="595744" y="1138490"/>
            <a:ext cx="7980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Computers as we know them grew out of a desire to avoid bugs in mathematical reasoning.</a:t>
            </a:r>
          </a:p>
        </p:txBody>
      </p:sp>
      <p:sp>
        <p:nvSpPr>
          <p:cNvPr id="6" name="Rectangle 5"/>
          <p:cNvSpPr/>
          <p:nvPr/>
        </p:nvSpPr>
        <p:spPr>
          <a:xfrm>
            <a:off x="595744" y="1865585"/>
            <a:ext cx="79802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Hilbert in a famous speech at the International Congress of Mathematicians in 1900 set out the goal to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mechanize all of mathematics</a:t>
            </a:r>
            <a:r>
              <a:rPr lang="en-US" dirty="0"/>
              <a:t>.</a:t>
            </a:r>
          </a:p>
          <a:p>
            <a:endParaRPr lang="en-US" dirty="0">
              <a:latin typeface="Franklin Gothic Medium" panose="020B06030201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5743" y="2681442"/>
            <a:ext cx="7980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In the 1930s, work of Gödel and Turing showed that Hilbert’s program is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impossible</a:t>
            </a:r>
            <a:r>
              <a:rPr lang="en-US" b="1" dirty="0">
                <a:latin typeface="Franklin Gothic Medium" panose="020B0603020102020204" pitchFamily="34" charset="0"/>
              </a:rPr>
              <a:t>.</a:t>
            </a:r>
            <a:endParaRPr lang="en-US" dirty="0">
              <a:latin typeface="Franklin Gothic Medium" panose="020B0603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66691" y="3118906"/>
            <a:ext cx="42464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Gödel’s Incompleteness Theorem</a:t>
            </a:r>
          </a:p>
          <a:p>
            <a:r>
              <a:rPr lang="en-US" dirty="0" err="1">
                <a:solidFill>
                  <a:srgbClr val="0070C0"/>
                </a:solidFill>
                <a:latin typeface="Franklin Gothic Medium" panose="020B0603020102020204" pitchFamily="34" charset="0"/>
              </a:rPr>
              <a:t>Undecidability</a:t>
            </a:r>
            <a:r>
              <a:rPr lang="en-US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 of the Halting Problem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5744" y="3768363"/>
            <a:ext cx="7125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Both of these employ an idea we will see called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diagonalization</a:t>
            </a:r>
            <a:r>
              <a:rPr lang="en-US" b="1" dirty="0">
                <a:latin typeface="Franklin Gothic Medium" panose="020B0603020102020204" pitchFamily="34" charset="0"/>
              </a:rPr>
              <a:t>.</a:t>
            </a:r>
            <a:endParaRPr lang="en-US" dirty="0">
              <a:latin typeface="Franklin Gothic Medium" panose="020B06030201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5743" y="4202703"/>
            <a:ext cx="76892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The ideas are simple but so revolutionary that their inventor Georg Cantor</a:t>
            </a:r>
          </a:p>
          <a:p>
            <a:r>
              <a:rPr lang="en-US" dirty="0">
                <a:latin typeface="Franklin Gothic Medium" panose="020B0603020102020204" pitchFamily="34" charset="0"/>
              </a:rPr>
              <a:t>was initially shunned by the mathematical leaders of the time:</a:t>
            </a:r>
          </a:p>
        </p:txBody>
      </p:sp>
      <p:sp>
        <p:nvSpPr>
          <p:cNvPr id="9" name="Rectangle 8"/>
          <p:cNvSpPr/>
          <p:nvPr/>
        </p:nvSpPr>
        <p:spPr>
          <a:xfrm>
            <a:off x="832042" y="4889248"/>
            <a:ext cx="7127394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err="1">
                <a:solidFill>
                  <a:srgbClr val="7030A0"/>
                </a:solidFill>
                <a:latin typeface="Franklin Gothic Medium" panose="020B0603020102020204" pitchFamily="34" charset="0"/>
              </a:rPr>
              <a:t>Poincaré</a:t>
            </a:r>
            <a:r>
              <a:rPr lang="en-US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referred to them as a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“grave disease infecting mathematics.”</a:t>
            </a:r>
          </a:p>
          <a:p>
            <a:pPr>
              <a:spcBef>
                <a:spcPts val="600"/>
              </a:spcBef>
            </a:pPr>
            <a:r>
              <a:rPr lang="en-US" dirty="0" err="1">
                <a:solidFill>
                  <a:srgbClr val="7030A0"/>
                </a:solidFill>
                <a:latin typeface="Franklin Gothic Medium" panose="020B0603020102020204" pitchFamily="34" charset="0"/>
              </a:rPr>
              <a:t>Kronecker</a:t>
            </a:r>
            <a:r>
              <a:rPr lang="en-US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fought to keep Cantor’s papers out of his journals.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436" y="3675666"/>
            <a:ext cx="1039091" cy="16058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8F1C443-83EA-2A46-9428-75F182B9BCDA}"/>
              </a:ext>
            </a:extLst>
          </p:cNvPr>
          <p:cNvSpPr/>
          <p:nvPr/>
        </p:nvSpPr>
        <p:spPr>
          <a:xfrm>
            <a:off x="2498648" y="5752881"/>
            <a:ext cx="3794182" cy="775065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/>
              <a:t>Full employment for mathematicians and computer scientists!!</a:t>
            </a:r>
          </a:p>
        </p:txBody>
      </p:sp>
    </p:spTree>
    <p:extLst>
      <p:ext uri="{BB962C8B-B14F-4D97-AF65-F5344CB8AC3E}">
        <p14:creationId xmlns:p14="http://schemas.microsoft.com/office/powerpoint/2010/main" val="134935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9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98" y="1910827"/>
            <a:ext cx="1341339" cy="18081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310" y="1898535"/>
            <a:ext cx="1164175" cy="1804750"/>
          </a:xfrm>
          <a:prstGeom prst="rect">
            <a:avLst/>
          </a:prstGeom>
        </p:spPr>
      </p:pic>
      <p:sp>
        <p:nvSpPr>
          <p:cNvPr id="409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71054" y="330054"/>
            <a:ext cx="8229600" cy="606642"/>
          </a:xfrm>
        </p:spPr>
        <p:txBody>
          <a:bodyPr/>
          <a:lstStyle/>
          <a:p>
            <a:r>
              <a:rPr lang="en-US" dirty="0"/>
              <a:t>Cardinality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1845733" y="1181296"/>
            <a:ext cx="60254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Franklin Gothic Medium" panose="020B0603020102020204" pitchFamily="34" charset="0"/>
              </a:rPr>
              <a:t>What does it mean that two sets have the same size?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506" y="4116000"/>
            <a:ext cx="490178" cy="63815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9201" y="4752956"/>
            <a:ext cx="609270" cy="58583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504" y="4784236"/>
            <a:ext cx="388925" cy="4943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8601" y="5338793"/>
            <a:ext cx="528428" cy="41613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7029" y="5338793"/>
            <a:ext cx="409632" cy="5334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10288" y="4206269"/>
            <a:ext cx="546465" cy="5105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57619" y="5341770"/>
            <a:ext cx="590521" cy="41137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63117" y="4074493"/>
            <a:ext cx="496388" cy="50347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0288" y="4842584"/>
            <a:ext cx="490178" cy="6381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6753" y="4693110"/>
            <a:ext cx="609270" cy="58583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2856" y="4719292"/>
            <a:ext cx="409632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5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98" y="1910827"/>
            <a:ext cx="1341339" cy="1808149"/>
          </a:xfrm>
          <a:prstGeom prst="rect">
            <a:avLst/>
          </a:prstGeom>
        </p:spPr>
      </p:pic>
      <p:sp>
        <p:nvSpPr>
          <p:cNvPr id="409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71054" y="330054"/>
            <a:ext cx="8229600" cy="606642"/>
          </a:xfrm>
        </p:spPr>
        <p:txBody>
          <a:bodyPr/>
          <a:lstStyle/>
          <a:p>
            <a:r>
              <a:rPr lang="en-US" dirty="0"/>
              <a:t>Cardinality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959" y="2176746"/>
            <a:ext cx="490178" cy="63815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413" y="2953120"/>
            <a:ext cx="609270" cy="58583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3212" y="3646092"/>
            <a:ext cx="388925" cy="4943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1959" y="4953634"/>
            <a:ext cx="632103" cy="49778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3212" y="4247624"/>
            <a:ext cx="409632" cy="5334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2007" y="2240567"/>
            <a:ext cx="546465" cy="5105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9980" y="2970789"/>
            <a:ext cx="590521" cy="41137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32084" y="4315005"/>
            <a:ext cx="496388" cy="50347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007" y="3502333"/>
            <a:ext cx="490178" cy="6381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9980" y="4953634"/>
            <a:ext cx="609270" cy="58583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5462" y="5648107"/>
            <a:ext cx="409632" cy="533474"/>
          </a:xfrm>
          <a:prstGeom prst="rect">
            <a:avLst/>
          </a:prstGeom>
        </p:spPr>
      </p:pic>
      <p:pic>
        <p:nvPicPr>
          <p:cNvPr id="3076" name="Picture 4" descr="http://sytereitz.com/wp-content/uploads/2013/02/Teardrop1.jpeg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314" y="2466898"/>
            <a:ext cx="101861" cy="13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://sytereitz.com/wp-content/uploads/2013/02/Teardrop1.jpeg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094" y="2466898"/>
            <a:ext cx="101861" cy="13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://sytereitz.com/wp-content/uploads/2013/02/Teardrop1.jpeg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03" y="2605230"/>
            <a:ext cx="101861" cy="13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://sytereitz.com/wp-content/uploads/2013/02/Teardrop1.jpeg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2834">
            <a:off x="1783037" y="2417319"/>
            <a:ext cx="81104" cy="11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http://sytereitz.com/wp-content/uploads/2013/02/Teardrop1.jpeg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655" y="2596593"/>
            <a:ext cx="101861" cy="13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3454062" y="2536620"/>
            <a:ext cx="1898695" cy="212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81984" y="3142992"/>
            <a:ext cx="1898695" cy="6696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54062" y="3787927"/>
            <a:ext cx="1898695" cy="6696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07673" y="5135631"/>
            <a:ext cx="1898695" cy="6696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481984" y="4512239"/>
            <a:ext cx="1898695" cy="212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4" descr="http://sytereitz.com/wp-content/uploads/2013/02/Teardrop1.jpeg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7166" flipH="1">
            <a:off x="1309899" y="2506216"/>
            <a:ext cx="81104" cy="11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845733" y="1181296"/>
            <a:ext cx="60254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Franklin Gothic Medium" panose="020B0603020102020204" pitchFamily="34" charset="0"/>
              </a:rPr>
              <a:t>What does it mean that two sets have the same size?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46310" y="1898535"/>
            <a:ext cx="1164175" cy="180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1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>
                <a:cs typeface="Arial" charset="0"/>
              </a:rPr>
              <a:t>1-1 and onto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545708" y="1041328"/>
                <a:ext cx="8135470" cy="15136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>
                    <a:cs typeface="Arial" charset="0"/>
                  </a:rPr>
                  <a:t>A </a:t>
                </a:r>
                <a:r>
                  <a:rPr lang="en-US" sz="2400" b="1" dirty="0">
                    <a:cs typeface="Arial" charset="0"/>
                  </a:rPr>
                  <a:t>function</a:t>
                </a:r>
                <a:r>
                  <a:rPr 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𝒇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: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𝑩</m:t>
                    </m:r>
                  </m:oMath>
                </a14:m>
                <a:r>
                  <a:rPr lang="en-US" sz="2400" i="1" dirty="0">
                    <a:cs typeface="Arial" charset="0"/>
                  </a:rPr>
                  <a:t> </a:t>
                </a:r>
                <a:r>
                  <a:rPr lang="en-US" sz="2400" dirty="0">
                    <a:cs typeface="Arial" charset="0"/>
                  </a:rPr>
                  <a:t>is </a:t>
                </a:r>
                <a:r>
                  <a:rPr lang="en-US" sz="2400" b="1" dirty="0">
                    <a:cs typeface="Arial" charset="0"/>
                  </a:rPr>
                  <a:t>one-to-one </a:t>
                </a:r>
                <a:r>
                  <a:rPr lang="en-US" sz="2400" dirty="0">
                    <a:cs typeface="Arial" charset="0"/>
                  </a:rPr>
                  <a:t>(1-1</a:t>
                </a:r>
                <a:r>
                  <a:rPr lang="en-US" sz="2400" b="1" dirty="0">
                    <a:cs typeface="Arial" charset="0"/>
                  </a:rPr>
                  <a:t>)</a:t>
                </a:r>
                <a:r>
                  <a:rPr lang="en-US" sz="2400" dirty="0">
                    <a:cs typeface="Arial" charset="0"/>
                  </a:rPr>
                  <a:t> if every output corresponds to at most one input;                                                 i.e.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𝒇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𝒙</m:t>
                        </m:r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𝒇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cs typeface="Arial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cs typeface="Arial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Arial" charset="0"/>
                      </a:rPr>
                      <m:t>,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Arial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Arial" charset="0"/>
                          </a:rPr>
                          <m:t>′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  <a:cs typeface="Arial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Arial" charset="0"/>
                      </a:rPr>
                      <m:t>𝑨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48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22"/>
                </p:custDataLst>
              </p:nvPr>
            </p:nvSpPr>
            <p:spPr>
              <a:xfrm>
                <a:off x="545708" y="1041328"/>
                <a:ext cx="8135470" cy="1513613"/>
              </a:xfrm>
              <a:blipFill rotWithShape="0">
                <a:blip r:embed="rId23"/>
                <a:stretch>
                  <a:fillRect l="-1199" t="-2823" r="-3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>
                <p:custDataLst>
                  <p:tags r:id="rId3"/>
                </p:custDataLst>
              </p:nvPr>
            </p:nvSpPr>
            <p:spPr>
              <a:xfrm>
                <a:off x="545708" y="2359959"/>
                <a:ext cx="8073855" cy="96818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600" kern="1200">
                    <a:solidFill>
                      <a:schemeClr val="tx1"/>
                    </a:solidFill>
                    <a:latin typeface="Roboto Condensed" pitchFamily="2" charset="0"/>
                    <a:ea typeface="Roboto Condensed" pitchFamily="2" charset="0"/>
                    <a:cs typeface="Roboto Condensed" pitchFamily="2" charset="0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Roboto Slab" pitchFamily="2" charset="0"/>
                    <a:cs typeface="Roboto Slab" pitchFamily="2" charset="0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A </a:t>
                </a:r>
                <a:r>
                  <a:rPr lang="en-US" sz="2400" b="1" dirty="0">
                    <a:latin typeface="Franklin Gothic Medium" panose="020B0603020102020204" pitchFamily="34" charset="0"/>
                    <a:cs typeface="Arial" charset="0"/>
                  </a:rPr>
                  <a:t>function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𝒇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: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𝑩</m:t>
                    </m:r>
                  </m:oMath>
                </a14:m>
                <a:r>
                  <a:rPr lang="en-US" sz="2400" i="1" dirty="0">
                    <a:latin typeface="Franklin Gothic Medium" panose="020B0603020102020204" pitchFamily="34" charset="0"/>
                    <a:cs typeface="Arial" charset="0"/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is </a:t>
                </a:r>
                <a:r>
                  <a:rPr lang="en-US" sz="2400" b="1" dirty="0">
                    <a:latin typeface="Franklin Gothic Medium" panose="020B0603020102020204" pitchFamily="34" charset="0"/>
                    <a:cs typeface="Arial" charset="0"/>
                  </a:rPr>
                  <a:t>onto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if every output gets hit;                    i.e. for every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∈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𝑩</m:t>
                    </m:r>
                  </m:oMath>
                </a14:m>
                <a:r>
                  <a:rPr lang="en-US" sz="2400" dirty="0">
                    <a:latin typeface="Franklin Gothic Medium" panose="020B0603020102020204" pitchFamily="34" charset="0"/>
                  </a:rPr>
                  <a:t>, there exists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Franklin Gothic Medium" panose="020B0603020102020204" pitchFamily="34" charset="0"/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400" dirty="0">
                    <a:latin typeface="Franklin Gothic Medium" panose="020B06030201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4"/>
                </p:custDataLst>
              </p:nvPr>
            </p:nvSpPr>
            <p:spPr>
              <a:xfrm>
                <a:off x="545708" y="2359959"/>
                <a:ext cx="8073855" cy="968188"/>
              </a:xfrm>
              <a:prstGeom prst="rect">
                <a:avLst/>
              </a:prstGeom>
              <a:blipFill>
                <a:blip r:embed="rId25"/>
                <a:stretch>
                  <a:fillRect l="-1258" t="-5128" r="-5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784001" y="3593539"/>
            <a:ext cx="2209800" cy="2778323"/>
            <a:chOff x="1111956" y="1927571"/>
            <a:chExt cx="2514601" cy="3505200"/>
          </a:xfrm>
        </p:grpSpPr>
        <p:sp>
          <p:nvSpPr>
            <p:cNvPr id="7" name="Oval 6"/>
            <p:cNvSpPr/>
            <p:nvPr>
              <p:custDataLst>
                <p:tags r:id="rId4"/>
              </p:custDataLst>
            </p:nvPr>
          </p:nvSpPr>
          <p:spPr>
            <a:xfrm>
              <a:off x="1111957" y="2003771"/>
              <a:ext cx="304801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Oval 7"/>
            <p:cNvSpPr/>
            <p:nvPr>
              <p:custDataLst>
                <p:tags r:id="rId5"/>
              </p:custDataLst>
            </p:nvPr>
          </p:nvSpPr>
          <p:spPr>
            <a:xfrm>
              <a:off x="1111957" y="2613371"/>
              <a:ext cx="304801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Oval 8"/>
            <p:cNvSpPr/>
            <p:nvPr>
              <p:custDataLst>
                <p:tags r:id="rId6"/>
              </p:custDataLst>
            </p:nvPr>
          </p:nvSpPr>
          <p:spPr>
            <a:xfrm>
              <a:off x="1111957" y="3222970"/>
              <a:ext cx="304801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0" name="Oval 9"/>
            <p:cNvSpPr/>
            <p:nvPr>
              <p:custDataLst>
                <p:tags r:id="rId7"/>
              </p:custDataLst>
            </p:nvPr>
          </p:nvSpPr>
          <p:spPr>
            <a:xfrm>
              <a:off x="1111957" y="3908770"/>
              <a:ext cx="304801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" name="Oval 10"/>
            <p:cNvSpPr/>
            <p:nvPr>
              <p:custDataLst>
                <p:tags r:id="rId8"/>
              </p:custDataLst>
            </p:nvPr>
          </p:nvSpPr>
          <p:spPr>
            <a:xfrm>
              <a:off x="1111956" y="4594570"/>
              <a:ext cx="304801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2" name="Rectangle 11"/>
            <p:cNvSpPr/>
            <p:nvPr>
              <p:custDataLst>
                <p:tags r:id="rId9"/>
              </p:custDataLst>
            </p:nvPr>
          </p:nvSpPr>
          <p:spPr>
            <a:xfrm>
              <a:off x="3397957" y="1927571"/>
              <a:ext cx="228600" cy="228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Rectangle 12"/>
            <p:cNvSpPr/>
            <p:nvPr>
              <p:custDataLst>
                <p:tags r:id="rId10"/>
              </p:custDataLst>
            </p:nvPr>
          </p:nvSpPr>
          <p:spPr>
            <a:xfrm>
              <a:off x="3397957" y="2613371"/>
              <a:ext cx="228600" cy="228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" name="Rectangle 13"/>
            <p:cNvSpPr/>
            <p:nvPr>
              <p:custDataLst>
                <p:tags r:id="rId11"/>
              </p:custDataLst>
            </p:nvPr>
          </p:nvSpPr>
          <p:spPr>
            <a:xfrm>
              <a:off x="3397957" y="3299170"/>
              <a:ext cx="228600" cy="228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5" name="Rectangle 14"/>
            <p:cNvSpPr/>
            <p:nvPr>
              <p:custDataLst>
                <p:tags r:id="rId12"/>
              </p:custDataLst>
            </p:nvPr>
          </p:nvSpPr>
          <p:spPr>
            <a:xfrm>
              <a:off x="3397957" y="3984970"/>
              <a:ext cx="228600" cy="228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6" name="Straight Arrow Connector 15"/>
            <p:cNvCxnSpPr>
              <a:endCxn id="14" idx="1"/>
            </p:cNvCxnSpPr>
            <p:nvPr>
              <p:custDataLst>
                <p:tags r:id="rId13"/>
              </p:custDataLst>
            </p:nvPr>
          </p:nvCxnSpPr>
          <p:spPr>
            <a:xfrm>
              <a:off x="1492956" y="2156171"/>
              <a:ext cx="1905001" cy="12573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12" idx="1"/>
            </p:cNvCxnSpPr>
            <p:nvPr>
              <p:custDataLst>
                <p:tags r:id="rId14"/>
              </p:custDataLst>
            </p:nvPr>
          </p:nvCxnSpPr>
          <p:spPr>
            <a:xfrm flipV="1">
              <a:off x="1492956" y="2041870"/>
              <a:ext cx="1905001" cy="7239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6"/>
              <a:endCxn id="15" idx="1"/>
            </p:cNvCxnSpPr>
            <p:nvPr>
              <p:custDataLst>
                <p:tags r:id="rId15"/>
              </p:custDataLst>
            </p:nvPr>
          </p:nvCxnSpPr>
          <p:spPr>
            <a:xfrm>
              <a:off x="1416757" y="4061171"/>
              <a:ext cx="1981201" cy="381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6"/>
            </p:cNvCxnSpPr>
            <p:nvPr>
              <p:custDataLst>
                <p:tags r:id="rId16"/>
              </p:custDataLst>
            </p:nvPr>
          </p:nvCxnSpPr>
          <p:spPr>
            <a:xfrm flipV="1">
              <a:off x="1416757" y="2765770"/>
              <a:ext cx="1905001" cy="19811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>
              <p:custDataLst>
                <p:tags r:id="rId17"/>
              </p:custDataLst>
            </p:nvPr>
          </p:nvSpPr>
          <p:spPr>
            <a:xfrm>
              <a:off x="3397957" y="4594570"/>
              <a:ext cx="228600" cy="228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1" name="Rectangle 20"/>
            <p:cNvSpPr/>
            <p:nvPr>
              <p:custDataLst>
                <p:tags r:id="rId18"/>
              </p:custDataLst>
            </p:nvPr>
          </p:nvSpPr>
          <p:spPr>
            <a:xfrm>
              <a:off x="3397957" y="5204171"/>
              <a:ext cx="228600" cy="228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2" name="Straight Arrow Connector 21"/>
            <p:cNvCxnSpPr>
              <a:cxnSpLocks/>
              <a:stCxn id="9" idx="6"/>
              <a:endCxn id="21" idx="1"/>
            </p:cNvCxnSpPr>
            <p:nvPr>
              <p:custDataLst>
                <p:tags r:id="rId19"/>
              </p:custDataLst>
            </p:nvPr>
          </p:nvCxnSpPr>
          <p:spPr>
            <a:xfrm>
              <a:off x="1416757" y="3375372"/>
              <a:ext cx="1981201" cy="19431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5852160" y="3873572"/>
            <a:ext cx="2298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1-1 but not onto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452363" y="6094862"/>
                <a:ext cx="599494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363" y="6094862"/>
                <a:ext cx="599494" cy="553998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916279" y="6094862"/>
                <a:ext cx="599494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279" y="6094862"/>
                <a:ext cx="599494" cy="55399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32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23" grpId="0"/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19464</TotalTime>
  <Words>3724</Words>
  <Application>Microsoft Macintosh PowerPoint</Application>
  <PresentationFormat>On-screen Show (4:3)</PresentationFormat>
  <Paragraphs>1606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Cambria Math</vt:lpstr>
      <vt:lpstr>Franklin Gothic Medium</vt:lpstr>
      <vt:lpstr>Office Theme</vt:lpstr>
      <vt:lpstr>CSE 311: Foundations of Computing</vt:lpstr>
      <vt:lpstr>Last time: Showing that L is not regular</vt:lpstr>
      <vt:lpstr>Important Notes</vt:lpstr>
      <vt:lpstr>Last time: Languages and Representations</vt:lpstr>
      <vt:lpstr>General Computation</vt:lpstr>
      <vt:lpstr>Computers from Thought</vt:lpstr>
      <vt:lpstr>Cardinality</vt:lpstr>
      <vt:lpstr>Cardinality</vt:lpstr>
      <vt:lpstr>1-1 and onto</vt:lpstr>
      <vt:lpstr>Cardinality</vt:lpstr>
      <vt:lpstr>Cardinality</vt:lpstr>
      <vt:lpstr>Countable sets</vt:lpstr>
      <vt:lpstr>The set Z of all integers</vt:lpstr>
      <vt:lpstr>The set Z of all integers</vt:lpstr>
      <vt:lpstr>The set Q of rational numbers</vt:lpstr>
      <vt:lpstr>The set of positive rational numbers</vt:lpstr>
      <vt:lpstr>The set of positive rational numbers</vt:lpstr>
      <vt:lpstr>The set of positive rational numbers</vt:lpstr>
      <vt:lpstr>The set Q of rational numbers</vt:lpstr>
      <vt:lpstr>Claim:  Σ^∗ is countable for every finite Σ</vt:lpstr>
      <vt:lpstr>Claim:  Σ^∗ is countable for every finite Σ</vt:lpstr>
      <vt:lpstr>The set of all Java programs is countable</vt:lpstr>
      <vt:lpstr>OK OK... Is Everything Countable ?!!</vt:lpstr>
      <vt:lpstr>Are the real numbers countable?</vt:lpstr>
      <vt:lpstr>Real numbers between 0 and 1:  [0,1)</vt:lpstr>
      <vt:lpstr>Proof that [0,1) is not countable</vt:lpstr>
      <vt:lpstr>Proof that [0,1) is not countable</vt:lpstr>
      <vt:lpstr>Proof that [0,1) is not countable</vt:lpstr>
      <vt:lpstr>Proof that [0,1) is not countable</vt:lpstr>
      <vt:lpstr>Proof that [0,1) is not countable</vt:lpstr>
      <vt:lpstr>Proof that [0,1) is not countable</vt:lpstr>
      <vt:lpstr>Proof that [0,1) is not countable</vt:lpstr>
      <vt:lpstr>Proof that [0,1) is not countable</vt:lpstr>
      <vt:lpstr>The set of all functions f :N→{0,…,9} is uncountable</vt:lpstr>
      <vt:lpstr>The set of all functions f :N→{0,…,9} is uncountable</vt:lpstr>
      <vt:lpstr>The set of all functions f :N→{0,…,9} is uncountable</vt:lpstr>
      <vt:lpstr>The set of all functions f :N→{0,…,9} is uncountable</vt:lpstr>
      <vt:lpstr>Uncomputable functions</vt:lpstr>
      <vt:lpstr>Recall our language picture</vt:lpstr>
      <vt:lpstr>Uncomputable functions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James R. Wilcox</cp:lastModifiedBy>
  <cp:revision>622</cp:revision>
  <cp:lastPrinted>2018-05-25T01:37:45Z</cp:lastPrinted>
  <dcterms:created xsi:type="dcterms:W3CDTF">2013-01-07T07:20:47Z</dcterms:created>
  <dcterms:modified xsi:type="dcterms:W3CDTF">2023-05-26T21:39:20Z</dcterms:modified>
</cp:coreProperties>
</file>