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0.xml" ContentType="application/vnd.openxmlformats-officedocument.presentationml.tags+xml"/>
  <Override PartName="/ppt/tags/tag4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8" r:id="rId2"/>
    <p:sldId id="519" r:id="rId3"/>
    <p:sldId id="441" r:id="rId4"/>
    <p:sldId id="450" r:id="rId5"/>
    <p:sldId id="458" r:id="rId6"/>
    <p:sldId id="461" r:id="rId7"/>
    <p:sldId id="464" r:id="rId8"/>
    <p:sldId id="560" r:id="rId9"/>
    <p:sldId id="558" r:id="rId10"/>
    <p:sldId id="484" r:id="rId11"/>
    <p:sldId id="485" r:id="rId12"/>
    <p:sldId id="489" r:id="rId13"/>
    <p:sldId id="467" r:id="rId14"/>
    <p:sldId id="486" r:id="rId15"/>
    <p:sldId id="498" r:id="rId16"/>
    <p:sldId id="559" r:id="rId17"/>
    <p:sldId id="469" r:id="rId18"/>
    <p:sldId id="550" r:id="rId19"/>
    <p:sldId id="562" r:id="rId20"/>
    <p:sldId id="552" r:id="rId21"/>
    <p:sldId id="482" r:id="rId22"/>
    <p:sldId id="553" r:id="rId23"/>
    <p:sldId id="488" r:id="rId24"/>
    <p:sldId id="474" r:id="rId25"/>
    <p:sldId id="493" r:id="rId26"/>
    <p:sldId id="490" r:id="rId27"/>
    <p:sldId id="491" r:id="rId28"/>
    <p:sldId id="492" r:id="rId29"/>
    <p:sldId id="551" r:id="rId30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5923"/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29" autoAdjust="0"/>
    <p:restoredTop sz="88027" autoAdjust="0"/>
  </p:normalViewPr>
  <p:slideViewPr>
    <p:cSldViewPr snapToGrid="0" snapToObjects="1">
      <p:cViewPr varScale="1">
        <p:scale>
          <a:sx n="115" d="100"/>
          <a:sy n="115" d="100"/>
        </p:scale>
        <p:origin x="118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5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54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6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48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Autumn 2011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311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78131-EBBE-419E-9CD4-28AD630011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8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149953"/>
            <a:ext cx="84723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27:  Undecidability</a:t>
            </a:r>
          </a:p>
        </p:txBody>
      </p:sp>
      <p:pic>
        <p:nvPicPr>
          <p:cNvPr id="6" name="Picture 2" descr="Halting Problem">
            <a:extLst>
              <a:ext uri="{FF2B5EF4-FFF2-40B4-BE49-F238E27FC236}">
                <a16:creationId xmlns:a16="http://schemas.microsoft.com/office/drawing/2014/main" id="{40349BA6-1C58-4096-BB68-C75B3DD5E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526" y="2548465"/>
            <a:ext cx="4117656" cy="247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 “Simple” Program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8098"/>
            <a:ext cx="8229600" cy="5140800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public static void </a:t>
            </a:r>
            <a:r>
              <a:rPr lang="en-US" sz="2000" dirty="0" err="1">
                <a:latin typeface="Consolas"/>
                <a:cs typeface="Consolas"/>
              </a:rPr>
              <a:t>collatz</a:t>
            </a:r>
            <a:r>
              <a:rPr lang="en-US" sz="2000" dirty="0">
                <a:latin typeface="Consolas"/>
                <a:cs typeface="Consolas"/>
              </a:rPr>
              <a:t>(n) {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if (n == 1) {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return 1;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}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if (n % 2 == 0) {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return </a:t>
            </a:r>
            <a:r>
              <a:rPr lang="en-US" sz="2000" dirty="0" err="1">
                <a:latin typeface="Consolas"/>
                <a:cs typeface="Consolas"/>
              </a:rPr>
              <a:t>collatz</a:t>
            </a:r>
            <a:r>
              <a:rPr lang="en-US" sz="2000" dirty="0">
                <a:latin typeface="Consolas"/>
                <a:cs typeface="Consolas"/>
              </a:rPr>
              <a:t>(n/2)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}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else {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return </a:t>
            </a:r>
            <a:r>
              <a:rPr lang="en-US" sz="2000" dirty="0" err="1">
                <a:latin typeface="Consolas"/>
                <a:cs typeface="Consolas"/>
              </a:rPr>
              <a:t>collatz</a:t>
            </a:r>
            <a:r>
              <a:rPr lang="en-US" sz="2000" dirty="0">
                <a:latin typeface="Consolas"/>
                <a:cs typeface="Consolas"/>
              </a:rPr>
              <a:t>(3*n + 1)			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}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}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  <a:defRPr/>
            </a:pPr>
            <a:endParaRPr lang="en-US" sz="2400" b="1" dirty="0"/>
          </a:p>
          <a:p>
            <a:pPr marL="0" indent="0"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What does this program do?</a:t>
            </a:r>
          </a:p>
          <a:p>
            <a:pPr marL="0" indent="0">
              <a:buNone/>
              <a:defRPr/>
            </a:pPr>
            <a:r>
              <a:rPr lang="en-US" sz="2400" b="1" dirty="0">
                <a:latin typeface="Consolas"/>
                <a:cs typeface="Consolas"/>
              </a:rPr>
              <a:t>	… on n=11?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  <a:defRPr/>
            </a:pPr>
            <a:r>
              <a:rPr lang="en-US" sz="2400" b="1" dirty="0">
                <a:latin typeface="Consolas"/>
                <a:cs typeface="Consolas"/>
              </a:rPr>
              <a:t>	… on n=10000000000000000001?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035619" y="991347"/>
            <a:ext cx="54874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11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34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17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52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26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13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40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20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10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5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16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8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4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2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2443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 “Simple” Program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8098"/>
            <a:ext cx="8229600" cy="5140800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public static void </a:t>
            </a:r>
            <a:r>
              <a:rPr lang="en-US" sz="2000" dirty="0" err="1">
                <a:latin typeface="Consolas"/>
                <a:cs typeface="Consolas"/>
              </a:rPr>
              <a:t>collatz</a:t>
            </a:r>
            <a:r>
              <a:rPr lang="en-US" sz="2000" dirty="0">
                <a:latin typeface="Consolas"/>
                <a:cs typeface="Consolas"/>
              </a:rPr>
              <a:t>(n) {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if (n == 1) {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return 1;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}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if (n % 2 == 0) {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return </a:t>
            </a:r>
            <a:r>
              <a:rPr lang="en-US" sz="2000" dirty="0" err="1">
                <a:latin typeface="Consolas"/>
                <a:cs typeface="Consolas"/>
              </a:rPr>
              <a:t>collatz</a:t>
            </a:r>
            <a:r>
              <a:rPr lang="en-US" sz="2000" dirty="0">
                <a:latin typeface="Consolas"/>
                <a:cs typeface="Consolas"/>
              </a:rPr>
              <a:t>(n/2)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}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else {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return </a:t>
            </a:r>
            <a:r>
              <a:rPr lang="en-US" sz="2000" dirty="0" err="1">
                <a:latin typeface="Consolas"/>
                <a:cs typeface="Consolas"/>
              </a:rPr>
              <a:t>collatz</a:t>
            </a:r>
            <a:r>
              <a:rPr lang="en-US" sz="2000" dirty="0">
                <a:latin typeface="Consolas"/>
                <a:cs typeface="Consolas"/>
              </a:rPr>
              <a:t>(3*n + 1)			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}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}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  <a:defRPr/>
            </a:pPr>
            <a:endParaRPr lang="en-US" sz="2400" b="1" dirty="0"/>
          </a:p>
          <a:p>
            <a:pPr marL="0" indent="0"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What does this program do?</a:t>
            </a:r>
          </a:p>
          <a:p>
            <a:pPr marL="0" indent="0">
              <a:buNone/>
              <a:defRPr/>
            </a:pPr>
            <a:r>
              <a:rPr lang="en-US" sz="2400" b="1" dirty="0">
                <a:latin typeface="Consolas"/>
                <a:cs typeface="Consolas"/>
              </a:rPr>
              <a:t>	… on n=11?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  <a:defRPr/>
            </a:pPr>
            <a:r>
              <a:rPr lang="en-US" sz="2400" b="1" dirty="0">
                <a:latin typeface="Consolas"/>
                <a:cs typeface="Consolas"/>
              </a:rPr>
              <a:t>	… on n=10000000000000000001?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31266" y="4295718"/>
            <a:ext cx="451273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Nobody knows whether or not this program halts on all inputs!</a:t>
            </a:r>
          </a:p>
        </p:txBody>
      </p:sp>
    </p:spTree>
    <p:extLst>
      <p:ext uri="{BB962C8B-B14F-4D97-AF65-F5344CB8AC3E}">
        <p14:creationId xmlns:p14="http://schemas.microsoft.com/office/powerpoint/2010/main" val="4254731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Recall our language picture</a:t>
            </a:r>
          </a:p>
        </p:txBody>
      </p:sp>
      <p:sp>
        <p:nvSpPr>
          <p:cNvPr id="3" name="Oval 2"/>
          <p:cNvSpPr/>
          <p:nvPr/>
        </p:nvSpPr>
        <p:spPr>
          <a:xfrm>
            <a:off x="70834" y="991673"/>
            <a:ext cx="8755681" cy="5866327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88923" y="1611798"/>
            <a:ext cx="7305218" cy="5170494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1527" y="2587453"/>
            <a:ext cx="5660283" cy="40838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04355" y="1039739"/>
            <a:ext cx="2088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All</a:t>
            </a:r>
          </a:p>
        </p:txBody>
      </p:sp>
      <p:sp>
        <p:nvSpPr>
          <p:cNvPr id="10" name="Oval 9"/>
          <p:cNvSpPr/>
          <p:nvPr/>
        </p:nvSpPr>
        <p:spPr>
          <a:xfrm>
            <a:off x="2536699" y="3341195"/>
            <a:ext cx="4009663" cy="322703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83302" y="2645419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Context-Free</a:t>
            </a:r>
          </a:p>
        </p:txBody>
      </p:sp>
      <p:sp>
        <p:nvSpPr>
          <p:cNvPr id="12" name="Oval 11"/>
          <p:cNvSpPr/>
          <p:nvPr/>
        </p:nvSpPr>
        <p:spPr>
          <a:xfrm>
            <a:off x="3101578" y="4629354"/>
            <a:ext cx="2960179" cy="18650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76158" y="3341195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Regular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16295" y="4648041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Finite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36214" y="3851698"/>
            <a:ext cx="141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0*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54197" y="3541250"/>
            <a:ext cx="1410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DFA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Regex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50127" y="2983042"/>
            <a:ext cx="25825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Binary Palindromes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07986" y="1270571"/>
            <a:ext cx="0" cy="846796"/>
          </a:xfrm>
          <a:prstGeom prst="straightConnector1">
            <a:avLst/>
          </a:prstGeom>
          <a:ln w="47625">
            <a:solidFill>
              <a:srgbClr val="C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16487" y="5555724"/>
            <a:ext cx="213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{001, 10, 12}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70755" y="1605249"/>
            <a:ext cx="2088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3031003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Some Notation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922" y="1098881"/>
            <a:ext cx="8229600" cy="51408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dirty="0"/>
              <a:t>We’re going to be talking about </a:t>
            </a:r>
            <a:r>
              <a:rPr lang="en-US" i="1" dirty="0"/>
              <a:t>Java code</a:t>
            </a:r>
            <a:r>
              <a:rPr lang="en-US" dirty="0"/>
              <a:t>. </a:t>
            </a:r>
          </a:p>
          <a:p>
            <a:pPr marL="0" indent="0" eaLnBrk="1" hangingPunct="1">
              <a:buNone/>
              <a:defRPr/>
            </a:pPr>
            <a:endParaRPr lang="en-US" sz="1000" dirty="0"/>
          </a:p>
          <a:p>
            <a:pPr marL="0" indent="0" algn="ctr">
              <a:buNone/>
              <a:defRPr/>
            </a:pP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600" dirty="0">
                <a:solidFill>
                  <a:srgbClr val="C00000"/>
                </a:solidFill>
              </a:rPr>
              <a:t>P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600" dirty="0">
                <a:solidFill>
                  <a:schemeClr val="accent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600" dirty="0">
                <a:latin typeface="+mn-lt"/>
                <a:cs typeface="Consolas" panose="020B0609020204030204" pitchFamily="49" charset="0"/>
              </a:rPr>
              <a:t>will mean</a:t>
            </a:r>
            <a:r>
              <a:rPr lang="en-US" sz="2600" dirty="0">
                <a:solidFill>
                  <a:schemeClr val="accent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600" dirty="0">
                <a:latin typeface="+mn-lt"/>
                <a:cs typeface="Consolas" panose="020B0609020204030204" pitchFamily="49" charset="0"/>
              </a:rPr>
              <a:t>“the code of the program</a:t>
            </a:r>
            <a:r>
              <a:rPr lang="en-US" sz="2600" dirty="0">
                <a:solidFill>
                  <a:schemeClr val="accent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C00000"/>
                </a:solidFill>
                <a:latin typeface="+mn-lt"/>
                <a:cs typeface="Consolas" panose="020B0609020204030204" pitchFamily="49" charset="0"/>
              </a:rPr>
              <a:t>P</a:t>
            </a:r>
            <a:r>
              <a:rPr lang="en-US" sz="2600" dirty="0">
                <a:latin typeface="+mn-lt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sz="2600" dirty="0">
                <a:latin typeface="+mn-lt"/>
                <a:cs typeface="Consolas" panose="020B0609020204030204" pitchFamily="49" charset="0"/>
              </a:rPr>
              <a:t>So, consider the following function: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P(String x) {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 new String(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Arrays.sort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x.toCharArray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  <a:defRPr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sz="2600" dirty="0">
                <a:latin typeface="+mn-lt"/>
                <a:cs typeface="Consolas" panose="020B0609020204030204" pitchFamily="49" charset="0"/>
              </a:rPr>
              <a:t>What is </a:t>
            </a:r>
            <a:r>
              <a:rPr lang="en-US" sz="2600" dirty="0">
                <a:solidFill>
                  <a:srgbClr val="C00000"/>
                </a:solidFill>
              </a:rPr>
              <a:t>P</a:t>
            </a:r>
            <a:r>
              <a:rPr lang="en-US" sz="2600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n-US" sz="2600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C00000"/>
                </a:solidFill>
              </a:rPr>
              <a:t>P</a:t>
            </a:r>
            <a:r>
              <a:rPr lang="en-US" sz="2600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))</a:t>
            </a:r>
            <a:r>
              <a:rPr lang="en-US" sz="2600" dirty="0">
                <a:latin typeface="+mj-lt"/>
                <a:cs typeface="Consolas" panose="020B0609020204030204" pitchFamily="49" charset="0"/>
              </a:rPr>
              <a:t>?</a:t>
            </a:r>
            <a:endParaRPr lang="en-US" altLang="en-US" sz="2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en-US" sz="2600" dirty="0">
                <a:solidFill>
                  <a:schemeClr val="accent2">
                    <a:lumMod val="90000"/>
                    <a:lumOff val="10000"/>
                  </a:schemeClr>
                </a:solidFill>
                <a:latin typeface="+mj-lt"/>
                <a:cs typeface="Consolas" panose="020B0609020204030204" pitchFamily="49" charset="0"/>
              </a:rPr>
              <a:t>  </a:t>
            </a:r>
            <a:r>
              <a:rPr lang="en-US" altLang="en-US" sz="2600" b="1" dirty="0">
                <a:solidFill>
                  <a:srgbClr val="0070C0"/>
                </a:solidFill>
                <a:latin typeface="Franklin Gothic Book" panose="020B0503020102020204" pitchFamily="34" charset="0"/>
                <a:cs typeface="Consolas" panose="020B0609020204030204" pitchFamily="49" charset="0"/>
              </a:rPr>
              <a:t>“</a:t>
            </a:r>
            <a:r>
              <a:rPr lang="en-US" altLang="en-US" sz="2000" dirty="0">
                <a:solidFill>
                  <a:srgbClr val="0070C0"/>
                </a:solidFill>
                <a:latin typeface="Arial Unicode MS" panose="020B0604020202020204" pitchFamily="34" charset="-128"/>
              </a:rPr>
              <a:t>(((())))..;</a:t>
            </a:r>
            <a:r>
              <a:rPr lang="en-US" altLang="en-US" sz="2000" dirty="0" err="1">
                <a:solidFill>
                  <a:srgbClr val="0070C0"/>
                </a:solidFill>
                <a:latin typeface="Arial Unicode MS" panose="020B0604020202020204" pitchFamily="34" charset="-128"/>
              </a:rPr>
              <a:t>AACPSSaaabceeggghiiiilnnnnnooprrrrrrrrrrrsssttttttuuwxxyy</a:t>
            </a:r>
            <a:r>
              <a:rPr lang="en-US" altLang="en-US" sz="2000" dirty="0">
                <a:solidFill>
                  <a:srgbClr val="0070C0"/>
                </a:solidFill>
                <a:latin typeface="Arial Unicode MS" panose="020B0604020202020204" pitchFamily="34" charset="-128"/>
              </a:rPr>
              <a:t>{}</a:t>
            </a:r>
            <a:r>
              <a:rPr lang="en-US" altLang="en-US" sz="2600" dirty="0">
                <a:solidFill>
                  <a:srgbClr val="0070C0"/>
                </a:solidFill>
                <a:cs typeface="Consolas" panose="020B0609020204030204" pitchFamily="49" charset="0"/>
              </a:rPr>
              <a:t>”</a:t>
            </a:r>
            <a:r>
              <a:rPr lang="en-US" altLang="en-US" sz="1600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 </a:t>
            </a:r>
            <a:endParaRPr lang="en-US" altLang="en-US" sz="4400" dirty="0">
              <a:solidFill>
                <a:schemeClr val="accent2">
                  <a:lumMod val="90000"/>
                  <a:lumOff val="1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30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The Halting Problem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922" y="1098881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dirty="0">
                <a:solidFill>
                  <a:srgbClr val="C00000"/>
                </a:solidFill>
              </a:rPr>
              <a:t>P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schemeClr val="accent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800" dirty="0">
                <a:latin typeface="+mn-lt"/>
                <a:cs typeface="Consolas" panose="020B0609020204030204" pitchFamily="49" charset="0"/>
              </a:rPr>
              <a:t>means</a:t>
            </a:r>
            <a:r>
              <a:rPr lang="en-US" sz="2800" dirty="0">
                <a:solidFill>
                  <a:schemeClr val="accent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800" dirty="0">
                <a:latin typeface="+mn-lt"/>
                <a:cs typeface="Consolas" panose="020B0609020204030204" pitchFamily="49" charset="0"/>
              </a:rPr>
              <a:t>“the code of the program</a:t>
            </a:r>
            <a:r>
              <a:rPr lang="en-US" sz="2800" dirty="0">
                <a:solidFill>
                  <a:schemeClr val="accent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+mn-lt"/>
                <a:cs typeface="Consolas" panose="020B0609020204030204" pitchFamily="49" charset="0"/>
              </a:rPr>
              <a:t>P</a:t>
            </a:r>
            <a:r>
              <a:rPr lang="en-US" sz="2800" dirty="0">
                <a:latin typeface="+mn-lt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878874" y="1816783"/>
            <a:ext cx="5049682" cy="23081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>
              <a:buNone/>
              <a:defRPr/>
            </a:pPr>
            <a:r>
              <a:rPr lang="en-US" sz="2400" b="1" dirty="0"/>
              <a:t>The Halting Problem</a:t>
            </a: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  <a:defRPr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Given: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/>
              <a:t>	</a:t>
            </a:r>
            <a:r>
              <a:rPr lang="en-US" sz="2000" dirty="0"/>
              <a:t>-</a:t>
            </a:r>
            <a:r>
              <a:rPr lang="en-US" sz="2000" b="1" dirty="0"/>
              <a:t> </a:t>
            </a:r>
            <a:r>
              <a:rPr lang="en-US" sz="2000" dirty="0"/>
              <a:t>CODE(</a:t>
            </a:r>
            <a:r>
              <a:rPr lang="en-US" sz="2000" b="1" dirty="0"/>
              <a:t>P</a:t>
            </a:r>
            <a:r>
              <a:rPr lang="en-US" sz="2000" dirty="0"/>
              <a:t>) for any program </a:t>
            </a:r>
            <a:r>
              <a:rPr lang="en-US" sz="2000" b="1" dirty="0"/>
              <a:t>P</a:t>
            </a:r>
            <a:r>
              <a:rPr lang="en-US" sz="2000" dirty="0"/>
              <a:t> 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Franklin Gothic Medium" panose="020B0603020102020204" pitchFamily="34" charset="0"/>
              </a:rPr>
              <a:t>               -</a:t>
            </a:r>
            <a:r>
              <a:rPr lang="en-US" sz="2000" dirty="0"/>
              <a:t> input </a:t>
            </a:r>
            <a:r>
              <a:rPr lang="en-US" sz="2000" b="1" dirty="0"/>
              <a:t>x</a:t>
            </a:r>
          </a:p>
          <a:p>
            <a:pPr marL="0" indent="0">
              <a:spcBef>
                <a:spcPts val="1800"/>
              </a:spcBef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Output: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/>
              <a:t>true </a:t>
            </a:r>
            <a:r>
              <a:rPr lang="en-US" sz="2000" dirty="0"/>
              <a:t>if </a:t>
            </a:r>
            <a:r>
              <a:rPr lang="en-US" sz="2000" b="1" dirty="0"/>
              <a:t>P</a:t>
            </a:r>
            <a:r>
              <a:rPr lang="en-US" sz="2000" dirty="0"/>
              <a:t> halts on input </a:t>
            </a:r>
            <a:r>
              <a:rPr lang="en-US" sz="2000" b="1" dirty="0"/>
              <a:t>x</a:t>
            </a:r>
            <a:endParaRPr lang="en-US" sz="2000" dirty="0"/>
          </a:p>
          <a:p>
            <a:pPr marL="0" indent="0">
              <a:buNone/>
              <a:defRPr/>
            </a:pPr>
            <a:r>
              <a:rPr lang="en-US" sz="2000" dirty="0"/>
              <a:t>              </a:t>
            </a:r>
            <a:r>
              <a:rPr lang="en-US" sz="2000" b="1" dirty="0"/>
              <a:t>false</a:t>
            </a:r>
            <a:r>
              <a:rPr lang="en-US" sz="2000" dirty="0"/>
              <a:t> if </a:t>
            </a:r>
            <a:r>
              <a:rPr lang="en-US" sz="2000" b="1" dirty="0"/>
              <a:t>P</a:t>
            </a:r>
            <a:r>
              <a:rPr lang="en-US" sz="2000" dirty="0"/>
              <a:t> does not halt on input </a:t>
            </a:r>
            <a:r>
              <a:rPr lang="en-US" sz="2000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5030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/>
              <a:t>Undecidability</a:t>
            </a:r>
            <a:r>
              <a:rPr lang="en-US" dirty="0"/>
              <a:t> of the Halting Problem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922" y="1098881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dirty="0">
                <a:solidFill>
                  <a:srgbClr val="C00000"/>
                </a:solidFill>
              </a:rPr>
              <a:t>P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schemeClr val="accent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800" dirty="0">
                <a:latin typeface="+mn-lt"/>
                <a:cs typeface="Consolas" panose="020B0609020204030204" pitchFamily="49" charset="0"/>
              </a:rPr>
              <a:t>means</a:t>
            </a:r>
            <a:r>
              <a:rPr lang="en-US" sz="2800" dirty="0">
                <a:solidFill>
                  <a:schemeClr val="accent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800" dirty="0">
                <a:latin typeface="+mn-lt"/>
                <a:cs typeface="Consolas" panose="020B0609020204030204" pitchFamily="49" charset="0"/>
              </a:rPr>
              <a:t>“the code of the program</a:t>
            </a:r>
            <a:r>
              <a:rPr lang="en-US" sz="2800" dirty="0">
                <a:solidFill>
                  <a:schemeClr val="accent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+mn-lt"/>
                <a:cs typeface="Consolas" panose="020B0609020204030204" pitchFamily="49" charset="0"/>
              </a:rPr>
              <a:t>P</a:t>
            </a:r>
            <a:r>
              <a:rPr lang="en-US" sz="2800" dirty="0">
                <a:latin typeface="+mn-lt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2800" dirty="0">
              <a:latin typeface="Franklin Gothic Medium" panose="020B0603020102020204" pitchFamily="34" charset="0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sz="2800" dirty="0">
                <a:latin typeface="Franklin Gothic Medium" panose="020B0603020102020204" pitchFamily="34" charset="0"/>
                <a:cs typeface="Consolas" panose="020B0609020204030204" pitchFamily="49" charset="0"/>
              </a:rPr>
              <a:t>Theorem</a:t>
            </a:r>
            <a:r>
              <a:rPr lang="en-US" sz="2800" dirty="0">
                <a:latin typeface="+mn-lt"/>
                <a:cs typeface="Consolas" panose="020B0609020204030204" pitchFamily="49" charset="0"/>
              </a:rPr>
              <a:t> [Turing]:   </a:t>
            </a:r>
            <a:r>
              <a:rPr lang="en-US" sz="2800" dirty="0">
                <a:latin typeface="Franklin Gothic Medium" panose="020B0603020102020204" pitchFamily="34" charset="0"/>
                <a:cs typeface="Consolas" panose="020B0609020204030204" pitchFamily="49" charset="0"/>
              </a:rPr>
              <a:t>There is no program that solves 							  the Halting Problem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878874" y="1816783"/>
            <a:ext cx="5049682" cy="23081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>
              <a:buNone/>
              <a:defRPr/>
            </a:pPr>
            <a:r>
              <a:rPr lang="en-US" sz="2400" b="1" dirty="0"/>
              <a:t>The Halting Problem</a:t>
            </a: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  <a:defRPr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Given: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/>
              <a:t>	</a:t>
            </a:r>
            <a:r>
              <a:rPr lang="en-US" sz="2000" dirty="0"/>
              <a:t>-</a:t>
            </a:r>
            <a:r>
              <a:rPr lang="en-US" sz="2000" b="1" dirty="0"/>
              <a:t> </a:t>
            </a:r>
            <a:r>
              <a:rPr lang="en-US" sz="2000" dirty="0"/>
              <a:t>CODE(</a:t>
            </a:r>
            <a:r>
              <a:rPr lang="en-US" sz="2000" b="1" dirty="0"/>
              <a:t>P</a:t>
            </a:r>
            <a:r>
              <a:rPr lang="en-US" sz="2000" dirty="0"/>
              <a:t>) for any program </a:t>
            </a:r>
            <a:r>
              <a:rPr lang="en-US" sz="2000" b="1" dirty="0"/>
              <a:t>P</a:t>
            </a:r>
            <a:r>
              <a:rPr lang="en-US" sz="2000" dirty="0"/>
              <a:t> 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Franklin Gothic Medium" panose="020B0603020102020204" pitchFamily="34" charset="0"/>
              </a:rPr>
              <a:t>               -</a:t>
            </a:r>
            <a:r>
              <a:rPr lang="en-US" sz="2000" dirty="0"/>
              <a:t> input </a:t>
            </a:r>
            <a:r>
              <a:rPr lang="en-US" sz="2000" b="1" dirty="0"/>
              <a:t>x</a:t>
            </a:r>
          </a:p>
          <a:p>
            <a:pPr marL="0" indent="0">
              <a:spcBef>
                <a:spcPts val="1800"/>
              </a:spcBef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Output: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/>
              <a:t>true </a:t>
            </a:r>
            <a:r>
              <a:rPr lang="en-US" sz="2000" dirty="0"/>
              <a:t>if </a:t>
            </a:r>
            <a:r>
              <a:rPr lang="en-US" sz="2000" b="1" dirty="0"/>
              <a:t>P</a:t>
            </a:r>
            <a:r>
              <a:rPr lang="en-US" sz="2000" dirty="0"/>
              <a:t> halts on input </a:t>
            </a:r>
            <a:r>
              <a:rPr lang="en-US" sz="2000" b="1" dirty="0"/>
              <a:t>x</a:t>
            </a:r>
            <a:endParaRPr lang="en-US" sz="2000" dirty="0"/>
          </a:p>
          <a:p>
            <a:pPr marL="0" indent="0">
              <a:buNone/>
              <a:defRPr/>
            </a:pPr>
            <a:r>
              <a:rPr lang="en-US" sz="2000" dirty="0"/>
              <a:t>              </a:t>
            </a:r>
            <a:r>
              <a:rPr lang="en-US" sz="2000" b="1" dirty="0"/>
              <a:t>false</a:t>
            </a:r>
            <a:r>
              <a:rPr lang="en-US" sz="2000" dirty="0"/>
              <a:t> if </a:t>
            </a:r>
            <a:r>
              <a:rPr lang="en-US" sz="2000" b="1" dirty="0"/>
              <a:t>P</a:t>
            </a:r>
            <a:r>
              <a:rPr lang="en-US" sz="2000" dirty="0"/>
              <a:t> does not halt on input </a:t>
            </a:r>
            <a:r>
              <a:rPr lang="en-US" sz="2000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96683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Terminology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With state machines, we say that a machine “recognizes” the language L </a:t>
            </a:r>
            <a:r>
              <a:rPr lang="en-US" sz="2800" dirty="0" err="1"/>
              <a:t>iff</a:t>
            </a:r>
            <a:endParaRPr lang="en-US" sz="2800" dirty="0"/>
          </a:p>
          <a:p>
            <a:pPr lvl="1"/>
            <a:r>
              <a:rPr lang="en-US" sz="2400" dirty="0"/>
              <a:t>it accepts x </a:t>
            </a:r>
            <a:r>
              <a:rPr lang="en-US" sz="2400" dirty="0">
                <a:latin typeface="Franklin Gothic Medium" panose="020B0603020102020204" pitchFamily="34" charset="0"/>
                <a:ea typeface="Cambria Math"/>
                <a:sym typeface="Symbol"/>
              </a:rPr>
              <a:t>∈</a:t>
            </a:r>
            <a:r>
              <a:rPr lang="en-US" sz="2400" dirty="0"/>
              <a:t> </a:t>
            </a:r>
            <a:r>
              <a:rPr lang="en-US" sz="2400" dirty="0" err="1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Σ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* </a:t>
            </a:r>
            <a:r>
              <a:rPr lang="en-US" sz="2400" dirty="0"/>
              <a:t> if  x</a:t>
            </a:r>
            <a:r>
              <a:rPr lang="en-US" sz="2400" dirty="0">
                <a:latin typeface="Franklin Gothic Medium" panose="020B0603020102020204" pitchFamily="34" charset="0"/>
                <a:ea typeface="Cambria Math"/>
                <a:sym typeface="Symbol"/>
              </a:rPr>
              <a:t> ∈ 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L</a:t>
            </a:r>
          </a:p>
          <a:p>
            <a:pPr lvl="1"/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it rejects</a:t>
            </a:r>
            <a:r>
              <a:rPr lang="en-US" sz="2400" dirty="0">
                <a:sym typeface="Symbol"/>
              </a:rPr>
              <a:t> </a:t>
            </a:r>
            <a:r>
              <a:rPr lang="en-US" sz="2400" dirty="0"/>
              <a:t>x </a:t>
            </a:r>
            <a:r>
              <a:rPr lang="en-US" sz="2400" dirty="0">
                <a:latin typeface="Franklin Gothic Medium" panose="020B0603020102020204" pitchFamily="34" charset="0"/>
                <a:ea typeface="Cambria Math"/>
                <a:sym typeface="Symbol"/>
              </a:rPr>
              <a:t>∈</a:t>
            </a:r>
            <a:r>
              <a:rPr lang="en-US" sz="2400" dirty="0"/>
              <a:t> </a:t>
            </a:r>
            <a:r>
              <a:rPr lang="en-US" sz="2400" dirty="0" err="1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Σ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* </a:t>
            </a:r>
            <a:r>
              <a:rPr lang="en-US" sz="2400" dirty="0"/>
              <a:t> if  x</a:t>
            </a:r>
            <a:r>
              <a:rPr lang="en-US" sz="2400" dirty="0">
                <a:latin typeface="Franklin Gothic Medium" panose="020B0603020102020204" pitchFamily="34" charset="0"/>
                <a:ea typeface="Cambria Math"/>
                <a:sym typeface="Symbol"/>
              </a:rPr>
              <a:t> ∉ 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L</a:t>
            </a:r>
            <a:endParaRPr lang="en-US" sz="2400" dirty="0">
              <a:sym typeface="Symbol"/>
            </a:endParaRPr>
          </a:p>
          <a:p>
            <a:pPr lvl="2"/>
            <a:r>
              <a:rPr lang="en-US" sz="400" dirty="0" smtClean="0"/>
              <a:t>	</a:t>
            </a:r>
            <a:endParaRPr lang="en-US" sz="400" dirty="0"/>
          </a:p>
          <a:p>
            <a:pPr eaLnBrk="1" hangingPunct="1"/>
            <a:r>
              <a:rPr lang="en-US" sz="2800" dirty="0"/>
              <a:t>With Java programs / general computation, we say that the computer “decides” the language L </a:t>
            </a:r>
            <a:r>
              <a:rPr lang="en-US" sz="2800" dirty="0" err="1"/>
              <a:t>iff</a:t>
            </a:r>
            <a:endParaRPr lang="en-US" sz="2800" dirty="0"/>
          </a:p>
          <a:p>
            <a:pPr lvl="1"/>
            <a:r>
              <a:rPr lang="en-US" sz="2400" dirty="0"/>
              <a:t>it halts with output 1 on input x </a:t>
            </a:r>
            <a:r>
              <a:rPr lang="en-US" sz="2400" dirty="0">
                <a:latin typeface="Franklin Gothic Medium" panose="020B0603020102020204" pitchFamily="34" charset="0"/>
                <a:ea typeface="Cambria Math"/>
                <a:sym typeface="Symbol"/>
              </a:rPr>
              <a:t>∈</a:t>
            </a:r>
            <a:r>
              <a:rPr lang="en-US" sz="2400" dirty="0"/>
              <a:t> </a:t>
            </a:r>
            <a:r>
              <a:rPr lang="en-US" sz="2400" dirty="0" err="1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Σ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* </a:t>
            </a:r>
            <a:r>
              <a:rPr lang="en-US" sz="2400" dirty="0"/>
              <a:t> if  x</a:t>
            </a:r>
            <a:r>
              <a:rPr lang="en-US" sz="2400" dirty="0">
                <a:latin typeface="Franklin Gothic Medium" panose="020B0603020102020204" pitchFamily="34" charset="0"/>
                <a:ea typeface="Cambria Math"/>
                <a:sym typeface="Symbol"/>
              </a:rPr>
              <a:t> ∈ 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L</a:t>
            </a:r>
          </a:p>
          <a:p>
            <a:pPr lvl="1"/>
            <a:r>
              <a:rPr lang="en-US" sz="2400" dirty="0"/>
              <a:t>it halts with output 0 on input x </a:t>
            </a:r>
            <a:r>
              <a:rPr lang="en-US" sz="2400" dirty="0">
                <a:latin typeface="Franklin Gothic Medium" panose="020B0603020102020204" pitchFamily="34" charset="0"/>
                <a:ea typeface="Cambria Math"/>
                <a:sym typeface="Symbol"/>
              </a:rPr>
              <a:t>∈</a:t>
            </a:r>
            <a:r>
              <a:rPr lang="en-US" sz="2400" dirty="0"/>
              <a:t> </a:t>
            </a:r>
            <a:r>
              <a:rPr lang="en-US" sz="2400" dirty="0" err="1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Σ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* </a:t>
            </a:r>
            <a:r>
              <a:rPr lang="en-US" sz="2400" dirty="0"/>
              <a:t> if  x</a:t>
            </a:r>
            <a:r>
              <a:rPr lang="en-US" sz="2400" dirty="0">
                <a:latin typeface="Franklin Gothic Medium" panose="020B0603020102020204" pitchFamily="34" charset="0"/>
                <a:ea typeface="Cambria Math"/>
                <a:sym typeface="Symbol"/>
              </a:rPr>
              <a:t> ∉ 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L</a:t>
            </a:r>
          </a:p>
          <a:p>
            <a:pPr lvl="2"/>
            <a:r>
              <a:rPr lang="en-US" sz="2000" dirty="0" smtClean="0"/>
              <a:t>(ordinary machines might not always </a:t>
            </a:r>
            <a:r>
              <a:rPr lang="en-US" sz="2000" dirty="0"/>
              <a:t>halt)</a:t>
            </a:r>
          </a:p>
          <a:p>
            <a:pPr lvl="1"/>
            <a:endParaRPr lang="en-US" sz="300" dirty="0"/>
          </a:p>
          <a:p>
            <a:r>
              <a:rPr lang="en-US" sz="2800" dirty="0"/>
              <a:t>If no machine decides L, then L is “undecidable</a:t>
            </a:r>
            <a:r>
              <a:rPr lang="en-US" sz="2800" dirty="0" smtClean="0"/>
              <a:t>”</a:t>
            </a:r>
            <a:r>
              <a:rPr lang="en-US" sz="2800" dirty="0"/>
              <a:t> 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      </a:t>
            </a:r>
            <a:r>
              <a:rPr lang="en-US" sz="2800" dirty="0" smtClean="0">
                <a:latin typeface="+mn-lt"/>
              </a:rPr>
              <a:t>[Turing]: </a:t>
            </a:r>
            <a:r>
              <a:rPr lang="en-US" sz="2800" dirty="0" smtClean="0"/>
              <a:t>“The Halting Problem is undecidable”</a:t>
            </a:r>
          </a:p>
        </p:txBody>
      </p:sp>
    </p:spTree>
    <p:extLst>
      <p:ext uri="{BB962C8B-B14F-4D97-AF65-F5344CB8AC3E}">
        <p14:creationId xmlns:p14="http://schemas.microsoft.com/office/powerpoint/2010/main" val="8098973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191560"/>
            <a:ext cx="8229600" cy="892175"/>
          </a:xfrm>
        </p:spPr>
        <p:txBody>
          <a:bodyPr/>
          <a:lstStyle/>
          <a:p>
            <a:r>
              <a:rPr lang="en-US" dirty="0"/>
              <a:t>Proof by 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0147"/>
            <a:ext cx="8229600" cy="52578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  <a:defRPr/>
            </a:pPr>
            <a:r>
              <a:rPr lang="en-US" sz="2800" dirty="0"/>
              <a:t>Suppose that </a:t>
            </a:r>
            <a:r>
              <a:rPr lang="en-US" sz="2800" b="1" dirty="0">
                <a:solidFill>
                  <a:srgbClr val="0033CC"/>
                </a:solidFill>
              </a:rPr>
              <a:t>H</a:t>
            </a:r>
            <a:r>
              <a:rPr lang="en-US" sz="2800" dirty="0"/>
              <a:t> is a Java program that solves the Halting problem.</a:t>
            </a:r>
          </a:p>
          <a:p>
            <a:pPr marL="0" indent="0" eaLnBrk="1" hangingPunct="1">
              <a:buNone/>
              <a:defRPr/>
            </a:pPr>
            <a:r>
              <a:rPr lang="en-US" sz="1300" dirty="0"/>
              <a:t/>
            </a:r>
            <a:br>
              <a:rPr lang="en-US" sz="1300" dirty="0"/>
            </a:br>
            <a:endParaRPr lang="en-US" sz="1300" dirty="0"/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r>
              <a:rPr lang="en-US" sz="1300" dirty="0">
                <a:solidFill>
                  <a:schemeClr val="bg1"/>
                </a:solidFill>
                <a:latin typeface="+mj-lt"/>
              </a:rPr>
              <a:t>x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8706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191560"/>
            <a:ext cx="8229600" cy="892175"/>
          </a:xfrm>
        </p:spPr>
        <p:txBody>
          <a:bodyPr/>
          <a:lstStyle/>
          <a:p>
            <a:r>
              <a:rPr lang="en-US" dirty="0"/>
              <a:t>Proof by 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0147"/>
            <a:ext cx="8229600" cy="52578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  <a:defRPr/>
            </a:pPr>
            <a:r>
              <a:rPr lang="en-US" sz="2800" dirty="0"/>
              <a:t>Suppose that </a:t>
            </a:r>
            <a:r>
              <a:rPr lang="en-US" sz="2800" b="1" dirty="0">
                <a:solidFill>
                  <a:srgbClr val="0033CC"/>
                </a:solidFill>
              </a:rPr>
              <a:t>H</a:t>
            </a:r>
            <a:r>
              <a:rPr lang="en-US" sz="2800" dirty="0"/>
              <a:t> is a Java program that solves the Halting problem.</a:t>
            </a:r>
          </a:p>
          <a:p>
            <a:pPr marL="0" indent="0" eaLnBrk="1" hangingPunct="1">
              <a:buNone/>
              <a:defRPr/>
            </a:pPr>
            <a:r>
              <a:rPr lang="en-US" sz="1300" dirty="0"/>
              <a:t/>
            </a:r>
            <a:br>
              <a:rPr lang="en-US" sz="1300" dirty="0"/>
            </a:br>
            <a:r>
              <a:rPr lang="en-US" sz="2800" dirty="0"/>
              <a:t>Then we can write this program:</a:t>
            </a:r>
          </a:p>
          <a:p>
            <a:pPr marL="457200" lvl="1" indent="0" eaLnBrk="1" hangingPunct="1">
              <a:spcBef>
                <a:spcPts val="1200"/>
              </a:spcBef>
              <a:buFont typeface="Arial" charset="0"/>
              <a:buNone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public static void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if (</a:t>
            </a:r>
            <a:r>
              <a:rPr lang="en-US" sz="2000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000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== true) {</a:t>
            </a:r>
          </a:p>
          <a:p>
            <a:pPr marL="457200" lvl="1" indent="0">
              <a:buNone/>
              <a:defRPr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		while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don’t halt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 eaLnBrk="1" hangingPunct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pPr lvl="3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		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halt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 eaLnBrk="1" hangingPunct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2"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2">
              <a:defRPr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bool </a:t>
            </a:r>
            <a:r>
              <a:rPr lang="en-US" sz="2000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(String s, String x) { ... }</a:t>
            </a:r>
          </a:p>
          <a:p>
            <a:pPr lvl="2">
              <a:defRPr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sz="2800" dirty="0"/>
              <a:t>Does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latin typeface="+mj-lt"/>
                <a:cs typeface="Consolas" panose="020B0609020204030204" pitchFamily="49" charset="0"/>
              </a:rPr>
              <a:t> halt?</a:t>
            </a:r>
            <a:endParaRPr lang="en-US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65639" y="2538280"/>
            <a:ext cx="6821920" cy="3011182"/>
          </a:xfrm>
          <a:prstGeom prst="rect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8740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" name="Content Placeholder 2"/>
          <p:cNvSpPr txBox="1">
            <a:spLocks/>
          </p:cNvSpPr>
          <p:nvPr/>
        </p:nvSpPr>
        <p:spPr bwMode="auto">
          <a:xfrm>
            <a:off x="4572000" y="80241"/>
            <a:ext cx="4473586" cy="205716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>
              <a:buNone/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defRPr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lvl="1">
              <a:defRPr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57150" indent="0">
              <a:buFont typeface="Arial" charset="0"/>
              <a:buNone/>
              <a:defRPr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626471"/>
            <a:ext cx="383630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Does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halt?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17306" y="315383"/>
            <a:ext cx="5620295" cy="33760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0999" y="2530165"/>
            <a:ext cx="8525933" cy="435106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2800" dirty="0" smtClean="0"/>
              <a:t> solves the halting problem implies that                              	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 smtClean="0">
                <a:solidFill>
                  <a:srgbClr val="0033CC"/>
                </a:solidFill>
              </a:rPr>
              <a:t>(</a:t>
            </a:r>
            <a:r>
              <a:rPr lang="en-US" sz="2800" dirty="0" smtClean="0"/>
              <a:t>CODE(</a:t>
            </a:r>
            <a:r>
              <a:rPr lang="en-US" sz="2800" b="1" dirty="0" smtClean="0">
                <a:solidFill>
                  <a:srgbClr val="C00000"/>
                </a:solidFill>
              </a:rPr>
              <a:t>D</a:t>
            </a:r>
            <a:r>
              <a:rPr lang="en-US" sz="2800" dirty="0" smtClean="0"/>
              <a:t>),s</a:t>
            </a:r>
            <a:r>
              <a:rPr lang="en-US" sz="2800" dirty="0" smtClean="0">
                <a:solidFill>
                  <a:srgbClr val="0033CC"/>
                </a:solidFill>
              </a:rPr>
              <a:t>)</a:t>
            </a:r>
            <a:r>
              <a:rPr lang="en-US" sz="2800" dirty="0" smtClean="0"/>
              <a:t> is </a:t>
            </a:r>
            <a:r>
              <a:rPr lang="en-US" sz="2800" b="1" dirty="0" smtClean="0"/>
              <a:t>true</a:t>
            </a:r>
            <a:r>
              <a:rPr lang="en-US" sz="2800" dirty="0" smtClean="0"/>
              <a:t> </a:t>
            </a:r>
            <a:r>
              <a:rPr lang="en-US" sz="2800" dirty="0" err="1" smtClean="0"/>
              <a:t>iff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D</a:t>
            </a:r>
            <a:r>
              <a:rPr lang="en-US" sz="2800" dirty="0" smtClean="0"/>
              <a:t>(s) halts,  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 smtClean="0">
                <a:solidFill>
                  <a:srgbClr val="0033CC"/>
                </a:solidFill>
              </a:rPr>
              <a:t>(</a:t>
            </a:r>
            <a:r>
              <a:rPr lang="en-US" sz="2800" dirty="0" smtClean="0">
                <a:solidFill>
                  <a:prstClr val="black"/>
                </a:solidFill>
              </a:rPr>
              <a:t>CODE(</a:t>
            </a:r>
            <a:r>
              <a:rPr lang="en-US" sz="2800" b="1" dirty="0" smtClean="0">
                <a:solidFill>
                  <a:srgbClr val="C00000"/>
                </a:solidFill>
              </a:rPr>
              <a:t>D</a:t>
            </a:r>
            <a:r>
              <a:rPr lang="en-US" sz="2800" dirty="0" smtClean="0">
                <a:solidFill>
                  <a:prstClr val="black"/>
                </a:solidFill>
              </a:rPr>
              <a:t>),s</a:t>
            </a:r>
            <a:r>
              <a:rPr lang="en-US" sz="2800" dirty="0" smtClean="0">
                <a:solidFill>
                  <a:srgbClr val="0033CC"/>
                </a:solidFill>
              </a:rPr>
              <a:t>)</a:t>
            </a:r>
            <a:r>
              <a:rPr lang="en-US" sz="2800" dirty="0" smtClean="0">
                <a:solidFill>
                  <a:prstClr val="black"/>
                </a:solidFill>
              </a:rPr>
              <a:t> is </a:t>
            </a:r>
            <a:r>
              <a:rPr lang="en-US" sz="2800" b="1" dirty="0" smtClean="0">
                <a:solidFill>
                  <a:prstClr val="black"/>
                </a:solidFill>
              </a:rPr>
              <a:t>false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</a:rPr>
              <a:t>iff</a:t>
            </a:r>
            <a:r>
              <a:rPr lang="en-US" sz="2800" dirty="0" smtClean="0">
                <a:solidFill>
                  <a:prstClr val="black"/>
                </a:solidFill>
              </a:rPr>
              <a:t> not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 </a:t>
            </a:r>
            <a:endParaRPr lang="en-US" sz="1400" dirty="0" smtClean="0"/>
          </a:p>
          <a:p>
            <a:pPr marL="0" indent="0">
              <a:buFont typeface="Arial"/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Suppose that</a:t>
            </a:r>
            <a:r>
              <a:rPr lang="en-US" sz="2800" b="1" dirty="0" smtClean="0">
                <a:solidFill>
                  <a:schemeClr val="bg1"/>
                </a:solidFill>
              </a:rPr>
              <a:t> D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 smtClean="0">
                <a:solidFill>
                  <a:schemeClr val="bg1"/>
                </a:solidFill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 smtClean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cs typeface="Consolas" panose="020B0609020204030204" pitchFamily="49" charset="0"/>
              </a:rPr>
              <a:t>halts</a:t>
            </a:r>
            <a:r>
              <a:rPr lang="en-US" sz="2800" dirty="0" smtClean="0">
                <a:solidFill>
                  <a:schemeClr val="bg1"/>
                </a:solidFill>
                <a:cs typeface="Consolas" panose="020B0609020204030204" pitchFamily="49" charset="0"/>
              </a:rPr>
              <a:t>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	</a:t>
            </a:r>
            <a:r>
              <a:rPr lang="en-US" sz="2800" dirty="0" smtClean="0">
                <a:solidFill>
                  <a:schemeClr val="bg1"/>
                </a:solidFill>
              </a:rPr>
              <a:t>Then, by definition of </a:t>
            </a:r>
            <a:r>
              <a:rPr lang="en-US" sz="2800" b="1" dirty="0" smtClean="0">
                <a:solidFill>
                  <a:schemeClr val="bg1"/>
                </a:solidFill>
              </a:rPr>
              <a:t>H</a:t>
            </a:r>
            <a:r>
              <a:rPr lang="en-US" sz="2800" dirty="0" smtClean="0">
                <a:solidFill>
                  <a:schemeClr val="bg1"/>
                </a:solidFill>
              </a:rPr>
              <a:t> it must be that</a:t>
            </a:r>
          </a:p>
          <a:p>
            <a:pPr marL="0" indent="0">
              <a:buFont typeface="Arial"/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	</a:t>
            </a:r>
            <a:r>
              <a:rPr lang="en-US" sz="2800" dirty="0" smtClean="0">
                <a:solidFill>
                  <a:schemeClr val="bg1"/>
                </a:solidFill>
              </a:rPr>
              <a:t>                </a:t>
            </a:r>
            <a:r>
              <a:rPr lang="en-US" sz="2800" b="1" dirty="0" smtClean="0">
                <a:solidFill>
                  <a:schemeClr val="bg1"/>
                </a:solidFill>
              </a:rPr>
              <a:t>H</a:t>
            </a:r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 smtClean="0">
                <a:solidFill>
                  <a:schemeClr val="bg1"/>
                </a:solidFill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, 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 smtClean="0">
                <a:solidFill>
                  <a:schemeClr val="bg1"/>
                </a:solidFill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 smtClean="0">
                <a:solidFill>
                  <a:schemeClr val="bg1"/>
                </a:solidFill>
                <a:cs typeface="Consolas" panose="020B0609020204030204" pitchFamily="49" charset="0"/>
              </a:rPr>
              <a:t> is </a:t>
            </a:r>
            <a:r>
              <a:rPr lang="en-US" sz="2800" b="1" dirty="0" smtClean="0">
                <a:solidFill>
                  <a:schemeClr val="bg1"/>
                </a:solidFill>
                <a:cs typeface="Consolas" panose="020B0609020204030204" pitchFamily="49" charset="0"/>
              </a:rPr>
              <a:t>true</a:t>
            </a:r>
            <a:endParaRPr lang="en-US" sz="2800" dirty="0" smtClean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marL="0" indent="0">
              <a:buFont typeface="Arial"/>
              <a:buNone/>
            </a:pPr>
            <a:r>
              <a:rPr lang="en-US" sz="2800" b="1" dirty="0" smtClean="0">
                <a:solidFill>
                  <a:schemeClr val="bg1"/>
                </a:solidFill>
                <a:cs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chemeClr val="bg1"/>
                </a:solidFill>
                <a:cs typeface="Consolas" panose="020B0609020204030204" pitchFamily="49" charset="0"/>
              </a:rPr>
              <a:t>Which by the definition of </a:t>
            </a:r>
            <a:r>
              <a:rPr lang="en-US" sz="2800" b="1" dirty="0" smtClean="0">
                <a:solidFill>
                  <a:schemeClr val="bg1"/>
                </a:solidFill>
                <a:cs typeface="Consolas" panose="020B0609020204030204" pitchFamily="49" charset="0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cs typeface="Consolas" panose="020B0609020204030204" pitchFamily="49" charset="0"/>
              </a:rPr>
              <a:t> means </a:t>
            </a:r>
            <a:r>
              <a:rPr lang="en-US" sz="2800" b="1" dirty="0" smtClean="0">
                <a:solidFill>
                  <a:schemeClr val="bg1"/>
                </a:solidFill>
              </a:rPr>
              <a:t>D</a:t>
            </a:r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 smtClean="0">
                <a:solidFill>
                  <a:schemeClr val="bg1"/>
                </a:solidFill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 smtClean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cs typeface="Consolas" panose="020B0609020204030204" pitchFamily="49" charset="0"/>
              </a:rPr>
              <a:t>doesn’t halt</a:t>
            </a:r>
          </a:p>
          <a:p>
            <a:pPr marL="0" indent="0">
              <a:buFont typeface="Arial"/>
              <a:buNone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Suppose that</a:t>
            </a:r>
            <a:r>
              <a:rPr lang="en-US" sz="2800" b="1" dirty="0" smtClean="0">
                <a:solidFill>
                  <a:schemeClr val="bg1"/>
                </a:solidFill>
              </a:rPr>
              <a:t> D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 smtClean="0">
                <a:solidFill>
                  <a:schemeClr val="bg1"/>
                </a:solidFill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 smtClean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cs typeface="Consolas" panose="020B0609020204030204" pitchFamily="49" charset="0"/>
              </a:rPr>
              <a:t>doesn’t halt</a:t>
            </a:r>
            <a:r>
              <a:rPr lang="en-US" sz="2800" dirty="0" smtClean="0">
                <a:solidFill>
                  <a:schemeClr val="bg1"/>
                </a:solidFill>
                <a:cs typeface="Consolas" panose="020B0609020204030204" pitchFamily="49" charset="0"/>
              </a:rPr>
              <a:t>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	</a:t>
            </a:r>
            <a:r>
              <a:rPr lang="en-US" sz="2800" dirty="0" smtClean="0">
                <a:solidFill>
                  <a:schemeClr val="bg1"/>
                </a:solidFill>
              </a:rPr>
              <a:t>Then, by definition of </a:t>
            </a:r>
            <a:r>
              <a:rPr lang="en-US" sz="2800" b="1" dirty="0" smtClean="0">
                <a:solidFill>
                  <a:schemeClr val="bg1"/>
                </a:solidFill>
              </a:rPr>
              <a:t>H</a:t>
            </a:r>
            <a:r>
              <a:rPr lang="en-US" sz="2800" dirty="0" smtClean="0">
                <a:solidFill>
                  <a:schemeClr val="bg1"/>
                </a:solidFill>
              </a:rPr>
              <a:t> it must be that</a:t>
            </a:r>
          </a:p>
          <a:p>
            <a:pPr marL="0" indent="0">
              <a:buFont typeface="Arial"/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	</a:t>
            </a:r>
            <a:r>
              <a:rPr lang="en-US" sz="2800" dirty="0" smtClean="0">
                <a:solidFill>
                  <a:schemeClr val="bg1"/>
                </a:solidFill>
              </a:rPr>
              <a:t>                </a:t>
            </a:r>
            <a:r>
              <a:rPr lang="en-US" sz="2800" b="1" dirty="0" smtClean="0">
                <a:solidFill>
                  <a:schemeClr val="bg1"/>
                </a:solidFill>
              </a:rPr>
              <a:t>H</a:t>
            </a:r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 smtClean="0">
                <a:solidFill>
                  <a:schemeClr val="bg1"/>
                </a:solidFill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 smtClean="0">
                <a:solidFill>
                  <a:schemeClr val="bg1"/>
                </a:solidFill>
                <a:cs typeface="Consolas" panose="020B0609020204030204" pitchFamily="49" charset="0"/>
              </a:rPr>
              <a:t>, 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 smtClean="0">
                <a:solidFill>
                  <a:schemeClr val="bg1"/>
                </a:solidFill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 smtClean="0">
                <a:solidFill>
                  <a:schemeClr val="bg1"/>
                </a:solidFill>
                <a:cs typeface="Consolas" panose="020B0609020204030204" pitchFamily="49" charset="0"/>
              </a:rPr>
              <a:t> is </a:t>
            </a:r>
            <a:r>
              <a:rPr lang="en-US" sz="2800" b="1" dirty="0" smtClean="0">
                <a:solidFill>
                  <a:schemeClr val="bg1"/>
                </a:solidFill>
                <a:cs typeface="Consolas" panose="020B0609020204030204" pitchFamily="49" charset="0"/>
              </a:rPr>
              <a:t>false</a:t>
            </a:r>
            <a:endParaRPr lang="en-US" sz="2800" dirty="0" smtClean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marL="0" indent="0">
              <a:buFont typeface="Arial"/>
              <a:buNone/>
            </a:pPr>
            <a:r>
              <a:rPr lang="en-US" sz="2800" b="1" dirty="0" smtClean="0">
                <a:solidFill>
                  <a:schemeClr val="bg1"/>
                </a:solidFill>
                <a:cs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chemeClr val="bg1"/>
                </a:solidFill>
                <a:cs typeface="Consolas" panose="020B0609020204030204" pitchFamily="49" charset="0"/>
              </a:rPr>
              <a:t>Which by the definition of </a:t>
            </a:r>
            <a:r>
              <a:rPr lang="en-US" sz="2800" b="1" dirty="0" smtClean="0">
                <a:solidFill>
                  <a:schemeClr val="bg1"/>
                </a:solidFill>
                <a:cs typeface="Consolas" panose="020B0609020204030204" pitchFamily="49" charset="0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cs typeface="Consolas" panose="020B0609020204030204" pitchFamily="49" charset="0"/>
              </a:rPr>
              <a:t> means </a:t>
            </a:r>
            <a:r>
              <a:rPr lang="en-US" sz="2800" b="1" dirty="0" smtClean="0">
                <a:solidFill>
                  <a:schemeClr val="bg1"/>
                </a:solidFill>
              </a:rPr>
              <a:t>D</a:t>
            </a:r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 smtClean="0">
                <a:solidFill>
                  <a:schemeClr val="bg1"/>
                </a:solidFill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 smtClean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cs typeface="Consolas" panose="020B0609020204030204" pitchFamily="49" charset="0"/>
              </a:rPr>
              <a:t>halts</a:t>
            </a:r>
          </a:p>
          <a:p>
            <a:pPr marL="0" indent="0">
              <a:buFont typeface="Arial" charset="0"/>
              <a:buNone/>
            </a:pP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34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Monday, Review session Sunday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00227"/>
            <a:ext cx="8581698" cy="5140800"/>
          </a:xfrm>
        </p:spPr>
        <p:txBody>
          <a:bodyPr/>
          <a:lstStyle/>
          <a:p>
            <a:r>
              <a:rPr lang="en-US" sz="2800" b="1" dirty="0">
                <a:latin typeface="+mn-lt"/>
              </a:rPr>
              <a:t>Monday</a:t>
            </a:r>
            <a:r>
              <a:rPr lang="en-US" sz="2800" dirty="0">
                <a:latin typeface="+mn-lt"/>
              </a:rPr>
              <a:t> at either </a:t>
            </a:r>
            <a:r>
              <a:rPr lang="en-US" sz="2800" b="1" dirty="0">
                <a:latin typeface="+mn-lt"/>
              </a:rPr>
              <a:t>2:30-4:20 </a:t>
            </a:r>
            <a:r>
              <a:rPr lang="en-US" sz="2800" dirty="0">
                <a:latin typeface="+mn-lt"/>
              </a:rPr>
              <a:t>or </a:t>
            </a:r>
            <a:r>
              <a:rPr lang="en-US" sz="2800" b="1" dirty="0">
                <a:latin typeface="+mn-lt"/>
              </a:rPr>
              <a:t>4:30-6:20</a:t>
            </a:r>
          </a:p>
          <a:p>
            <a:pPr lvl="1"/>
            <a:r>
              <a:rPr lang="en-US" b="1" dirty="0">
                <a:latin typeface="+mn-lt"/>
              </a:rPr>
              <a:t>JHN 102</a:t>
            </a:r>
          </a:p>
          <a:p>
            <a:pPr lvl="1"/>
            <a:r>
              <a:rPr lang="en-US" b="1" dirty="0">
                <a:latin typeface="+mn-lt"/>
              </a:rPr>
              <a:t>Must select your exam time by Saturday </a:t>
            </a:r>
          </a:p>
          <a:p>
            <a:pPr lvl="2"/>
            <a:r>
              <a:rPr lang="en-US" b="1" dirty="0"/>
              <a:t>No changes permitted after that</a:t>
            </a:r>
            <a:endParaRPr lang="en-US" b="1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Bring your </a:t>
            </a:r>
            <a:r>
              <a:rPr lang="en-US" b="1" dirty="0">
                <a:latin typeface="+mn-lt"/>
              </a:rPr>
              <a:t>UW ID</a:t>
            </a:r>
            <a:endParaRPr lang="en-US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Comprehensive:</a:t>
            </a:r>
            <a:r>
              <a:rPr lang="en-US" sz="2800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Full probs only on topics that were covered in homework. May have small probs on other topics.</a:t>
            </a:r>
          </a:p>
          <a:p>
            <a:pPr lvl="1"/>
            <a:r>
              <a:rPr lang="en-US" sz="2400" dirty="0">
                <a:latin typeface="+mn-lt"/>
              </a:rPr>
              <a:t>May includes pre-midterm topics, e.g., formal proofs.</a:t>
            </a:r>
          </a:p>
          <a:p>
            <a:pPr lvl="1"/>
            <a:r>
              <a:rPr lang="en-US" sz="2400" dirty="0">
                <a:latin typeface="+mn-lt"/>
              </a:rPr>
              <a:t>Reference sheets will be included.  Closed book. No notes.</a:t>
            </a:r>
          </a:p>
          <a:p>
            <a:pPr lvl="2"/>
            <a:endParaRPr lang="en-US" sz="1100" dirty="0"/>
          </a:p>
          <a:p>
            <a:r>
              <a:rPr lang="en-US" sz="2800" b="1" dirty="0">
                <a:latin typeface="+mn-lt"/>
              </a:rPr>
              <a:t>Review session:  </a:t>
            </a:r>
            <a:r>
              <a:rPr lang="en-US" sz="2800" b="1" i="1" dirty="0">
                <a:latin typeface="+mn-lt"/>
              </a:rPr>
              <a:t>Sunday starting at</a:t>
            </a:r>
            <a:r>
              <a:rPr lang="en-US" sz="2800" b="1" dirty="0">
                <a:latin typeface="+mn-lt"/>
              </a:rPr>
              <a:t> 1 pm on Zoom</a:t>
            </a:r>
          </a:p>
          <a:p>
            <a:pPr lvl="1"/>
            <a:r>
              <a:rPr lang="en-US" b="1" dirty="0">
                <a:latin typeface="+mn-lt"/>
              </a:rPr>
              <a:t>Bring your questions !!</a:t>
            </a:r>
          </a:p>
        </p:txBody>
      </p:sp>
    </p:spTree>
    <p:extLst>
      <p:ext uri="{BB962C8B-B14F-4D97-AF65-F5344CB8AC3E}">
        <p14:creationId xmlns:p14="http://schemas.microsoft.com/office/powerpoint/2010/main" val="1142822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0999" y="2530165"/>
            <a:ext cx="8525933" cy="4351061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2800" dirty="0"/>
              <a:t> solves the halting problem implies that                              	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/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),s</a:t>
            </a:r>
            <a:r>
              <a:rPr lang="en-US" sz="2800" dirty="0">
                <a:solidFill>
                  <a:srgbClr val="0033CC"/>
                </a:solidFill>
              </a:rPr>
              <a:t>)</a:t>
            </a:r>
            <a:r>
              <a:rPr lang="en-US" sz="2800" dirty="0"/>
              <a:t> is </a:t>
            </a:r>
            <a:r>
              <a:rPr lang="en-US" sz="2800" b="1" dirty="0"/>
              <a:t>true</a:t>
            </a:r>
            <a:r>
              <a:rPr lang="en-US" sz="2800" dirty="0"/>
              <a:t> iff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(s) halts, 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>
                <a:solidFill>
                  <a:prstClr val="black"/>
                </a:solidFill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</a:rPr>
              <a:t>),s</a:t>
            </a:r>
            <a:r>
              <a:rPr lang="en-US" sz="2800" dirty="0">
                <a:solidFill>
                  <a:srgbClr val="0033CC"/>
                </a:solidFill>
              </a:rPr>
              <a:t>)</a:t>
            </a:r>
            <a:r>
              <a:rPr lang="en-US" sz="2800" dirty="0">
                <a:solidFill>
                  <a:prstClr val="black"/>
                </a:solidFill>
              </a:rPr>
              <a:t> is </a:t>
            </a:r>
            <a:r>
              <a:rPr lang="en-US" sz="2800" b="1" dirty="0">
                <a:solidFill>
                  <a:prstClr val="black"/>
                </a:solidFill>
              </a:rPr>
              <a:t>false</a:t>
            </a:r>
            <a:r>
              <a:rPr lang="en-US" sz="2800" dirty="0">
                <a:solidFill>
                  <a:prstClr val="black"/>
                </a:solidFill>
              </a:rPr>
              <a:t> iff not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</a:rPr>
              <a:t> </a:t>
            </a:r>
            <a:endParaRPr lang="en-US" sz="1400" dirty="0"/>
          </a:p>
          <a:p>
            <a:pPr marL="0" indent="0">
              <a:buNone/>
            </a:pPr>
            <a:r>
              <a:rPr lang="en-US" sz="2800" dirty="0"/>
              <a:t>Suppose that</a:t>
            </a:r>
            <a:r>
              <a:rPr lang="en-US" sz="2800" b="1" dirty="0">
                <a:solidFill>
                  <a:srgbClr val="C00000"/>
                </a:solidFill>
              </a:rPr>
              <a:t> 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</a:t>
            </a:r>
            <a:r>
              <a:rPr lang="en-US" sz="2800" b="1" dirty="0">
                <a:cs typeface="Consolas" panose="020B0609020204030204" pitchFamily="49" charset="0"/>
              </a:rPr>
              <a:t>halts</a:t>
            </a:r>
            <a:r>
              <a:rPr lang="en-US" sz="2800" dirty="0">
                <a:cs typeface="Consolas" panose="020B0609020204030204" pitchFamily="49" charset="0"/>
              </a:rPr>
              <a:t>.</a:t>
            </a:r>
            <a:endParaRPr lang="en-US" sz="2800" dirty="0"/>
          </a:p>
          <a:p>
            <a:pPr marL="0" indent="0" eaLnBrk="1" hangingPunct="1">
              <a:buFont typeface="Arial" charset="0"/>
              <a:buNone/>
            </a:pPr>
            <a:r>
              <a:rPr lang="en-US" sz="2800" b="1" dirty="0"/>
              <a:t>	</a:t>
            </a:r>
            <a:r>
              <a:rPr lang="en-US" sz="2800" dirty="0"/>
              <a:t>Then, by definition of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/>
              <a:t> it must be that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dirty="0"/>
              <a:t>               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latin typeface="+mj-lt"/>
                <a:cs typeface="Consolas" panose="020B0609020204030204" pitchFamily="49" charset="0"/>
              </a:rPr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cs typeface="Consolas" panose="020B0609020204030204" pitchFamily="49" charset="0"/>
              </a:rPr>
              <a:t> is </a:t>
            </a:r>
            <a:r>
              <a:rPr lang="en-US" sz="2800" b="1" dirty="0">
                <a:cs typeface="Consolas" panose="020B0609020204030204" pitchFamily="49" charset="0"/>
              </a:rPr>
              <a:t>true</a:t>
            </a:r>
            <a:endParaRPr lang="en-US" sz="2800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cs typeface="Consolas" panose="020B0609020204030204" pitchFamily="49" charset="0"/>
              </a:rPr>
              <a:t>	</a:t>
            </a:r>
            <a:r>
              <a:rPr lang="en-US" sz="2800" dirty="0">
                <a:cs typeface="Consolas" panose="020B0609020204030204" pitchFamily="49" charset="0"/>
              </a:rPr>
              <a:t>Which by the definition of </a:t>
            </a:r>
            <a:r>
              <a:rPr lang="en-US" sz="2800" b="1" dirty="0">
                <a:solidFill>
                  <a:srgbClr val="C00000"/>
                </a:solidFill>
                <a:cs typeface="Consolas" panose="020B0609020204030204" pitchFamily="49" charset="0"/>
              </a:rPr>
              <a:t>D</a:t>
            </a:r>
            <a:r>
              <a:rPr lang="en-US" sz="2800" dirty="0">
                <a:cs typeface="Consolas" panose="020B0609020204030204" pitchFamily="49" charset="0"/>
              </a:rPr>
              <a:t> means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</a:t>
            </a:r>
            <a:r>
              <a:rPr lang="en-US" sz="2800" b="1" dirty="0">
                <a:cs typeface="Consolas" panose="020B0609020204030204" pitchFamily="49" charset="0"/>
              </a:rPr>
              <a:t>doesn’t halt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Suppose that</a:t>
            </a:r>
            <a:r>
              <a:rPr lang="en-US" sz="2800" b="1" dirty="0">
                <a:solidFill>
                  <a:schemeClr val="bg1"/>
                </a:solidFill>
              </a:rPr>
              <a:t> 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doesn’t halt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	</a:t>
            </a:r>
            <a:r>
              <a:rPr lang="en-US" sz="2800" dirty="0">
                <a:solidFill>
                  <a:schemeClr val="bg1"/>
                </a:solidFill>
              </a:rPr>
              <a:t>Then, by definition of </a:t>
            </a:r>
            <a:r>
              <a:rPr lang="en-US" sz="2800" b="1" dirty="0">
                <a:solidFill>
                  <a:schemeClr val="bg1"/>
                </a:solidFill>
              </a:rPr>
              <a:t>H</a:t>
            </a:r>
            <a:r>
              <a:rPr lang="en-US" sz="2800" dirty="0">
                <a:solidFill>
                  <a:schemeClr val="bg1"/>
                </a:solidFill>
              </a:rPr>
              <a:t> it must be that</a:t>
            </a:r>
          </a:p>
          <a:p>
            <a:pPr marL="0" lvl="0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	</a:t>
            </a:r>
            <a:r>
              <a:rPr lang="en-US" sz="2800" dirty="0">
                <a:solidFill>
                  <a:schemeClr val="bg1"/>
                </a:solidFill>
              </a:rPr>
              <a:t>                </a:t>
            </a:r>
            <a:r>
              <a:rPr lang="en-US" sz="2800" b="1" dirty="0">
                <a:solidFill>
                  <a:schemeClr val="bg1"/>
                </a:solidFill>
              </a:rPr>
              <a:t>H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is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false</a:t>
            </a:r>
            <a:endParaRPr lang="en-US" sz="2800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	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Which by the definition of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D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means 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halts</a:t>
            </a:r>
          </a:p>
          <a:p>
            <a:pPr marL="0" indent="0" eaLnBrk="1" hangingPunct="1">
              <a:buFont typeface="Arial" charset="0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626471"/>
            <a:ext cx="383630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Does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halt?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17306" y="315383"/>
            <a:ext cx="5620295" cy="33760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CB0B79-DDCC-B34A-8649-0F98EA641286}"/>
              </a:ext>
            </a:extLst>
          </p:cNvPr>
          <p:cNvSpPr txBox="1">
            <a:spLocks/>
          </p:cNvSpPr>
          <p:nvPr/>
        </p:nvSpPr>
        <p:spPr bwMode="auto">
          <a:xfrm>
            <a:off x="4572000" y="80241"/>
            <a:ext cx="4473586" cy="205716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>
              <a:buNone/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don’t halt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57150" indent="0">
              <a:buFont typeface="Arial" charset="0"/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288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" y="626471"/>
            <a:ext cx="383630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Does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halt?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17306" y="315383"/>
            <a:ext cx="5620295" cy="33760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E6190A-D2B8-374F-8D01-3FB27C718C60}"/>
              </a:ext>
            </a:extLst>
          </p:cNvPr>
          <p:cNvSpPr txBox="1">
            <a:spLocks/>
          </p:cNvSpPr>
          <p:nvPr/>
        </p:nvSpPr>
        <p:spPr>
          <a:xfrm>
            <a:off x="380999" y="2530165"/>
            <a:ext cx="8525933" cy="435106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2800" dirty="0"/>
              <a:t> solves the halting problem implies that                              	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/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),s</a:t>
            </a:r>
            <a:r>
              <a:rPr lang="en-US" sz="2800" dirty="0">
                <a:solidFill>
                  <a:srgbClr val="0033CC"/>
                </a:solidFill>
              </a:rPr>
              <a:t>)</a:t>
            </a:r>
            <a:r>
              <a:rPr lang="en-US" sz="2800" dirty="0"/>
              <a:t> is </a:t>
            </a:r>
            <a:r>
              <a:rPr lang="en-US" sz="2800" b="1" dirty="0"/>
              <a:t>true</a:t>
            </a:r>
            <a:r>
              <a:rPr lang="en-US" sz="2800" dirty="0"/>
              <a:t> iff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(s) halts, 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>
                <a:solidFill>
                  <a:prstClr val="black"/>
                </a:solidFill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</a:rPr>
              <a:t>),s</a:t>
            </a:r>
            <a:r>
              <a:rPr lang="en-US" sz="2800" dirty="0">
                <a:solidFill>
                  <a:srgbClr val="0033CC"/>
                </a:solidFill>
              </a:rPr>
              <a:t>)</a:t>
            </a:r>
            <a:r>
              <a:rPr lang="en-US" sz="2800" dirty="0">
                <a:solidFill>
                  <a:prstClr val="black"/>
                </a:solidFill>
              </a:rPr>
              <a:t> is </a:t>
            </a:r>
            <a:r>
              <a:rPr lang="en-US" sz="2800" b="1" dirty="0">
                <a:solidFill>
                  <a:prstClr val="black"/>
                </a:solidFill>
              </a:rPr>
              <a:t>false</a:t>
            </a:r>
            <a:r>
              <a:rPr lang="en-US" sz="2800" dirty="0">
                <a:solidFill>
                  <a:prstClr val="black"/>
                </a:solidFill>
              </a:rPr>
              <a:t> iff not</a:t>
            </a:r>
          </a:p>
          <a:p>
            <a:pPr marL="0" indent="0">
              <a:buFont typeface="Arial"/>
              <a:buNone/>
            </a:pPr>
            <a:r>
              <a:rPr lang="en-US" sz="1400" dirty="0">
                <a:solidFill>
                  <a:prstClr val="black"/>
                </a:solidFill>
              </a:rPr>
              <a:t> </a:t>
            </a:r>
            <a:endParaRPr lang="en-US" sz="1400" dirty="0"/>
          </a:p>
          <a:p>
            <a:pPr marL="0" indent="0">
              <a:buFont typeface="Arial"/>
              <a:buNone/>
            </a:pPr>
            <a:r>
              <a:rPr lang="en-US" sz="2800" dirty="0"/>
              <a:t>Suppose that</a:t>
            </a:r>
            <a:r>
              <a:rPr lang="en-US" sz="2800" b="1" dirty="0">
                <a:solidFill>
                  <a:srgbClr val="C00000"/>
                </a:solidFill>
              </a:rPr>
              <a:t> 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</a:t>
            </a:r>
            <a:r>
              <a:rPr lang="en-US" sz="2800" b="1" dirty="0">
                <a:cs typeface="Consolas" panose="020B0609020204030204" pitchFamily="49" charset="0"/>
              </a:rPr>
              <a:t>halts</a:t>
            </a:r>
            <a:r>
              <a:rPr lang="en-US" sz="2800" dirty="0">
                <a:cs typeface="Consolas" panose="020B0609020204030204" pitchFamily="49" charset="0"/>
              </a:rPr>
              <a:t>.</a:t>
            </a:r>
            <a:endParaRPr lang="en-US" sz="2800" dirty="0"/>
          </a:p>
          <a:p>
            <a:pPr marL="0" indent="0">
              <a:buFont typeface="Arial" charset="0"/>
              <a:buNone/>
            </a:pPr>
            <a:r>
              <a:rPr lang="en-US" sz="2800" b="1" dirty="0"/>
              <a:t>	</a:t>
            </a:r>
            <a:r>
              <a:rPr lang="en-US" sz="2800" dirty="0"/>
              <a:t>Then, by definition of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/>
              <a:t> it must be that</a:t>
            </a:r>
          </a:p>
          <a:p>
            <a:pPr marL="0" indent="0">
              <a:buFont typeface="Arial"/>
              <a:buNone/>
            </a:pPr>
            <a:r>
              <a:rPr lang="en-US" sz="2800" b="1" dirty="0"/>
              <a:t>	</a:t>
            </a:r>
            <a:r>
              <a:rPr lang="en-US" sz="2800" dirty="0"/>
              <a:t>               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latin typeface="+mj-lt"/>
                <a:cs typeface="Consolas" panose="020B0609020204030204" pitchFamily="49" charset="0"/>
              </a:rPr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cs typeface="Consolas" panose="020B0609020204030204" pitchFamily="49" charset="0"/>
              </a:rPr>
              <a:t> is </a:t>
            </a:r>
            <a:r>
              <a:rPr lang="en-US" sz="2800" b="1" dirty="0">
                <a:cs typeface="Consolas" panose="020B0609020204030204" pitchFamily="49" charset="0"/>
              </a:rPr>
              <a:t>true</a:t>
            </a:r>
            <a:endParaRPr lang="en-US" sz="2800" dirty="0">
              <a:cs typeface="Consolas" panose="020B0609020204030204" pitchFamily="49" charset="0"/>
            </a:endParaRPr>
          </a:p>
          <a:p>
            <a:pPr marL="0" indent="0">
              <a:buFont typeface="Arial"/>
              <a:buNone/>
            </a:pPr>
            <a:r>
              <a:rPr lang="en-US" sz="2800" b="1" dirty="0">
                <a:cs typeface="Consolas" panose="020B0609020204030204" pitchFamily="49" charset="0"/>
              </a:rPr>
              <a:t>	</a:t>
            </a:r>
            <a:r>
              <a:rPr lang="en-US" sz="2800" dirty="0">
                <a:cs typeface="Consolas" panose="020B0609020204030204" pitchFamily="49" charset="0"/>
              </a:rPr>
              <a:t>Which by the definition of </a:t>
            </a:r>
            <a:r>
              <a:rPr lang="en-US" sz="2800" b="1" dirty="0">
                <a:solidFill>
                  <a:srgbClr val="C00000"/>
                </a:solidFill>
                <a:cs typeface="Consolas" panose="020B0609020204030204" pitchFamily="49" charset="0"/>
              </a:rPr>
              <a:t>D</a:t>
            </a:r>
            <a:r>
              <a:rPr lang="en-US" sz="2800" dirty="0">
                <a:cs typeface="Consolas" panose="020B0609020204030204" pitchFamily="49" charset="0"/>
              </a:rPr>
              <a:t> means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</a:t>
            </a:r>
            <a:r>
              <a:rPr lang="en-US" sz="2800" b="1" dirty="0">
                <a:cs typeface="Consolas" panose="020B0609020204030204" pitchFamily="49" charset="0"/>
              </a:rPr>
              <a:t>doesn’t halt</a:t>
            </a:r>
          </a:p>
          <a:p>
            <a:pPr marL="0" indent="0">
              <a:buFont typeface="Arial"/>
              <a:buNone/>
            </a:pP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Font typeface="Arial"/>
              <a:buNone/>
            </a:pPr>
            <a:r>
              <a:rPr lang="en-US" sz="2800" dirty="0">
                <a:solidFill>
                  <a:schemeClr val="bg1"/>
                </a:solidFill>
              </a:rPr>
              <a:t>Suppose that</a:t>
            </a:r>
            <a:r>
              <a:rPr lang="en-US" sz="2800" b="1" dirty="0">
                <a:solidFill>
                  <a:schemeClr val="bg1"/>
                </a:solidFill>
              </a:rPr>
              <a:t> 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doesn’t halt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</a:pPr>
            <a:r>
              <a:rPr lang="en-US" sz="2800" b="1" dirty="0">
                <a:solidFill>
                  <a:schemeClr val="bg1"/>
                </a:solidFill>
              </a:rPr>
              <a:t>	</a:t>
            </a:r>
            <a:r>
              <a:rPr lang="en-US" sz="2800" dirty="0">
                <a:solidFill>
                  <a:schemeClr val="bg1"/>
                </a:solidFill>
              </a:rPr>
              <a:t>Then, by definition of </a:t>
            </a:r>
            <a:r>
              <a:rPr lang="en-US" sz="2800" b="1" dirty="0">
                <a:solidFill>
                  <a:schemeClr val="bg1"/>
                </a:solidFill>
              </a:rPr>
              <a:t>H</a:t>
            </a:r>
            <a:r>
              <a:rPr lang="en-US" sz="2800" dirty="0">
                <a:solidFill>
                  <a:schemeClr val="bg1"/>
                </a:solidFill>
              </a:rPr>
              <a:t> it must be that</a:t>
            </a:r>
          </a:p>
          <a:p>
            <a:pPr marL="0" indent="0">
              <a:buFont typeface="Arial"/>
              <a:buNone/>
            </a:pPr>
            <a:r>
              <a:rPr lang="en-US" sz="2800" b="1" dirty="0">
                <a:solidFill>
                  <a:schemeClr val="bg1"/>
                </a:solidFill>
              </a:rPr>
              <a:t>	</a:t>
            </a:r>
            <a:r>
              <a:rPr lang="en-US" sz="2800" dirty="0">
                <a:solidFill>
                  <a:schemeClr val="bg1"/>
                </a:solidFill>
              </a:rPr>
              <a:t>                </a:t>
            </a:r>
            <a:r>
              <a:rPr lang="en-US" sz="2800" b="1" dirty="0">
                <a:solidFill>
                  <a:schemeClr val="bg1"/>
                </a:solidFill>
              </a:rPr>
              <a:t>H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is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false</a:t>
            </a:r>
            <a:endParaRPr lang="en-US" sz="2800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marL="0" indent="0">
              <a:buFont typeface="Arial"/>
              <a:buNone/>
            </a:pP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	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Which by the definition of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D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means 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halts</a:t>
            </a:r>
          </a:p>
          <a:p>
            <a:pPr marL="0" indent="0">
              <a:buFont typeface="Arial" charset="0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683D8D-6457-DF47-9FFD-FD3C5749F249}"/>
              </a:ext>
            </a:extLst>
          </p:cNvPr>
          <p:cNvSpPr txBox="1">
            <a:spLocks/>
          </p:cNvSpPr>
          <p:nvPr/>
        </p:nvSpPr>
        <p:spPr bwMode="auto">
          <a:xfrm>
            <a:off x="4572000" y="80241"/>
            <a:ext cx="4473586" cy="205716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>
              <a:buNone/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don’t halt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		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halt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57150" indent="0">
              <a:buFont typeface="Arial" charset="0"/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865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0999" y="2530165"/>
            <a:ext cx="8525933" cy="4351061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2800" dirty="0"/>
              <a:t> solves the halting problem implies that                              	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/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),s</a:t>
            </a:r>
            <a:r>
              <a:rPr lang="en-US" sz="2800" dirty="0">
                <a:solidFill>
                  <a:srgbClr val="0033CC"/>
                </a:solidFill>
              </a:rPr>
              <a:t>)</a:t>
            </a:r>
            <a:r>
              <a:rPr lang="en-US" sz="2800" dirty="0"/>
              <a:t> is </a:t>
            </a:r>
            <a:r>
              <a:rPr lang="en-US" sz="2800" b="1" dirty="0"/>
              <a:t>true</a:t>
            </a:r>
            <a:r>
              <a:rPr lang="en-US" sz="2800" dirty="0"/>
              <a:t> iff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(s) halts, 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>
                <a:solidFill>
                  <a:prstClr val="black"/>
                </a:solidFill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</a:rPr>
              <a:t>),s</a:t>
            </a:r>
            <a:r>
              <a:rPr lang="en-US" sz="2800" dirty="0">
                <a:solidFill>
                  <a:srgbClr val="0033CC"/>
                </a:solidFill>
              </a:rPr>
              <a:t>)</a:t>
            </a:r>
            <a:r>
              <a:rPr lang="en-US" sz="2800" dirty="0">
                <a:solidFill>
                  <a:prstClr val="black"/>
                </a:solidFill>
              </a:rPr>
              <a:t> is </a:t>
            </a:r>
            <a:r>
              <a:rPr lang="en-US" sz="2800" b="1" dirty="0">
                <a:solidFill>
                  <a:prstClr val="black"/>
                </a:solidFill>
              </a:rPr>
              <a:t>false</a:t>
            </a:r>
            <a:r>
              <a:rPr lang="en-US" sz="2800" dirty="0">
                <a:solidFill>
                  <a:prstClr val="black"/>
                </a:solidFill>
              </a:rPr>
              <a:t> iff not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</a:rPr>
              <a:t> </a:t>
            </a:r>
            <a:endParaRPr lang="en-US" sz="1400" dirty="0"/>
          </a:p>
          <a:p>
            <a:pPr marL="0" indent="0">
              <a:buNone/>
            </a:pPr>
            <a:r>
              <a:rPr lang="en-US" sz="2800" dirty="0"/>
              <a:t>Suppose that</a:t>
            </a:r>
            <a:r>
              <a:rPr lang="en-US" sz="2800" b="1" dirty="0">
                <a:solidFill>
                  <a:srgbClr val="C00000"/>
                </a:solidFill>
              </a:rPr>
              <a:t> 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</a:t>
            </a:r>
            <a:r>
              <a:rPr lang="en-US" sz="2800" b="1" dirty="0">
                <a:cs typeface="Consolas" panose="020B0609020204030204" pitchFamily="49" charset="0"/>
              </a:rPr>
              <a:t>halts</a:t>
            </a:r>
            <a:r>
              <a:rPr lang="en-US" sz="2800" dirty="0">
                <a:cs typeface="Consolas" panose="020B0609020204030204" pitchFamily="49" charset="0"/>
              </a:rPr>
              <a:t>.</a:t>
            </a:r>
            <a:endParaRPr lang="en-US" sz="2800" dirty="0"/>
          </a:p>
          <a:p>
            <a:pPr marL="0" indent="0" eaLnBrk="1" hangingPunct="1">
              <a:buFont typeface="Arial" charset="0"/>
              <a:buNone/>
            </a:pPr>
            <a:r>
              <a:rPr lang="en-US" sz="2800" b="1" dirty="0"/>
              <a:t>	</a:t>
            </a:r>
            <a:r>
              <a:rPr lang="en-US" sz="2800" dirty="0"/>
              <a:t>Then, by definition of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/>
              <a:t> it must be that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dirty="0"/>
              <a:t>               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latin typeface="+mj-lt"/>
                <a:cs typeface="Consolas" panose="020B0609020204030204" pitchFamily="49" charset="0"/>
              </a:rPr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cs typeface="Consolas" panose="020B0609020204030204" pitchFamily="49" charset="0"/>
              </a:rPr>
              <a:t> is </a:t>
            </a:r>
            <a:r>
              <a:rPr lang="en-US" sz="2800" b="1" dirty="0">
                <a:cs typeface="Consolas" panose="020B0609020204030204" pitchFamily="49" charset="0"/>
              </a:rPr>
              <a:t>true</a:t>
            </a:r>
            <a:endParaRPr lang="en-US" sz="2800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cs typeface="Consolas" panose="020B0609020204030204" pitchFamily="49" charset="0"/>
              </a:rPr>
              <a:t>	</a:t>
            </a:r>
            <a:r>
              <a:rPr lang="en-US" sz="2800" dirty="0">
                <a:cs typeface="Consolas" panose="020B0609020204030204" pitchFamily="49" charset="0"/>
              </a:rPr>
              <a:t>Which by the definition of </a:t>
            </a:r>
            <a:r>
              <a:rPr lang="en-US" sz="2800" b="1" dirty="0">
                <a:solidFill>
                  <a:srgbClr val="C00000"/>
                </a:solidFill>
                <a:cs typeface="Consolas" panose="020B0609020204030204" pitchFamily="49" charset="0"/>
              </a:rPr>
              <a:t>D</a:t>
            </a:r>
            <a:r>
              <a:rPr lang="en-US" sz="2800" dirty="0">
                <a:cs typeface="Consolas" panose="020B0609020204030204" pitchFamily="49" charset="0"/>
              </a:rPr>
              <a:t> means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</a:t>
            </a:r>
            <a:r>
              <a:rPr lang="en-US" sz="2800" b="1" dirty="0">
                <a:cs typeface="Consolas" panose="020B0609020204030204" pitchFamily="49" charset="0"/>
              </a:rPr>
              <a:t>doesn’t halt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</a:rPr>
              <a:t>Suppose that</a:t>
            </a:r>
            <a:r>
              <a:rPr lang="en-US" sz="2800" b="1" dirty="0">
                <a:solidFill>
                  <a:srgbClr val="C00000"/>
                </a:solidFill>
              </a:rPr>
              <a:t> D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prstClr val="black"/>
                </a:solidFill>
                <a:cs typeface="Consolas" panose="020B0609020204030204" pitchFamily="49" charset="0"/>
              </a:rPr>
              <a:t>doesn’t halt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.</a:t>
            </a:r>
            <a:endParaRPr lang="en-US" sz="28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800" b="1" dirty="0">
                <a:solidFill>
                  <a:prstClr val="black"/>
                </a:solidFill>
              </a:rPr>
              <a:t>	</a:t>
            </a:r>
            <a:r>
              <a:rPr lang="en-US" sz="2800" dirty="0">
                <a:solidFill>
                  <a:prstClr val="black"/>
                </a:solidFill>
              </a:rPr>
              <a:t>Then, by definition of </a:t>
            </a:r>
            <a:r>
              <a:rPr lang="en-US" sz="2800" b="1" dirty="0">
                <a:solidFill>
                  <a:srgbClr val="9999FF">
                    <a:lumMod val="50000"/>
                  </a:srgbClr>
                </a:solidFill>
              </a:rPr>
              <a:t>H</a:t>
            </a:r>
            <a:r>
              <a:rPr lang="en-US" sz="2800" dirty="0">
                <a:solidFill>
                  <a:prstClr val="black"/>
                </a:solidFill>
              </a:rPr>
              <a:t> it must be that</a:t>
            </a:r>
          </a:p>
          <a:p>
            <a:pPr marL="0" lvl="0" indent="0">
              <a:buNone/>
            </a:pPr>
            <a:r>
              <a:rPr lang="en-US" sz="2800" b="1" dirty="0">
                <a:solidFill>
                  <a:prstClr val="black"/>
                </a:solidFill>
              </a:rPr>
              <a:t>	</a:t>
            </a:r>
            <a:r>
              <a:rPr lang="en-US" sz="2800" dirty="0">
                <a:solidFill>
                  <a:prstClr val="black"/>
                </a:solidFill>
              </a:rPr>
              <a:t>                </a:t>
            </a:r>
            <a:r>
              <a:rPr lang="en-US" sz="2800" b="1" dirty="0">
                <a:solidFill>
                  <a:srgbClr val="9999FF">
                    <a:lumMod val="50000"/>
                  </a:srgb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 is </a:t>
            </a:r>
            <a:r>
              <a:rPr lang="en-US" sz="2800" b="1" dirty="0">
                <a:solidFill>
                  <a:prstClr val="black"/>
                </a:solidFill>
                <a:cs typeface="Consolas" panose="020B0609020204030204" pitchFamily="49" charset="0"/>
              </a:rPr>
              <a:t>false</a:t>
            </a:r>
            <a:endParaRPr lang="en-US" sz="2800" dirty="0">
              <a:solidFill>
                <a:prstClr val="black"/>
              </a:solidFill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800" b="1" dirty="0">
                <a:solidFill>
                  <a:prstClr val="black"/>
                </a:solidFill>
                <a:cs typeface="Consolas" panose="020B0609020204030204" pitchFamily="49" charset="0"/>
              </a:rPr>
              <a:t>	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Which by the definition of </a:t>
            </a:r>
            <a:r>
              <a:rPr lang="en-US" sz="2800" b="1" dirty="0">
                <a:solidFill>
                  <a:srgbClr val="C00000"/>
                </a:solidFill>
                <a:cs typeface="Consolas" panose="020B0609020204030204" pitchFamily="49" charset="0"/>
              </a:rPr>
              <a:t>D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 means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</a:rPr>
              <a:t>(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prstClr val="black"/>
                </a:solidFill>
                <a:cs typeface="Consolas" panose="020B0609020204030204" pitchFamily="49" charset="0"/>
              </a:rPr>
              <a:t>halts</a:t>
            </a:r>
          </a:p>
          <a:p>
            <a:pPr marL="0" indent="0" eaLnBrk="1" hangingPunct="1">
              <a:buFont typeface="Arial" charset="0"/>
              <a:buNone/>
            </a:pP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626471"/>
            <a:ext cx="383630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Does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halt?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17306" y="315383"/>
            <a:ext cx="5620295" cy="33760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7B7393-AF06-D445-974E-97E92B370ABF}"/>
              </a:ext>
            </a:extLst>
          </p:cNvPr>
          <p:cNvSpPr txBox="1">
            <a:spLocks/>
          </p:cNvSpPr>
          <p:nvPr/>
        </p:nvSpPr>
        <p:spPr bwMode="auto">
          <a:xfrm>
            <a:off x="4572000" y="80241"/>
            <a:ext cx="4473586" cy="205716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>
              <a:buNone/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don’t halt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		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halt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57150" indent="0">
              <a:buFont typeface="Arial" charset="0"/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36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0999" y="2530165"/>
            <a:ext cx="8525933" cy="4351061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2800" dirty="0"/>
              <a:t> solves the halting problem implies that                              	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/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),s</a:t>
            </a:r>
            <a:r>
              <a:rPr lang="en-US" sz="2800" dirty="0">
                <a:solidFill>
                  <a:srgbClr val="0033CC"/>
                </a:solidFill>
              </a:rPr>
              <a:t>)</a:t>
            </a:r>
            <a:r>
              <a:rPr lang="en-US" sz="2800" dirty="0"/>
              <a:t> is </a:t>
            </a:r>
            <a:r>
              <a:rPr lang="en-US" sz="2800" b="1" dirty="0"/>
              <a:t>true</a:t>
            </a:r>
            <a:r>
              <a:rPr lang="en-US" sz="2800" dirty="0"/>
              <a:t> iff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(s) halts, 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>
                <a:solidFill>
                  <a:prstClr val="black"/>
                </a:solidFill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</a:rPr>
              <a:t>),s</a:t>
            </a:r>
            <a:r>
              <a:rPr lang="en-US" sz="2800" dirty="0">
                <a:solidFill>
                  <a:srgbClr val="0033CC"/>
                </a:solidFill>
              </a:rPr>
              <a:t>)</a:t>
            </a:r>
            <a:r>
              <a:rPr lang="en-US" sz="2800" dirty="0">
                <a:solidFill>
                  <a:prstClr val="black"/>
                </a:solidFill>
              </a:rPr>
              <a:t> is </a:t>
            </a:r>
            <a:r>
              <a:rPr lang="en-US" sz="2800" b="1" dirty="0">
                <a:solidFill>
                  <a:prstClr val="black"/>
                </a:solidFill>
              </a:rPr>
              <a:t>false</a:t>
            </a:r>
            <a:r>
              <a:rPr lang="en-US" sz="2800" dirty="0">
                <a:solidFill>
                  <a:prstClr val="black"/>
                </a:solidFill>
              </a:rPr>
              <a:t> iff not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</a:rPr>
              <a:t> </a:t>
            </a:r>
            <a:endParaRPr lang="en-US" sz="1400" dirty="0"/>
          </a:p>
          <a:p>
            <a:pPr marL="0" indent="0">
              <a:buNone/>
            </a:pPr>
            <a:r>
              <a:rPr lang="en-US" sz="2800" dirty="0"/>
              <a:t>Suppose that</a:t>
            </a:r>
            <a:r>
              <a:rPr lang="en-US" sz="2800" b="1" dirty="0">
                <a:solidFill>
                  <a:srgbClr val="C00000"/>
                </a:solidFill>
              </a:rPr>
              <a:t> 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</a:t>
            </a:r>
            <a:r>
              <a:rPr lang="en-US" sz="2800" b="1" dirty="0">
                <a:cs typeface="Consolas" panose="020B0609020204030204" pitchFamily="49" charset="0"/>
              </a:rPr>
              <a:t>halts</a:t>
            </a:r>
            <a:r>
              <a:rPr lang="en-US" sz="2800" dirty="0">
                <a:cs typeface="Consolas" panose="020B0609020204030204" pitchFamily="49" charset="0"/>
              </a:rPr>
              <a:t>.</a:t>
            </a:r>
            <a:endParaRPr lang="en-US" sz="2800" dirty="0"/>
          </a:p>
          <a:p>
            <a:pPr marL="0" indent="0" eaLnBrk="1" hangingPunct="1">
              <a:buFont typeface="Arial" charset="0"/>
              <a:buNone/>
            </a:pPr>
            <a:r>
              <a:rPr lang="en-US" sz="2800" b="1" dirty="0"/>
              <a:t>	</a:t>
            </a:r>
            <a:r>
              <a:rPr lang="en-US" sz="2800" dirty="0"/>
              <a:t>Then, by definition of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/>
              <a:t> it must be that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dirty="0"/>
              <a:t>               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latin typeface="+mj-lt"/>
                <a:cs typeface="Consolas" panose="020B0609020204030204" pitchFamily="49" charset="0"/>
              </a:rPr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cs typeface="Consolas" panose="020B0609020204030204" pitchFamily="49" charset="0"/>
              </a:rPr>
              <a:t> is </a:t>
            </a:r>
            <a:r>
              <a:rPr lang="en-US" sz="2800" b="1" dirty="0">
                <a:cs typeface="Consolas" panose="020B0609020204030204" pitchFamily="49" charset="0"/>
              </a:rPr>
              <a:t>true</a:t>
            </a:r>
            <a:endParaRPr lang="en-US" sz="2800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cs typeface="Consolas" panose="020B0609020204030204" pitchFamily="49" charset="0"/>
              </a:rPr>
              <a:t>	</a:t>
            </a:r>
            <a:r>
              <a:rPr lang="en-US" sz="2800" dirty="0">
                <a:cs typeface="Consolas" panose="020B0609020204030204" pitchFamily="49" charset="0"/>
              </a:rPr>
              <a:t>Which by the definition of </a:t>
            </a:r>
            <a:r>
              <a:rPr lang="en-US" sz="2800" b="1" dirty="0">
                <a:solidFill>
                  <a:srgbClr val="C00000"/>
                </a:solidFill>
                <a:cs typeface="Consolas" panose="020B0609020204030204" pitchFamily="49" charset="0"/>
              </a:rPr>
              <a:t>D</a:t>
            </a:r>
            <a:r>
              <a:rPr lang="en-US" sz="2800" dirty="0">
                <a:cs typeface="Consolas" panose="020B0609020204030204" pitchFamily="49" charset="0"/>
              </a:rPr>
              <a:t> means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</a:t>
            </a:r>
            <a:r>
              <a:rPr lang="en-US" sz="2800" b="1" dirty="0">
                <a:cs typeface="Consolas" panose="020B0609020204030204" pitchFamily="49" charset="0"/>
              </a:rPr>
              <a:t>doesn’t halt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</a:rPr>
              <a:t>Suppose that</a:t>
            </a:r>
            <a:r>
              <a:rPr lang="en-US" sz="2800" b="1" dirty="0">
                <a:solidFill>
                  <a:srgbClr val="C00000"/>
                </a:solidFill>
              </a:rPr>
              <a:t> D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prstClr val="black"/>
                </a:solidFill>
                <a:cs typeface="Consolas" panose="020B0609020204030204" pitchFamily="49" charset="0"/>
              </a:rPr>
              <a:t>doesn’t halt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.</a:t>
            </a:r>
            <a:endParaRPr lang="en-US" sz="28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800" b="1" dirty="0">
                <a:solidFill>
                  <a:prstClr val="black"/>
                </a:solidFill>
              </a:rPr>
              <a:t>	</a:t>
            </a:r>
            <a:r>
              <a:rPr lang="en-US" sz="2800" dirty="0">
                <a:solidFill>
                  <a:prstClr val="black"/>
                </a:solidFill>
              </a:rPr>
              <a:t>Then, by definition of </a:t>
            </a:r>
            <a:r>
              <a:rPr lang="en-US" sz="2800" b="1" dirty="0">
                <a:solidFill>
                  <a:srgbClr val="9999FF">
                    <a:lumMod val="50000"/>
                  </a:srgbClr>
                </a:solidFill>
              </a:rPr>
              <a:t>H</a:t>
            </a:r>
            <a:r>
              <a:rPr lang="en-US" sz="2800" dirty="0">
                <a:solidFill>
                  <a:prstClr val="black"/>
                </a:solidFill>
              </a:rPr>
              <a:t> it must be that</a:t>
            </a:r>
          </a:p>
          <a:p>
            <a:pPr marL="0" lvl="0" indent="0">
              <a:buNone/>
            </a:pPr>
            <a:r>
              <a:rPr lang="en-US" sz="2800" b="1" dirty="0">
                <a:solidFill>
                  <a:prstClr val="black"/>
                </a:solidFill>
              </a:rPr>
              <a:t>	</a:t>
            </a:r>
            <a:r>
              <a:rPr lang="en-US" sz="2800" dirty="0">
                <a:solidFill>
                  <a:prstClr val="black"/>
                </a:solidFill>
              </a:rPr>
              <a:t>                </a:t>
            </a:r>
            <a:r>
              <a:rPr lang="en-US" sz="2800" b="1" dirty="0">
                <a:solidFill>
                  <a:srgbClr val="9999FF">
                    <a:lumMod val="50000"/>
                  </a:srgb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 is </a:t>
            </a:r>
            <a:r>
              <a:rPr lang="en-US" sz="2800" b="1" dirty="0">
                <a:solidFill>
                  <a:prstClr val="black"/>
                </a:solidFill>
                <a:cs typeface="Consolas" panose="020B0609020204030204" pitchFamily="49" charset="0"/>
              </a:rPr>
              <a:t>false</a:t>
            </a:r>
            <a:endParaRPr lang="en-US" sz="2800" dirty="0">
              <a:solidFill>
                <a:prstClr val="black"/>
              </a:solidFill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800" b="1" dirty="0">
                <a:solidFill>
                  <a:prstClr val="black"/>
                </a:solidFill>
                <a:cs typeface="Consolas" panose="020B0609020204030204" pitchFamily="49" charset="0"/>
              </a:rPr>
              <a:t>	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Which by the definition of </a:t>
            </a:r>
            <a:r>
              <a:rPr lang="en-US" sz="2800" b="1" dirty="0">
                <a:solidFill>
                  <a:srgbClr val="C00000"/>
                </a:solidFill>
                <a:cs typeface="Consolas" panose="020B0609020204030204" pitchFamily="49" charset="0"/>
              </a:rPr>
              <a:t>D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 means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</a:rPr>
              <a:t>(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prstClr val="black"/>
                </a:solidFill>
                <a:cs typeface="Consolas" panose="020B0609020204030204" pitchFamily="49" charset="0"/>
              </a:rPr>
              <a:t>halts</a:t>
            </a:r>
          </a:p>
          <a:p>
            <a:pPr marL="0" indent="0" eaLnBrk="1" hangingPunct="1">
              <a:buFont typeface="Arial" charset="0"/>
              <a:buNone/>
            </a:pP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626471"/>
            <a:ext cx="383630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Does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halt?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17306" y="315383"/>
            <a:ext cx="5620295" cy="33760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Explosion 1 7"/>
          <p:cNvSpPr/>
          <p:nvPr/>
        </p:nvSpPr>
        <p:spPr>
          <a:xfrm>
            <a:off x="6118579" y="5265216"/>
            <a:ext cx="2867377" cy="914400"/>
          </a:xfrm>
          <a:prstGeom prst="irregularSeal1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Contradiction!</a:t>
            </a:r>
          </a:p>
        </p:txBody>
      </p:sp>
      <p:sp>
        <p:nvSpPr>
          <p:cNvPr id="2" name="TextBox 1"/>
          <p:cNvSpPr txBox="1"/>
          <p:nvPr/>
        </p:nvSpPr>
        <p:spPr>
          <a:xfrm rot="20036012">
            <a:off x="918269" y="3904652"/>
            <a:ext cx="7679266" cy="954107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ONLY assumption was that the program </a:t>
            </a:r>
            <a:r>
              <a:rPr lang="en-US" sz="28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H</a:t>
            </a:r>
            <a:r>
              <a:rPr lang="en-US" sz="2800" dirty="0">
                <a:latin typeface="Franklin Gothic Medium"/>
                <a:cs typeface="Franklin Gothic Medium"/>
              </a:rPr>
              <a:t> exists so that assumption must have been false.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02F9914-A102-7740-97B8-5ABABFE02C3D}"/>
              </a:ext>
            </a:extLst>
          </p:cNvPr>
          <p:cNvSpPr txBox="1">
            <a:spLocks/>
          </p:cNvSpPr>
          <p:nvPr/>
        </p:nvSpPr>
        <p:spPr bwMode="auto">
          <a:xfrm>
            <a:off x="4572000" y="80241"/>
            <a:ext cx="4473586" cy="205716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>
              <a:buNone/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don’t halt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		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halt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57150" indent="0">
              <a:buFont typeface="Arial" charset="0"/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770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Done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We proved that there is no computer program that can solve the Halting Problem.</a:t>
            </a:r>
          </a:p>
          <a:p>
            <a:pPr lvl="1"/>
            <a:r>
              <a:rPr lang="en-US" dirty="0"/>
              <a:t>There was nothing special about Java*        </a:t>
            </a:r>
            <a:r>
              <a:rPr lang="en-US" sz="2200" dirty="0">
                <a:solidFill>
                  <a:srgbClr val="7030A0"/>
                </a:solidFill>
              </a:rPr>
              <a:t>[Church-Turing thesis]</a:t>
            </a:r>
          </a:p>
          <a:p>
            <a:pPr eaLnBrk="1" hangingPunct="1">
              <a:lnSpc>
                <a:spcPct val="70000"/>
              </a:lnSpc>
            </a:pPr>
            <a:endParaRPr lang="en-US" sz="2200" dirty="0"/>
          </a:p>
          <a:p>
            <a:pPr eaLnBrk="1" hangingPunct="1"/>
            <a:endParaRPr lang="en-US" dirty="0"/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sz="2400" dirty="0"/>
              <a:t>This tells us that there is no compiler that can check our programs and guarantee to find any infinite loops they might have.</a:t>
            </a:r>
          </a:p>
        </p:txBody>
      </p:sp>
      <p:pic>
        <p:nvPicPr>
          <p:cNvPr id="4" name="Picture 3" descr="http://www.cis.upenn.edu/~dietzd/CIT596/turingMachin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243" y="3034889"/>
            <a:ext cx="2479546" cy="169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124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did the idea for creating </a:t>
            </a:r>
            <a:r>
              <a:rPr lang="en-US" dirty="0">
                <a:solidFill>
                  <a:srgbClr val="C00000"/>
                </a:solidFill>
              </a:rPr>
              <a:t>D </a:t>
            </a:r>
            <a:r>
              <a:rPr lang="en-US" dirty="0"/>
              <a:t>come from?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474402"/>
            <a:ext cx="8167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Franklin Gothic Medium"/>
                <a:cs typeface="Franklin Gothic Medium"/>
              </a:rPr>
              <a:t>D</a:t>
            </a:r>
            <a:r>
              <a:rPr lang="en-US" sz="2400" dirty="0">
                <a:latin typeface="Franklin Gothic Medium"/>
                <a:cs typeface="Franklin Gothic Medium"/>
              </a:rPr>
              <a:t> halts on input code(P)  </a:t>
            </a:r>
            <a:r>
              <a:rPr lang="en-US" sz="2400" dirty="0" err="1">
                <a:latin typeface="Franklin Gothic Medium"/>
                <a:cs typeface="Franklin Gothic Medium"/>
              </a:rPr>
              <a:t>iff</a:t>
            </a:r>
            <a:r>
              <a:rPr lang="en-US" sz="2400" dirty="0">
                <a:latin typeface="Franklin Gothic Medium"/>
                <a:cs typeface="Franklin Gothic Medium"/>
              </a:rPr>
              <a:t> 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Franklin Gothic Medium"/>
                <a:cs typeface="Franklin Gothic Medium"/>
              </a:rPr>
              <a:t>H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Franklin Gothic Medium"/>
                <a:cs typeface="Franklin Gothic Medium"/>
              </a:rPr>
              <a:t>(</a:t>
            </a:r>
            <a:r>
              <a:rPr lang="en-US" sz="2400" dirty="0">
                <a:latin typeface="Franklin Gothic Medium"/>
                <a:cs typeface="Franklin Gothic Medium"/>
              </a:rPr>
              <a:t>code(P),code(P)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Franklin Gothic Medium"/>
                <a:cs typeface="Franklin Gothic Medium"/>
              </a:rPr>
              <a:t>)</a:t>
            </a:r>
            <a:r>
              <a:rPr lang="en-US" sz="2400" dirty="0">
                <a:latin typeface="Franklin Gothic Medium"/>
                <a:cs typeface="Franklin Gothic Medium"/>
              </a:rPr>
              <a:t> outputs false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                                           </a:t>
            </a:r>
            <a:r>
              <a:rPr lang="en-US" sz="2400" dirty="0" err="1">
                <a:latin typeface="Franklin Gothic Medium"/>
                <a:cs typeface="Franklin Gothic Medium"/>
              </a:rPr>
              <a:t>iff</a:t>
            </a:r>
            <a:r>
              <a:rPr lang="en-US" sz="2400" dirty="0">
                <a:latin typeface="Franklin Gothic Medium"/>
                <a:cs typeface="Franklin Gothic Medium"/>
              </a:rPr>
              <a:t>  P doesn’t halt on input code(P)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295D0A-9C39-F544-9D54-8F3E2B5E2A5F}"/>
              </a:ext>
            </a:extLst>
          </p:cNvPr>
          <p:cNvSpPr txBox="1">
            <a:spLocks/>
          </p:cNvSpPr>
          <p:nvPr/>
        </p:nvSpPr>
        <p:spPr bwMode="auto">
          <a:xfrm>
            <a:off x="2335207" y="1649256"/>
            <a:ext cx="4473586" cy="205716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>
              <a:buNone/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don’t halt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		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halt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57150" indent="0">
              <a:buFont typeface="Arial" charset="0"/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370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diagonalization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228683" y="919209"/>
            <a:ext cx="45720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lvl="0" eaLnBrk="1" hangingPunct="1"/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&lt;P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400" dirty="0">
                <a:latin typeface="+mn-lt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&lt;P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3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4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 &lt;P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5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6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latin typeface="Arial" pitchFamily="34" charset="0"/>
              </a:rPr>
              <a:t> ....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856955" y="847198"/>
            <a:ext cx="3066064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latin typeface="+mn-lt"/>
              </a:rPr>
              <a:t>Some possible inputs </a:t>
            </a:r>
            <a:r>
              <a:rPr lang="en-US" sz="2400" b="1" dirty="0">
                <a:latin typeface="+mn-lt"/>
              </a:rPr>
              <a:t>x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00021" y="1417148"/>
            <a:ext cx="49244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latin typeface="+mn-lt"/>
                <a:sym typeface="Symbol" pitchFamily="18" charset="2"/>
              </a:rPr>
              <a:t>P</a:t>
            </a:r>
            <a:r>
              <a:rPr lang="en-US" sz="2800" baseline="-25000" dirty="0">
                <a:latin typeface="+mn-lt"/>
                <a:sym typeface="Symbol" pitchFamily="18" charset="2"/>
              </a:rPr>
              <a:t>1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2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3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4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5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6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7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8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9</a:t>
            </a:r>
          </a:p>
          <a:p>
            <a:pPr eaLnBrk="1" hangingPunct="1"/>
            <a:r>
              <a:rPr lang="en-US" sz="2800" dirty="0">
                <a:latin typeface="+mn-lt"/>
              </a:rPr>
              <a:t>.</a:t>
            </a:r>
          </a:p>
          <a:p>
            <a:pPr eaLnBrk="1" hangingPunct="1"/>
            <a:r>
              <a:rPr lang="en-US" sz="2800" dirty="0">
                <a:latin typeface="+mn-lt"/>
              </a:rPr>
              <a:t>.</a:t>
            </a:r>
          </a:p>
          <a:p>
            <a:pPr eaLnBrk="1" hangingPunct="1"/>
            <a:endParaRPr lang="en-US" sz="2800" dirty="0">
              <a:latin typeface="Arial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16145587">
            <a:off x="-754617" y="3558248"/>
            <a:ext cx="205857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latin typeface="+mn-lt"/>
              </a:rPr>
              <a:t> All programs </a:t>
            </a:r>
            <a:r>
              <a:rPr lang="en-US" sz="2400" b="1" dirty="0">
                <a:latin typeface="+mn-lt"/>
              </a:rPr>
              <a:t>P</a:t>
            </a:r>
            <a:endParaRPr lang="en-US" sz="2400" dirty="0">
              <a:latin typeface="+mn-lt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228683" y="3359990"/>
            <a:ext cx="7985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latin typeface="Arial" pitchFamily="34" charset="0"/>
              </a:rPr>
              <a:t> 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27008" y="1440375"/>
            <a:ext cx="807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228683" y="921263"/>
            <a:ext cx="0" cy="57356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02320" y="272585"/>
            <a:ext cx="313130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Write &lt;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P</a:t>
            </a:r>
            <a:r>
              <a:rPr lang="en-US" sz="2400" dirty="0">
                <a:latin typeface="Franklin Gothic Medium"/>
                <a:cs typeface="Franklin Gothic Medium"/>
              </a:rPr>
              <a:t>&gt; 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</a:t>
            </a:r>
            <a:r>
              <a:rPr lang="en-US" sz="2400" dirty="0">
                <a:latin typeface="Franklin Gothic Medium"/>
                <a:cs typeface="Franklin Gothic Medium"/>
              </a:rPr>
              <a:t> CODE(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P</a:t>
            </a:r>
            <a:r>
              <a:rPr lang="en-US" sz="2400" dirty="0">
                <a:latin typeface="Franklin Gothic Medium"/>
                <a:cs typeface="Franklin Gothic Medium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4396" y="2525434"/>
            <a:ext cx="6523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This listing of all programs really does exist since the set of all Java programs is countable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4396" y="3934603"/>
            <a:ext cx="5985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The goal of this “diagonal” argument is not to show that the listing is incomplete but rather to show that a “flipped” diagonal element is not in the listing</a:t>
            </a:r>
          </a:p>
        </p:txBody>
      </p:sp>
    </p:spTree>
    <p:extLst>
      <p:ext uri="{BB962C8B-B14F-4D97-AF65-F5344CB8AC3E}">
        <p14:creationId xmlns:p14="http://schemas.microsoft.com/office/powerpoint/2010/main" val="305524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diagonalization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228683" y="919209"/>
            <a:ext cx="45720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lvl="0" eaLnBrk="1" hangingPunct="1"/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&lt;P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400" dirty="0">
                <a:latin typeface="+mn-lt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&lt;P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3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4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 &lt;P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5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6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latin typeface="Arial" pitchFamily="34" charset="0"/>
              </a:rPr>
              <a:t> ....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856955" y="847198"/>
            <a:ext cx="3066064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latin typeface="+mn-lt"/>
              </a:rPr>
              <a:t>Some possible inputs </a:t>
            </a:r>
            <a:r>
              <a:rPr lang="en-US" sz="2400" b="1" dirty="0">
                <a:latin typeface="+mn-lt"/>
              </a:rPr>
              <a:t>x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00021" y="1417148"/>
            <a:ext cx="49244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latin typeface="+mn-lt"/>
                <a:sym typeface="Symbol" pitchFamily="18" charset="2"/>
              </a:rPr>
              <a:t>P</a:t>
            </a:r>
            <a:r>
              <a:rPr lang="en-US" sz="2800" baseline="-25000" dirty="0">
                <a:latin typeface="+mn-lt"/>
                <a:sym typeface="Symbol" pitchFamily="18" charset="2"/>
              </a:rPr>
              <a:t>1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2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3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4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5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6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7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8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9</a:t>
            </a:r>
          </a:p>
          <a:p>
            <a:pPr eaLnBrk="1" hangingPunct="1"/>
            <a:r>
              <a:rPr lang="en-US" sz="2800" dirty="0">
                <a:latin typeface="+mn-lt"/>
              </a:rPr>
              <a:t>.</a:t>
            </a:r>
          </a:p>
          <a:p>
            <a:pPr eaLnBrk="1" hangingPunct="1"/>
            <a:r>
              <a:rPr lang="en-US" sz="2800" dirty="0">
                <a:latin typeface="+mn-lt"/>
              </a:rPr>
              <a:t>.</a:t>
            </a:r>
          </a:p>
          <a:p>
            <a:pPr eaLnBrk="1" hangingPunct="1"/>
            <a:endParaRPr lang="en-US" sz="2800" dirty="0">
              <a:latin typeface="Arial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16145587">
            <a:off x="-754617" y="3558248"/>
            <a:ext cx="205857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latin typeface="+mn-lt"/>
              </a:rPr>
              <a:t> All programs </a:t>
            </a:r>
            <a:r>
              <a:rPr lang="en-US" sz="2400" b="1" dirty="0">
                <a:latin typeface="+mn-lt"/>
              </a:rPr>
              <a:t>P</a:t>
            </a:r>
            <a:endParaRPr lang="en-US" sz="2400" dirty="0">
              <a:latin typeface="+mn-lt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228683" y="1420998"/>
            <a:ext cx="798512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latin typeface="Arial" pitchFamily="34" charset="0"/>
              </a:rPr>
              <a:t> 0     1     1     0    1     1    1     0      0      0     1  ...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1     1     0     1    0     1    1     0      1      1     1  ...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1     0     1     0    0     0    0     0      0      0     1  ...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0     1     1     0    1     0    1     1      0      1     0  ...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0     1     1     1    1     1    1     0      0      0     1  ...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1     1     0     0    0     1    1     0      1      1     1  ...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1     0     1     1    0     0    0     0      0      0     1  ...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0     1     1     1    1     0    1     1      0      1     0  ...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.     .   .  .   .    .   .   .   .    .    .       .  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.     .   .  .   .    .   .   .   .    .    .       .  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27008" y="1440375"/>
            <a:ext cx="807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228683" y="921263"/>
            <a:ext cx="0" cy="57356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330641" y="5906439"/>
            <a:ext cx="6137498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(</a:t>
            </a:r>
            <a:r>
              <a:rPr lang="en-US" sz="2400" b="1" dirty="0" err="1">
                <a:solidFill>
                  <a:srgbClr val="C00000"/>
                </a:solidFill>
                <a:latin typeface="+mn-lt"/>
              </a:rPr>
              <a:t>P</a:t>
            </a:r>
            <a:r>
              <a:rPr lang="en-US" sz="2400" dirty="0" err="1">
                <a:solidFill>
                  <a:srgbClr val="C00000"/>
                </a:solidFill>
                <a:latin typeface="+mn-lt"/>
              </a:rPr>
              <a:t>,</a:t>
            </a:r>
            <a:r>
              <a:rPr lang="en-US" sz="2400" b="1" dirty="0" err="1">
                <a:solidFill>
                  <a:srgbClr val="C00000"/>
                </a:solidFill>
                <a:latin typeface="+mn-lt"/>
              </a:rPr>
              <a:t>x</a:t>
            </a:r>
            <a:r>
              <a:rPr lang="en-US" sz="2400" dirty="0">
                <a:solidFill>
                  <a:srgbClr val="C00000"/>
                </a:solidFill>
                <a:latin typeface="+mn-lt"/>
              </a:rPr>
              <a:t>) </a:t>
            </a:r>
            <a:r>
              <a:rPr lang="en-US" sz="2400" dirty="0">
                <a:latin typeface="+mn-lt"/>
              </a:rPr>
              <a:t>entry is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1</a:t>
            </a:r>
            <a:r>
              <a:rPr lang="en-US" sz="2400" dirty="0">
                <a:latin typeface="+mn-lt"/>
              </a:rPr>
              <a:t> if program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P</a:t>
            </a:r>
            <a:r>
              <a:rPr lang="en-US" sz="2400" dirty="0">
                <a:latin typeface="+mn-lt"/>
              </a:rPr>
              <a:t> halts on input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x</a:t>
            </a:r>
          </a:p>
          <a:p>
            <a:pPr eaLnBrk="1" hangingPunct="1">
              <a:defRPr/>
            </a:pPr>
            <a:r>
              <a:rPr lang="en-US" sz="2400" dirty="0">
                <a:latin typeface="+mn-lt"/>
              </a:rPr>
              <a:t>	        and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0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dirty="0">
                <a:latin typeface="+mn-lt"/>
              </a:rPr>
              <a:t>if it runs forever</a:t>
            </a:r>
            <a:endParaRPr lang="en-US" sz="32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02320" y="272585"/>
            <a:ext cx="313130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Write &lt;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P</a:t>
            </a:r>
            <a:r>
              <a:rPr lang="en-US" sz="2400" dirty="0">
                <a:latin typeface="Franklin Gothic Medium"/>
                <a:cs typeface="Franklin Gothic Medium"/>
              </a:rPr>
              <a:t>&gt; 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</a:t>
            </a:r>
            <a:r>
              <a:rPr lang="en-US" sz="2400" dirty="0">
                <a:latin typeface="Franklin Gothic Medium"/>
                <a:cs typeface="Franklin Gothic Medium"/>
              </a:rPr>
              <a:t> CODE(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P</a:t>
            </a:r>
            <a:r>
              <a:rPr lang="en-US" sz="2400" dirty="0">
                <a:latin typeface="Franklin Gothic Medium"/>
                <a:cs typeface="Franklin Gothic Medium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633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diagonalization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228683" y="919209"/>
            <a:ext cx="45720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lvl="0" eaLnBrk="1" hangingPunct="1"/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&lt;P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400" dirty="0">
                <a:latin typeface="+mn-lt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&lt;P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3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4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 &lt;P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5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6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latin typeface="Arial" pitchFamily="34" charset="0"/>
              </a:rPr>
              <a:t> ....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856955" y="847198"/>
            <a:ext cx="3066064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latin typeface="+mn-lt"/>
              </a:rPr>
              <a:t>Some possible inputs </a:t>
            </a:r>
            <a:r>
              <a:rPr lang="en-US" sz="2400" b="1" dirty="0">
                <a:latin typeface="+mn-lt"/>
              </a:rPr>
              <a:t>x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00021" y="1417148"/>
            <a:ext cx="49244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latin typeface="+mn-lt"/>
                <a:sym typeface="Symbol" pitchFamily="18" charset="2"/>
              </a:rPr>
              <a:t>P</a:t>
            </a:r>
            <a:r>
              <a:rPr lang="en-US" sz="2800" baseline="-25000" dirty="0">
                <a:latin typeface="+mn-lt"/>
                <a:sym typeface="Symbol" pitchFamily="18" charset="2"/>
              </a:rPr>
              <a:t>1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2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3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4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5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6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7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8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9</a:t>
            </a:r>
          </a:p>
          <a:p>
            <a:pPr eaLnBrk="1" hangingPunct="1"/>
            <a:r>
              <a:rPr lang="en-US" sz="2800" dirty="0">
                <a:latin typeface="+mn-lt"/>
              </a:rPr>
              <a:t>.</a:t>
            </a:r>
          </a:p>
          <a:p>
            <a:pPr eaLnBrk="1" hangingPunct="1"/>
            <a:r>
              <a:rPr lang="en-US" sz="2800" dirty="0">
                <a:latin typeface="+mn-lt"/>
              </a:rPr>
              <a:t>.</a:t>
            </a:r>
          </a:p>
          <a:p>
            <a:pPr eaLnBrk="1" hangingPunct="1"/>
            <a:endParaRPr lang="en-US" sz="2800" dirty="0">
              <a:latin typeface="Arial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16145587">
            <a:off x="-720152" y="3558248"/>
            <a:ext cx="198964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latin typeface="+mn-lt"/>
              </a:rPr>
              <a:t>All programs </a:t>
            </a:r>
            <a:r>
              <a:rPr lang="en-US" sz="2400" b="1" dirty="0">
                <a:latin typeface="+mn-lt"/>
              </a:rPr>
              <a:t>P</a:t>
            </a:r>
            <a:endParaRPr lang="en-US" sz="2400" dirty="0">
              <a:latin typeface="+mn-lt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228683" y="1420998"/>
            <a:ext cx="798512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latin typeface="Arial" pitchFamily="34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Arial" pitchFamily="34" charset="0"/>
              </a:rPr>
              <a:t>0</a:t>
            </a:r>
            <a:r>
              <a:rPr lang="en-US" sz="2800" dirty="0">
                <a:latin typeface="Arial" pitchFamily="34" charset="0"/>
              </a:rPr>
              <a:t>     1     1     0    1     1    1     0      0      0     1  ...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1     </a:t>
            </a:r>
            <a:r>
              <a:rPr lang="en-US" sz="2800" dirty="0">
                <a:solidFill>
                  <a:srgbClr val="0070C0"/>
                </a:solidFill>
                <a:latin typeface="Arial" pitchFamily="34" charset="0"/>
              </a:rPr>
              <a:t>1</a:t>
            </a:r>
            <a:r>
              <a:rPr lang="en-US" sz="2800" dirty="0">
                <a:latin typeface="Arial" pitchFamily="34" charset="0"/>
              </a:rPr>
              <a:t>     0     1    0     1    1     0      1      1     1  ...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1     0     </a:t>
            </a:r>
            <a:r>
              <a:rPr lang="en-US" sz="2800" dirty="0">
                <a:solidFill>
                  <a:srgbClr val="0070C0"/>
                </a:solidFill>
                <a:latin typeface="Arial" pitchFamily="34" charset="0"/>
              </a:rPr>
              <a:t>1</a:t>
            </a:r>
            <a:r>
              <a:rPr lang="en-US" sz="2800" dirty="0">
                <a:latin typeface="Arial" pitchFamily="34" charset="0"/>
              </a:rPr>
              <a:t>     0    0     0    0     0      0      0     1  ...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0     1     1     </a:t>
            </a:r>
            <a:r>
              <a:rPr lang="en-US" sz="2800" dirty="0">
                <a:solidFill>
                  <a:srgbClr val="0070C0"/>
                </a:solidFill>
                <a:latin typeface="Arial" pitchFamily="34" charset="0"/>
              </a:rPr>
              <a:t>0</a:t>
            </a:r>
            <a:r>
              <a:rPr lang="en-US" sz="2800" dirty="0">
                <a:latin typeface="Arial" pitchFamily="34" charset="0"/>
              </a:rPr>
              <a:t>    1     0    1     1      0      1     0  ...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0     1     1     1    </a:t>
            </a:r>
            <a:r>
              <a:rPr lang="en-US" sz="2800" dirty="0">
                <a:solidFill>
                  <a:srgbClr val="0070C0"/>
                </a:solidFill>
                <a:latin typeface="Arial" pitchFamily="34" charset="0"/>
              </a:rPr>
              <a:t>1</a:t>
            </a:r>
            <a:r>
              <a:rPr lang="en-US" sz="2800" dirty="0">
                <a:latin typeface="Arial" pitchFamily="34" charset="0"/>
              </a:rPr>
              <a:t>     1    1     0      0      0     1  ...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1     1     0     0    0     </a:t>
            </a:r>
            <a:r>
              <a:rPr lang="en-US" sz="2800" dirty="0">
                <a:solidFill>
                  <a:srgbClr val="0070C0"/>
                </a:solidFill>
                <a:latin typeface="Arial" pitchFamily="34" charset="0"/>
              </a:rPr>
              <a:t>1</a:t>
            </a:r>
            <a:r>
              <a:rPr lang="en-US" sz="2800" dirty="0">
                <a:latin typeface="Arial" pitchFamily="34" charset="0"/>
              </a:rPr>
              <a:t>    1     0      1      1     1  ...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1     0     1     1    0     0    </a:t>
            </a:r>
            <a:r>
              <a:rPr lang="en-US" sz="2800" dirty="0">
                <a:solidFill>
                  <a:srgbClr val="0070C0"/>
                </a:solidFill>
                <a:latin typeface="Arial" pitchFamily="34" charset="0"/>
              </a:rPr>
              <a:t>0</a:t>
            </a:r>
            <a:r>
              <a:rPr lang="en-US" sz="2800" dirty="0">
                <a:latin typeface="Arial" pitchFamily="34" charset="0"/>
              </a:rPr>
              <a:t>     0      0      0     1  ...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0     1     1     1    1     0    1     </a:t>
            </a:r>
            <a:r>
              <a:rPr lang="en-US" sz="2800" dirty="0">
                <a:solidFill>
                  <a:srgbClr val="0070C0"/>
                </a:solidFill>
                <a:latin typeface="Arial" pitchFamily="34" charset="0"/>
              </a:rPr>
              <a:t>1</a:t>
            </a:r>
            <a:r>
              <a:rPr lang="en-US" sz="2800" dirty="0">
                <a:latin typeface="Arial" pitchFamily="34" charset="0"/>
              </a:rPr>
              <a:t>      0      1     0  ...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.     .   .  .   .    .   .   .   .    .    .       .  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.     .   .  .   .    .   .   .   .    .    .       .  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27008" y="1440375"/>
            <a:ext cx="807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228683" y="921263"/>
            <a:ext cx="0" cy="57356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330640" y="5906439"/>
            <a:ext cx="5759811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(</a:t>
            </a:r>
            <a:r>
              <a:rPr lang="en-US" sz="2400" b="1" dirty="0" err="1">
                <a:solidFill>
                  <a:srgbClr val="C00000"/>
                </a:solidFill>
                <a:latin typeface="+mn-lt"/>
              </a:rPr>
              <a:t>P</a:t>
            </a:r>
            <a:r>
              <a:rPr lang="en-US" sz="2400" dirty="0" err="1">
                <a:solidFill>
                  <a:srgbClr val="C00000"/>
                </a:solidFill>
                <a:latin typeface="+mn-lt"/>
              </a:rPr>
              <a:t>,</a:t>
            </a:r>
            <a:r>
              <a:rPr lang="en-US" sz="2400" b="1" dirty="0" err="1">
                <a:solidFill>
                  <a:srgbClr val="C00000"/>
                </a:solidFill>
                <a:latin typeface="+mn-lt"/>
              </a:rPr>
              <a:t>x</a:t>
            </a:r>
            <a:r>
              <a:rPr lang="en-US" sz="2400" dirty="0">
                <a:solidFill>
                  <a:srgbClr val="C00000"/>
                </a:solidFill>
                <a:latin typeface="+mn-lt"/>
              </a:rPr>
              <a:t>) </a:t>
            </a:r>
            <a:r>
              <a:rPr lang="en-US" sz="2400" dirty="0">
                <a:latin typeface="+mn-lt"/>
              </a:rPr>
              <a:t>entry is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1</a:t>
            </a:r>
            <a:r>
              <a:rPr lang="en-US" sz="2400" dirty="0">
                <a:latin typeface="+mn-lt"/>
              </a:rPr>
              <a:t> if program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P</a:t>
            </a:r>
            <a:r>
              <a:rPr lang="en-US" sz="2400" dirty="0">
                <a:latin typeface="+mn-lt"/>
              </a:rPr>
              <a:t> halts on input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x</a:t>
            </a:r>
          </a:p>
          <a:p>
            <a:pPr eaLnBrk="1" hangingPunct="1">
              <a:defRPr/>
            </a:pPr>
            <a:r>
              <a:rPr lang="en-US" sz="2400" dirty="0">
                <a:latin typeface="+mn-lt"/>
              </a:rPr>
              <a:t>	        and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0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dirty="0">
                <a:latin typeface="+mn-lt"/>
              </a:rPr>
              <a:t>if it runs forever</a:t>
            </a:r>
            <a:endParaRPr lang="en-US" sz="32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36119" y="1378338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94956" y="1776923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48707" y="2238588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80624" y="2635052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46469" y="3087275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0902" y="3479113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66341" y="3939547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05774" y="4379445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02320" y="272585"/>
            <a:ext cx="313130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Write &lt;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P</a:t>
            </a:r>
            <a:r>
              <a:rPr lang="en-US" sz="2400" dirty="0">
                <a:latin typeface="Franklin Gothic Medium"/>
                <a:cs typeface="Franklin Gothic Medium"/>
              </a:rPr>
              <a:t>&gt; 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</a:t>
            </a:r>
            <a:r>
              <a:rPr lang="en-US" sz="2400" dirty="0">
                <a:latin typeface="Franklin Gothic Medium"/>
                <a:cs typeface="Franklin Gothic Medium"/>
              </a:rPr>
              <a:t> CODE(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P</a:t>
            </a:r>
            <a:r>
              <a:rPr lang="en-US" sz="2400" dirty="0">
                <a:latin typeface="Franklin Gothic Medium"/>
                <a:cs typeface="Franklin Gothic Medium"/>
              </a:rPr>
              <a:t>)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478612" y="1465088"/>
            <a:ext cx="4555014" cy="1488622"/>
            <a:chOff x="4389118" y="1503711"/>
            <a:chExt cx="4262511" cy="1547641"/>
          </a:xfrm>
        </p:grpSpPr>
        <p:sp>
          <p:nvSpPr>
            <p:cNvPr id="22" name="Rounded Rectangle 21"/>
            <p:cNvSpPr/>
            <p:nvPr/>
          </p:nvSpPr>
          <p:spPr>
            <a:xfrm>
              <a:off x="4389118" y="1503711"/>
              <a:ext cx="4262511" cy="15476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ontent Placeholder 2"/>
                <p:cNvSpPr txBox="1">
                  <a:spLocks/>
                </p:cNvSpPr>
                <p:nvPr/>
              </p:nvSpPr>
              <p:spPr>
                <a:xfrm>
                  <a:off x="4469525" y="1652637"/>
                  <a:ext cx="4078598" cy="326098"/>
                </a:xfrm>
                <a:prstGeom prst="rect">
                  <a:avLst/>
                </a:prstGeom>
              </p:spPr>
              <p:txBody>
                <a:bodyPr/>
                <a:lstStyle>
                  <a:lvl1pPr marL="342900" indent="-3429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57200" rtl="0" eaLnBrk="1" latinLnBrk="0" hangingPunct="1">
                    <a:spcBef>
                      <a:spcPct val="20000"/>
                    </a:spcBef>
                    <a:buFont typeface="Arial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2200" dirty="0"/>
                    <a:t>Want behavior of </a:t>
                  </a:r>
                  <a:r>
                    <a:rPr lang="en-US" sz="2200" dirty="0">
                      <a:solidFill>
                        <a:prstClr val="black"/>
                      </a:solidFill>
                    </a:rPr>
                    <a:t>program </a:t>
                  </a:r>
                  <a14:m>
                    <m:oMath xmlns:m="http://schemas.openxmlformats.org/officeDocument/2006/math">
                      <m:r>
                        <a:rPr lang="en-US" sz="2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2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200" dirty="0"/>
                    <a:t>to be like the flipped diagonal, so it can’t be in the list of all programs.  </a:t>
                  </a:r>
                </a:p>
              </p:txBody>
            </p:sp>
          </mc:Choice>
          <mc:Fallback xmlns="">
            <p:sp>
              <p:nvSpPr>
                <p:cNvPr id="23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9525" y="1652637"/>
                  <a:ext cx="4078598" cy="3260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818" t="-13725" b="-2921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 Box 5"/>
          <p:cNvSpPr txBox="1">
            <a:spLocks noChangeArrowheads="1"/>
          </p:cNvSpPr>
          <p:nvPr/>
        </p:nvSpPr>
        <p:spPr bwMode="auto">
          <a:xfrm rot="16145587">
            <a:off x="-754617" y="3558248"/>
            <a:ext cx="205857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latin typeface="+mn-lt"/>
              </a:rPr>
              <a:t> All programs </a:t>
            </a:r>
            <a:r>
              <a:rPr lang="en-US" sz="2400" b="1" dirty="0">
                <a:latin typeface="+mn-lt"/>
              </a:rPr>
              <a:t>P</a:t>
            </a:r>
            <a:endParaRPr lang="en-US" sz="2400" dirty="0">
              <a:latin typeface="+mn-lt"/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2330641" y="5906439"/>
            <a:ext cx="6137498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(</a:t>
            </a:r>
            <a:r>
              <a:rPr lang="en-US" sz="2400" b="1" dirty="0" err="1">
                <a:solidFill>
                  <a:srgbClr val="C00000"/>
                </a:solidFill>
                <a:latin typeface="+mn-lt"/>
              </a:rPr>
              <a:t>P</a:t>
            </a:r>
            <a:r>
              <a:rPr lang="en-US" sz="2400" dirty="0" err="1">
                <a:solidFill>
                  <a:srgbClr val="C00000"/>
                </a:solidFill>
                <a:latin typeface="+mn-lt"/>
              </a:rPr>
              <a:t>,</a:t>
            </a:r>
            <a:r>
              <a:rPr lang="en-US" sz="2400" b="1" dirty="0" err="1">
                <a:solidFill>
                  <a:srgbClr val="C00000"/>
                </a:solidFill>
                <a:latin typeface="+mn-lt"/>
              </a:rPr>
              <a:t>x</a:t>
            </a:r>
            <a:r>
              <a:rPr lang="en-US" sz="2400" dirty="0">
                <a:solidFill>
                  <a:srgbClr val="C00000"/>
                </a:solidFill>
                <a:latin typeface="+mn-lt"/>
              </a:rPr>
              <a:t>) </a:t>
            </a:r>
            <a:r>
              <a:rPr lang="en-US" sz="2400" dirty="0">
                <a:latin typeface="+mn-lt"/>
              </a:rPr>
              <a:t>entry is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1</a:t>
            </a:r>
            <a:r>
              <a:rPr lang="en-US" sz="2400" dirty="0">
                <a:latin typeface="+mn-lt"/>
              </a:rPr>
              <a:t> if program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P</a:t>
            </a:r>
            <a:r>
              <a:rPr lang="en-US" sz="2400" dirty="0">
                <a:latin typeface="+mn-lt"/>
              </a:rPr>
              <a:t> halts on input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x</a:t>
            </a:r>
          </a:p>
          <a:p>
            <a:pPr eaLnBrk="1" hangingPunct="1">
              <a:defRPr/>
            </a:pPr>
            <a:r>
              <a:rPr lang="en-US" sz="2400" dirty="0">
                <a:latin typeface="+mn-lt"/>
              </a:rPr>
              <a:t>	        and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0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dirty="0">
                <a:latin typeface="+mn-lt"/>
              </a:rPr>
              <a:t>if it runs forever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862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did the idea for creating </a:t>
            </a:r>
            <a:r>
              <a:rPr lang="en-US" dirty="0">
                <a:solidFill>
                  <a:srgbClr val="C00000"/>
                </a:solidFill>
              </a:rPr>
              <a:t>D </a:t>
            </a:r>
            <a:r>
              <a:rPr lang="en-US" dirty="0"/>
              <a:t>come from?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889318" y="1652991"/>
            <a:ext cx="4473586" cy="23081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true)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(true);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/* don’t halt */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else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return;	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/*    halt    */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57150" indent="0">
              <a:buFont typeface="Arial" charset="0"/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474402"/>
            <a:ext cx="8167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Franklin Gothic Medium"/>
                <a:cs typeface="Franklin Gothic Medium"/>
              </a:rPr>
              <a:t>D</a:t>
            </a:r>
            <a:r>
              <a:rPr lang="en-US" sz="2400" dirty="0">
                <a:latin typeface="Franklin Gothic Medium"/>
                <a:cs typeface="Franklin Gothic Medium"/>
              </a:rPr>
              <a:t> halts on input code(P)  </a:t>
            </a:r>
            <a:r>
              <a:rPr lang="en-US" sz="2400" dirty="0" err="1">
                <a:latin typeface="Franklin Gothic Medium"/>
                <a:cs typeface="Franklin Gothic Medium"/>
              </a:rPr>
              <a:t>iff</a:t>
            </a:r>
            <a:r>
              <a:rPr lang="en-US" sz="2400" dirty="0">
                <a:latin typeface="Franklin Gothic Medium"/>
                <a:cs typeface="Franklin Gothic Medium"/>
              </a:rPr>
              <a:t> 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Franklin Gothic Medium"/>
                <a:cs typeface="Franklin Gothic Medium"/>
              </a:rPr>
              <a:t>H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Franklin Gothic Medium"/>
                <a:cs typeface="Franklin Gothic Medium"/>
              </a:rPr>
              <a:t>(</a:t>
            </a:r>
            <a:r>
              <a:rPr lang="en-US" sz="2400" dirty="0">
                <a:latin typeface="Franklin Gothic Medium"/>
                <a:cs typeface="Franklin Gothic Medium"/>
              </a:rPr>
              <a:t>code(P),code(P)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Franklin Gothic Medium"/>
                <a:cs typeface="Franklin Gothic Medium"/>
              </a:rPr>
              <a:t>)</a:t>
            </a:r>
            <a:r>
              <a:rPr lang="en-US" sz="2400" dirty="0">
                <a:latin typeface="Franklin Gothic Medium"/>
                <a:cs typeface="Franklin Gothic Medium"/>
              </a:rPr>
              <a:t> outputs false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                                           </a:t>
            </a:r>
            <a:r>
              <a:rPr lang="en-US" sz="2400" dirty="0" err="1">
                <a:latin typeface="Franklin Gothic Medium"/>
                <a:cs typeface="Franklin Gothic Medium"/>
              </a:rPr>
              <a:t>iff</a:t>
            </a:r>
            <a:r>
              <a:rPr lang="en-US" sz="2400" dirty="0">
                <a:latin typeface="Franklin Gothic Medium"/>
                <a:cs typeface="Franklin Gothic Medium"/>
              </a:rPr>
              <a:t>  P doesn’t halt on input code(P)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4364" y="5818646"/>
            <a:ext cx="8418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Therefore, for any program P,  </a:t>
            </a:r>
            <a:r>
              <a:rPr lang="en-US" sz="2400" b="1" dirty="0">
                <a:solidFill>
                  <a:srgbClr val="C00000"/>
                </a:solidFill>
                <a:latin typeface="Franklin Gothic Medium"/>
                <a:cs typeface="Franklin Gothic Medium"/>
              </a:rPr>
              <a:t>D</a:t>
            </a:r>
            <a:r>
              <a:rPr lang="en-US" sz="2400" dirty="0">
                <a:latin typeface="Franklin Gothic Medium"/>
                <a:cs typeface="Franklin Gothic Medium"/>
              </a:rPr>
              <a:t> differs from P on input code(P)</a:t>
            </a:r>
          </a:p>
        </p:txBody>
      </p:sp>
    </p:spTree>
    <p:extLst>
      <p:ext uri="{BB962C8B-B14F-4D97-AF65-F5344CB8AC3E}">
        <p14:creationId xmlns:p14="http://schemas.microsoft.com/office/powerpoint/2010/main" val="242446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71054" y="330054"/>
            <a:ext cx="8229600" cy="606642"/>
          </a:xfrm>
        </p:spPr>
        <p:txBody>
          <a:bodyPr/>
          <a:lstStyle/>
          <a:p>
            <a:r>
              <a:rPr lang="en-US" dirty="0"/>
              <a:t>Last time:  Countable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18628" y="1373943"/>
                <a:ext cx="7534452" cy="76944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chemeClr val="tx1"/>
                    </a:solidFill>
                  </a:rPr>
                  <a:t>A set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200" b="1" dirty="0">
                    <a:solidFill>
                      <a:schemeClr val="tx1"/>
                    </a:solidFill>
                  </a:rPr>
                  <a:t>countable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iff</a:t>
                </a:r>
                <a:r>
                  <a:rPr lang="en-US" sz="2200" dirty="0">
                    <a:solidFill>
                      <a:schemeClr val="tx1"/>
                    </a:solidFill>
                  </a:rPr>
                  <a:t> we can order the elements of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as</a:t>
                </a:r>
              </a:p>
              <a:p>
                <a:r>
                  <a:rPr lang="en-US" sz="22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</a:rPr>
                  <a:t>		   	  		    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sz="2200" b="1" dirty="0">
                  <a:solidFill>
                    <a:schemeClr val="accent2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28" y="1373943"/>
                <a:ext cx="7534452" cy="769441"/>
              </a:xfrm>
              <a:prstGeom prst="rect">
                <a:avLst/>
              </a:prstGeom>
              <a:blipFill rotWithShape="0">
                <a:blip r:embed="rId3"/>
                <a:stretch>
                  <a:fillRect l="-969" t="-3876" b="-7752"/>
                </a:stretch>
              </a:blipFill>
              <a:ln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18628" y="2853267"/>
            <a:ext cx="2553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Countable sets: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27169" y="3326824"/>
                <a:ext cx="4703724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ℕ</a:t>
                </a:r>
                <a:r>
                  <a:rPr lang="en-US" sz="2800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 - </a:t>
                </a:r>
                <a:r>
                  <a:rPr lang="en-US" sz="28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the natural numbers</a:t>
                </a:r>
                <a:endParaRPr lang="en-US" sz="2800" dirty="0">
                  <a:solidFill>
                    <a:prstClr val="black"/>
                  </a:solidFill>
                  <a:ea typeface="+mj-ea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ℤ</m:t>
                    </m:r>
                  </m:oMath>
                </a14:m>
                <a:r>
                  <a:rPr lang="en-US" sz="2800" dirty="0">
                    <a:latin typeface="Franklin Gothic Medium"/>
                    <a:cs typeface="Franklin Gothic Medium"/>
                  </a:rPr>
                  <a:t>  - </a:t>
                </a:r>
                <a:r>
                  <a:rPr lang="en-US" sz="2800" dirty="0">
                    <a:cs typeface="Franklin Gothic Medium"/>
                  </a:rPr>
                  <a:t>the integers</a:t>
                </a:r>
              </a:p>
              <a:p>
                <a:r>
                  <a:rPr lang="en-US" sz="2800" dirty="0">
                    <a:latin typeface="Franklin Gothic Medium"/>
                    <a:ea typeface="Cambria Math" panose="02040503050406030204" pitchFamily="18" charset="0"/>
                    <a:cs typeface="Franklin Gothic Medium"/>
                  </a:rPr>
                  <a:t>ℚ</a:t>
                </a:r>
                <a:r>
                  <a:rPr lang="en-US" sz="28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 - </a:t>
                </a:r>
                <a:r>
                  <a:rPr lang="en-US" sz="2800" dirty="0">
                    <a:solidFill>
                      <a:prstClr val="black"/>
                    </a:solidFill>
                    <a:cs typeface="Franklin Gothic Medium"/>
                  </a:rPr>
                  <a:t>the </a:t>
                </a:r>
                <a:r>
                  <a:rPr lang="en-US" sz="2800" dirty="0" err="1">
                    <a:solidFill>
                      <a:prstClr val="black"/>
                    </a:solidFill>
                    <a:cs typeface="Franklin Gothic Medium"/>
                  </a:rPr>
                  <a:t>rationals</a:t>
                </a:r>
                <a:endParaRPr lang="en-US" sz="2800" dirty="0">
                  <a:solidFill>
                    <a:prstClr val="black"/>
                  </a:solidFill>
                  <a:cs typeface="Franklin Gothic Medium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- the strings over any finite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cs typeface="Franklin Gothic Medium"/>
                  </a:rPr>
                  <a:t>The set of all Java programs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169" y="3326824"/>
                <a:ext cx="4703724" cy="2246769"/>
              </a:xfrm>
              <a:prstGeom prst="rect">
                <a:avLst/>
              </a:prstGeom>
              <a:blipFill rotWithShape="0">
                <a:blip r:embed="rId4"/>
                <a:stretch>
                  <a:fillRect l="-2591" t="-3533" b="-7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441139" y="3592692"/>
            <a:ext cx="379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}</a:t>
            </a:r>
            <a:endParaRPr lang="en-US" sz="9600" dirty="0">
              <a:solidFill>
                <a:srgbClr val="FFC00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04897" y="3914517"/>
            <a:ext cx="1853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Franklin Gothic Medium"/>
                <a:cs typeface="Franklin Gothic Medium"/>
              </a:rPr>
              <a:t>Shown</a:t>
            </a:r>
          </a:p>
          <a:p>
            <a:r>
              <a:rPr lang="en-US" sz="2400" dirty="0">
                <a:solidFill>
                  <a:srgbClr val="FFC000"/>
                </a:solidFill>
                <a:latin typeface="Franklin Gothic Medium"/>
                <a:cs typeface="Franklin Gothic Medium"/>
              </a:rPr>
              <a:t>by</a:t>
            </a:r>
          </a:p>
          <a:p>
            <a:r>
              <a:rPr lang="en-US" sz="2400" dirty="0">
                <a:solidFill>
                  <a:srgbClr val="FFC000"/>
                </a:solidFill>
                <a:latin typeface="Franklin Gothic Medium"/>
                <a:cs typeface="Franklin Gothic Medium"/>
              </a:rPr>
              <a:t>“dovetailing”</a:t>
            </a:r>
          </a:p>
        </p:txBody>
      </p:sp>
    </p:spTree>
    <p:extLst>
      <p:ext uri="{BB962C8B-B14F-4D97-AF65-F5344CB8AC3E}">
        <p14:creationId xmlns:p14="http://schemas.microsoft.com/office/powerpoint/2010/main" val="187932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Last time: Not every set is countable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804226" y="2476535"/>
            <a:ext cx="7882574" cy="7694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t"/>
            <a:r>
              <a:rPr lang="en-US" sz="22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Theorem [Cantor]:</a:t>
            </a:r>
          </a:p>
          <a:p>
            <a:pPr fontAlgn="t"/>
            <a:r>
              <a:rPr lang="en-US" sz="2200" dirty="0">
                <a:latin typeface="Franklin Gothic Medium" panose="020B0603020102020204" pitchFamily="34" charset="0"/>
              </a:rPr>
              <a:t>The set of real numbers between 0 and 1 is </a:t>
            </a:r>
            <a:r>
              <a:rPr lang="en-US" sz="2200" b="1" dirty="0">
                <a:latin typeface="Franklin Gothic Medium" panose="020B0603020102020204" pitchFamily="34" charset="0"/>
              </a:rPr>
              <a:t>not</a:t>
            </a:r>
            <a:r>
              <a:rPr lang="en-US" sz="2200" dirty="0">
                <a:latin typeface="Franklin Gothic Medium" panose="020B0603020102020204" pitchFamily="34" charset="0"/>
              </a:rPr>
              <a:t> countable.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4565" y="3985074"/>
            <a:ext cx="684769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200" dirty="0">
                <a:latin typeface="Franklin Gothic Medium" panose="020B0603020102020204" pitchFamily="34" charset="0"/>
              </a:rPr>
              <a:t>Proof using “diagonalization”.</a:t>
            </a:r>
          </a:p>
        </p:txBody>
      </p:sp>
    </p:spTree>
    <p:extLst>
      <p:ext uri="{BB962C8B-B14F-4D97-AF65-F5344CB8AC3E}">
        <p14:creationId xmlns:p14="http://schemas.microsoft.com/office/powerpoint/2010/main" val="202574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5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>
              <a:xfrm>
                <a:off x="457200" y="295740"/>
                <a:ext cx="8229600" cy="6066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Last time: Proof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[0,1)</m:t>
                    </m:r>
                  </m:oMath>
                </a14:m>
                <a:r>
                  <a:rPr lang="en-US" dirty="0"/>
                  <a:t> is not countable</a:t>
                </a:r>
              </a:p>
            </p:txBody>
          </p:sp>
        </mc:Choice>
        <mc:Fallback xmlns="">
          <p:sp>
            <p:nvSpPr>
              <p:cNvPr id="614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3"/>
                </p:custDataLst>
              </p:nvPr>
            </p:nvSpPr>
            <p:spPr>
              <a:xfrm>
                <a:off x="457200" y="295740"/>
                <a:ext cx="8229600" cy="606642"/>
              </a:xfrm>
              <a:blipFill>
                <a:blip r:embed="rId4"/>
                <a:stretch>
                  <a:fillRect l="-1852" t="-12121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520504" y="1001077"/>
            <a:ext cx="8363244" cy="4017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Suppose, for the sake of contradiction, that there is a list of them:</a:t>
            </a: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/>
        </p:nvGraphicFramePr>
        <p:xfrm>
          <a:off x="274320" y="1575388"/>
          <a:ext cx="8229600" cy="5059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716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4389119" y="1575387"/>
            <a:ext cx="4262511" cy="1547641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47898" y="1733354"/>
            <a:ext cx="3857548" cy="31690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Flipping rule:</a:t>
            </a:r>
          </a:p>
          <a:p>
            <a:pPr marL="0" indent="0">
              <a:buNone/>
            </a:pPr>
            <a:r>
              <a:rPr lang="en-US" sz="2200" dirty="0"/>
              <a:t>If digit is </a:t>
            </a:r>
            <a:r>
              <a:rPr lang="en-US" sz="2200" b="1" dirty="0">
                <a:solidFill>
                  <a:srgbClr val="0070C0"/>
                </a:solidFill>
              </a:rPr>
              <a:t>5</a:t>
            </a:r>
            <a:r>
              <a:rPr lang="en-US" sz="2200" dirty="0"/>
              <a:t>, make it </a:t>
            </a:r>
            <a:r>
              <a:rPr lang="en-US" sz="2200" b="1" dirty="0">
                <a:solidFill>
                  <a:srgbClr val="C00000"/>
                </a:solidFill>
              </a:rPr>
              <a:t>1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/>
              <a:t>If digit is not </a:t>
            </a:r>
            <a:r>
              <a:rPr lang="en-US" sz="2200" b="1" dirty="0">
                <a:solidFill>
                  <a:srgbClr val="0070C0"/>
                </a:solidFill>
              </a:rPr>
              <a:t>5</a:t>
            </a:r>
            <a:r>
              <a:rPr lang="en-US" sz="2200" dirty="0"/>
              <a:t>, make it </a:t>
            </a:r>
            <a:r>
              <a:rPr lang="en-US" sz="2200" b="1" dirty="0">
                <a:solidFill>
                  <a:srgbClr val="C00000"/>
                </a:solidFill>
              </a:rPr>
              <a:t>5</a:t>
            </a:r>
            <a:r>
              <a:rPr lang="en-US" sz="2200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2042556" y="1891808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87326" y="2395900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09468" y="2914060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50588" y="3959759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58662" y="4484953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27918" y="5565820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23756" y="3415808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03431" y="4925741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7711" y="5572854"/>
            <a:ext cx="8736037" cy="11866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0303" y="5684442"/>
            <a:ext cx="8665698" cy="8586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So the list is incomplete, which is a contradiction.</a:t>
            </a:r>
          </a:p>
          <a:p>
            <a:pPr marL="0" indent="0">
              <a:buNone/>
            </a:pPr>
            <a:r>
              <a:rPr lang="en-US" sz="2200" dirty="0"/>
              <a:t>Thus the real numbers between 0 and 1 are </a:t>
            </a:r>
            <a:r>
              <a:rPr lang="en-US" sz="2200" b="1" dirty="0"/>
              <a:t>not countable</a:t>
            </a:r>
            <a:r>
              <a:rPr lang="en-US" sz="2200" dirty="0"/>
              <a:t>: “uncountable”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31764" y="4063992"/>
            <a:ext cx="4150167" cy="1547641"/>
            <a:chOff x="331764" y="4063992"/>
            <a:chExt cx="4150167" cy="1547641"/>
          </a:xfrm>
        </p:grpSpPr>
        <p:sp>
          <p:nvSpPr>
            <p:cNvPr id="18" name="Rounded Rectangle 17"/>
            <p:cNvSpPr/>
            <p:nvPr/>
          </p:nvSpPr>
          <p:spPr>
            <a:xfrm>
              <a:off x="331764" y="4063992"/>
              <a:ext cx="4057355" cy="15476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ontent Placeholder 2"/>
                <p:cNvSpPr txBox="1">
                  <a:spLocks/>
                </p:cNvSpPr>
                <p:nvPr/>
              </p:nvSpPr>
              <p:spPr>
                <a:xfrm>
                  <a:off x="369596" y="4150919"/>
                  <a:ext cx="4112335" cy="1085432"/>
                </a:xfrm>
                <a:prstGeom prst="rect">
                  <a:avLst/>
                </a:prstGeom>
              </p:spPr>
              <p:txBody>
                <a:bodyPr/>
                <a:lstStyle>
                  <a:lvl1pPr marL="342900" indent="-3429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57200" rtl="0" eaLnBrk="1" latinLnBrk="0" hangingPunct="1">
                    <a:spcBef>
                      <a:spcPct val="20000"/>
                    </a:spcBef>
                    <a:buFont typeface="Arial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2000" dirty="0"/>
                    <a:t>For every </a:t>
                  </a:r>
                  <a14:m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US" sz="2000" dirty="0"/>
                    <a:t>:</a:t>
                  </a:r>
                </a:p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2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2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𝟑𝟑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𝟒𝟒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𝟓𝟓</m:t>
                            </m:r>
                          </m:sub>
                        </m:sSub>
                        <m:r>
                          <a:rPr lang="en-US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2200" b="1" dirty="0"/>
                </a:p>
                <a:p>
                  <a:pPr marL="0" indent="0">
                    <a:buNone/>
                  </a:pPr>
                  <a:r>
                    <a:rPr lang="en-US" sz="2000" dirty="0"/>
                    <a:t>because the numbers differ on</a:t>
                  </a:r>
                </a:p>
                <a:p>
                  <a:pPr marL="0" indent="0">
                    <a:buNone/>
                  </a:pPr>
                  <a:r>
                    <a:rPr lang="en-US" sz="2000" dirty="0"/>
                    <a:t>the </a:t>
                  </a:r>
                  <a14:m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lang="en-US" sz="2000" dirty="0"/>
                    <a:t>-</a:t>
                  </a:r>
                  <a:r>
                    <a:rPr lang="en-US" sz="2000" dirty="0" err="1"/>
                    <a:t>th</a:t>
                  </a:r>
                  <a:r>
                    <a:rPr lang="en-US" sz="2000" dirty="0"/>
                    <a:t> digit!</a:t>
                  </a:r>
                </a:p>
              </p:txBody>
            </p:sp>
          </mc:Choice>
          <mc:Fallback xmlns="">
            <p:sp>
              <p:nvSpPr>
                <p:cNvPr id="19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596" y="4150919"/>
                  <a:ext cx="4112335" cy="10854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32" t="-3371" b="-449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Rectangle 6"/>
          <p:cNvSpPr>
            <a:spLocks noChangeAspect="1"/>
          </p:cNvSpPr>
          <p:nvPr/>
        </p:nvSpPr>
        <p:spPr>
          <a:xfrm>
            <a:off x="8447649" y="6522477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2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this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The set of rational numbers in [0,1) also have decimal representations like this</a:t>
                </a:r>
              </a:p>
              <a:p>
                <a:pPr lvl="1"/>
                <a:r>
                  <a:rPr lang="en-US" sz="2400" dirty="0"/>
                  <a:t>The only difference is that rational numbers always have repeating decimals in their expansions 0.33333... or .25000000...</a:t>
                </a:r>
              </a:p>
              <a:p>
                <a:r>
                  <a:rPr lang="en-US" sz="2800" dirty="0"/>
                  <a:t>So why wouldn’t the same proof show that this set of rational numbers is uncountable?</a:t>
                </a:r>
              </a:p>
              <a:p>
                <a:pPr lvl="1"/>
                <a:r>
                  <a:rPr lang="en-US" sz="2400" dirty="0"/>
                  <a:t>Given any listing we could create the flipped diagonal number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400" dirty="0"/>
                  <a:t> as before</a:t>
                </a:r>
              </a:p>
              <a:p>
                <a:pPr lvl="1"/>
                <a:r>
                  <a:rPr lang="en-US" sz="2400" dirty="0"/>
                  <a:t>However,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400" dirty="0"/>
                  <a:t> would not have a repeating decimal expansion and so wouldn’t be a rational #</a:t>
                </a:r>
              </a:p>
              <a:p>
                <a:pPr lvl="2"/>
                <a:r>
                  <a:rPr lang="en-US" sz="2000" dirty="0"/>
                  <a:t>It would not be a “missing” number, so no contradiction.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232" r="-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52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5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>
              <a:xfrm>
                <a:off x="175847" y="-40472"/>
                <a:ext cx="9395536" cy="60664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Last time:</a:t>
                </a:r>
                <a:br>
                  <a:rPr lang="en-US" dirty="0"/>
                </a:br>
                <a:r>
                  <a:rPr lang="en-US" dirty="0"/>
                  <a:t>The set of all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→{0,…,9}</m:t>
                    </m:r>
                  </m:oMath>
                </a14:m>
                <a:r>
                  <a:rPr lang="en-US" dirty="0"/>
                  <a:t> is uncountable</a:t>
                </a:r>
              </a:p>
            </p:txBody>
          </p:sp>
        </mc:Choice>
        <mc:Fallback xmlns="">
          <p:sp>
            <p:nvSpPr>
              <p:cNvPr id="614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3"/>
                </p:custDataLst>
              </p:nvPr>
            </p:nvSpPr>
            <p:spPr>
              <a:xfrm>
                <a:off x="175847" y="-40472"/>
                <a:ext cx="9395536" cy="606642"/>
              </a:xfrm>
              <a:blipFill>
                <a:blip r:embed="rId4"/>
                <a:stretch>
                  <a:fillRect l="-1428" t="-10000" b="-8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Content Placeholder 6"/>
          <p:cNvGraphicFramePr>
            <a:graphicFrameLocks/>
          </p:cNvGraphicFramePr>
          <p:nvPr/>
        </p:nvGraphicFramePr>
        <p:xfrm>
          <a:off x="457200" y="1600200"/>
          <a:ext cx="8229600" cy="505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716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197301" y="1912910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42071" y="2417002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64213" y="2935162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05333" y="3980861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13407" y="4506055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82663" y="5586922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78501" y="3436910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58176" y="4946843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847" y="5600990"/>
            <a:ext cx="8736037" cy="11866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519716" y="5780757"/>
                <a:ext cx="8448437" cy="85860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200" dirty="0"/>
                  <a:t>For all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200" dirty="0"/>
                  <a:t>, we have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.  Therefore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200" dirty="0"/>
                  <a:t> for any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200" dirty="0"/>
                  <a:t> and the list is incomplete!     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200" dirty="0">
                    <a:solidFill>
                      <a:schemeClr val="accent2">
                        <a:lumMod val="90000"/>
                        <a:lumOff val="10000"/>
                      </a:schemeClr>
                    </a:solidFill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→{</m:t>
                    </m:r>
                    <m:r>
                      <a:rPr lang="en-US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0,1,…,9</m:t>
                    </m:r>
                    <m:r>
                      <a:rPr lang="en-US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200" dirty="0">
                    <a:solidFill>
                      <a:srgbClr val="0070C0"/>
                    </a:solidFill>
                  </a:rPr>
                  <a:t> </a:t>
                </a:r>
                <a:r>
                  <a:rPr lang="en-US" sz="2200" dirty="0"/>
                  <a:t>is </a:t>
                </a:r>
                <a:r>
                  <a:rPr lang="en-US" sz="2200" b="1" dirty="0"/>
                  <a:t>not</a:t>
                </a:r>
                <a:r>
                  <a:rPr lang="en-US" sz="2200" dirty="0"/>
                  <a:t> countable</a:t>
                </a: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16" y="5780757"/>
                <a:ext cx="8448437" cy="858601"/>
              </a:xfrm>
              <a:prstGeom prst="rect">
                <a:avLst/>
              </a:prstGeom>
              <a:blipFill rotWithShape="0">
                <a:blip r:embed="rId5"/>
                <a:stretch>
                  <a:fillRect l="-938" t="-4255" b="-3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571622" y="1117992"/>
            <a:ext cx="55267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Supposed listing of all the functions: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389119" y="1575387"/>
            <a:ext cx="4262511" cy="1547641"/>
            <a:chOff x="4389119" y="1575387"/>
            <a:chExt cx="4262511" cy="1547641"/>
          </a:xfrm>
        </p:grpSpPr>
        <p:sp>
          <p:nvSpPr>
            <p:cNvPr id="19" name="Rounded Rectangle 18"/>
            <p:cNvSpPr/>
            <p:nvPr/>
          </p:nvSpPr>
          <p:spPr>
            <a:xfrm>
              <a:off x="4389119" y="1575387"/>
              <a:ext cx="4262511" cy="15476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ontent Placeholder 2"/>
                <p:cNvSpPr txBox="1">
                  <a:spLocks/>
                </p:cNvSpPr>
                <p:nvPr/>
              </p:nvSpPr>
              <p:spPr>
                <a:xfrm>
                  <a:off x="4547898" y="1733354"/>
                  <a:ext cx="3857548" cy="316909"/>
                </a:xfrm>
                <a:prstGeom prst="rect">
                  <a:avLst/>
                </a:prstGeom>
              </p:spPr>
              <p:txBody>
                <a:bodyPr/>
                <a:lstStyle>
                  <a:lvl1pPr marL="342900" indent="-3429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57200" rtl="0" eaLnBrk="1" latinLnBrk="0" hangingPunct="1">
                    <a:spcBef>
                      <a:spcPct val="20000"/>
                    </a:spcBef>
                    <a:buFont typeface="Arial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2200" b="1" dirty="0"/>
                    <a:t>Flipping rule:</a:t>
                  </a:r>
                </a:p>
                <a:p>
                  <a:pPr marL="0" indent="0">
                    <a:buNone/>
                  </a:pPr>
                  <a:r>
                    <a:rPr lang="en-US" sz="2200" dirty="0"/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a14:m>
                  <a:r>
                    <a:rPr lang="en-US" sz="2200" dirty="0"/>
                    <a:t>, set </a:t>
                  </a:r>
                  <a14:m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sz="2200" b="1" dirty="0"/>
                </a:p>
                <a:p>
                  <a:pPr marL="0" indent="0">
                    <a:buNone/>
                  </a:pPr>
                  <a:r>
                    <a:rPr lang="en-US" sz="2200" dirty="0"/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a14:m>
                  <a:r>
                    <a:rPr lang="en-US" sz="2200" dirty="0"/>
                    <a:t>, set </a:t>
                  </a:r>
                  <a14:m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a14:m>
                  <a:endParaRPr lang="en-US" sz="22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7898" y="1733354"/>
                  <a:ext cx="3857548" cy="31690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054" t="-11538" b="-328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4082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66078"/>
            <a:ext cx="8229600" cy="606642"/>
          </a:xfrm>
        </p:spPr>
        <p:txBody>
          <a:bodyPr>
            <a:normAutofit/>
          </a:bodyPr>
          <a:lstStyle/>
          <a:p>
            <a:r>
              <a:rPr lang="en-US" dirty="0"/>
              <a:t>Last time: </a:t>
            </a:r>
            <a:r>
              <a:rPr lang="en-US" dirty="0" err="1"/>
              <a:t>Uncomputable</a:t>
            </a:r>
            <a:r>
              <a:rPr lang="en-US" dirty="0"/>
              <a:t>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651164" y="1306506"/>
                <a:ext cx="8975188" cy="286000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We have seen that:</a:t>
                </a:r>
              </a:p>
              <a:p>
                <a:pPr lvl="1"/>
                <a:r>
                  <a:rPr lang="en-US" sz="2400" dirty="0"/>
                  <a:t>The set of all (Java) programs is countable</a:t>
                </a:r>
              </a:p>
              <a:p>
                <a:pPr lvl="1"/>
                <a:r>
                  <a:rPr lang="en-US" sz="2400" dirty="0"/>
                  <a:t>The set of all functions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→{0,…,9}</m:t>
                    </m:r>
                  </m:oMath>
                </a14:m>
                <a:r>
                  <a:rPr lang="en-US" sz="2400" dirty="0"/>
                  <a:t> is not countable</a:t>
                </a:r>
              </a:p>
              <a:p>
                <a:pPr lvl="1"/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C00000"/>
                    </a:solidFill>
                  </a:rPr>
                  <a:t>So:  There must be some function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→{0,…,9}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that is not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C00000"/>
                    </a:solidFill>
                  </a:rPr>
                  <a:t>	 computable by any program!</a:t>
                </a:r>
                <a:r>
                  <a:rPr lang="en-US" sz="2400" dirty="0"/>
                  <a:t/>
                </a:r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64" y="1306506"/>
                <a:ext cx="8975188" cy="2860007"/>
              </a:xfrm>
              <a:prstGeom prst="rect">
                <a:avLst/>
              </a:prstGeom>
              <a:blipFill rotWithShape="0">
                <a:blip r:embed="rId3"/>
                <a:stretch>
                  <a:fillRect l="-1087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3375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66078"/>
            <a:ext cx="8229600" cy="606642"/>
          </a:xfrm>
        </p:spPr>
        <p:txBody>
          <a:bodyPr>
            <a:normAutofit/>
          </a:bodyPr>
          <a:lstStyle/>
          <a:p>
            <a:r>
              <a:rPr lang="en-US" dirty="0"/>
              <a:t>Uncomputable functions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651164" y="1481393"/>
            <a:ext cx="5401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Interesting… maybe.</a:t>
            </a:r>
          </a:p>
        </p:txBody>
      </p:sp>
      <p:sp>
        <p:nvSpPr>
          <p:cNvPr id="5" name="Rectangle 4"/>
          <p:cNvSpPr/>
          <p:nvPr/>
        </p:nvSpPr>
        <p:spPr>
          <a:xfrm>
            <a:off x="651164" y="2472526"/>
            <a:ext cx="8035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Can we come up with an explicit function that is uncomputable? </a:t>
            </a:r>
          </a:p>
        </p:txBody>
      </p:sp>
    </p:spTree>
    <p:extLst>
      <p:ext uri="{BB962C8B-B14F-4D97-AF65-F5344CB8AC3E}">
        <p14:creationId xmlns:p14="http://schemas.microsoft.com/office/powerpoint/2010/main" val="20106594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37953</TotalTime>
  <Words>2976</Words>
  <Application>Microsoft Office PowerPoint</Application>
  <PresentationFormat>On-screen Show (4:3)</PresentationFormat>
  <Paragraphs>692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MS PGothic</vt:lpstr>
      <vt:lpstr>Arial</vt:lpstr>
      <vt:lpstr>Arial Unicode MS</vt:lpstr>
      <vt:lpstr>Calibri</vt:lpstr>
      <vt:lpstr>Cambria Math</vt:lpstr>
      <vt:lpstr>Consolas</vt:lpstr>
      <vt:lpstr>Franklin Gothic Book</vt:lpstr>
      <vt:lpstr>Franklin Gothic Medium</vt:lpstr>
      <vt:lpstr>Symbol</vt:lpstr>
      <vt:lpstr>Office Theme</vt:lpstr>
      <vt:lpstr>CSE 311: Foundations of Computing</vt:lpstr>
      <vt:lpstr>Final exam Monday, Review session Sunday</vt:lpstr>
      <vt:lpstr>Last time:  Countable sets</vt:lpstr>
      <vt:lpstr>Last time: Not every set is countable</vt:lpstr>
      <vt:lpstr>Last time: Proof that [0,1) is not countable</vt:lpstr>
      <vt:lpstr>A note on this proof</vt:lpstr>
      <vt:lpstr>Last time: The set of all functions f :N→{0,…,9} is uncountable</vt:lpstr>
      <vt:lpstr>Last time: Uncomputable functions</vt:lpstr>
      <vt:lpstr>Uncomputable functions</vt:lpstr>
      <vt:lpstr>A “Simple” Program</vt:lpstr>
      <vt:lpstr>A “Simple” Program</vt:lpstr>
      <vt:lpstr>Recall our language picture</vt:lpstr>
      <vt:lpstr>Some Notation</vt:lpstr>
      <vt:lpstr>The Halting Problem</vt:lpstr>
      <vt:lpstr>Undecidability of the Halting Problem</vt:lpstr>
      <vt:lpstr>Terminology</vt:lpstr>
      <vt:lpstr>Proof by contradiction</vt:lpstr>
      <vt:lpstr>Proof by contradiction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Done</vt:lpstr>
      <vt:lpstr>Where did the idea for creating D come from?</vt:lpstr>
      <vt:lpstr>Connection to diagonalization</vt:lpstr>
      <vt:lpstr>Connection to diagonalization</vt:lpstr>
      <vt:lpstr>Connection to diagonalization</vt:lpstr>
      <vt:lpstr>Where did the idea for creating D come from?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Paul Beame</cp:lastModifiedBy>
  <cp:revision>669</cp:revision>
  <cp:lastPrinted>2016-12-05T19:56:02Z</cp:lastPrinted>
  <dcterms:created xsi:type="dcterms:W3CDTF">2013-01-07T07:20:47Z</dcterms:created>
  <dcterms:modified xsi:type="dcterms:W3CDTF">2023-05-31T19:47:15Z</dcterms:modified>
</cp:coreProperties>
</file>