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545" r:id="rId3"/>
    <p:sldId id="482" r:id="rId4"/>
    <p:sldId id="488" r:id="rId5"/>
    <p:sldId id="497" r:id="rId6"/>
    <p:sldId id="543" r:id="rId7"/>
    <p:sldId id="544" r:id="rId8"/>
    <p:sldId id="538" r:id="rId9"/>
    <p:sldId id="539" r:id="rId10"/>
    <p:sldId id="540" r:id="rId11"/>
    <p:sldId id="541" r:id="rId12"/>
    <p:sldId id="503" r:id="rId13"/>
    <p:sldId id="504" r:id="rId14"/>
    <p:sldId id="505" r:id="rId15"/>
    <p:sldId id="500" r:id="rId16"/>
    <p:sldId id="499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46" r:id="rId34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9" autoAdjust="0"/>
    <p:restoredTop sz="95431" autoAdjust="0"/>
  </p:normalViewPr>
  <p:slideViewPr>
    <p:cSldViewPr snapToGrid="0" snapToObjects="1">
      <p:cViewPr varScale="1">
        <p:scale>
          <a:sx n="125" d="100"/>
          <a:sy n="125" d="100"/>
        </p:scale>
        <p:origin x="8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5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Autumn 2011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311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78131-EBBE-419E-9CD4-28AD63001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l.ed.ac.uk/~gpullum/loopsnoop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28: </a:t>
            </a:r>
            <a:r>
              <a:rPr lang="en-US" sz="2600" dirty="0" err="1">
                <a:solidFill>
                  <a:srgbClr val="C00000"/>
                </a:solidFill>
                <a:latin typeface="Franklin Gothic Medium"/>
                <a:cs typeface="Franklin Gothic Medium"/>
              </a:rPr>
              <a:t>Undecidability</a:t>
            </a:r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, Reductions, and Turing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56" y="2581582"/>
            <a:ext cx="3861228" cy="26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related undecidable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15560"/>
            <a:ext cx="8229600" cy="5140800"/>
          </a:xfrm>
        </p:spPr>
        <p:txBody>
          <a:bodyPr/>
          <a:lstStyle/>
          <a:p>
            <a:r>
              <a:rPr lang="en-US" sz="2800" dirty="0" err="1"/>
              <a:t>HelloWorldTesting</a:t>
            </a:r>
            <a:r>
              <a:rPr lang="en-US" sz="2800" dirty="0"/>
              <a:t> Problem: </a:t>
            </a:r>
          </a:p>
          <a:p>
            <a:pPr lvl="1"/>
            <a:r>
              <a:rPr lang="en-US" dirty="0"/>
              <a:t>Input:  CODE(Q) </a:t>
            </a:r>
            <a:r>
              <a:rPr lang="en-US" dirty="0">
                <a:latin typeface="+mn-lt"/>
              </a:rPr>
              <a:t>and </a:t>
            </a:r>
            <a:r>
              <a:rPr lang="en-US" dirty="0"/>
              <a:t>x</a:t>
            </a:r>
          </a:p>
          <a:p>
            <a:pPr lvl="1"/>
            <a:r>
              <a:rPr lang="en-US" dirty="0"/>
              <a:t>Output: </a:t>
            </a:r>
          </a:p>
          <a:p>
            <a:pPr lvl="2"/>
            <a:r>
              <a:rPr lang="en-US" b="1" dirty="0"/>
              <a:t>    True</a:t>
            </a:r>
            <a:r>
              <a:rPr lang="en-US" dirty="0"/>
              <a:t> if </a:t>
            </a:r>
            <a:r>
              <a:rPr lang="en-US" b="1" dirty="0"/>
              <a:t>Q</a:t>
            </a:r>
            <a:r>
              <a:rPr lang="en-US" dirty="0"/>
              <a:t> outputs “HELLO WORLD” on input </a:t>
            </a:r>
            <a:r>
              <a:rPr lang="en-US" b="1" dirty="0"/>
              <a:t>x</a:t>
            </a:r>
          </a:p>
          <a:p>
            <a:pPr lvl="2"/>
            <a:r>
              <a:rPr lang="en-US" b="1" dirty="0"/>
              <a:t>    False </a:t>
            </a:r>
            <a:r>
              <a:rPr lang="en-US" dirty="0"/>
              <a:t>if </a:t>
            </a:r>
            <a:r>
              <a:rPr lang="en-US" b="1" dirty="0"/>
              <a:t>Q</a:t>
            </a:r>
            <a:r>
              <a:rPr lang="en-US" dirty="0"/>
              <a:t> does not output “HELLO WORLD” on input </a:t>
            </a:r>
            <a:r>
              <a:rPr lang="en-US" b="1" dirty="0"/>
              <a:t>x</a:t>
            </a:r>
          </a:p>
          <a:p>
            <a:pPr lvl="2"/>
            <a:endParaRPr lang="en-US" sz="700" dirty="0"/>
          </a:p>
          <a:p>
            <a:r>
              <a:rPr lang="en-US" sz="2400" b="1" dirty="0"/>
              <a:t>Theorem:</a:t>
            </a: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The</a:t>
            </a:r>
            <a:r>
              <a:rPr lang="en-US" sz="2400" dirty="0"/>
              <a:t> </a:t>
            </a:r>
            <a:r>
              <a:rPr lang="en-US" sz="2400" dirty="0" err="1"/>
              <a:t>HelloWorldTesting</a:t>
            </a:r>
            <a:r>
              <a:rPr lang="en-US" sz="2400" dirty="0"/>
              <a:t> Problem </a:t>
            </a:r>
            <a:r>
              <a:rPr lang="en-US" sz="2400" dirty="0">
                <a:latin typeface="+mn-lt"/>
              </a:rPr>
              <a:t>is undecidable</a:t>
            </a:r>
            <a:r>
              <a:rPr lang="en-US" sz="2400" dirty="0"/>
              <a:t>.</a:t>
            </a:r>
          </a:p>
          <a:p>
            <a:r>
              <a:rPr lang="en-US" sz="2400" b="1" dirty="0"/>
              <a:t>Proof idea:</a:t>
            </a:r>
            <a:r>
              <a:rPr lang="en-US" sz="2400" dirty="0"/>
              <a:t>  S</a:t>
            </a:r>
            <a:r>
              <a:rPr lang="en-US" sz="2400" dirty="0">
                <a:latin typeface="+mn-lt"/>
              </a:rPr>
              <a:t>how that if there is a program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to decide</a:t>
            </a:r>
            <a:r>
              <a:rPr lang="en-US" sz="2400" dirty="0"/>
              <a:t> </a:t>
            </a:r>
            <a:r>
              <a:rPr lang="en-US" sz="2400" dirty="0" err="1"/>
              <a:t>HelloWorldTesting</a:t>
            </a: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then there is a program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to decide the</a:t>
            </a:r>
            <a:r>
              <a:rPr lang="en-US" sz="2400" dirty="0"/>
              <a:t> Halting Problem </a:t>
            </a:r>
            <a:r>
              <a:rPr lang="en-US" sz="2400" dirty="0">
                <a:latin typeface="+mn-lt"/>
              </a:rPr>
              <a:t>for</a:t>
            </a:r>
            <a:r>
              <a:rPr lang="en-US" sz="2400" dirty="0"/>
              <a:t> code(P) </a:t>
            </a:r>
            <a:r>
              <a:rPr lang="en-US" sz="2400" dirty="0">
                <a:latin typeface="+mn-lt"/>
              </a:rPr>
              <a:t>and</a:t>
            </a:r>
            <a:r>
              <a:rPr lang="en-US" sz="2400" dirty="0"/>
              <a:t> x.   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86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related undecidable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15560"/>
            <a:ext cx="8229600" cy="5140800"/>
          </a:xfrm>
        </p:spPr>
        <p:txBody>
          <a:bodyPr/>
          <a:lstStyle/>
          <a:p>
            <a:pPr lvl="2"/>
            <a:endParaRPr lang="en-US" sz="700" dirty="0"/>
          </a:p>
          <a:p>
            <a:r>
              <a:rPr lang="en-US" sz="2400" dirty="0">
                <a:latin typeface="+mn-lt"/>
              </a:rPr>
              <a:t>Suppose there is a program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that solves the</a:t>
            </a:r>
            <a:r>
              <a:rPr lang="en-US" sz="2400" dirty="0"/>
              <a:t> </a:t>
            </a:r>
            <a:r>
              <a:rPr lang="en-US" sz="2400" dirty="0" err="1"/>
              <a:t>HelloWorldTesting</a:t>
            </a: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problem</a:t>
            </a:r>
            <a:r>
              <a:rPr lang="en-US" sz="2400" dirty="0"/>
              <a:t>.   </a:t>
            </a:r>
            <a:r>
              <a:rPr lang="en-US" sz="2400" dirty="0">
                <a:latin typeface="+mn-lt"/>
              </a:rPr>
              <a:t>Define program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H</a:t>
            </a: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that takes input</a:t>
            </a:r>
            <a:r>
              <a:rPr lang="en-US" sz="2400" dirty="0"/>
              <a:t> CODE(P) </a:t>
            </a:r>
            <a:r>
              <a:rPr lang="en-US" sz="2400" dirty="0">
                <a:latin typeface="+mn-lt"/>
              </a:rPr>
              <a:t>and</a:t>
            </a:r>
            <a:r>
              <a:rPr lang="en-US" sz="2400" dirty="0"/>
              <a:t> x </a:t>
            </a:r>
            <a:r>
              <a:rPr lang="en-US" sz="2400" dirty="0">
                <a:latin typeface="+mn-lt"/>
              </a:rPr>
              <a:t>and does the following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Creates CODE(Q) from CODE(P) by 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Franklin Gothic Medium" panose="020B0603020102020204" pitchFamily="34" charset="0"/>
              </a:rPr>
              <a:t>removing all output statements from CODE(P), and </a:t>
            </a:r>
          </a:p>
          <a:p>
            <a:pPr marL="1371600" lvl="2" indent="-457200">
              <a:buAutoNum type="arabicParenBoth"/>
            </a:pPr>
            <a:r>
              <a:rPr lang="en-US" sz="2000" dirty="0">
                <a:latin typeface="Franklin Gothic Medium" panose="020B0603020102020204" pitchFamily="34" charset="0"/>
              </a:rPr>
              <a:t>adding a </a:t>
            </a:r>
            <a:r>
              <a:rPr lang="en-US" sz="2000" dirty="0" err="1"/>
              <a:t>System.out.println</a:t>
            </a:r>
            <a:r>
              <a:rPr lang="en-US" sz="2000" dirty="0"/>
              <a:t>(“HELLO WORLD”) </a:t>
            </a:r>
            <a:r>
              <a:rPr lang="en-US" sz="2000" dirty="0">
                <a:latin typeface="Franklin Gothic Medium" panose="020B0603020102020204" pitchFamily="34" charset="0"/>
              </a:rPr>
              <a:t>immediately before any spot where P could halt</a:t>
            </a:r>
          </a:p>
          <a:p>
            <a:pPr lvl="2"/>
            <a:r>
              <a:rPr lang="en-US" sz="2000" dirty="0">
                <a:latin typeface="Franklin Gothic Medium" panose="020B0603020102020204" pitchFamily="34" charset="0"/>
              </a:rPr>
              <a:t>Then runs 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T</a:t>
            </a:r>
            <a:r>
              <a:rPr lang="en-US" sz="2000" dirty="0">
                <a:latin typeface="Franklin Gothic Medium" panose="020B0603020102020204" pitchFamily="34" charset="0"/>
              </a:rPr>
              <a:t> on input CODE(Q) and x.</a:t>
            </a:r>
          </a:p>
          <a:p>
            <a:pPr marL="457200" lvl="1" indent="0">
              <a:buNone/>
            </a:pPr>
            <a:endParaRPr lang="en-US" sz="1050" dirty="0"/>
          </a:p>
          <a:p>
            <a:r>
              <a:rPr lang="en-US" sz="2000" dirty="0">
                <a:latin typeface="+mn-lt"/>
              </a:rPr>
              <a:t>If</a:t>
            </a:r>
            <a:r>
              <a:rPr lang="en-US" sz="2000" dirty="0"/>
              <a:t> P halts on input x</a:t>
            </a:r>
            <a:r>
              <a:rPr lang="en-US" sz="2000" dirty="0">
                <a:latin typeface="+mn-lt"/>
              </a:rPr>
              <a:t> then </a:t>
            </a:r>
            <a:r>
              <a:rPr lang="en-US" sz="2000" dirty="0"/>
              <a:t>Q </a:t>
            </a:r>
            <a:r>
              <a:rPr lang="en-US" sz="2000" dirty="0">
                <a:latin typeface="+mn-lt"/>
              </a:rPr>
              <a:t>prints HELLO WORLD and halts and so </a:t>
            </a:r>
            <a:r>
              <a:rPr lang="en-US" sz="2000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 </a:t>
            </a:r>
            <a:r>
              <a:rPr lang="en-US" sz="2000" dirty="0">
                <a:latin typeface="Calibri" panose="020F0502020204030204" pitchFamily="34" charset="0"/>
              </a:rPr>
              <a:t>outputs</a:t>
            </a:r>
            <a:r>
              <a:rPr lang="en-US" sz="2000" dirty="0"/>
              <a:t> true </a:t>
            </a:r>
            <a:r>
              <a:rPr lang="en-US" sz="2000" dirty="0">
                <a:latin typeface="+mn-lt"/>
              </a:rPr>
              <a:t>(because </a:t>
            </a:r>
            <a:r>
              <a:rPr lang="en-US" sz="2000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 </a:t>
            </a:r>
            <a:r>
              <a:rPr lang="en-US" sz="2000" dirty="0">
                <a:latin typeface="+mn-lt"/>
              </a:rPr>
              <a:t>outputs true on input </a:t>
            </a:r>
            <a:r>
              <a:rPr lang="en-US" sz="2000" dirty="0"/>
              <a:t>CODE(Q))</a:t>
            </a:r>
          </a:p>
          <a:p>
            <a:r>
              <a:rPr lang="en-US" sz="2000" dirty="0">
                <a:latin typeface="+mn-lt"/>
              </a:rPr>
              <a:t>If </a:t>
            </a:r>
            <a:r>
              <a:rPr lang="en-US" sz="2000" dirty="0">
                <a:latin typeface="Franklin Gothic Medium" panose="020B0603020102020204" pitchFamily="34" charset="0"/>
              </a:rPr>
              <a:t>P doesn’t halt on input x </a:t>
            </a:r>
            <a:r>
              <a:rPr lang="en-US" sz="2000" dirty="0">
                <a:latin typeface="Calibri" panose="020F0502020204030204" pitchFamily="34" charset="0"/>
              </a:rPr>
              <a:t>then</a:t>
            </a:r>
            <a:r>
              <a:rPr lang="en-US" sz="2000" dirty="0">
                <a:latin typeface="Franklin Gothic Medium" panose="020B0603020102020204" pitchFamily="34" charset="0"/>
              </a:rPr>
              <a:t> Q </a:t>
            </a:r>
            <a:r>
              <a:rPr lang="en-US" sz="2000" dirty="0">
                <a:latin typeface="+mn-lt"/>
              </a:rPr>
              <a:t>won’t print anything since we removed any other print statement from CODE(</a:t>
            </a:r>
            <a:r>
              <a:rPr lang="en-US" sz="2000" dirty="0">
                <a:latin typeface="Franklin Gothic Medium" panose="020B0603020102020204" pitchFamily="34" charset="0"/>
              </a:rPr>
              <a:t>Q) </a:t>
            </a:r>
            <a:r>
              <a:rPr lang="en-US" sz="2000" dirty="0">
                <a:latin typeface="+mn-lt"/>
              </a:rPr>
              <a:t>so</a:t>
            </a:r>
            <a:r>
              <a:rPr lang="en-US" sz="2000" dirty="0">
                <a:latin typeface="Franklin Gothic Medium" panose="020B06030201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H</a:t>
            </a:r>
            <a:r>
              <a:rPr lang="en-US" sz="2000" dirty="0">
                <a:latin typeface="Franklin Gothic Medium" panose="020B0603020102020204" pitchFamily="34" charset="0"/>
              </a:rPr>
              <a:t> </a:t>
            </a:r>
            <a:r>
              <a:rPr lang="en-US" sz="2000" dirty="0">
                <a:latin typeface="+mn-lt"/>
              </a:rPr>
              <a:t>outputs</a:t>
            </a:r>
            <a:r>
              <a:rPr lang="en-US" sz="2000" dirty="0">
                <a:latin typeface="Franklin Gothic Medium" panose="020B0603020102020204" pitchFamily="34" charset="0"/>
              </a:rPr>
              <a:t> false</a:t>
            </a:r>
          </a:p>
          <a:p>
            <a:pPr marL="0" indent="0">
              <a:buNone/>
            </a:pPr>
            <a:r>
              <a:rPr lang="en-US" sz="2000" dirty="0">
                <a:latin typeface="Franklin Gothic Medium" panose="020B0603020102020204" pitchFamily="34" charset="0"/>
              </a:rPr>
              <a:t>We know that such an 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H</a:t>
            </a:r>
            <a:r>
              <a:rPr lang="en-US" sz="2000" dirty="0">
                <a:latin typeface="Franklin Gothic Medium" panose="020B0603020102020204" pitchFamily="34" charset="0"/>
              </a:rPr>
              <a:t> cannot exist. Therefore 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T</a:t>
            </a:r>
            <a:r>
              <a:rPr lang="en-US" sz="2000" dirty="0">
                <a:latin typeface="Franklin Gothic Medium" panose="020B0603020102020204" pitchFamily="34" charset="0"/>
              </a:rPr>
              <a:t> cannot  exist.</a:t>
            </a:r>
            <a:endParaRPr lang="en-US" sz="1800" dirty="0">
              <a:latin typeface="Franklin Gothic Medium" panose="020B0603020102020204" pitchFamily="34" charset="0"/>
            </a:endParaRPr>
          </a:p>
          <a:p>
            <a:pPr lvl="2"/>
            <a:endParaRPr lang="en-US" sz="2000" dirty="0">
              <a:latin typeface="Franklin Gothic Medium" panose="020B0603020102020204" pitchFamily="34" charset="0"/>
            </a:endParaRPr>
          </a:p>
          <a:p>
            <a:pPr lvl="2"/>
            <a:endParaRPr lang="en-US" sz="2000" dirty="0">
              <a:latin typeface="Franklin Gothic Medium" panose="020B0603020102020204" pitchFamily="34" charset="0"/>
            </a:endParaRPr>
          </a:p>
          <a:p>
            <a:pPr lvl="2"/>
            <a:endParaRPr lang="en-US" sz="2000" dirty="0">
              <a:latin typeface="Franklin Gothic Medium" panose="020B0603020102020204" pitchFamily="34" charset="0"/>
            </a:endParaRPr>
          </a:p>
          <a:p>
            <a:pPr lvl="2"/>
            <a:r>
              <a:rPr lang="en-US" sz="2000" dirty="0">
                <a:latin typeface="Franklin Gothic Medium" panose="020B0603020102020204" pitchFamily="34" charset="0"/>
              </a:rPr>
              <a:t>	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684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HaltsNoInput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559801" cy="5140800"/>
          </a:xfrm>
        </p:spPr>
        <p:txBody>
          <a:bodyPr/>
          <a:lstStyle/>
          <a:p>
            <a:r>
              <a:rPr lang="en-US" dirty="0"/>
              <a:t>Input:  CODE(R) </a:t>
            </a:r>
            <a:r>
              <a:rPr lang="en-US" dirty="0">
                <a:latin typeface="+mn-lt"/>
              </a:rPr>
              <a:t>for program </a:t>
            </a:r>
            <a:r>
              <a:rPr lang="en-US" dirty="0"/>
              <a:t>R</a:t>
            </a:r>
          </a:p>
          <a:p>
            <a:r>
              <a:rPr lang="en-US" dirty="0"/>
              <a:t>Output: True </a:t>
            </a:r>
            <a:r>
              <a:rPr lang="en-US" dirty="0">
                <a:latin typeface="+mn-lt"/>
              </a:rPr>
              <a:t>if </a:t>
            </a:r>
            <a:r>
              <a:rPr lang="en-US" dirty="0"/>
              <a:t>R </a:t>
            </a:r>
            <a:r>
              <a:rPr lang="en-US" dirty="0">
                <a:latin typeface="+mn-lt"/>
              </a:rPr>
              <a:t>halts without reading input</a:t>
            </a:r>
          </a:p>
          <a:p>
            <a:pPr marL="0" indent="0">
              <a:buNone/>
            </a:pPr>
            <a:r>
              <a:rPr lang="en-US" dirty="0"/>
              <a:t>                 False</a:t>
            </a:r>
            <a:r>
              <a:rPr lang="en-US" dirty="0">
                <a:latin typeface="+mn-lt"/>
              </a:rPr>
              <a:t> otherwise.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Theorem:  </a:t>
            </a:r>
            <a:r>
              <a:rPr lang="en-US" dirty="0" err="1"/>
              <a:t>HaltsNoInput</a:t>
            </a:r>
            <a:r>
              <a:rPr lang="en-US" dirty="0"/>
              <a:t> is undecidable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General idea “hard-coding the input”: </a:t>
            </a:r>
          </a:p>
          <a:p>
            <a:r>
              <a:rPr lang="en-US" sz="2800" dirty="0">
                <a:latin typeface="+mn-lt"/>
              </a:rPr>
              <a:t>Show how to use </a:t>
            </a:r>
            <a:r>
              <a:rPr lang="en-US" sz="2800" dirty="0"/>
              <a:t>CODE(P) </a:t>
            </a:r>
            <a:r>
              <a:rPr lang="en-US" sz="2800" dirty="0">
                <a:latin typeface="+mn-lt"/>
              </a:rPr>
              <a:t>and </a:t>
            </a:r>
            <a:r>
              <a:rPr lang="en-US" sz="2800" dirty="0"/>
              <a:t>x </a:t>
            </a:r>
            <a:r>
              <a:rPr lang="en-US" sz="2800" dirty="0">
                <a:latin typeface="+mj-lt"/>
              </a:rPr>
              <a:t>to build </a:t>
            </a:r>
            <a:r>
              <a:rPr lang="en-US" sz="2800" dirty="0"/>
              <a:t>CODE(R) </a:t>
            </a:r>
            <a:r>
              <a:rPr lang="en-US" sz="2800" dirty="0">
                <a:latin typeface="+mn-lt"/>
              </a:rPr>
              <a:t>so </a:t>
            </a:r>
            <a:r>
              <a:rPr lang="en-US" sz="2800" dirty="0"/>
              <a:t> P halts on input x 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⇔ </a:t>
            </a:r>
            <a:r>
              <a:rPr lang="en-US" sz="2800" dirty="0"/>
              <a:t> R halts without reading input</a:t>
            </a:r>
          </a:p>
        </p:txBody>
      </p:sp>
    </p:spTree>
    <p:extLst>
      <p:ext uri="{BB962C8B-B14F-4D97-AF65-F5344CB8AC3E}">
        <p14:creationId xmlns:p14="http://schemas.microsoft.com/office/powerpoint/2010/main" val="212944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The </a:t>
            </a:r>
            <a:r>
              <a:rPr lang="en-US" dirty="0" err="1">
                <a:solidFill>
                  <a:prstClr val="black"/>
                </a:solidFill>
              </a:rPr>
              <a:t>HaltsNoInput</a:t>
            </a:r>
            <a:r>
              <a:rPr lang="en-US" dirty="0">
                <a:solidFill>
                  <a:prstClr val="black"/>
                </a:solidFill>
              </a:rPr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“Hard-coding the input”: 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+mn-lt"/>
              </a:rPr>
              <a:t>Show how to use </a:t>
            </a:r>
            <a:r>
              <a:rPr lang="en-US" sz="2400" dirty="0">
                <a:solidFill>
                  <a:prstClr val="black"/>
                </a:solidFill>
              </a:rPr>
              <a:t>CODE(P)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and</a:t>
            </a:r>
            <a:r>
              <a:rPr lang="en-US" sz="2400" dirty="0">
                <a:solidFill>
                  <a:prstClr val="black"/>
                </a:solidFill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to build </a:t>
            </a:r>
            <a:r>
              <a:rPr lang="en-US" sz="2400" dirty="0">
                <a:solidFill>
                  <a:prstClr val="black"/>
                </a:solidFill>
              </a:rPr>
              <a:t>CODE(R)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so</a:t>
            </a:r>
            <a:r>
              <a:rPr lang="en-US" sz="2400" dirty="0">
                <a:solidFill>
                  <a:prstClr val="black"/>
                </a:solidFill>
              </a:rPr>
              <a:t>             P halts on input x 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⇔ </a:t>
            </a:r>
            <a:r>
              <a:rPr lang="en-US" sz="2400" dirty="0">
                <a:solidFill>
                  <a:prstClr val="black"/>
                </a:solidFill>
              </a:rPr>
              <a:t> R halts without reading input</a:t>
            </a:r>
          </a:p>
          <a:p>
            <a:pPr lvl="2"/>
            <a:r>
              <a:rPr lang="en-US" sz="1600" dirty="0">
                <a:solidFill>
                  <a:prstClr val="black"/>
                </a:solidFill>
              </a:rPr>
              <a:t>			</a:t>
            </a:r>
          </a:p>
          <a:p>
            <a:pPr lvl="0"/>
            <a:r>
              <a:rPr lang="en-US" sz="2400" dirty="0">
                <a:solidFill>
                  <a:srgbClr val="7030A0"/>
                </a:solidFill>
                <a:latin typeface="+mn-lt"/>
              </a:rPr>
              <a:t>Replace input statement in</a:t>
            </a:r>
            <a:r>
              <a:rPr lang="en-US" sz="2400" dirty="0">
                <a:solidFill>
                  <a:srgbClr val="7030A0"/>
                </a:solidFill>
              </a:rPr>
              <a:t> CODE(P)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that reads input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into variable </a:t>
            </a:r>
            <a:r>
              <a:rPr lang="en-US" sz="2400" dirty="0" err="1">
                <a:solidFill>
                  <a:srgbClr val="7030A0"/>
                </a:solidFill>
                <a:latin typeface="Franklin Gothic Medium" panose="020B0603020102020204" pitchFamily="34" charset="0"/>
              </a:rPr>
              <a:t>var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by a hard-coded assignment statement:   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+mn-lt"/>
              </a:rPr>
              <a:t>                 </a:t>
            </a:r>
            <a:r>
              <a:rPr lang="en-US" sz="2400" dirty="0" err="1">
                <a:solidFill>
                  <a:srgbClr val="7030A0"/>
                </a:solidFill>
                <a:latin typeface="Franklin Gothic Medium" panose="020B0603020102020204" pitchFamily="34" charset="0"/>
              </a:rPr>
              <a:t>var</a:t>
            </a:r>
            <a:r>
              <a:rPr lang="en-US" sz="24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= x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7030A0"/>
                </a:solidFill>
                <a:latin typeface="+mn-lt"/>
              </a:rPr>
              <a:t>to produce</a:t>
            </a:r>
            <a:r>
              <a:rPr lang="en-US" sz="24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CODE(R)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.</a:t>
            </a:r>
          </a:p>
          <a:p>
            <a:pPr marL="457200" lvl="1" indent="0">
              <a:buNone/>
            </a:pPr>
            <a:endParaRPr lang="en-US" sz="900" dirty="0">
              <a:solidFill>
                <a:srgbClr val="0070C0"/>
              </a:solidFill>
              <a:latin typeface="+mn-lt"/>
            </a:endParaRPr>
          </a:p>
          <a:p>
            <a:r>
              <a:rPr lang="en-US" sz="2400" dirty="0">
                <a:solidFill>
                  <a:prstClr val="black"/>
                </a:solidFill>
                <a:latin typeface="+mn-lt"/>
              </a:rPr>
              <a:t>So if we have a program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to decide </a:t>
            </a:r>
            <a:r>
              <a:rPr lang="en-US" sz="2400" b="1" dirty="0" err="1">
                <a:solidFill>
                  <a:prstClr val="black"/>
                </a:solidFill>
                <a:latin typeface="+mn-lt"/>
              </a:rPr>
              <a:t>HaltsNoInput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then we can use it as a subroutine as follows to decide the Halting Problem, which we know is impossible: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+mn-lt"/>
              </a:rPr>
              <a:t>On input CODE(</a:t>
            </a:r>
            <a:r>
              <a:rPr lang="en-US" sz="2000" b="1" dirty="0">
                <a:solidFill>
                  <a:prstClr val="black"/>
                </a:solidFill>
                <a:latin typeface="+mn-lt"/>
              </a:rPr>
              <a:t>P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and </a:t>
            </a:r>
            <a:r>
              <a:rPr lang="en-US" sz="2000" b="1" dirty="0">
                <a:solidFill>
                  <a:prstClr val="black"/>
                </a:solidFill>
                <a:latin typeface="+mn-lt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, produce CODE(</a:t>
            </a:r>
            <a:r>
              <a:rPr lang="en-US" sz="2000" b="1" dirty="0">
                <a:solidFill>
                  <a:prstClr val="black"/>
                </a:solidFill>
                <a:latin typeface="+mn-lt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).   Then run </a:t>
            </a:r>
            <a:r>
              <a:rPr lang="en-US" sz="2000" b="1" dirty="0">
                <a:solidFill>
                  <a:srgbClr val="0070C0"/>
                </a:solidFill>
                <a:latin typeface="+mn-lt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 on input CODE(</a:t>
            </a:r>
            <a:r>
              <a:rPr lang="en-US" sz="2000" b="1" dirty="0">
                <a:solidFill>
                  <a:prstClr val="black"/>
                </a:solidFill>
                <a:latin typeface="+mn-lt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and output the answer that</a:t>
            </a:r>
            <a:r>
              <a:rPr lang="en-US" sz="2000" b="1" dirty="0">
                <a:solidFill>
                  <a:prstClr val="black"/>
                </a:solidFill>
                <a:latin typeface="+mn-lt"/>
              </a:rPr>
              <a:t> N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 gives.</a:t>
            </a:r>
          </a:p>
        </p:txBody>
      </p:sp>
    </p:spTree>
    <p:extLst>
      <p:ext uri="{BB962C8B-B14F-4D97-AF65-F5344CB8AC3E}">
        <p14:creationId xmlns:p14="http://schemas.microsoft.com/office/powerpoint/2010/main" val="6444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The impossibility of writing the</a:t>
            </a:r>
            <a:r>
              <a:rPr lang="en-US" sz="2800" dirty="0"/>
              <a:t> CSE 121</a:t>
            </a:r>
            <a:r>
              <a:rPr lang="en-US" sz="2800" dirty="0">
                <a:latin typeface="+mn-lt"/>
              </a:rPr>
              <a:t> grading program follows by combining the ideas from the undecidability of</a:t>
            </a:r>
            <a:r>
              <a:rPr lang="en-US" sz="2800" dirty="0"/>
              <a:t> </a:t>
            </a:r>
            <a:r>
              <a:rPr lang="en-US" sz="2800" dirty="0" err="1"/>
              <a:t>HaltsNoInput</a:t>
            </a:r>
            <a:r>
              <a:rPr lang="en-US" sz="2800" dirty="0"/>
              <a:t> </a:t>
            </a:r>
            <a:r>
              <a:rPr lang="en-US" sz="2800" dirty="0">
                <a:latin typeface="+mn-lt"/>
              </a:rPr>
              <a:t>and</a:t>
            </a:r>
            <a:r>
              <a:rPr lang="en-US" sz="2800" dirty="0"/>
              <a:t> HelloWorld.</a:t>
            </a:r>
          </a:p>
        </p:txBody>
      </p:sp>
    </p:spTree>
    <p:extLst>
      <p:ext uri="{BB962C8B-B14F-4D97-AF65-F5344CB8AC3E}">
        <p14:creationId xmlns:p14="http://schemas.microsoft.com/office/powerpoint/2010/main" val="179894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1607" y="1110517"/>
                <a:ext cx="8229600" cy="5140800"/>
              </a:xfrm>
            </p:spPr>
            <p:txBody>
              <a:bodyPr/>
              <a:lstStyle/>
              <a:p>
                <a:pPr eaLnBrk="1" hangingPunct="1">
                  <a:spcBef>
                    <a:spcPts val="0"/>
                  </a:spcBef>
                  <a:buFontTx/>
                  <a:buChar char="-"/>
                </a:pPr>
                <a:r>
                  <a:rPr lang="en-US" sz="2400" dirty="0"/>
                  <a:t>Can use </a:t>
                </a:r>
                <a:r>
                  <a:rPr lang="en-US" sz="2400" dirty="0" err="1"/>
                  <a:t>undecidability</a:t>
                </a:r>
                <a:r>
                  <a:rPr lang="en-US" sz="2400" dirty="0"/>
                  <a:t> of these problems to show that other problems are undecidable.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eaLnBrk="1" hangingPunct="1">
                  <a:spcBef>
                    <a:spcPts val="0"/>
                  </a:spcBef>
                  <a:buFontTx/>
                  <a:buChar char="-"/>
                </a:pPr>
                <a:r>
                  <a:rPr lang="en-US" sz="2400" dirty="0"/>
                  <a:t>For instance: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EQUIV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:	</a:t>
                </a:r>
                <a:r>
                  <a:rPr lang="en-US" sz="2400" dirty="0"/>
                  <a:t>	</a:t>
                </a:r>
                <a:r>
                  <a:rPr lang="en-US" sz="2400" b="1" dirty="0"/>
                  <a:t>True</a:t>
                </a:r>
                <a:r>
                  <a:rPr lang="en-US" sz="2400" dirty="0"/>
                  <a:t> 	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have the same 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sz="2400" dirty="0"/>
                  <a:t>								behavior for every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 dirty="0"/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sz="2400" dirty="0"/>
                  <a:t>						</a:t>
                </a:r>
                <a:r>
                  <a:rPr lang="en-US" sz="2400" b="1" dirty="0"/>
                  <a:t>False</a:t>
                </a:r>
                <a:r>
                  <a:rPr lang="en-US" sz="2400" dirty="0"/>
                  <a:t> 	otherwise</a:t>
                </a:r>
              </a:p>
              <a:p>
                <a:pPr eaLnBrk="1" hangingPunct="1">
                  <a:spcBef>
                    <a:spcPts val="0"/>
                  </a:spcBef>
                  <a:buFontTx/>
                  <a:buChar char="-"/>
                </a:pPr>
                <a:endParaRPr lang="en-US" sz="2400" dirty="0"/>
              </a:p>
            </p:txBody>
          </p:sp>
        </mc:Choice>
        <mc:Fallback xmlns="">
          <p:sp>
            <p:nvSpPr>
              <p:cNvPr id="2560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1607" y="1110517"/>
                <a:ext cx="8229600" cy="5140800"/>
              </a:xfrm>
              <a:blipFill>
                <a:blip r:embed="rId2"/>
                <a:stretch>
                  <a:fillRect l="-1037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5554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Rice’s theorem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60734" y="984705"/>
            <a:ext cx="7357850" cy="43469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Not 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every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problem on programs is undecidable!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Which of these is decidable?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Input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Franklin Gothic Medium" panose="020B0603020102020204" pitchFamily="34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>
                <a:latin typeface="Franklin Gothic Medium" panose="020B0603020102020204" pitchFamily="34" charset="0"/>
              </a:rPr>
              <a:t/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Output: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true</a:t>
            </a:r>
            <a:r>
              <a:rPr lang="en-US" sz="2400" dirty="0">
                <a:latin typeface="Franklin Gothic Medium" panose="020B0603020102020204" pitchFamily="34" charset="0"/>
              </a:rPr>
              <a:t>   if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Franklin Gothic Medium" panose="020B0603020102020204" pitchFamily="34" charset="0"/>
              </a:rPr>
              <a:t> prints “ERROR” on input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>
                <a:latin typeface="Franklin Gothic Medium" panose="020B0603020102020204" pitchFamily="34" charset="0"/>
              </a:rPr>
              <a:t/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         after less than 100 steps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false</a:t>
            </a:r>
            <a:r>
              <a:rPr lang="en-US" sz="2400" dirty="0">
                <a:latin typeface="Franklin Gothic Medium" panose="020B0603020102020204" pitchFamily="34" charset="0"/>
              </a:rPr>
              <a:t> otherwise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Input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Franklin Gothic Medium" panose="020B0603020102020204" pitchFamily="34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>
                <a:latin typeface="Franklin Gothic Medium" panose="020B0603020102020204" pitchFamily="34" charset="0"/>
              </a:rPr>
              <a:t/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Output: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true    </a:t>
            </a:r>
            <a:r>
              <a:rPr lang="en-US" sz="2400" dirty="0">
                <a:latin typeface="Franklin Gothic Medium" panose="020B0603020102020204" pitchFamily="34" charset="0"/>
              </a:rPr>
              <a:t>if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Franklin Gothic Medium" panose="020B0603020102020204" pitchFamily="34" charset="0"/>
              </a:rPr>
              <a:t> prints “ERROR” on input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>
                <a:latin typeface="Franklin Gothic Medium" panose="020B0603020102020204" pitchFamily="34" charset="0"/>
              </a:rPr>
              <a:t/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          after more than 100 steps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false</a:t>
            </a:r>
            <a:r>
              <a:rPr lang="en-US" sz="2400" dirty="0">
                <a:latin typeface="Franklin Gothic Medium" panose="020B0603020102020204" pitchFamily="34" charset="0"/>
              </a:rPr>
              <a:t>  otherwise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71105" y="5217138"/>
            <a:ext cx="8229600" cy="12047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Rice’s Theorem (a.k.a. Compilers Suck Theorem - informal):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    Any “non-trivial” property of the </a:t>
            </a:r>
            <a:r>
              <a:rPr lang="en-US" sz="2400" b="1" dirty="0">
                <a:latin typeface="Franklin Gothic Medium" panose="020B0603020102020204" pitchFamily="34" charset="0"/>
              </a:rPr>
              <a:t>input-output behavior </a:t>
            </a:r>
            <a:r>
              <a:rPr lang="en-US" sz="2400" dirty="0">
                <a:latin typeface="Franklin Gothic Medium" panose="020B0603020102020204" pitchFamily="34" charset="0"/>
              </a:rPr>
              <a:t>of 	Java programs is undecidable.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1105" y="1947333"/>
            <a:ext cx="6281628" cy="1430867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1105" y="3481625"/>
            <a:ext cx="6281628" cy="1430867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34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uiExpand="1" build="p"/>
      <p:bldP spid="2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Computers and algorithms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44160"/>
            <a:ext cx="7922871" cy="53591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Franklin Gothic Medium" panose="020B0603020102020204" pitchFamily="34" charset="0"/>
              </a:rPr>
              <a:t>Does Java (or any programming language) cover all possible computation? Every possible algorithm?</a:t>
            </a:r>
          </a:p>
          <a:p>
            <a:pPr lvl="2"/>
            <a:endParaRPr lang="en-US" sz="2200" dirty="0"/>
          </a:p>
          <a:p>
            <a:r>
              <a:rPr lang="en-US" sz="2200" dirty="0">
                <a:latin typeface="Franklin Gothic Medium" panose="020B0603020102020204" pitchFamily="34" charset="0"/>
              </a:rPr>
              <a:t>There was a time when computers were people who did calculations on sheets paper to solve computational problems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latin typeface="Franklin Gothic Medium" panose="020B0603020102020204" pitchFamily="34" charset="0"/>
              </a:rPr>
              <a:t>Computers as we known them arose from trying to understand everything these people could do.</a:t>
            </a:r>
          </a:p>
        </p:txBody>
      </p:sp>
      <p:pic>
        <p:nvPicPr>
          <p:cNvPr id="1026" name="Picture 2" descr="http://cdn.theatlantic.com/assets/media/img/posts/computer_wid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62" y="3135238"/>
            <a:ext cx="2739771" cy="2054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5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Before Java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2947" y="1244160"/>
            <a:ext cx="8229600" cy="514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1930’s:</a:t>
            </a:r>
          </a:p>
          <a:p>
            <a:pPr marL="457200" lvl="1" indent="0">
              <a:buNone/>
            </a:pPr>
            <a:r>
              <a:rPr lang="en-US" sz="2200" dirty="0"/>
              <a:t>How can we formalize what algorithms are possible?</a:t>
            </a:r>
          </a:p>
          <a:p>
            <a:pPr lvl="2"/>
            <a:r>
              <a:rPr lang="en-US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Turing machines </a:t>
            </a:r>
            <a:r>
              <a:rPr lang="en-US" sz="2200" dirty="0"/>
              <a:t>(Turing, Post)</a:t>
            </a:r>
          </a:p>
          <a:p>
            <a:pPr lvl="3"/>
            <a:r>
              <a:rPr lang="en-US" sz="2200" dirty="0"/>
              <a:t>basis of modern computers</a:t>
            </a:r>
          </a:p>
          <a:p>
            <a:pPr lvl="2"/>
            <a:r>
              <a:rPr lang="en-US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Lambda Calculus</a:t>
            </a:r>
            <a:r>
              <a:rPr lang="en-US" sz="2200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200" dirty="0"/>
              <a:t>(Church)</a:t>
            </a:r>
          </a:p>
          <a:p>
            <a:pPr lvl="3"/>
            <a:r>
              <a:rPr lang="en-US" sz="2200" dirty="0"/>
              <a:t>basis for functional programming, LISP</a:t>
            </a:r>
          </a:p>
          <a:p>
            <a:pPr lvl="2"/>
            <a:r>
              <a:rPr lang="en-US" sz="2200" dirty="0">
                <a:solidFill>
                  <a:srgbClr val="C00000"/>
                </a:solidFill>
                <a:latin typeface="Symbol" pitchFamily="18" charset="2"/>
              </a:rPr>
              <a:t>m</a:t>
            </a:r>
            <a:r>
              <a:rPr lang="en-US" sz="2200" dirty="0">
                <a:solidFill>
                  <a:srgbClr val="C00000"/>
                </a:solidFill>
              </a:rPr>
              <a:t>-</a:t>
            </a:r>
            <a:r>
              <a:rPr lang="en-US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recursive functions</a:t>
            </a:r>
            <a:r>
              <a:rPr lang="en-US" sz="2200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200" dirty="0"/>
              <a:t>(Kleene)</a:t>
            </a:r>
          </a:p>
          <a:p>
            <a:pPr lvl="3"/>
            <a:r>
              <a:rPr lang="en-US" sz="2200" dirty="0"/>
              <a:t>alternative functional programming basis</a:t>
            </a:r>
          </a:p>
        </p:txBody>
      </p:sp>
    </p:spTree>
    <p:extLst>
      <p:ext uri="{BB962C8B-B14F-4D97-AF65-F5344CB8AC3E}">
        <p14:creationId xmlns:p14="http://schemas.microsoft.com/office/powerpoint/2010/main" val="110620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50399" y="1215224"/>
            <a:ext cx="7864390" cy="15880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688" y="1215224"/>
            <a:ext cx="7507045" cy="5140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200" b="1" dirty="0">
                <a:solidFill>
                  <a:srgbClr val="C00000"/>
                </a:solidFill>
              </a:rPr>
              <a:t>Church-Turing Thesis: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/>
              <a:t>Any reasonable model of computation that includes all possible algorithms is equivalent in power to a Turing machine</a:t>
            </a:r>
          </a:p>
          <a:p>
            <a:pPr lvl="1" eaLnBrk="1" hangingPunct="1"/>
            <a:endParaRPr lang="en-US" sz="2200" dirty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r>
              <a:rPr lang="en-US" sz="2800" dirty="0"/>
              <a:t>E</a:t>
            </a:r>
            <a:r>
              <a:rPr lang="en-US" sz="2400" dirty="0"/>
              <a:t>vidence</a:t>
            </a:r>
          </a:p>
          <a:p>
            <a:pPr lvl="1" eaLnBrk="1" hangingPunct="1"/>
            <a:r>
              <a:rPr lang="en-US" sz="2400" dirty="0"/>
              <a:t>Intuitive justification</a:t>
            </a:r>
          </a:p>
          <a:p>
            <a:pPr lvl="1"/>
            <a:r>
              <a:rPr lang="en-US" sz="2400" dirty="0"/>
              <a:t>Huge numbers of models based on radically different ideas turned out to be equivalent to TMs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3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Monday, Review session Sunday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0227"/>
            <a:ext cx="8581698" cy="5140800"/>
          </a:xfrm>
        </p:spPr>
        <p:txBody>
          <a:bodyPr/>
          <a:lstStyle/>
          <a:p>
            <a:r>
              <a:rPr lang="en-US" sz="2800" b="1" dirty="0">
                <a:latin typeface="+mn-lt"/>
              </a:rPr>
              <a:t>Monday</a:t>
            </a:r>
            <a:r>
              <a:rPr lang="en-US" sz="2800" dirty="0">
                <a:latin typeface="+mn-lt"/>
              </a:rPr>
              <a:t> at either </a:t>
            </a:r>
            <a:r>
              <a:rPr lang="en-US" sz="2800" b="1" dirty="0">
                <a:latin typeface="+mn-lt"/>
              </a:rPr>
              <a:t>2:30-4:20 </a:t>
            </a:r>
            <a:r>
              <a:rPr lang="en-US" sz="2800" dirty="0">
                <a:latin typeface="+mn-lt"/>
              </a:rPr>
              <a:t>or </a:t>
            </a:r>
            <a:r>
              <a:rPr lang="en-US" sz="2800" b="1" dirty="0">
                <a:latin typeface="+mn-lt"/>
              </a:rPr>
              <a:t>4:30-6:20</a:t>
            </a:r>
          </a:p>
          <a:p>
            <a:pPr lvl="1"/>
            <a:r>
              <a:rPr lang="en-US" b="1" dirty="0">
                <a:latin typeface="+mn-lt"/>
              </a:rPr>
              <a:t>JHN 102</a:t>
            </a:r>
          </a:p>
          <a:p>
            <a:pPr lvl="1"/>
            <a:r>
              <a:rPr lang="en-US" b="1" dirty="0">
                <a:latin typeface="+mn-lt"/>
              </a:rPr>
              <a:t>Must select your exam time by Saturday </a:t>
            </a:r>
          </a:p>
          <a:p>
            <a:pPr lvl="2"/>
            <a:r>
              <a:rPr lang="en-US" b="1" dirty="0"/>
              <a:t>No changes permitted after that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Bring your </a:t>
            </a:r>
            <a:r>
              <a:rPr lang="en-US" b="1" dirty="0">
                <a:latin typeface="+mn-lt"/>
              </a:rPr>
              <a:t>UW ID</a:t>
            </a:r>
            <a:endParaRPr lang="en-US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Comprehensive:</a:t>
            </a:r>
            <a:r>
              <a:rPr lang="en-US" sz="28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Full probs only on topics that were covered in homework. May have small probs on other topics.</a:t>
            </a:r>
          </a:p>
          <a:p>
            <a:pPr lvl="1"/>
            <a:r>
              <a:rPr lang="en-US" sz="2400" dirty="0">
                <a:latin typeface="+mn-lt"/>
              </a:rPr>
              <a:t>May includes pre-midterm topics, e.g., formal proofs.</a:t>
            </a:r>
          </a:p>
          <a:p>
            <a:pPr lvl="1"/>
            <a:r>
              <a:rPr lang="en-US" sz="2400" dirty="0">
                <a:latin typeface="+mn-lt"/>
              </a:rPr>
              <a:t>Reference sheets will be included.  Closed book. No notes.</a:t>
            </a:r>
          </a:p>
          <a:p>
            <a:pPr lvl="2"/>
            <a:endParaRPr lang="en-US" sz="1100" dirty="0"/>
          </a:p>
          <a:p>
            <a:r>
              <a:rPr lang="en-US" sz="2800" b="1" dirty="0">
                <a:latin typeface="+mn-lt"/>
              </a:rPr>
              <a:t>Review session:  </a:t>
            </a:r>
            <a:r>
              <a:rPr lang="en-US" sz="2800" b="1" i="1" dirty="0">
                <a:latin typeface="+mn-lt"/>
              </a:rPr>
              <a:t>Sunday starting at</a:t>
            </a:r>
            <a:r>
              <a:rPr lang="en-US" sz="2800" b="1" dirty="0">
                <a:latin typeface="+mn-lt"/>
              </a:rPr>
              <a:t> 1 pm on Zoom</a:t>
            </a:r>
          </a:p>
          <a:p>
            <a:pPr lvl="1"/>
            <a:r>
              <a:rPr lang="en-US" b="1" dirty="0">
                <a:latin typeface="+mn-lt"/>
              </a:rPr>
              <a:t>Bring your questions !!</a:t>
            </a:r>
          </a:p>
        </p:txBody>
      </p:sp>
    </p:spTree>
    <p:extLst>
      <p:ext uri="{BB962C8B-B14F-4D97-AF65-F5344CB8AC3E}">
        <p14:creationId xmlns:p14="http://schemas.microsoft.com/office/powerpoint/2010/main" val="3474705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429" y="1064396"/>
            <a:ext cx="8674743" cy="5140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Finite Control</a:t>
            </a:r>
          </a:p>
          <a:p>
            <a:pPr lvl="1">
              <a:defRPr/>
            </a:pPr>
            <a:r>
              <a:rPr lang="en-US" sz="2400" dirty="0"/>
              <a:t>Brain/CPU  </a:t>
            </a:r>
            <a:r>
              <a:rPr lang="en-US" sz="2400" dirty="0">
                <a:latin typeface="+mn-lt"/>
              </a:rPr>
              <a:t>that has only a</a:t>
            </a:r>
            <a:r>
              <a:rPr lang="en-US" sz="2400" dirty="0"/>
              <a:t> finite # of possible “states of mind”</a:t>
            </a:r>
          </a:p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Recording medium</a:t>
            </a:r>
          </a:p>
          <a:p>
            <a:pPr lvl="1">
              <a:defRPr/>
            </a:pPr>
            <a:r>
              <a:rPr lang="en-US" sz="2400" dirty="0"/>
              <a:t>An unlimited supply of </a:t>
            </a:r>
            <a:r>
              <a:rPr lang="en-US" sz="2400" dirty="0">
                <a:latin typeface="+mn-lt"/>
              </a:rPr>
              <a:t>blank </a:t>
            </a:r>
            <a:r>
              <a:rPr lang="en-US" sz="2400" dirty="0"/>
              <a:t>“scratch paper”</a:t>
            </a:r>
            <a:r>
              <a:rPr lang="en-US" sz="2400" dirty="0">
                <a:latin typeface="+mn-lt"/>
              </a:rPr>
              <a:t> on which to </a:t>
            </a:r>
            <a:r>
              <a:rPr lang="en-US" sz="2400" dirty="0"/>
              <a:t>write &amp; read symbols, </a:t>
            </a:r>
            <a:r>
              <a:rPr lang="en-US" sz="2400" dirty="0">
                <a:latin typeface="+mn-lt"/>
              </a:rPr>
              <a:t>each chosen from a</a:t>
            </a:r>
            <a:r>
              <a:rPr lang="en-US" sz="2400" dirty="0"/>
              <a:t> finite set of possibilities</a:t>
            </a:r>
          </a:p>
          <a:p>
            <a:pPr lvl="1">
              <a:defRPr/>
            </a:pPr>
            <a:r>
              <a:rPr lang="en-US" sz="2400" dirty="0"/>
              <a:t>Input </a:t>
            </a:r>
            <a:r>
              <a:rPr lang="en-US" sz="2400" dirty="0">
                <a:latin typeface="+mn-lt"/>
              </a:rPr>
              <a:t>also supplied </a:t>
            </a:r>
            <a:r>
              <a:rPr lang="en-US" sz="2400" dirty="0"/>
              <a:t>on </a:t>
            </a:r>
            <a:r>
              <a:rPr lang="en-US" sz="2400" dirty="0">
                <a:latin typeface="+mn-lt"/>
              </a:rPr>
              <a:t>the</a:t>
            </a:r>
            <a:r>
              <a:rPr lang="en-US" sz="2400" dirty="0"/>
              <a:t> scratch paper</a:t>
            </a:r>
          </a:p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Focus of attention</a:t>
            </a:r>
          </a:p>
          <a:p>
            <a:pPr lvl="1">
              <a:defRPr/>
            </a:pPr>
            <a:r>
              <a:rPr lang="en-US" sz="2400" dirty="0"/>
              <a:t>Finite control </a:t>
            </a:r>
            <a:r>
              <a:rPr lang="en-US" sz="2400" dirty="0">
                <a:latin typeface="+mn-lt"/>
              </a:rPr>
              <a:t>can only</a:t>
            </a:r>
            <a:r>
              <a:rPr lang="en-US" sz="2400" dirty="0"/>
              <a:t> focus on </a:t>
            </a:r>
            <a:r>
              <a:rPr lang="en-US" sz="2400" dirty="0">
                <a:latin typeface="+mn-lt"/>
              </a:rPr>
              <a:t>a </a:t>
            </a:r>
            <a:r>
              <a:rPr lang="en-US" sz="2400" dirty="0"/>
              <a:t>small portion of the recording medium at once</a:t>
            </a:r>
          </a:p>
          <a:p>
            <a:pPr lvl="1">
              <a:defRPr/>
            </a:pPr>
            <a:r>
              <a:rPr lang="en-US" sz="2400" dirty="0"/>
              <a:t>Focus of attention </a:t>
            </a:r>
            <a:r>
              <a:rPr lang="en-US" sz="2400" dirty="0">
                <a:latin typeface="+mn-lt"/>
              </a:rPr>
              <a:t>can only</a:t>
            </a:r>
            <a:r>
              <a:rPr lang="en-US" sz="2400" dirty="0"/>
              <a:t> shift a small amount at a time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5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831" y="1095022"/>
            <a:ext cx="8172691" cy="541866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Recording medium</a:t>
            </a:r>
          </a:p>
          <a:p>
            <a:pPr lvl="1">
              <a:defRPr/>
            </a:pPr>
            <a:r>
              <a:rPr lang="en-US" dirty="0"/>
              <a:t>An</a:t>
            </a:r>
            <a:r>
              <a:rPr lang="en-US" dirty="0">
                <a:latin typeface="Franklin Gothic Medium" panose="020B0603020102020204" pitchFamily="34" charset="0"/>
              </a:rPr>
              <a:t> infinite </a:t>
            </a:r>
            <a:r>
              <a:rPr lang="en-US" dirty="0"/>
              <a:t>read/write</a:t>
            </a:r>
            <a:r>
              <a:rPr lang="en-US" dirty="0">
                <a:latin typeface="Franklin Gothic Medium" panose="020B0603020102020204" pitchFamily="34" charset="0"/>
              </a:rPr>
              <a:t> “tape” </a:t>
            </a:r>
            <a:r>
              <a:rPr lang="en-US" dirty="0"/>
              <a:t>marked off into </a:t>
            </a:r>
            <a:r>
              <a:rPr lang="en-US" dirty="0">
                <a:latin typeface="Franklin Gothic Medium" panose="020B0603020102020204" pitchFamily="34" charset="0"/>
              </a:rPr>
              <a:t>cells</a:t>
            </a:r>
          </a:p>
          <a:p>
            <a:pPr lvl="1">
              <a:defRPr/>
            </a:pPr>
            <a:r>
              <a:rPr lang="en-US" dirty="0"/>
              <a:t>Each</a:t>
            </a:r>
            <a:r>
              <a:rPr lang="en-US" dirty="0">
                <a:latin typeface="Franklin Gothic Medium" panose="020B0603020102020204" pitchFamily="34" charset="0"/>
              </a:rPr>
              <a:t> cell </a:t>
            </a:r>
            <a:r>
              <a:rPr lang="en-US" dirty="0"/>
              <a:t>can store</a:t>
            </a:r>
            <a:r>
              <a:rPr lang="en-US" dirty="0">
                <a:latin typeface="Franklin Gothic Medium" panose="020B0603020102020204" pitchFamily="34" charset="0"/>
              </a:rPr>
              <a:t> one symbol or </a:t>
            </a:r>
            <a:r>
              <a:rPr lang="en-US" dirty="0"/>
              <a:t>be</a:t>
            </a:r>
            <a:r>
              <a:rPr lang="en-US" dirty="0">
                <a:latin typeface="Franklin Gothic Medium" panose="020B0603020102020204" pitchFamily="34" charset="0"/>
              </a:rPr>
              <a:t> “blank”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</a:rPr>
              <a:t>Tape </a:t>
            </a:r>
            <a:r>
              <a:rPr lang="en-US" dirty="0"/>
              <a:t>is</a:t>
            </a:r>
            <a:r>
              <a:rPr lang="en-US" dirty="0">
                <a:latin typeface="Franklin Gothic Medium" panose="020B0603020102020204" pitchFamily="34" charset="0"/>
              </a:rPr>
              <a:t> initially</a:t>
            </a:r>
            <a:r>
              <a:rPr lang="en-US" dirty="0"/>
              <a:t> all</a:t>
            </a:r>
            <a:r>
              <a:rPr lang="en-US" dirty="0">
                <a:latin typeface="Franklin Gothic Medium" panose="020B0603020102020204" pitchFamily="34" charset="0"/>
              </a:rPr>
              <a:t> blank except </a:t>
            </a:r>
            <a:r>
              <a:rPr lang="en-US" dirty="0"/>
              <a:t>a few</a:t>
            </a:r>
            <a:r>
              <a:rPr lang="en-US" dirty="0">
                <a:latin typeface="Franklin Gothic Medium" panose="020B0603020102020204" pitchFamily="34" charset="0"/>
              </a:rPr>
              <a:t> cells </a:t>
            </a:r>
            <a:r>
              <a:rPr lang="en-US" dirty="0"/>
              <a:t>of the tape </a:t>
            </a:r>
            <a:r>
              <a:rPr lang="en-US" dirty="0">
                <a:latin typeface="Franklin Gothic Medium" panose="020B0603020102020204" pitchFamily="34" charset="0"/>
              </a:rPr>
              <a:t>containing the input string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</a:rPr>
              <a:t>Read/write head </a:t>
            </a:r>
            <a:r>
              <a:rPr lang="en-US" dirty="0"/>
              <a:t>can</a:t>
            </a:r>
            <a:r>
              <a:rPr lang="en-US" dirty="0">
                <a:latin typeface="Franklin Gothic Medium" panose="020B0603020102020204" pitchFamily="34" charset="0"/>
              </a:rPr>
              <a:t> scan one cell </a:t>
            </a:r>
            <a:r>
              <a:rPr lang="en-US" dirty="0"/>
              <a:t>of the tape - </a:t>
            </a:r>
            <a:r>
              <a:rPr lang="en-US" dirty="0">
                <a:latin typeface="Franklin Gothic Medium" panose="020B0603020102020204" pitchFamily="34" charset="0"/>
              </a:rPr>
              <a:t>starts on input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In each step, </a:t>
            </a:r>
            <a:r>
              <a:rPr lang="en-US" dirty="0">
                <a:latin typeface="Franklin Gothic Medium" panose="020B0603020102020204" pitchFamily="34" charset="0"/>
              </a:rPr>
              <a:t>a Turing machine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latin typeface="Franklin Gothic Medium" panose="020B0603020102020204" pitchFamily="34" charset="0"/>
              </a:rPr>
              <a:t>Reads </a:t>
            </a:r>
            <a:r>
              <a:rPr lang="en-US" dirty="0"/>
              <a:t>the </a:t>
            </a:r>
            <a:r>
              <a:rPr lang="en-US" dirty="0">
                <a:latin typeface="Franklin Gothic Medium" panose="020B0603020102020204" pitchFamily="34" charset="0"/>
              </a:rPr>
              <a:t>currently scanned cell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latin typeface="Franklin Gothic Medium" panose="020B0603020102020204" pitchFamily="34" charset="0"/>
              </a:rPr>
              <a:t>Based on current state and scanned symbol </a:t>
            </a:r>
          </a:p>
          <a:p>
            <a:pPr marL="1143000" lvl="2" indent="-514350">
              <a:buFont typeface="+mj-lt"/>
              <a:buAutoNum type="romanLcPeriod"/>
              <a:defRPr/>
            </a:pPr>
            <a:r>
              <a:rPr lang="en-US" dirty="0">
                <a:latin typeface="Franklin Gothic Medium" panose="020B0603020102020204" pitchFamily="34" charset="0"/>
              </a:rPr>
              <a:t>Overwrites symbol in scanned cell</a:t>
            </a:r>
          </a:p>
          <a:p>
            <a:pPr marL="1143000" lvl="2" indent="-514350">
              <a:buFont typeface="+mj-lt"/>
              <a:buAutoNum type="romanLcPeriod"/>
              <a:defRPr/>
            </a:pPr>
            <a:r>
              <a:rPr lang="en-US" dirty="0">
                <a:latin typeface="Franklin Gothic Medium" panose="020B0603020102020204" pitchFamily="34" charset="0"/>
              </a:rPr>
              <a:t>Moves read/write head left or right one cell</a:t>
            </a:r>
          </a:p>
          <a:p>
            <a:pPr marL="1143000" lvl="2" indent="-514350">
              <a:buFont typeface="+mj-lt"/>
              <a:buAutoNum type="romanLcPeriod"/>
              <a:defRPr/>
            </a:pPr>
            <a:r>
              <a:rPr lang="en-US" dirty="0">
                <a:latin typeface="Franklin Gothic Medium" panose="020B0603020102020204" pitchFamily="34" charset="0"/>
              </a:rPr>
              <a:t>Changes to a new state</a:t>
            </a:r>
          </a:p>
          <a:p>
            <a:pPr lvl="2">
              <a:defRPr/>
            </a:pPr>
            <a:endParaRPr lang="en-US" sz="2900" dirty="0"/>
          </a:p>
          <a:p>
            <a:pPr>
              <a:defRPr/>
            </a:pPr>
            <a:r>
              <a:rPr lang="en-US" dirty="0">
                <a:latin typeface="Franklin Gothic Medium" panose="020B0603020102020204" pitchFamily="34" charset="0"/>
              </a:rPr>
              <a:t>Each Turing Machine is specified by its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finite set of rules</a:t>
            </a:r>
          </a:p>
        </p:txBody>
      </p:sp>
    </p:spTree>
    <p:extLst>
      <p:ext uri="{BB962C8B-B14F-4D97-AF65-F5344CB8AC3E}">
        <p14:creationId xmlns:p14="http://schemas.microsoft.com/office/powerpoint/2010/main" val="362408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graphicFrame>
        <p:nvGraphicFramePr>
          <p:cNvPr id="4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4934666"/>
              </p:ext>
            </p:extLst>
          </p:nvPr>
        </p:nvGraphicFramePr>
        <p:xfrm>
          <a:off x="5389944" y="2141664"/>
          <a:ext cx="3124197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7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6138228" y="1772856"/>
            <a:ext cx="242316" cy="29260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48161"/>
              </p:ext>
            </p:extLst>
          </p:nvPr>
        </p:nvGraphicFramePr>
        <p:xfrm>
          <a:off x="694481" y="1297350"/>
          <a:ext cx="4288420" cy="228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230">
                <a:tc>
                  <a:txBody>
                    <a:bodyPr/>
                    <a:lstStyle/>
                    <a:p>
                      <a:endParaRPr lang="en-US" dirty="0">
                        <a:latin typeface="Franklin Gothic Medium" panose="020B06030201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_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s</a:t>
                      </a:r>
                      <a:r>
                        <a:rPr lang="en-US" baseline="-25000" dirty="0">
                          <a:latin typeface="Franklin Gothic Medium" panose="020B0603020102020204" pitchFamily="34" charset="0"/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(1, L, s</a:t>
                      </a:r>
                      <a:r>
                        <a:rPr lang="en-US" baseline="-25000" dirty="0">
                          <a:latin typeface="Franklin Gothic Medium" panose="020B0603020102020204" pitchFamily="34" charset="0"/>
                        </a:rPr>
                        <a:t>3</a:t>
                      </a:r>
                      <a:r>
                        <a:rPr lang="en-US" dirty="0">
                          <a:latin typeface="Franklin Gothic Medium" panose="020B0603020102020204" pitchFamily="34" charset="0"/>
                        </a:rPr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(1, L, s</a:t>
                      </a:r>
                      <a:r>
                        <a:rPr lang="en-US" baseline="-25000" dirty="0">
                          <a:latin typeface="Franklin Gothic Medium" panose="020B0603020102020204" pitchFamily="34" charset="0"/>
                        </a:rPr>
                        <a:t>4</a:t>
                      </a:r>
                      <a:r>
                        <a:rPr lang="en-US" dirty="0">
                          <a:latin typeface="Franklin Gothic Medium" panose="020B0603020102020204" pitchFamily="34" charset="0"/>
                        </a:rPr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(0, R, s</a:t>
                      </a:r>
                      <a:r>
                        <a:rPr lang="en-US" baseline="-25000" dirty="0">
                          <a:latin typeface="Franklin Gothic Medium" panose="020B0603020102020204" pitchFamily="34" charset="0"/>
                        </a:rPr>
                        <a:t>2</a:t>
                      </a:r>
                      <a:r>
                        <a:rPr lang="en-US" dirty="0">
                          <a:latin typeface="Franklin Gothic Medium" panose="020B0603020102020204" pitchFamily="34" charset="0"/>
                        </a:rPr>
                        <a:t>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s</a:t>
                      </a:r>
                      <a:r>
                        <a:rPr lang="en-US" baseline="-25000" dirty="0">
                          <a:latin typeface="Franklin Gothic Medium" panose="020B0603020102020204" pitchFamily="34" charset="0"/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(0,</a:t>
                      </a:r>
                      <a:r>
                        <a:rPr lang="en-US" baseline="0" dirty="0">
                          <a:latin typeface="Franklin Gothic Medium" panose="020B0603020102020204" pitchFamily="34" charset="0"/>
                        </a:rPr>
                        <a:t> R,</a:t>
                      </a:r>
                      <a:r>
                        <a:rPr lang="en-US" dirty="0">
                          <a:latin typeface="Franklin Gothic Medium" panose="020B0603020102020204" pitchFamily="34" charset="0"/>
                        </a:rPr>
                        <a:t> s</a:t>
                      </a:r>
                      <a:r>
                        <a:rPr lang="en-US" baseline="-25000" dirty="0">
                          <a:latin typeface="Franklin Gothic Medium" panose="020B0603020102020204" pitchFamily="34" charset="0"/>
                        </a:rPr>
                        <a:t>1</a:t>
                      </a:r>
                      <a:r>
                        <a:rPr lang="en-US" dirty="0">
                          <a:latin typeface="Franklin Gothic Medium" panose="020B0603020102020204" pitchFamily="34" charset="0"/>
                        </a:rPr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(1, R, s</a:t>
                      </a:r>
                      <a:r>
                        <a:rPr lang="en-US" baseline="-25000" dirty="0">
                          <a:latin typeface="Franklin Gothic Medium" panose="020B0603020102020204" pitchFamily="34" charset="0"/>
                        </a:rPr>
                        <a:t>1</a:t>
                      </a:r>
                      <a:r>
                        <a:rPr lang="en-US" dirty="0">
                          <a:latin typeface="Franklin Gothic Medium" panose="020B0603020102020204" pitchFamily="34" charset="0"/>
                        </a:rPr>
                        <a:t>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ranklin Gothic Medium" panose="020B0603020102020204" pitchFamily="34" charset="0"/>
                        </a:rPr>
                        <a:t>(0,</a:t>
                      </a:r>
                      <a:r>
                        <a:rPr lang="en-US" baseline="0" dirty="0">
                          <a:latin typeface="Franklin Gothic Medium" panose="020B0603020102020204" pitchFamily="34" charset="0"/>
                        </a:rPr>
                        <a:t> </a:t>
                      </a:r>
                      <a:r>
                        <a:rPr lang="en-US" dirty="0">
                          <a:latin typeface="Franklin Gothic Medium" panose="020B0603020102020204" pitchFamily="34" charset="0"/>
                        </a:rPr>
                        <a:t>R, s</a:t>
                      </a:r>
                      <a:r>
                        <a:rPr lang="en-US" baseline="-25000" dirty="0">
                          <a:latin typeface="Franklin Gothic Medium" panose="020B0603020102020204" pitchFamily="34" charset="0"/>
                        </a:rPr>
                        <a:t>1</a:t>
                      </a:r>
                      <a:r>
                        <a:rPr lang="en-US" dirty="0">
                          <a:latin typeface="Franklin Gothic Medium" panose="020B0603020102020204" pitchFamily="34" charset="0"/>
                        </a:rPr>
                        <a:t>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Franklin Gothic Medium" panose="020B0603020102020204" pitchFamily="34" charset="0"/>
                        </a:rPr>
                        <a:t>s</a:t>
                      </a:r>
                      <a:r>
                        <a:rPr lang="en-US" baseline="-25000" dirty="0">
                          <a:solidFill>
                            <a:srgbClr val="00B050"/>
                          </a:solidFill>
                          <a:latin typeface="Franklin Gothic Medium" panose="020B0603020102020204" pitchFamily="34" charset="0"/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>
                        <a:latin typeface="Franklin Gothic Medium" panose="020B06030201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>
                        <a:latin typeface="Franklin Gothic Medium" panose="020B06030201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>
                        <a:latin typeface="Franklin Gothic Medium" panose="020B0603020102020204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2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Franklin Gothic Medium" panose="020B0603020102020204" pitchFamily="34" charset="0"/>
                        </a:rPr>
                        <a:t>s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  <a:latin typeface="Franklin Gothic Medium" panose="020B0603020102020204" pitchFamily="34" charset="0"/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>
                        <a:latin typeface="Franklin Gothic Medium" panose="020B06030201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>
                        <a:latin typeface="Franklin Gothic Medium" panose="020B06030201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>
                        <a:latin typeface="Franklin Gothic Medium" panose="020B0603020102020204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537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s.washington.edu/public_files/SPT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75" y="-1191395"/>
            <a:ext cx="6777892" cy="76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UW CSE’s Steam-Powered Turing Machine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8933" y="6480174"/>
            <a:ext cx="30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Franklin Gothic Medium"/>
                <a:cs typeface="Franklin Gothic Medium"/>
              </a:rPr>
              <a:t>Original in </a:t>
            </a:r>
            <a:r>
              <a:rPr lang="en-US" dirty="0" err="1">
                <a:solidFill>
                  <a:srgbClr val="0070C0"/>
                </a:solidFill>
                <a:latin typeface="Franklin Gothic Medium"/>
                <a:cs typeface="Franklin Gothic Medium"/>
              </a:rPr>
              <a:t>Sieg</a:t>
            </a:r>
            <a:r>
              <a:rPr lang="en-US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Hall stairwell</a:t>
            </a:r>
          </a:p>
        </p:txBody>
      </p:sp>
    </p:spTree>
    <p:extLst>
      <p:ext uri="{BB962C8B-B14F-4D97-AF65-F5344CB8AC3E}">
        <p14:creationId xmlns:p14="http://schemas.microsoft.com/office/powerpoint/2010/main" val="2896858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9205" y="1177724"/>
            <a:ext cx="7268902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Ideal Java/C programs: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like the Java/C you’re used to programming with, except you never run out of memory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Constructor methods always succeed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malloc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C never fails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300" dirty="0">
                <a:latin typeface="Franklin Gothic Medium" panose="020B0603020102020204" pitchFamily="34" charset="0"/>
              </a:rPr>
              <a:t>Equivalent to Turing machines except a lot easier to program: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Turing machine definition is useful for breaking computation down into simplest steps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only care about high level so we use programs</a:t>
            </a:r>
          </a:p>
        </p:txBody>
      </p:sp>
    </p:spTree>
    <p:extLst>
      <p:ext uri="{BB962C8B-B14F-4D97-AF65-F5344CB8AC3E}">
        <p14:creationId xmlns:p14="http://schemas.microsoft.com/office/powerpoint/2010/main" val="1646018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Turing’s big idea part 1:  Machines as data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30820" y="1096701"/>
            <a:ext cx="8229600" cy="480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Original Turing machine definition: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 different “machine” </a:t>
            </a:r>
            <a:r>
              <a:rPr lang="en-US" sz="2800" b="1" dirty="0">
                <a:solidFill>
                  <a:srgbClr val="C00000"/>
                </a:solidFill>
                <a:latin typeface="Arial" charset="0"/>
              </a:rPr>
              <a:t>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for each task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Each machine </a:t>
            </a:r>
            <a:r>
              <a:rPr lang="en-US" sz="2800" b="1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is defined by a finite set of possible operations on finite set of symbols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So...</a:t>
            </a:r>
            <a:r>
              <a:rPr lang="en-US" sz="2800" b="1" dirty="0">
                <a:solidFill>
                  <a:srgbClr val="C00000"/>
                </a:solidFill>
              </a:rPr>
              <a:t> 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has a finite description as a sequence of symbols, its “code”, which we denote </a:t>
            </a:r>
            <a:r>
              <a:rPr lang="en-US" sz="2800" dirty="0">
                <a:solidFill>
                  <a:srgbClr val="C00000"/>
                </a:solidFill>
                <a:latin typeface="Franklin Gothic Medium"/>
              </a:rPr>
              <a:t>&lt;</a:t>
            </a:r>
            <a:r>
              <a:rPr lang="en-US" sz="2800" b="1" dirty="0">
                <a:solidFill>
                  <a:srgbClr val="C00000"/>
                </a:solidFill>
                <a:latin typeface="Franklin Gothic Medium"/>
              </a:rPr>
              <a:t>M</a:t>
            </a:r>
            <a:r>
              <a:rPr lang="en-US" sz="2800" dirty="0">
                <a:solidFill>
                  <a:srgbClr val="C00000"/>
                </a:solidFill>
                <a:latin typeface="Franklin Gothic Medium"/>
              </a:rPr>
              <a:t>&gt;</a:t>
            </a:r>
          </a:p>
          <a:p>
            <a:pPr lvl="2">
              <a:lnSpc>
                <a:spcPct val="90000"/>
              </a:lnSpc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Franklin Gothic Medium" panose="020B0603020102020204" pitchFamily="34" charset="0"/>
              </a:rPr>
              <a:t>You already are used to this idea with the notion of the program code or text but this was a new idea in Turing’s time.</a:t>
            </a:r>
          </a:p>
        </p:txBody>
      </p:sp>
    </p:spTree>
    <p:extLst>
      <p:ext uri="{BB962C8B-B14F-4D97-AF65-F5344CB8AC3E}">
        <p14:creationId xmlns:p14="http://schemas.microsoft.com/office/powerpoint/2010/main" val="90142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Turing’s big idea part 2:  A Universal TM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ranklin Gothic Medium" panose="020B0603020102020204" pitchFamily="34" charset="0"/>
              </a:rPr>
              <a:t>A Turing machine interpreter </a:t>
            </a:r>
            <a:r>
              <a:rPr lang="en-US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U</a:t>
            </a:r>
          </a:p>
          <a:p>
            <a:pPr lvl="1"/>
            <a:r>
              <a:rPr lang="en-US" dirty="0"/>
              <a:t>On input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/>
              <a:t> and its input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/>
              <a:t>,                                                    		</a:t>
            </a:r>
            <a:r>
              <a:rPr lang="en-US" b="1" dirty="0">
                <a:solidFill>
                  <a:srgbClr val="C00000"/>
                </a:solidFill>
              </a:rPr>
              <a:t>U</a:t>
            </a:r>
            <a:r>
              <a:rPr lang="en-US" dirty="0"/>
              <a:t> outputs the same thing as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dirty="0"/>
              <a:t> does on input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</a:p>
          <a:p>
            <a:pPr lvl="1"/>
            <a:r>
              <a:rPr lang="en-US" dirty="0"/>
              <a:t>At each step it decodes which operation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would have performed and simulates it.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One Turing machine is enough</a:t>
            </a:r>
          </a:p>
          <a:p>
            <a:pPr lvl="1"/>
            <a:r>
              <a:rPr lang="en-US" dirty="0"/>
              <a:t>Basis for modern stored-program computer</a:t>
            </a:r>
          </a:p>
          <a:p>
            <a:pPr lvl="2"/>
            <a:r>
              <a:rPr lang="en-US" dirty="0"/>
              <a:t>Von Neumann studied Turing’s UTM design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63509" y="5114963"/>
            <a:ext cx="3112522" cy="953224"/>
            <a:chOff x="1061" y="1660"/>
            <a:chExt cx="3530" cy="62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96" y="1822"/>
              <a:ext cx="603" cy="4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800" b="1" dirty="0">
                  <a:solidFill>
                    <a:srgbClr val="C00000"/>
                  </a:solidFill>
                  <a:latin typeface="Arial" pitchFamily="34" charset="0"/>
                </a:rPr>
                <a:t>M</a:t>
              </a:r>
              <a:endParaRPr lang="en-US" sz="2800" b="1" baseline="-25000" dirty="0">
                <a:solidFill>
                  <a:srgbClr val="C00000"/>
                </a:solidFill>
                <a:latin typeface="Arial" pitchFamily="34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691" y="2066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061" y="1686"/>
              <a:ext cx="96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400" dirty="0">
                  <a:solidFill>
                    <a:schemeClr val="tx2"/>
                  </a:solidFill>
                  <a:latin typeface="Arial" pitchFamily="34" charset="0"/>
                </a:rPr>
                <a:t>input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304" y="1874"/>
              <a:ext cx="434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800" b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973" y="2055"/>
              <a:ext cx="5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314" y="1660"/>
              <a:ext cx="127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400" dirty="0">
                  <a:solidFill>
                    <a:schemeClr val="tx2"/>
                  </a:solidFill>
                  <a:latin typeface="Arial" pitchFamily="34" charset="0"/>
                </a:rPr>
                <a:t> output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00" y="1883"/>
              <a:ext cx="1162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800" b="1" dirty="0">
                  <a:solidFill>
                    <a:srgbClr val="C00000"/>
                  </a:solidFill>
                </a:rPr>
                <a:t> M(x)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35137" y="5287259"/>
            <a:ext cx="467729" cy="708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800" b="1" dirty="0">
                <a:solidFill>
                  <a:srgbClr val="C00000"/>
                </a:solidFill>
                <a:latin typeface="Arial" pitchFamily="34" charset="0"/>
              </a:rPr>
              <a:t>U</a:t>
            </a:r>
            <a:endParaRPr lang="en-US" sz="2800" b="1" baseline="-2500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591281" y="5387036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270449" y="4728224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endParaRPr lang="en-US" sz="2800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07638" y="5074163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718203" y="5621986"/>
            <a:ext cx="4841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127010" y="5026263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Arial" pitchFamily="34" charset="0"/>
              </a:rPr>
              <a:t>output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180322" y="5362301"/>
            <a:ext cx="9252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C00000"/>
                </a:solidFill>
              </a:rPr>
              <a:t>M(x)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584931" y="5888686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614413" y="5515159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sym typeface="Symbol" pitchFamily="18" charset="2"/>
              </a:rPr>
              <a:t></a:t>
            </a:r>
            <a:r>
              <a:rPr lang="en-US" sz="2800" b="1" dirty="0">
                <a:solidFill>
                  <a:srgbClr val="C00000"/>
                </a:solidFill>
              </a:rPr>
              <a:t>M</a:t>
            </a:r>
            <a:r>
              <a:rPr lang="en-US" sz="3600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</a:t>
            </a:r>
            <a:endParaRPr lang="en-US" sz="2800" b="1" dirty="0">
              <a:solidFill>
                <a:srgbClr val="C00000"/>
              </a:solidFill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7944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from </a:t>
            </a:r>
            <a:r>
              <a:rPr lang="en-US" dirty="0" err="1"/>
              <a:t>undecidability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555585" y="1105264"/>
            <a:ext cx="7992319" cy="3634569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You can’t rely on the idea of improved compilers and programming languages to eliminate major programming errors</a:t>
            </a:r>
          </a:p>
          <a:p>
            <a:pPr lvl="1"/>
            <a:r>
              <a:rPr lang="en-US" sz="2400" dirty="0"/>
              <a:t>truly safe languages can’t possibly do general computation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Document your code</a:t>
            </a:r>
          </a:p>
          <a:p>
            <a:pPr lvl="1"/>
            <a:r>
              <a:rPr lang="en-US" sz="2400" dirty="0"/>
              <a:t>there is no way you can expect someone else to figure out what your program does with just your code; since in general it is provably impossible to do this!</a:t>
            </a:r>
          </a:p>
        </p:txBody>
      </p:sp>
    </p:spTree>
    <p:extLst>
      <p:ext uri="{BB962C8B-B14F-4D97-AF65-F5344CB8AC3E}">
        <p14:creationId xmlns:p14="http://schemas.microsoft.com/office/powerpoint/2010/main" val="3739060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come a long way!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Propositional Logic. </a:t>
            </a:r>
          </a:p>
          <a:p>
            <a:r>
              <a:rPr lang="en-US" sz="2400" dirty="0"/>
              <a:t>Boolean logic and circuits.</a:t>
            </a:r>
          </a:p>
          <a:p>
            <a:r>
              <a:rPr lang="en-US" sz="2400" dirty="0"/>
              <a:t>Boolean algebra.</a:t>
            </a:r>
          </a:p>
          <a:p>
            <a:r>
              <a:rPr lang="en-US" sz="2400" dirty="0"/>
              <a:t>Predicates, quantifiers and predicate logic.</a:t>
            </a:r>
          </a:p>
          <a:p>
            <a:r>
              <a:rPr lang="en-US" sz="2400" dirty="0"/>
              <a:t>Inference rules and formal proofs for propositional and predicate logic.</a:t>
            </a:r>
          </a:p>
          <a:p>
            <a:r>
              <a:rPr lang="en-US" sz="2400" dirty="0"/>
              <a:t>English proofs.</a:t>
            </a:r>
          </a:p>
          <a:p>
            <a:r>
              <a:rPr lang="en-US" sz="2400" dirty="0" smtClean="0"/>
              <a:t>Modular </a:t>
            </a:r>
            <a:r>
              <a:rPr lang="en-US" sz="2400" dirty="0"/>
              <a:t>arithmetic.</a:t>
            </a:r>
          </a:p>
          <a:p>
            <a:r>
              <a:rPr lang="en-US" sz="2400" dirty="0"/>
              <a:t>Prime numbers.</a:t>
            </a:r>
          </a:p>
          <a:p>
            <a:r>
              <a:rPr lang="en-US" sz="2400" dirty="0"/>
              <a:t>GCD, Euclid's algorithm, modular inverse, and exponentiation</a:t>
            </a:r>
            <a:r>
              <a:rPr lang="en-US" sz="2400" dirty="0" smtClean="0"/>
              <a:t>.</a:t>
            </a:r>
          </a:p>
          <a:p>
            <a:r>
              <a:rPr lang="en-US" sz="2400" smtClean="0"/>
              <a:t>Set </a:t>
            </a:r>
            <a:r>
              <a:rPr lang="en-US" sz="2400" dirty="0"/>
              <a:t>theory.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46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come a long way!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Induction and Strong Induction.</a:t>
            </a:r>
          </a:p>
          <a:p>
            <a:r>
              <a:rPr lang="en-US" sz="2400" dirty="0"/>
              <a:t>Recursively defined functions and sets.</a:t>
            </a:r>
          </a:p>
          <a:p>
            <a:r>
              <a:rPr lang="en-US" sz="2400" dirty="0"/>
              <a:t>Structural induction.</a:t>
            </a:r>
          </a:p>
          <a:p>
            <a:r>
              <a:rPr lang="en-US" sz="2400" dirty="0"/>
              <a:t>Regular expressions.</a:t>
            </a:r>
          </a:p>
          <a:p>
            <a:r>
              <a:rPr lang="en-US" sz="2400" dirty="0"/>
              <a:t>Context-free grammars and languages.</a:t>
            </a:r>
          </a:p>
          <a:p>
            <a:r>
              <a:rPr lang="en-US" sz="2400" dirty="0"/>
              <a:t>Relations and composition.</a:t>
            </a:r>
          </a:p>
          <a:p>
            <a:r>
              <a:rPr lang="en-US" sz="2400" dirty="0"/>
              <a:t>Transitive-reflexive closure.</a:t>
            </a:r>
          </a:p>
          <a:p>
            <a:r>
              <a:rPr lang="en-US" sz="2400" dirty="0"/>
              <a:t>Graph representation of relations and their closures.</a:t>
            </a:r>
          </a:p>
        </p:txBody>
      </p:sp>
    </p:spTree>
    <p:extLst>
      <p:ext uri="{BB962C8B-B14F-4D97-AF65-F5344CB8AC3E}">
        <p14:creationId xmlns:p14="http://schemas.microsoft.com/office/powerpoint/2010/main" val="268622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</a:t>
            </a:r>
            <a:r>
              <a:rPr lang="en-US" dirty="0" err="1"/>
              <a:t>Countability</a:t>
            </a:r>
            <a:r>
              <a:rPr lang="en-US" dirty="0"/>
              <a:t> vs </a:t>
            </a:r>
            <a:r>
              <a:rPr lang="en-US" dirty="0" err="1"/>
              <a:t>Uncountability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prove a set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/>
              <a:t>countable you must show</a:t>
            </a:r>
          </a:p>
          <a:p>
            <a:pPr lvl="1"/>
            <a:r>
              <a:rPr lang="en-US" dirty="0"/>
              <a:t>There exists a listing </a:t>
            </a:r>
            <a:r>
              <a:rPr lang="en-US" dirty="0">
                <a:latin typeface="+mn-lt"/>
              </a:rPr>
              <a:t>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3</a:t>
            </a:r>
            <a:r>
              <a:rPr lang="en-US" dirty="0">
                <a:latin typeface="+mn-lt"/>
              </a:rPr>
              <a:t>, ...</a:t>
            </a:r>
            <a:r>
              <a:rPr lang="en-US" dirty="0"/>
              <a:t> such that every element of </a:t>
            </a:r>
            <a:r>
              <a:rPr lang="en-US" dirty="0">
                <a:latin typeface="+mn-lt"/>
              </a:rPr>
              <a:t>A</a:t>
            </a:r>
            <a:r>
              <a:rPr lang="en-US" dirty="0"/>
              <a:t> is in the list.</a:t>
            </a:r>
          </a:p>
          <a:p>
            <a:pPr lvl="1"/>
            <a:endParaRPr lang="en-US" dirty="0"/>
          </a:p>
          <a:p>
            <a:r>
              <a:rPr lang="en-US" sz="2800" dirty="0"/>
              <a:t>To prove a set </a:t>
            </a:r>
            <a:r>
              <a:rPr lang="en-US" sz="2800" dirty="0">
                <a:latin typeface="+mn-lt"/>
              </a:rPr>
              <a:t>B</a:t>
            </a:r>
            <a:r>
              <a:rPr lang="en-US" sz="2800" dirty="0"/>
              <a:t> uncountable you must show</a:t>
            </a:r>
          </a:p>
          <a:p>
            <a:pPr lvl="1"/>
            <a:r>
              <a:rPr lang="en-US" dirty="0"/>
              <a:t>For </a:t>
            </a:r>
            <a:r>
              <a:rPr lang="en-US" i="1" dirty="0"/>
              <a:t>every</a:t>
            </a:r>
            <a:r>
              <a:rPr lang="en-US" dirty="0"/>
              <a:t> listing 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,x</a:t>
            </a:r>
            <a:r>
              <a:rPr lang="en-US" baseline="-250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,x</a:t>
            </a:r>
            <a:r>
              <a:rPr lang="en-US" baseline="-25000" dirty="0">
                <a:solidFill>
                  <a:prstClr val="black"/>
                </a:solidFill>
                <a:latin typeface="+mn-lt"/>
              </a:rPr>
              <a:t>3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, ...</a:t>
            </a:r>
            <a:r>
              <a:rPr lang="en-US" dirty="0">
                <a:solidFill>
                  <a:prstClr val="black"/>
                </a:solidFill>
              </a:rPr>
              <a:t> there exists some element in </a:t>
            </a:r>
            <a:r>
              <a:rPr lang="en-US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that is not in the list.</a:t>
            </a:r>
          </a:p>
          <a:p>
            <a:pPr lvl="1"/>
            <a:endParaRPr lang="en-US" dirty="0">
              <a:solidFill>
                <a:prstClr val="black"/>
              </a:solidFill>
              <a:latin typeface="Franklin Gothic Medium" panose="020B0603020102020204" pitchFamily="34" charset="0"/>
              <a:ea typeface="Cambria Math" panose="02040503050406030204" pitchFamily="18" charset="0"/>
            </a:endParaRPr>
          </a:p>
          <a:p>
            <a:pPr lvl="1"/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 diagonalization proof shows how to describe a missing element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d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in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based on the listing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,x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,x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, ...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.       </a:t>
            </a:r>
            <a:r>
              <a:rPr lang="en-US" sz="20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Important:</a:t>
            </a:r>
            <a:r>
              <a:rPr lang="en-US" sz="20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the proof produces a </a:t>
            </a:r>
            <a:r>
              <a:rPr lang="en-US" sz="2000" dirty="0">
                <a:solidFill>
                  <a:srgbClr val="C00000"/>
                </a:solidFill>
                <a:latin typeface="+mn-lt"/>
                <a:ea typeface="Cambria Math" panose="02040503050406030204" pitchFamily="18" charset="0"/>
              </a:rPr>
              <a:t>d</a:t>
            </a:r>
            <a:r>
              <a:rPr lang="en-US" sz="20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no matter what the listing is. </a:t>
            </a: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8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come a long way!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DFAs, NFAs and language recognition.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Product construction for DFAs.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Finite state machines with outputs at states.</a:t>
            </a:r>
          </a:p>
          <a:p>
            <a:r>
              <a:rPr lang="en-US" sz="2400" dirty="0"/>
              <a:t>Minimization algorithm for finite state machines</a:t>
            </a:r>
          </a:p>
          <a:p>
            <a:r>
              <a:rPr lang="en-US" sz="2400" dirty="0"/>
              <a:t>Conversion of regular expressions to NFAs.</a:t>
            </a:r>
          </a:p>
          <a:p>
            <a:r>
              <a:rPr lang="en-US" sz="2400" dirty="0"/>
              <a:t>Subset construction to convert NFAs to DFAs.</a:t>
            </a:r>
          </a:p>
          <a:p>
            <a:r>
              <a:rPr lang="en-US" sz="2400" dirty="0"/>
              <a:t>Equivalence of DFAs, NFAs, Regular Expressions </a:t>
            </a:r>
          </a:p>
          <a:p>
            <a:r>
              <a:rPr lang="en-US" sz="2400" dirty="0"/>
              <a:t>Finite automata for pattern matching.</a:t>
            </a:r>
          </a:p>
          <a:p>
            <a:r>
              <a:rPr lang="en-US" sz="2400" dirty="0"/>
              <a:t>Method to prove languages not accepted by DFAs.</a:t>
            </a:r>
          </a:p>
          <a:p>
            <a:r>
              <a:rPr lang="en-US" sz="2400" dirty="0"/>
              <a:t>Cardinality, </a:t>
            </a:r>
            <a:r>
              <a:rPr lang="en-US" sz="2400" dirty="0" err="1"/>
              <a:t>countability</a:t>
            </a:r>
            <a:r>
              <a:rPr lang="en-US" sz="2400" dirty="0"/>
              <a:t> and diagonalization</a:t>
            </a:r>
          </a:p>
          <a:p>
            <a:r>
              <a:rPr lang="en-US" sz="2400" dirty="0" err="1"/>
              <a:t>Undecidability</a:t>
            </a:r>
            <a:r>
              <a:rPr lang="en-US" sz="2400" dirty="0"/>
              <a:t>: Halting problem and evaluating properties of programs.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104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next?  ...after the final exam...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Foundations II  </a:t>
            </a:r>
            <a:r>
              <a:rPr lang="en-US" dirty="0">
                <a:latin typeface="+mn-lt"/>
              </a:rPr>
              <a:t>(312)</a:t>
            </a:r>
          </a:p>
          <a:p>
            <a:pPr lvl="1"/>
            <a:r>
              <a:rPr lang="en-US" dirty="0">
                <a:latin typeface="+mn-lt"/>
              </a:rPr>
              <a:t>Fundamentals of counting, discrete probability, applications of randomness to computing, statistical algorithms and analysis</a:t>
            </a:r>
          </a:p>
          <a:p>
            <a:pPr lvl="1"/>
            <a:r>
              <a:rPr lang="en-US" dirty="0">
                <a:latin typeface="+mn-lt"/>
              </a:rPr>
              <a:t>Ideas critical for machine learning, algorithms</a:t>
            </a:r>
          </a:p>
          <a:p>
            <a:pPr lvl="1"/>
            <a:endParaRPr lang="en-US" dirty="0">
              <a:latin typeface="+mn-lt"/>
            </a:endParaRPr>
          </a:p>
          <a:p>
            <a:r>
              <a:rPr lang="en-US" dirty="0"/>
              <a:t>Data Abstractions </a:t>
            </a:r>
            <a:r>
              <a:rPr lang="en-US" dirty="0">
                <a:latin typeface="+mn-lt"/>
              </a:rPr>
              <a:t>(332)</a:t>
            </a:r>
          </a:p>
          <a:p>
            <a:pPr lvl="1"/>
            <a:r>
              <a:rPr lang="en-US" dirty="0">
                <a:latin typeface="+mn-lt"/>
              </a:rPr>
              <a:t>Data structures, a few key algorithms, parallelism</a:t>
            </a:r>
          </a:p>
          <a:p>
            <a:pPr lvl="1"/>
            <a:r>
              <a:rPr lang="en-US" dirty="0">
                <a:latin typeface="+mn-lt"/>
              </a:rPr>
              <a:t>Brings programming and theory together</a:t>
            </a:r>
          </a:p>
          <a:p>
            <a:pPr lvl="1"/>
            <a:r>
              <a:rPr lang="en-US" dirty="0">
                <a:latin typeface="+mn-lt"/>
              </a:rPr>
              <a:t>Makes heavy use of induction and recursive </a:t>
            </a:r>
            <a:r>
              <a:rPr lang="en-US" dirty="0" err="1">
                <a:latin typeface="+mn-lt"/>
              </a:rPr>
              <a:t>defns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157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this out by Sunday night!</a:t>
            </a:r>
          </a:p>
          <a:p>
            <a:pPr lvl="1"/>
            <a:r>
              <a:rPr lang="en-US" dirty="0"/>
              <a:t>Your ability to fill it out will disappear at     11:59 p.m. on Sunday.</a:t>
            </a:r>
          </a:p>
          <a:p>
            <a:pPr lvl="1"/>
            <a:r>
              <a:rPr lang="en-US" dirty="0"/>
              <a:t>We really value your feedback!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0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Monday, Review session Sunday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0227"/>
            <a:ext cx="8581698" cy="5140800"/>
          </a:xfrm>
        </p:spPr>
        <p:txBody>
          <a:bodyPr/>
          <a:lstStyle/>
          <a:p>
            <a:r>
              <a:rPr lang="en-US" sz="2800" b="1" dirty="0">
                <a:latin typeface="+mn-lt"/>
              </a:rPr>
              <a:t>Monday</a:t>
            </a:r>
            <a:r>
              <a:rPr lang="en-US" sz="2800" dirty="0">
                <a:latin typeface="+mn-lt"/>
              </a:rPr>
              <a:t> at either </a:t>
            </a:r>
            <a:r>
              <a:rPr lang="en-US" sz="2800" b="1" dirty="0">
                <a:latin typeface="+mn-lt"/>
              </a:rPr>
              <a:t>2:30-4:20 </a:t>
            </a:r>
            <a:r>
              <a:rPr lang="en-US" sz="2800" dirty="0">
                <a:latin typeface="+mn-lt"/>
              </a:rPr>
              <a:t>or </a:t>
            </a:r>
            <a:r>
              <a:rPr lang="en-US" sz="2800" b="1" dirty="0">
                <a:latin typeface="+mn-lt"/>
              </a:rPr>
              <a:t>4:30-6:20</a:t>
            </a:r>
          </a:p>
          <a:p>
            <a:pPr lvl="1"/>
            <a:r>
              <a:rPr lang="en-US" b="1" dirty="0">
                <a:latin typeface="+mn-lt"/>
              </a:rPr>
              <a:t>JHN 102</a:t>
            </a:r>
          </a:p>
          <a:p>
            <a:pPr lvl="1"/>
            <a:r>
              <a:rPr lang="en-US" b="1" dirty="0">
                <a:latin typeface="+mn-lt"/>
              </a:rPr>
              <a:t>Must select your exam time by Saturday </a:t>
            </a:r>
          </a:p>
          <a:p>
            <a:pPr lvl="2"/>
            <a:r>
              <a:rPr lang="en-US" b="1" dirty="0"/>
              <a:t>No changes permitted after that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Bring your </a:t>
            </a:r>
            <a:r>
              <a:rPr lang="en-US" b="1" dirty="0">
                <a:latin typeface="+mn-lt"/>
              </a:rPr>
              <a:t>UW ID</a:t>
            </a:r>
            <a:endParaRPr lang="en-US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Comprehensive:</a:t>
            </a:r>
            <a:r>
              <a:rPr lang="en-US" sz="28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Full probs only on topics that were covered in homework. May have small probs on other topics.</a:t>
            </a:r>
          </a:p>
          <a:p>
            <a:pPr lvl="1"/>
            <a:r>
              <a:rPr lang="en-US" sz="2400" dirty="0">
                <a:latin typeface="+mn-lt"/>
              </a:rPr>
              <a:t>May includes pre-midterm topics, e.g., formal proofs.</a:t>
            </a:r>
          </a:p>
          <a:p>
            <a:pPr lvl="1"/>
            <a:r>
              <a:rPr lang="en-US" sz="2400" dirty="0">
                <a:latin typeface="+mn-lt"/>
              </a:rPr>
              <a:t>Reference sheets will be included.  Closed book. No notes.</a:t>
            </a:r>
          </a:p>
          <a:p>
            <a:pPr lvl="2"/>
            <a:endParaRPr lang="en-US" sz="1100" dirty="0"/>
          </a:p>
          <a:p>
            <a:r>
              <a:rPr lang="en-US" sz="2800" b="1" dirty="0">
                <a:latin typeface="+mn-lt"/>
              </a:rPr>
              <a:t>Review session:  </a:t>
            </a:r>
            <a:r>
              <a:rPr lang="en-US" sz="2800" b="1" i="1" dirty="0">
                <a:latin typeface="+mn-lt"/>
              </a:rPr>
              <a:t>Sunday starting at</a:t>
            </a:r>
            <a:r>
              <a:rPr lang="en-US" sz="2800" b="1" dirty="0">
                <a:latin typeface="+mn-lt"/>
              </a:rPr>
              <a:t> 1 pm on Zoom</a:t>
            </a:r>
          </a:p>
          <a:p>
            <a:pPr lvl="1"/>
            <a:r>
              <a:rPr lang="en-US" b="1" dirty="0">
                <a:latin typeface="+mn-lt"/>
              </a:rPr>
              <a:t>Bring your questions !!</a:t>
            </a:r>
          </a:p>
        </p:txBody>
      </p:sp>
    </p:spTree>
    <p:extLst>
      <p:ext uri="{BB962C8B-B14F-4D97-AF65-F5344CB8AC3E}">
        <p14:creationId xmlns:p14="http://schemas.microsoft.com/office/powerpoint/2010/main" val="101897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Last time: </a:t>
            </a:r>
            <a:r>
              <a:rPr lang="en-US" dirty="0" err="1"/>
              <a:t>Undecidability</a:t>
            </a:r>
            <a:r>
              <a:rPr lang="en-US" dirty="0"/>
              <a:t> of the Halting Problem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922" y="1098881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means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“the code of the program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P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Franklin Gothic Medium" panose="020B0603020102020204" pitchFamily="34" charset="0"/>
                <a:cs typeface="Consolas" panose="020B0609020204030204" pitchFamily="49" charset="0"/>
              </a:rPr>
              <a:t>Theorem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 [Turing]:   </a:t>
            </a:r>
            <a:r>
              <a:rPr lang="en-US" sz="2800" dirty="0">
                <a:latin typeface="Franklin Gothic Medium" panose="020B0603020102020204" pitchFamily="34" charset="0"/>
                <a:cs typeface="Consolas" panose="020B0609020204030204" pitchFamily="49" charset="0"/>
              </a:rPr>
              <a:t>There is no program that solves 							  the Halting Problem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Franklin Gothic Medium" panose="020B0603020102020204" pitchFamily="34" charset="0"/>
                <a:cs typeface="Consolas" panose="020B0609020204030204" pitchFamily="49" charset="0"/>
              </a:rPr>
              <a:t>Proof: 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By contradiction.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+mn-lt"/>
                <a:cs typeface="Consolas" panose="020B0609020204030204" pitchFamily="49" charset="0"/>
              </a:rPr>
              <a:t>              Assume that a program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H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 solving the Halting 			   program does exist.  Then program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D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 must exist</a:t>
            </a: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78874" y="1638108"/>
            <a:ext cx="5049682" cy="2308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sz="2400" b="1" dirty="0"/>
              <a:t>The Halting Problem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Given: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	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CODE(</a:t>
            </a:r>
            <a:r>
              <a:rPr lang="en-US" sz="2000" b="1" dirty="0"/>
              <a:t>P</a:t>
            </a:r>
            <a:r>
              <a:rPr lang="en-US" sz="2000" dirty="0"/>
              <a:t>) for any program </a:t>
            </a:r>
            <a:r>
              <a:rPr lang="en-US" sz="2000" b="1" dirty="0"/>
              <a:t>P</a:t>
            </a:r>
            <a:r>
              <a:rPr lang="en-US" sz="2000" dirty="0"/>
              <a:t>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Franklin Gothic Medium" panose="020B0603020102020204" pitchFamily="34" charset="0"/>
              </a:rPr>
              <a:t>               -</a:t>
            </a:r>
            <a:r>
              <a:rPr lang="en-US" sz="2000" dirty="0"/>
              <a:t> input </a:t>
            </a:r>
            <a:r>
              <a:rPr lang="en-US" sz="2000" b="1" dirty="0"/>
              <a:t>x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true </a:t>
            </a:r>
            <a:r>
              <a:rPr lang="en-US" sz="2000" dirty="0"/>
              <a:t>if </a:t>
            </a:r>
            <a:r>
              <a:rPr lang="en-US" sz="2000" b="1" dirty="0"/>
              <a:t>P</a:t>
            </a:r>
            <a:r>
              <a:rPr lang="en-US" sz="2000" dirty="0"/>
              <a:t> halts on input </a:t>
            </a:r>
            <a:r>
              <a:rPr lang="en-US" sz="2000" b="1" dirty="0"/>
              <a:t>x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          </a:t>
            </a:r>
            <a:r>
              <a:rPr lang="en-US" sz="2000" b="1" dirty="0"/>
              <a:t>false</a:t>
            </a:r>
            <a:r>
              <a:rPr lang="en-US" sz="2000" dirty="0"/>
              <a:t> if </a:t>
            </a:r>
            <a:r>
              <a:rPr lang="en-US" sz="2000" b="1" dirty="0"/>
              <a:t>P</a:t>
            </a:r>
            <a:r>
              <a:rPr lang="en-US" sz="2000" dirty="0"/>
              <a:t> does not halt on input </a:t>
            </a:r>
            <a:r>
              <a:rPr lang="en-US" sz="20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007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),x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(x)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),x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iff</a:t>
            </a:r>
            <a:r>
              <a:rPr lang="en-US" sz="2800" dirty="0">
                <a:solidFill>
                  <a:prstClr val="black"/>
                </a:solidFill>
              </a:rPr>
              <a:t> not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800" dirty="0"/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halts</a:t>
            </a:r>
            <a:r>
              <a:rPr lang="en-US" sz="2800" dirty="0">
                <a:cs typeface="Consolas" panose="020B0609020204030204" pitchFamily="49" charset="0"/>
              </a:rPr>
              <a:t>.</a:t>
            </a:r>
            <a:endParaRPr lang="en-US" sz="2800" dirty="0"/>
          </a:p>
          <a:p>
            <a:pPr marL="0" indent="0" eaLnBrk="1" hangingPunct="1">
              <a:buFont typeface="Arial" charset="0"/>
              <a:buNone/>
            </a:pPr>
            <a:r>
              <a:rPr lang="en-US" sz="2800" b="1" dirty="0"/>
              <a:t>	</a:t>
            </a:r>
            <a:r>
              <a:rPr lang="en-US" sz="2800" dirty="0"/>
              <a:t>Then, by definition of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/>
              <a:t> it must be that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   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cs typeface="Consolas" panose="020B0609020204030204" pitchFamily="49" charset="0"/>
              </a:rPr>
              <a:t> is </a:t>
            </a:r>
            <a:r>
              <a:rPr lang="en-US" sz="2800" b="1" dirty="0">
                <a:cs typeface="Consolas" panose="020B0609020204030204" pitchFamily="49" charset="0"/>
              </a:rPr>
              <a:t>true</a:t>
            </a:r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cs typeface="Consolas" panose="020B0609020204030204" pitchFamily="49" charset="0"/>
              </a:rPr>
              <a:t>	</a:t>
            </a:r>
            <a:r>
              <a:rPr lang="en-US" sz="2800" dirty="0"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doesn’t halt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Then, by definition of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prstClr val="black"/>
                </a:solidFill>
              </a:rPr>
              <a:t> it must be that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               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 eaLnBrk="1" hangingPunct="1">
              <a:buFont typeface="Arial" charset="0"/>
              <a:buNone/>
            </a:pP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322" name="Content Placeholder 2"/>
          <p:cNvSpPr txBox="1">
            <a:spLocks/>
          </p:cNvSpPr>
          <p:nvPr/>
        </p:nvSpPr>
        <p:spPr bwMode="auto">
          <a:xfrm>
            <a:off x="4512370" y="80241"/>
            <a:ext cx="4473586" cy="2308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true)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(true);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don’t halt */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return;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   halt    */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6118579" y="5265216"/>
            <a:ext cx="2867377" cy="914400"/>
          </a:xfrm>
          <a:prstGeom prst="irregularSeal1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Contradiction!</a:t>
            </a:r>
          </a:p>
        </p:txBody>
      </p:sp>
      <p:sp>
        <p:nvSpPr>
          <p:cNvPr id="2" name="TextBox 1"/>
          <p:cNvSpPr txBox="1"/>
          <p:nvPr/>
        </p:nvSpPr>
        <p:spPr>
          <a:xfrm rot="20036012">
            <a:off x="918269" y="3904652"/>
            <a:ext cx="7679266" cy="95410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ONLY assumption was the program </a:t>
            </a:r>
            <a:r>
              <a:rPr lang="en-US" sz="28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 exists so that assumption must have been false.</a:t>
            </a:r>
          </a:p>
        </p:txBody>
      </p:sp>
    </p:spTree>
    <p:extLst>
      <p:ext uri="{BB962C8B-B14F-4D97-AF65-F5344CB8AC3E}">
        <p14:creationId xmlns:p14="http://schemas.microsoft.com/office/powerpoint/2010/main" val="28184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9023"/>
            <a:ext cx="8229600" cy="1524000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Arial" charset="0"/>
                <a:ea typeface="MS PGothic" pitchFamily="34" charset="-128"/>
              </a:rPr>
              <a:t>SCOOPING THE LOOP SNOOPER</a:t>
            </a:r>
            <a:br>
              <a:rPr lang="en-US" sz="2200" b="1" dirty="0">
                <a:latin typeface="Arial" charset="0"/>
                <a:ea typeface="MS PGothic" pitchFamily="34" charset="-128"/>
              </a:rPr>
            </a:br>
            <a:r>
              <a:rPr lang="en-US" sz="2200" b="1" dirty="0">
                <a:latin typeface="Arial" charset="0"/>
                <a:ea typeface="MS PGothic" pitchFamily="34" charset="-128"/>
              </a:rPr>
              <a:t>A proof that the Halting Problem is </a:t>
            </a:r>
            <a:r>
              <a:rPr lang="en-US" sz="2200" b="1" dirty="0" err="1">
                <a:latin typeface="Arial" charset="0"/>
                <a:ea typeface="MS PGothic" pitchFamily="34" charset="-128"/>
              </a:rPr>
              <a:t>undecidable</a:t>
            </a:r>
            <a:r>
              <a:rPr lang="en-US" sz="2200" b="1" dirty="0">
                <a:latin typeface="Arial" charset="0"/>
                <a:ea typeface="MS PGothic" pitchFamily="34" charset="-128"/>
              </a:rPr>
              <a:t> </a:t>
            </a:r>
            <a:br>
              <a:rPr lang="en-US" sz="2200" b="1" dirty="0">
                <a:latin typeface="Arial" charset="0"/>
                <a:ea typeface="MS PGothic" pitchFamily="34" charset="-128"/>
              </a:rPr>
            </a:br>
            <a:r>
              <a:rPr lang="en-US" sz="2200" b="1" dirty="0">
                <a:latin typeface="Arial" charset="0"/>
                <a:ea typeface="MS PGothic" pitchFamily="34" charset="-128"/>
              </a:rPr>
              <a:t/>
            </a:r>
            <a:br>
              <a:rPr lang="en-US" sz="2200" b="1" dirty="0">
                <a:latin typeface="Arial" charset="0"/>
                <a:ea typeface="MS PGothic" pitchFamily="34" charset="-128"/>
              </a:rPr>
            </a:br>
            <a:r>
              <a:rPr lang="en-US" sz="2200" b="1" dirty="0">
                <a:latin typeface="Arial" charset="0"/>
                <a:ea typeface="MS PGothic" pitchFamily="34" charset="-128"/>
              </a:rPr>
              <a:t>by Geoffrey K. </a:t>
            </a:r>
            <a:r>
              <a:rPr lang="en-US" sz="2200" b="1" dirty="0" err="1">
                <a:latin typeface="Arial" charset="0"/>
                <a:ea typeface="MS PGothic" pitchFamily="34" charset="-128"/>
              </a:rPr>
              <a:t>Pullum</a:t>
            </a:r>
            <a:r>
              <a:rPr lang="en-US" sz="2200" b="1" dirty="0">
                <a:latin typeface="Arial" charset="0"/>
                <a:ea typeface="MS PGothic" pitchFamily="34" charset="-128"/>
              </a:rPr>
              <a:t> (U. Edinburgh)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0" y="1746957"/>
            <a:ext cx="8229600" cy="4525963"/>
          </a:xfrm>
        </p:spPr>
        <p:txBody>
          <a:bodyPr/>
          <a:lstStyle/>
          <a:p>
            <a:pPr marL="0" indent="0" eaLnBrk="1" fontAlgn="ctr" hangingPunct="1">
              <a:buFont typeface="Arial" charset="0"/>
              <a:buNone/>
              <a:defRPr/>
            </a:pPr>
            <a:r>
              <a:rPr lang="en-US" sz="2000" i="1" dirty="0"/>
              <a:t>No general procedure for bug checks succeeds.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Now, I won’t just assert that, I’ll show where it leads: </a:t>
            </a:r>
            <a:br>
              <a:rPr lang="en-US" sz="2000" dirty="0"/>
            </a:br>
            <a:r>
              <a:rPr lang="en-US" sz="2000" dirty="0"/>
              <a:t>I will prove that although you might work till you drop, </a:t>
            </a:r>
            <a:br>
              <a:rPr lang="en-US" sz="2000" dirty="0"/>
            </a:br>
            <a:r>
              <a:rPr lang="en-US" sz="2000" dirty="0"/>
              <a:t>you cannot tell if computation will stop.</a:t>
            </a:r>
          </a:p>
          <a:p>
            <a:pPr marL="0" indent="0" eaLnBrk="1" fontAlgn="ctr" hangingPunct="1">
              <a:buFont typeface="Arial" charset="0"/>
              <a:buNone/>
              <a:defRPr/>
            </a:pPr>
            <a:r>
              <a:rPr lang="en-US" sz="2000" dirty="0"/>
              <a:t> </a:t>
            </a:r>
          </a:p>
          <a:p>
            <a:pPr marL="0" indent="0" eaLnBrk="1" fontAlgn="ctr" hangingPunct="1">
              <a:buFont typeface="Arial" charset="0"/>
              <a:buNone/>
              <a:defRPr/>
            </a:pPr>
            <a:r>
              <a:rPr lang="en-US" sz="2000" dirty="0"/>
              <a:t>For imagine we have a procedure called </a:t>
            </a:r>
            <a:r>
              <a:rPr lang="en-US" sz="2000" i="1" dirty="0"/>
              <a:t>P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that for specified input permits you to see</a:t>
            </a:r>
            <a:br>
              <a:rPr lang="en-US" sz="2000" dirty="0"/>
            </a:br>
            <a:r>
              <a:rPr lang="en-US" sz="2000" dirty="0"/>
              <a:t>whether specified source code, with all of its faults,</a:t>
            </a:r>
            <a:br>
              <a:rPr lang="en-US" sz="2000" dirty="0"/>
            </a:br>
            <a:r>
              <a:rPr lang="en-US" sz="2000" dirty="0"/>
              <a:t>defines a routine that eventually halts.</a:t>
            </a:r>
          </a:p>
          <a:p>
            <a:pPr marL="0" indent="0" eaLnBrk="1" fontAlgn="ctr" hangingPunct="1">
              <a:buFont typeface="Arial" charset="0"/>
              <a:buNone/>
              <a:defRPr/>
            </a:pPr>
            <a:endParaRPr lang="en-US" sz="2000" dirty="0"/>
          </a:p>
          <a:p>
            <a:pPr marL="0" indent="0" eaLnBrk="1" fontAlgn="ctr" hangingPunct="1">
              <a:buFont typeface="Arial" charset="0"/>
              <a:buNone/>
              <a:defRPr/>
            </a:pPr>
            <a:r>
              <a:rPr lang="en-US" sz="2000" dirty="0"/>
              <a:t>You feed in your program, with suitable data, </a:t>
            </a:r>
            <a:br>
              <a:rPr lang="en-US" sz="2000" dirty="0"/>
            </a:br>
            <a:r>
              <a:rPr lang="en-US" sz="2000" dirty="0"/>
              <a:t>and </a:t>
            </a:r>
            <a:r>
              <a:rPr lang="en-US" sz="2000" i="1" dirty="0"/>
              <a:t>P</a:t>
            </a:r>
            <a:r>
              <a:rPr lang="en-US" sz="2000" dirty="0"/>
              <a:t> gets to work, and a little while later </a:t>
            </a:r>
            <a:br>
              <a:rPr lang="en-US" sz="2000" dirty="0"/>
            </a:br>
            <a:r>
              <a:rPr lang="en-US" sz="2000" dirty="0"/>
              <a:t>(in finite compute time) correctly infers</a:t>
            </a:r>
            <a:br>
              <a:rPr lang="en-US" sz="2000" dirty="0"/>
            </a:br>
            <a:r>
              <a:rPr lang="en-US" sz="2000" dirty="0"/>
              <a:t>whether infinite looping behavior occurs... 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36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91067" y="338670"/>
            <a:ext cx="8229600" cy="58702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Arial" charset="0"/>
                <a:ea typeface="MS PGothic" pitchFamily="34" charset="-128"/>
              </a:rPr>
              <a:t>SCOOPING THE LOOP SNOOPER</a:t>
            </a:r>
            <a:r>
              <a:rPr lang="en-US" sz="2000" b="1" dirty="0">
                <a:latin typeface="Arial" charset="0"/>
                <a:ea typeface="MS PGothic" pitchFamily="34" charset="-128"/>
              </a:rPr>
              <a:t/>
            </a:r>
            <a:br>
              <a:rPr lang="en-US" sz="2000" b="1" dirty="0">
                <a:latin typeface="Arial" charset="0"/>
                <a:ea typeface="MS PGothic" pitchFamily="34" charset="-128"/>
              </a:rPr>
            </a:br>
            <a:endParaRPr lang="en-US" sz="2000" b="1" dirty="0">
              <a:latin typeface="Arial" charset="0"/>
              <a:ea typeface="MS PGothic" pitchFamily="34" charset="-128"/>
            </a:endParaRPr>
          </a:p>
        </p:txBody>
      </p:sp>
      <p:sp>
        <p:nvSpPr>
          <p:cNvPr id="16390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25963"/>
          </a:xfrm>
        </p:spPr>
        <p:txBody>
          <a:bodyPr/>
          <a:lstStyle/>
          <a:p>
            <a:pPr marL="0" indent="0" eaLnBrk="1" fontAlgn="ctr" hangingPunct="1">
              <a:buFont typeface="Arial" charset="0"/>
              <a:buNone/>
            </a:pPr>
            <a:r>
              <a:rPr lang="en-US" sz="2000" dirty="0"/>
              <a:t>...</a:t>
            </a:r>
          </a:p>
          <a:p>
            <a:pPr marL="0" indent="0" eaLnBrk="1" fontAlgn="ctr" hangingPunct="1">
              <a:buFont typeface="Arial" charset="0"/>
              <a:buNone/>
            </a:pPr>
            <a:r>
              <a:rPr lang="en-US" sz="2000" dirty="0"/>
              <a:t>Here’s the trick that I’ll use -- and it’s simple to do. </a:t>
            </a:r>
            <a:br>
              <a:rPr lang="en-US" sz="2000" dirty="0"/>
            </a:br>
            <a:r>
              <a:rPr lang="en-US" sz="2000" dirty="0"/>
              <a:t>I’ll define a procedure, which I will call </a:t>
            </a:r>
            <a:r>
              <a:rPr lang="en-US" sz="2000" i="1" dirty="0"/>
              <a:t>Q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that will use </a:t>
            </a:r>
            <a:r>
              <a:rPr lang="en-US" sz="2000" i="1" dirty="0"/>
              <a:t>P</a:t>
            </a:r>
            <a:r>
              <a:rPr lang="en-US" sz="2000" dirty="0"/>
              <a:t>’s predictions of halting success </a:t>
            </a:r>
            <a:br>
              <a:rPr lang="en-US" sz="2000" dirty="0"/>
            </a:br>
            <a:r>
              <a:rPr lang="en-US" sz="2000" dirty="0"/>
              <a:t>to stir up a terrible logical mess. </a:t>
            </a:r>
          </a:p>
          <a:p>
            <a:pPr marL="0" indent="0" eaLnBrk="1" fontAlgn="ctr" hangingPunct="1">
              <a:buFont typeface="Arial" charset="0"/>
              <a:buNone/>
            </a:pPr>
            <a:r>
              <a:rPr lang="en-US" sz="2000" dirty="0"/>
              <a:t>...</a:t>
            </a:r>
          </a:p>
          <a:p>
            <a:pPr marL="0" indent="0" eaLnBrk="1" fontAlgn="ctr" hangingPunct="1">
              <a:buFont typeface="Arial" charset="0"/>
              <a:buNone/>
            </a:pPr>
            <a:endParaRPr lang="en-US" sz="2000" dirty="0"/>
          </a:p>
          <a:p>
            <a:pPr marL="0" indent="0" eaLnBrk="1" fontAlgn="ctr" hangingPunct="1">
              <a:buFont typeface="Arial" charset="0"/>
              <a:buNone/>
            </a:pPr>
            <a:r>
              <a:rPr lang="en-US" sz="2000" dirty="0"/>
              <a:t>And this program called </a:t>
            </a:r>
            <a:r>
              <a:rPr lang="en-US" sz="2000" i="1" dirty="0"/>
              <a:t>Q</a:t>
            </a:r>
            <a:r>
              <a:rPr lang="en-US" sz="2000" dirty="0"/>
              <a:t> wouldn’t stay on the shelf; </a:t>
            </a:r>
            <a:br>
              <a:rPr lang="en-US" sz="2000" dirty="0"/>
            </a:br>
            <a:r>
              <a:rPr lang="en-US" sz="2000" dirty="0"/>
              <a:t>I would ask it to forecast its run on </a:t>
            </a:r>
            <a:r>
              <a:rPr lang="en-US" sz="2000" i="1" dirty="0"/>
              <a:t>itself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When it reads its own source code, just what will it do? </a:t>
            </a:r>
            <a:br>
              <a:rPr lang="en-US" sz="2000" dirty="0"/>
            </a:br>
            <a:r>
              <a:rPr lang="en-US" sz="2000" dirty="0"/>
              <a:t>What’s the looping behavior of </a:t>
            </a:r>
            <a:r>
              <a:rPr lang="en-US" sz="2000" i="1" dirty="0"/>
              <a:t>Q</a:t>
            </a:r>
            <a:r>
              <a:rPr lang="en-US" sz="2000" dirty="0"/>
              <a:t> run on </a:t>
            </a:r>
            <a:r>
              <a:rPr lang="en-US" sz="2000" i="1" dirty="0"/>
              <a:t>Q</a:t>
            </a:r>
            <a:r>
              <a:rPr lang="en-US" sz="2000" dirty="0"/>
              <a:t>? </a:t>
            </a:r>
          </a:p>
          <a:p>
            <a:pPr marL="0" indent="0" eaLnBrk="1" fontAlgn="ctr" hangingPunct="1">
              <a:buFont typeface="Arial" charset="0"/>
              <a:buNone/>
            </a:pPr>
            <a:r>
              <a:rPr lang="en-US" sz="2000" dirty="0"/>
              <a:t>...</a:t>
            </a:r>
          </a:p>
          <a:p>
            <a:pPr marL="0" indent="0" eaLnBrk="1" fontAlgn="ctr" hangingPunct="1">
              <a:buFont typeface="Arial" charset="0"/>
              <a:buNone/>
            </a:pPr>
            <a:endParaRPr lang="en-US" sz="2000" dirty="0"/>
          </a:p>
          <a:p>
            <a:pPr marL="0" indent="0" eaLnBrk="1" fontAlgn="ctr" hangingPunct="1">
              <a:buFont typeface="Arial" charset="0"/>
              <a:buNone/>
            </a:pPr>
            <a:r>
              <a:rPr lang="en-US" sz="2000" dirty="0"/>
              <a:t>Full poem at:</a:t>
            </a:r>
          </a:p>
          <a:p>
            <a:pPr marL="0" indent="0" eaLnBrk="1" fontAlgn="ctr" hangingPunct="1">
              <a:buFont typeface="Arial" charset="0"/>
              <a:buNone/>
            </a:pPr>
            <a:r>
              <a:rPr lang="en-US" sz="2000" dirty="0">
                <a:hlinkClick r:id="rId2"/>
              </a:rPr>
              <a:t>http://www.lel.ed.ac.uk/~gpullum/loopsnoop.html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976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Halting Problem isn’t the only hard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597788" cy="514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Can use the fact that the Halting Problem is undecidable to show that other problems are undecidable</a:t>
            </a:r>
          </a:p>
          <a:p>
            <a:pPr lvl="2"/>
            <a:r>
              <a:rPr lang="en-US" sz="2000" dirty="0"/>
              <a:t>		</a:t>
            </a:r>
          </a:p>
          <a:p>
            <a:pPr marL="0" indent="0">
              <a:buNone/>
            </a:pPr>
            <a:r>
              <a:rPr lang="en-US" sz="2400" dirty="0"/>
              <a:t>General method:</a:t>
            </a:r>
          </a:p>
          <a:p>
            <a:pPr marL="0" indent="0">
              <a:buNone/>
            </a:pPr>
            <a:r>
              <a:rPr lang="en-US" sz="2400" dirty="0"/>
              <a:t>      Prove that if there were a program deciding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then you can 	use it to build a program deciding the Halting Problem.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3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“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000" dirty="0"/>
              <a:t> decidable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sz="2000" dirty="0"/>
              <a:t> Halting Problem decidable”    </a:t>
            </a:r>
            <a:r>
              <a:rPr lang="en-US" sz="2000" dirty="0">
                <a:solidFill>
                  <a:srgbClr val="0070C0"/>
                </a:solidFill>
              </a:rPr>
              <a:t> Shown by general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“Halting problem undecidable”                            </a:t>
            </a:r>
            <a:r>
              <a:rPr lang="en-US" sz="2000" dirty="0">
                <a:solidFill>
                  <a:srgbClr val="0070C0"/>
                </a:solidFill>
              </a:rPr>
              <a:t>Turing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“Halting Problem undecidable </a:t>
            </a:r>
            <a:r>
              <a:rPr lang="en-US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000" dirty="0">
                <a:solidFill>
                  <a:prstClr val="black"/>
                </a:solidFill>
              </a:rPr>
              <a:t> undecidable”  </a:t>
            </a:r>
            <a:r>
              <a:rPr lang="en-US" sz="2000" dirty="0">
                <a:solidFill>
                  <a:srgbClr val="0070C0"/>
                </a:solidFill>
              </a:rPr>
              <a:t>Contrapositive from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Franklin Gothic Medium" panose="020B0603020102020204" pitchFamily="34" charset="0"/>
              </a:rPr>
              <a:t> “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000" dirty="0">
                <a:solidFill>
                  <a:prstClr val="black"/>
                </a:solidFill>
              </a:rPr>
              <a:t> undecidable”                                                     </a:t>
            </a:r>
            <a:r>
              <a:rPr lang="en-US" sz="2000" dirty="0">
                <a:solidFill>
                  <a:srgbClr val="0070C0"/>
                </a:solidFill>
              </a:rPr>
              <a:t>Modus Ponens 2 &amp; 3</a:t>
            </a:r>
          </a:p>
          <a:p>
            <a:pPr marL="0" indent="0">
              <a:buNone/>
            </a:pPr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362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CSE 121 assignment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74" y="1068314"/>
            <a:ext cx="8229600" cy="3433348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dirty="0"/>
              <a:t>Students should write a Java program that:</a:t>
            </a:r>
          </a:p>
          <a:p>
            <a:pPr lvl="1">
              <a:defRPr/>
            </a:pPr>
            <a:r>
              <a:rPr lang="en-US" dirty="0"/>
              <a:t>Prints “Hello” to the console</a:t>
            </a:r>
          </a:p>
          <a:p>
            <a:pPr lvl="1">
              <a:defRPr/>
            </a:pPr>
            <a:r>
              <a:rPr lang="en-US" dirty="0"/>
              <a:t>Eventually exits</a:t>
            </a:r>
          </a:p>
          <a:p>
            <a:pPr marL="57150" indent="0">
              <a:buNone/>
              <a:defRPr/>
            </a:pPr>
            <a:endParaRPr lang="en-US" b="1" dirty="0"/>
          </a:p>
          <a:p>
            <a:pPr marL="57150" indent="0">
              <a:buNone/>
              <a:defRPr/>
            </a:pPr>
            <a:r>
              <a:rPr lang="en-US" b="1" dirty="0"/>
              <a:t>Our auto-grading program needs to grade the students. </a:t>
            </a:r>
            <a:r>
              <a:rPr lang="en-US" dirty="0"/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57150" indent="0" algn="ctr"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How do we write that grading program?</a:t>
            </a:r>
          </a:p>
        </p:txBody>
      </p:sp>
      <p:sp>
        <p:nvSpPr>
          <p:cNvPr id="2" name="Rectangle 1"/>
          <p:cNvSpPr/>
          <p:nvPr/>
        </p:nvSpPr>
        <p:spPr>
          <a:xfrm>
            <a:off x="298175" y="5216514"/>
            <a:ext cx="8388625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We </a:t>
            </a:r>
            <a:r>
              <a:rPr lang="en-US" sz="4000" dirty="0" err="1">
                <a:latin typeface="Algerian" panose="04020705040A02060702" pitchFamily="82" charset="0"/>
              </a:rPr>
              <a:t>can’T</a:t>
            </a:r>
            <a:r>
              <a:rPr lang="en-US" sz="4000" dirty="0">
                <a:latin typeface="Algerian" panose="04020705040A02060702" pitchFamily="82" charset="0"/>
              </a:rPr>
              <a:t>:  THIS IS IMPOSSIBLE!</a:t>
            </a:r>
          </a:p>
        </p:txBody>
      </p:sp>
    </p:spTree>
    <p:extLst>
      <p:ext uri="{BB962C8B-B14F-4D97-AF65-F5344CB8AC3E}">
        <p14:creationId xmlns:p14="http://schemas.microsoft.com/office/powerpoint/2010/main" val="3358915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19872</TotalTime>
  <Words>2516</Words>
  <Application>Microsoft Office PowerPoint</Application>
  <PresentationFormat>On-screen Show (4:3)</PresentationFormat>
  <Paragraphs>334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MS PGothic</vt:lpstr>
      <vt:lpstr>Algerian</vt:lpstr>
      <vt:lpstr>Arial</vt:lpstr>
      <vt:lpstr>Calibri</vt:lpstr>
      <vt:lpstr>Cambria Math</vt:lpstr>
      <vt:lpstr>Consolas</vt:lpstr>
      <vt:lpstr>Franklin Gothic Medium</vt:lpstr>
      <vt:lpstr>Roboto Condensed</vt:lpstr>
      <vt:lpstr>Roboto Slab</vt:lpstr>
      <vt:lpstr>Symbol</vt:lpstr>
      <vt:lpstr>Wingdings</vt:lpstr>
      <vt:lpstr>Office Theme</vt:lpstr>
      <vt:lpstr>CSE 311: Foundations of Computing</vt:lpstr>
      <vt:lpstr>Final exam Monday, Review session Sunday</vt:lpstr>
      <vt:lpstr>Review:  Countability vs Uncountability</vt:lpstr>
      <vt:lpstr>Last time: Undecidability of the Halting Problem</vt:lpstr>
      <vt:lpstr>PowerPoint Presentation</vt:lpstr>
      <vt:lpstr>SCOOPING THE LOOP SNOOPER A proof that the Halting Problem is undecidable   by Geoffrey K. Pullum (U. Edinburgh)</vt:lpstr>
      <vt:lpstr>SCOOPING THE LOOP SNOOPER </vt:lpstr>
      <vt:lpstr>The Halting Problem isn’t the only hard problem</vt:lpstr>
      <vt:lpstr>A CSE 121 assignment</vt:lpstr>
      <vt:lpstr>A related undecidable problem</vt:lpstr>
      <vt:lpstr>A related undecidable problem</vt:lpstr>
      <vt:lpstr>The HaltsNoInput Problem</vt:lpstr>
      <vt:lpstr>The HaltsNoInput Problem</vt:lpstr>
      <vt:lpstr>PowerPoint Presentation</vt:lpstr>
      <vt:lpstr>More Reductions</vt:lpstr>
      <vt:lpstr>Rice’s theorem</vt:lpstr>
      <vt:lpstr>Computers and algorithms</vt:lpstr>
      <vt:lpstr>Before Java</vt:lpstr>
      <vt:lpstr>Turing machines</vt:lpstr>
      <vt:lpstr>Turing machines</vt:lpstr>
      <vt:lpstr>Turing machines</vt:lpstr>
      <vt:lpstr>Turing machines</vt:lpstr>
      <vt:lpstr>UW CSE’s Steam-Powered Turing Machine</vt:lpstr>
      <vt:lpstr>Turing machines</vt:lpstr>
      <vt:lpstr>Turing’s big idea part 1:  Machines as data</vt:lpstr>
      <vt:lpstr>Turing’s big idea part 2:  A Universal TM</vt:lpstr>
      <vt:lpstr>Takeaway from undecidability</vt:lpstr>
      <vt:lpstr>We’ve come a long way!</vt:lpstr>
      <vt:lpstr>We’ve come a long way!</vt:lpstr>
      <vt:lpstr>We’ve come a long way!</vt:lpstr>
      <vt:lpstr>What’s next?  ...after the final exam...</vt:lpstr>
      <vt:lpstr>Course Evaluation Online</vt:lpstr>
      <vt:lpstr>Final exam Monday, Review session Sunday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Paul Beame</cp:lastModifiedBy>
  <cp:revision>651</cp:revision>
  <cp:lastPrinted>2016-12-07T18:16:07Z</cp:lastPrinted>
  <dcterms:created xsi:type="dcterms:W3CDTF">2013-01-07T07:20:47Z</dcterms:created>
  <dcterms:modified xsi:type="dcterms:W3CDTF">2023-06-02T19:04:53Z</dcterms:modified>
</cp:coreProperties>
</file>