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29033332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2903333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29033332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29033332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2903333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2903333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29033332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29033332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29033332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29033332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29033332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29033332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29033332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29033332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2903333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2903333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2903333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2903333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2903333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2903333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2903333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2903333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29033332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2903333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29033332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29033332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29033332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29033332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2903333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2903333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beckerj@misericordia.edu" TargetMode="External"/><Relationship Id="rId4" Type="http://schemas.openxmlformats.org/officeDocument/2006/relationships/hyperlink" Target="https://github.com/JacobB9990/influencer-detection-workshop.g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40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Influencer Detection Within Networks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93450"/>
            <a:ext cx="85206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Becker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163900" y="3663675"/>
            <a:ext cx="4816200" cy="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Misericordia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Advances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Community-aware approaches (multi-scale influence)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Spectral approaches (eigenvectors, Laplacian, percolation)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Machine learning models (</a:t>
            </a:r>
            <a:r>
              <a:rPr b="1" lang="en"/>
              <a:t>GNNs</a:t>
            </a:r>
            <a:r>
              <a:rPr lang="en"/>
              <a:t> for influence prediction)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 networks (time-varying influence)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Comparison of classic measures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pread simulation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 the differences in “influencers” chosen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Insights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(have to do it)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Future Directions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Influence = context-dependent (social vs biological vs tech networks)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Computational limits for massive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Open problems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Temporal dynamics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Multilayer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Interpretable AI-based detection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Influencer detection = key to understanding complex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Range of 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Structural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Algorithmic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Takeaway: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Must balance </a:t>
            </a:r>
            <a:r>
              <a:rPr b="1" lang="en"/>
              <a:t>theory</a:t>
            </a:r>
            <a:r>
              <a:rPr lang="en"/>
              <a:t>, </a:t>
            </a:r>
            <a:r>
              <a:rPr b="1" lang="en"/>
              <a:t>scalability</a:t>
            </a:r>
            <a:r>
              <a:rPr lang="en"/>
              <a:t>, and </a:t>
            </a:r>
            <a:r>
              <a:rPr b="1" lang="en"/>
              <a:t>context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288050"/>
            <a:ext cx="85206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Q&amp;A</a:t>
            </a:r>
            <a:endParaRPr sz="4020"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65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600"/>
              <a:t>Questions?</a:t>
            </a: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2600"/>
            </a:br>
            <a:br>
              <a:rPr lang="en" sz="2600"/>
            </a:br>
            <a:endParaRPr sz="2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2600"/>
            </a:b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beckerj@misericordia.edu</a:t>
            </a:r>
            <a:r>
              <a:rPr lang="en" sz="2600"/>
              <a:t> 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hlinkClick r:id="rId4"/>
              </a:rPr>
              <a:t>https://github.com/JacobB9990/influencer-detection-workshop.git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Influencer Detection?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8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 are the most “important” nodes in a network?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Real-world applications: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Viral Marketing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Epidemiology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Online platforms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Background on networks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Defining influence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Classic centrality measures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Structural methods (k-core)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Influence maximization &amp; modern approaches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Case study / demo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Insights &amp; future directions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Network?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624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Network is a </a:t>
            </a:r>
            <a:r>
              <a:rPr b="1" lang="en"/>
              <a:t>graph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 = </a:t>
            </a:r>
            <a:r>
              <a:rPr b="1" lang="en"/>
              <a:t>nodes </a:t>
            </a:r>
            <a:r>
              <a:rPr lang="en"/>
              <a:t>(</a:t>
            </a:r>
            <a:r>
              <a:rPr lang="en"/>
              <a:t>vertices</a:t>
            </a:r>
            <a:r>
              <a:rPr lang="en"/>
              <a:t>) + </a:t>
            </a:r>
            <a:r>
              <a:rPr b="1" lang="en"/>
              <a:t>edges </a:t>
            </a:r>
            <a:r>
              <a:rPr lang="en"/>
              <a:t>(links)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Types</a:t>
            </a:r>
            <a:r>
              <a:rPr lang="en"/>
              <a:t>: social, biological, technological, or your 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Properties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Degree = amount of connections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Path length = steps between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Communities = clusters</a:t>
            </a:r>
            <a:endParaRPr/>
          </a:p>
        </p:txBody>
      </p:sp>
      <p:pic>
        <p:nvPicPr>
          <p:cNvPr id="75" name="Google Shape;75;p16" title="{&quot;red&quot;:89,&quot;green&quot;:89,&quot;blue&quot;:89,&quot;origURL&quot;:&quot;https://www.codecogs.com/eqnedit.php?latex=G%20%3D%20%5C(V%2CE%5C)#0&quot;,&quot;size&quot;:18,&quot;width&quot;:492.11811023622045,&quot;height&quot;:269.00787401574803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00" y="2105275"/>
            <a:ext cx="1497900" cy="3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“Influence”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 Influence = reach neighbors directly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Global Influence = trigger large-scale cascades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always the same: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High-degree node vs “bridge” node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</a:t>
            </a:r>
            <a:r>
              <a:rPr lang="en"/>
              <a:t> Centrality Measures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Degree Centrality</a:t>
            </a:r>
            <a:r>
              <a:rPr lang="en"/>
              <a:t>: most connected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Betweenness Centrality</a:t>
            </a:r>
            <a:r>
              <a:rPr lang="en"/>
              <a:t>: bridges controlling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Closeness Centrality</a:t>
            </a:r>
            <a:r>
              <a:rPr lang="en"/>
              <a:t>: shortest paths to others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Classic Centrality Measures Cont.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Eigenvector Centrality (1972)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Importance = connected to other important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Recursive 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PageRank (1998)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Probabilistic random-walk version of eigenvector centrality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Methods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k-core</a:t>
            </a:r>
            <a:r>
              <a:rPr lang="en"/>
              <a:t> = maximal subgraph where every node has ≥ k neighbors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Intuition</a:t>
            </a:r>
            <a:r>
              <a:rPr lang="en"/>
              <a:t>: nodes in the “core” are structurally embedded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Kitsak et al. (2010)</a:t>
            </a:r>
            <a:r>
              <a:rPr lang="en"/>
              <a:t>: k-core outperforms degree for identifying spreaders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 Maximization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Formalized </a:t>
            </a:r>
            <a:r>
              <a:rPr lang="en"/>
              <a:t>by Kempe, Kleinberg, &amp; Tardos (2003)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Problem</a:t>
            </a:r>
            <a:r>
              <a:rPr lang="en"/>
              <a:t>: pick k best seed nodes to maximize spread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NP-hard</a:t>
            </a:r>
            <a:r>
              <a:rPr lang="en"/>
              <a:t> → greedy algorithms with approximation guarantees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