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20"/>
  </p:notesMasterIdLst>
  <p:sldIdLst>
    <p:sldId id="298" r:id="rId3"/>
    <p:sldId id="272" r:id="rId4"/>
    <p:sldId id="276" r:id="rId5"/>
    <p:sldId id="277" r:id="rId6"/>
    <p:sldId id="280" r:id="rId7"/>
    <p:sldId id="293" r:id="rId8"/>
    <p:sldId id="285" r:id="rId9"/>
    <p:sldId id="300" r:id="rId10"/>
    <p:sldId id="294" r:id="rId11"/>
    <p:sldId id="296" r:id="rId12"/>
    <p:sldId id="295" r:id="rId13"/>
    <p:sldId id="304" r:id="rId14"/>
    <p:sldId id="261" r:id="rId15"/>
    <p:sldId id="301" r:id="rId16"/>
    <p:sldId id="305" r:id="rId17"/>
    <p:sldId id="303" r:id="rId18"/>
    <p:sldId id="30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7" autoAdjust="0"/>
    <p:restoredTop sz="64232" autoAdjust="0"/>
  </p:normalViewPr>
  <p:slideViewPr>
    <p:cSldViewPr snapToGrid="0">
      <p:cViewPr varScale="1">
        <p:scale>
          <a:sx n="55" d="100"/>
          <a:sy n="55" d="100"/>
        </p:scale>
        <p:origin x="1526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01T19:11:12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9712 0 0,'0'0'0'0'0,"0"0"0"0"0,0 0 0 0 0,0 0 480 0 0,0 0 8 0 0,0 0-8 0 0,0 0 8 0 0,0 0-200 0 0,0 0 8 0 0,0 0 0 0 0,0 0 0 0 0,0 0-216 0 0,0 0 8 0 0,0 0-8 0 0,0 0 8 0 0,0 0-8520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01T19:11:12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9712 0 0,'0'0'0'0'0,"0"0"0"0"0,0 0 0 0 0,0 0 480 0 0,0 0 8 0 0,0 0-8 0 0,0 0 8 0 0,0 0-200 0 0,0 0 8 0 0,0 0 0 0 0,0 0 0 0 0,0 0-216 0 0,0 0 8 0 0,0 0-8 0 0,0 0 8 0 0,0 0-8520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08T14:38:55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12576 0 0,'0'0'0'0'0,"0"0"0"0"0,0 0 0 0 0,0 0-7992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F8541-0457-4A99-ADB2-F81185A9345A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8C11E-30D5-4B5C-BC61-0BF89BEA91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80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714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HPU</a:t>
            </a: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Sends plain meter values to NED Server for netting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Collects Energy Transfer Receipts from the NED-Server</a:t>
            </a: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Sends hashed data to blockchain (see next slide)</a:t>
            </a:r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Netting Entity</a:t>
            </a: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Executes the netting algorithm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ZoKrates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Computes proof (netting correct)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Hashes meter values given from NED-Server (plain values as private input)</a:t>
            </a:r>
          </a:p>
          <a:p>
            <a:pPr marL="1085850" lvl="2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Invariants soft so the netting algorithm is easily exchangeable</a:t>
            </a:r>
          </a:p>
          <a:p>
            <a:pPr marL="1543050" lvl="3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 algorithm so no energy is lost or added</a:t>
            </a:r>
          </a:p>
          <a:p>
            <a:pPr marL="1543050" lvl="3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Amount of energy given is the same as amount of energy received</a:t>
            </a:r>
          </a:p>
          <a:p>
            <a:pPr marL="1543050" lvl="3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Netting does not make the needs worse</a:t>
            </a:r>
          </a:p>
          <a:p>
            <a:pPr marL="1543050" lvl="3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Guarantee that one group is always happy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194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 Blockchain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>
              <a:buFont typeface="Arial" panose="020B0604020202020204" pitchFamily="34" charset="0"/>
              <a:buChar char="•"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dUtility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contract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Verification contract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Validator Set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dUtility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checks that hashed values from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ZoKrates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match hash-value from the Households</a:t>
            </a:r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NED-Server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Sends proof to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dUtility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contract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Deploys Verification contract to Blockchain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>
              <a:buFont typeface="Arial" panose="020B0604020202020204" pitchFamily="34" charset="0"/>
              <a:buChar char="•"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003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Invariants</a:t>
            </a:r>
            <a:r>
              <a:rPr lang="de-DE" dirty="0"/>
              <a:t> in </a:t>
            </a:r>
            <a:r>
              <a:rPr lang="de-DE" dirty="0" err="1"/>
              <a:t>ZoKrates</a:t>
            </a:r>
            <a:r>
              <a:rPr lang="de-DE" dirty="0"/>
              <a:t> (?)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6653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Show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Show Blockchain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hashed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not human-</a:t>
            </a:r>
            <a:r>
              <a:rPr lang="de-DE" dirty="0" err="1">
                <a:sym typeface="Wingdings" panose="05000000000000000000" pitchFamily="2" charset="2"/>
              </a:rPr>
              <a:t>readable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8C11E-30D5-4B5C-BC61-0BF89BEA91F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744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defTabSz="609585">
              <a:lnSpc>
                <a:spcPct val="200000"/>
              </a:lnSpc>
              <a:buFontTx/>
              <a:buChar char="-"/>
            </a:pPr>
            <a:r>
              <a:rPr lang="en-US" sz="1200" dirty="0" err="1">
                <a:solidFill>
                  <a:prstClr val="white"/>
                </a:solidFill>
              </a:rPr>
              <a:t>Smpc</a:t>
            </a:r>
            <a:r>
              <a:rPr lang="en-US" sz="1200" dirty="0">
                <a:solidFill>
                  <a:prstClr val="white"/>
                </a:solidFill>
              </a:rPr>
              <a:t> (?)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proof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? &lt; 1 min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How</a:t>
            </a:r>
            <a:r>
              <a:rPr lang="de-DE" dirty="0"/>
              <a:t> expensive </a:t>
            </a:r>
            <a:r>
              <a:rPr lang="de-DE" dirty="0" err="1"/>
              <a:t>is</a:t>
            </a:r>
            <a:r>
              <a:rPr lang="de-DE" dirty="0"/>
              <a:t> on </a:t>
            </a:r>
            <a:r>
              <a:rPr lang="de-DE" dirty="0" err="1"/>
              <a:t>chain</a:t>
            </a:r>
            <a:r>
              <a:rPr lang="de-DE" dirty="0"/>
              <a:t> </a:t>
            </a:r>
            <a:r>
              <a:rPr lang="de-DE" dirty="0" err="1"/>
              <a:t>verification</a:t>
            </a:r>
            <a:r>
              <a:rPr lang="de-DE" dirty="0"/>
              <a:t>? </a:t>
            </a:r>
            <a:r>
              <a:rPr lang="de-DE" dirty="0" err="1"/>
              <a:t>Verify</a:t>
            </a:r>
            <a:r>
              <a:rPr lang="de-DE" dirty="0"/>
              <a:t> </a:t>
            </a:r>
            <a:r>
              <a:rPr lang="de-DE" dirty="0" err="1"/>
              <a:t>contract</a:t>
            </a:r>
            <a:r>
              <a:rPr lang="de-DE" dirty="0"/>
              <a:t> expensive but </a:t>
            </a:r>
            <a:r>
              <a:rPr lang="de-DE" dirty="0" err="1"/>
              <a:t>stable</a:t>
            </a:r>
            <a:r>
              <a:rPr lang="de-DE" dirty="0"/>
              <a:t>, </a:t>
            </a:r>
            <a:r>
              <a:rPr lang="de-DE" dirty="0" err="1"/>
              <a:t>verifyHashes</a:t>
            </a:r>
            <a:r>
              <a:rPr lang="de-DE" dirty="0"/>
              <a:t> </a:t>
            </a:r>
            <a:r>
              <a:rPr lang="de-DE" dirty="0" err="1"/>
              <a:t>cheap</a:t>
            </a:r>
            <a:r>
              <a:rPr lang="de-DE" dirty="0"/>
              <a:t> but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expensive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households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scalable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? Bottleneck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netting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in NED </a:t>
            </a:r>
            <a:r>
              <a:rPr lang="de-DE" dirty="0" err="1"/>
              <a:t>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3564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defTabSz="609585">
              <a:lnSpc>
                <a:spcPct val="200000"/>
              </a:lnSpc>
              <a:buFontTx/>
              <a:buChar char="-"/>
            </a:pPr>
            <a:r>
              <a:rPr lang="en-US" sz="1200" dirty="0" err="1">
                <a:solidFill>
                  <a:prstClr val="white"/>
                </a:solidFill>
              </a:rPr>
              <a:t>Smpc</a:t>
            </a:r>
            <a:r>
              <a:rPr lang="en-US" sz="1200" dirty="0">
                <a:solidFill>
                  <a:prstClr val="white"/>
                </a:solidFill>
              </a:rPr>
              <a:t> (?)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proof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? &lt; 1 min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How</a:t>
            </a:r>
            <a:r>
              <a:rPr lang="de-DE" dirty="0"/>
              <a:t> expensive </a:t>
            </a:r>
            <a:r>
              <a:rPr lang="de-DE" dirty="0" err="1"/>
              <a:t>is</a:t>
            </a:r>
            <a:r>
              <a:rPr lang="de-DE" dirty="0"/>
              <a:t> on </a:t>
            </a:r>
            <a:r>
              <a:rPr lang="de-DE" dirty="0" err="1"/>
              <a:t>chain</a:t>
            </a:r>
            <a:r>
              <a:rPr lang="de-DE" dirty="0"/>
              <a:t> </a:t>
            </a:r>
            <a:r>
              <a:rPr lang="de-DE" dirty="0" err="1"/>
              <a:t>verification</a:t>
            </a:r>
            <a:r>
              <a:rPr lang="de-DE" dirty="0"/>
              <a:t>? </a:t>
            </a:r>
            <a:r>
              <a:rPr lang="de-DE" dirty="0" err="1"/>
              <a:t>Verify</a:t>
            </a:r>
            <a:r>
              <a:rPr lang="de-DE" dirty="0"/>
              <a:t> </a:t>
            </a:r>
            <a:r>
              <a:rPr lang="de-DE" dirty="0" err="1"/>
              <a:t>contract</a:t>
            </a:r>
            <a:r>
              <a:rPr lang="de-DE" dirty="0"/>
              <a:t> expensive but </a:t>
            </a:r>
            <a:r>
              <a:rPr lang="de-DE" dirty="0" err="1"/>
              <a:t>stable</a:t>
            </a:r>
            <a:r>
              <a:rPr lang="de-DE" dirty="0"/>
              <a:t>, </a:t>
            </a:r>
            <a:r>
              <a:rPr lang="de-DE" dirty="0" err="1"/>
              <a:t>verifyHashes</a:t>
            </a:r>
            <a:r>
              <a:rPr lang="de-DE" dirty="0"/>
              <a:t> </a:t>
            </a:r>
            <a:r>
              <a:rPr lang="de-DE" dirty="0" err="1"/>
              <a:t>cheap</a:t>
            </a:r>
            <a:r>
              <a:rPr lang="de-DE" dirty="0"/>
              <a:t> but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expensive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households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scalable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? Bottleneck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netting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in NED </a:t>
            </a:r>
            <a:r>
              <a:rPr lang="de-DE" dirty="0" err="1"/>
              <a:t>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6331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Umfangreiche Funktionalität die Systemanforderungen abdeckt: Ein dezentraler Handelsplatz mit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Trustlessness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Immutability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Privacy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Automatisiertes „Handeln“ der Energie durch das Netting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System ist trotzdem leicht erweiterbar (Bsp. Netting </a:t>
            </a:r>
            <a:r>
              <a:rPr lang="de-DE" dirty="0" err="1"/>
              <a:t>algorithmus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8C11E-30D5-4B5C-BC61-0BF89BEA91F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902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8C11E-30D5-4B5C-BC61-0BF89BEA91F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657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867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Current</a:t>
            </a:r>
            <a:r>
              <a:rPr lang="de-DE"/>
              <a:t> </a:t>
            </a:r>
            <a:r>
              <a:rPr lang="de-DE" err="1"/>
              <a:t>setting</a:t>
            </a:r>
            <a:endParaRPr lang="de-DE"/>
          </a:p>
          <a:p>
            <a:r>
              <a:rPr lang="de-DE" err="1"/>
              <a:t>Several</a:t>
            </a:r>
            <a:r>
              <a:rPr lang="de-DE"/>
              <a:t> </a:t>
            </a:r>
            <a:r>
              <a:rPr lang="de-DE" err="1"/>
              <a:t>actors</a:t>
            </a:r>
            <a:r>
              <a:rPr lang="de-DE"/>
              <a:t>: different Consumer, </a:t>
            </a:r>
            <a:r>
              <a:rPr lang="de-DE" err="1"/>
              <a:t>Prosumer</a:t>
            </a:r>
            <a:endParaRPr lang="de-DE"/>
          </a:p>
          <a:p>
            <a:r>
              <a:rPr lang="de-DE" err="1"/>
              <a:t>Prosumer</a:t>
            </a:r>
            <a:r>
              <a:rPr lang="de-DE"/>
              <a:t> </a:t>
            </a:r>
            <a:r>
              <a:rPr lang="de-DE" err="1"/>
              <a:t>sells</a:t>
            </a:r>
            <a:r>
              <a:rPr lang="de-DE"/>
              <a:t> </a:t>
            </a:r>
            <a:r>
              <a:rPr lang="de-DE" err="1"/>
              <a:t>energy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Utility </a:t>
            </a:r>
            <a:r>
              <a:rPr lang="de-DE" err="1"/>
              <a:t>with</a:t>
            </a:r>
            <a:r>
              <a:rPr lang="de-DE"/>
              <a:t> EEG Umlage</a:t>
            </a:r>
          </a:p>
          <a:p>
            <a:r>
              <a:rPr lang="de-DE"/>
              <a:t>Consumer </a:t>
            </a:r>
            <a:r>
              <a:rPr lang="de-DE" err="1"/>
              <a:t>buys</a:t>
            </a:r>
            <a:r>
              <a:rPr lang="de-DE"/>
              <a:t> </a:t>
            </a:r>
            <a:r>
              <a:rPr lang="de-DE" err="1"/>
              <a:t>energy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Utility</a:t>
            </a:r>
          </a:p>
        </p:txBody>
      </p:sp>
    </p:spTree>
    <p:extLst>
      <p:ext uri="{BB962C8B-B14F-4D97-AF65-F5344CB8AC3E}">
        <p14:creationId xmlns:p14="http://schemas.microsoft.com/office/powerpoint/2010/main" val="622018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Solution: Ethereum Blockchain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decentralized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market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Blockchain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trustless</a:t>
            </a:r>
            <a:r>
              <a:rPr lang="de-DE" dirty="0"/>
              <a:t> and </a:t>
            </a:r>
            <a:r>
              <a:rPr lang="de-DE" dirty="0" err="1"/>
              <a:t>immutable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Authority Consensus</a:t>
            </a:r>
          </a:p>
          <a:p>
            <a:r>
              <a:rPr lang="de-DE" dirty="0"/>
              <a:t>Households </a:t>
            </a:r>
            <a:r>
              <a:rPr lang="de-DE" dirty="0" err="1"/>
              <a:t>can</a:t>
            </a:r>
            <a:r>
              <a:rPr lang="de-DE" dirty="0"/>
              <a:t> trade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</a:p>
          <a:p>
            <a:r>
              <a:rPr lang="de-DE" dirty="0"/>
              <a:t>Energy Utility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Produced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&lt; </a:t>
            </a:r>
            <a:r>
              <a:rPr lang="de-DE" dirty="0" err="1"/>
              <a:t>Consumed</a:t>
            </a:r>
            <a:r>
              <a:rPr lang="de-DE" dirty="0"/>
              <a:t> </a:t>
            </a:r>
            <a:r>
              <a:rPr lang="de-DE" dirty="0" err="1"/>
              <a:t>energy</a:t>
            </a:r>
            <a:endParaRPr lang="de-DE" dirty="0"/>
          </a:p>
          <a:p>
            <a:r>
              <a:rPr lang="de-DE" dirty="0" err="1"/>
              <a:t>Makes</a:t>
            </a:r>
            <a:r>
              <a:rPr lang="de-DE" dirty="0"/>
              <a:t> solar </a:t>
            </a:r>
            <a:r>
              <a:rPr lang="de-DE" dirty="0" err="1"/>
              <a:t>panels</a:t>
            </a:r>
            <a:r>
              <a:rPr lang="de-DE" dirty="0"/>
              <a:t> profitable </a:t>
            </a:r>
            <a:r>
              <a:rPr lang="de-DE" dirty="0" err="1"/>
              <a:t>again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5049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de-DE" baseline="0" err="1">
                <a:sym typeface="Wingdings" panose="05000000000000000000" pitchFamily="2" charset="2"/>
              </a:rPr>
              <a:t>We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explain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it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along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the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data</a:t>
            </a:r>
            <a:r>
              <a:rPr lang="de-DE" baseline="0">
                <a:sym typeface="Wingdings" panose="05000000000000000000" pitchFamily="2" charset="2"/>
              </a:rPr>
              <a:t> stream</a:t>
            </a:r>
          </a:p>
          <a:p>
            <a:pPr marL="457200" indent="-298450"/>
            <a:r>
              <a:rPr lang="de-DE" baseline="0">
                <a:sym typeface="Wingdings" panose="05000000000000000000" pitchFamily="2" charset="2"/>
              </a:rPr>
              <a:t>Sensors </a:t>
            </a:r>
            <a:r>
              <a:rPr lang="de-DE" baseline="0" err="1">
                <a:sym typeface="Wingdings" panose="05000000000000000000" pitchFamily="2" charset="2"/>
              </a:rPr>
              <a:t>of</a:t>
            </a:r>
            <a:r>
              <a:rPr lang="de-DE" baseline="0">
                <a:sym typeface="Wingdings" panose="05000000000000000000" pitchFamily="2" charset="2"/>
              </a:rPr>
              <a:t> solar </a:t>
            </a:r>
            <a:r>
              <a:rPr lang="de-DE" baseline="0" err="1">
                <a:sym typeface="Wingdings" panose="05000000000000000000" pitchFamily="2" charset="2"/>
              </a:rPr>
              <a:t>panel</a:t>
            </a:r>
            <a:r>
              <a:rPr lang="de-DE" baseline="0">
                <a:sym typeface="Wingdings" panose="05000000000000000000" pitchFamily="2" charset="2"/>
              </a:rPr>
              <a:t> and </a:t>
            </a:r>
            <a:r>
              <a:rPr lang="de-DE" baseline="0" err="1">
                <a:sym typeface="Wingdings" panose="05000000000000000000" pitchFamily="2" charset="2"/>
              </a:rPr>
              <a:t>energy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consumption</a:t>
            </a:r>
            <a:r>
              <a:rPr lang="de-DE" baseline="0">
                <a:sym typeface="Wingdings" panose="05000000000000000000" pitchFamily="2" charset="2"/>
              </a:rPr>
              <a:t> stream </a:t>
            </a:r>
            <a:r>
              <a:rPr lang="de-DE" baseline="0" err="1">
                <a:sym typeface="Wingdings" panose="05000000000000000000" pitchFamily="2" charset="2"/>
              </a:rPr>
              <a:t>the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data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to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hhs</a:t>
            </a:r>
            <a:endParaRPr lang="de-DE" baseline="0">
              <a:sym typeface="Wingdings" panose="05000000000000000000" pitchFamily="2" charset="2"/>
            </a:endParaRPr>
          </a:p>
          <a:p>
            <a:pPr marL="457200" indent="-298450"/>
            <a:r>
              <a:rPr lang="de-DE" baseline="0" err="1">
                <a:sym typeface="Wingdings" panose="05000000000000000000" pitchFamily="2" charset="2"/>
              </a:rPr>
              <a:t>Encapsulated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as</a:t>
            </a:r>
            <a:r>
              <a:rPr lang="de-DE" baseline="0">
                <a:sym typeface="Wingdings" panose="05000000000000000000" pitchFamily="2" charset="2"/>
              </a:rPr>
              <a:t> a smart </a:t>
            </a:r>
            <a:r>
              <a:rPr lang="de-DE" baseline="0" err="1">
                <a:sym typeface="Wingdings" panose="05000000000000000000" pitchFamily="2" charset="2"/>
              </a:rPr>
              <a:t>meter</a:t>
            </a:r>
            <a:endParaRPr lang="de-DE" baseline="0">
              <a:sym typeface="Wingdings" panose="05000000000000000000" pitchFamily="2" charset="2"/>
            </a:endParaRPr>
          </a:p>
          <a:p>
            <a:pPr marL="457200" indent="-298450"/>
            <a:r>
              <a:rPr lang="de-DE" baseline="0">
                <a:sym typeface="Wingdings" panose="05000000000000000000" pitchFamily="2" charset="2"/>
              </a:rPr>
              <a:t>Send </a:t>
            </a:r>
            <a:r>
              <a:rPr lang="de-DE" baseline="0" err="1">
                <a:sym typeface="Wingdings" panose="05000000000000000000" pitchFamily="2" charset="2"/>
              </a:rPr>
              <a:t>data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periodically</a:t>
            </a:r>
            <a:r>
              <a:rPr lang="de-DE" baseline="0">
                <a:sym typeface="Wingdings" panose="05000000000000000000" pitchFamily="2" charset="2"/>
              </a:rPr>
              <a:t> (</a:t>
            </a:r>
            <a:r>
              <a:rPr lang="de-DE" baseline="0" err="1">
                <a:sym typeface="Wingdings" panose="05000000000000000000" pitchFamily="2" charset="2"/>
              </a:rPr>
              <a:t>currently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every</a:t>
            </a:r>
            <a:r>
              <a:rPr lang="de-DE" baseline="0">
                <a:sym typeface="Wingdings" panose="05000000000000000000" pitchFamily="2" charset="2"/>
              </a:rPr>
              <a:t> 30s)</a:t>
            </a:r>
          </a:p>
          <a:p>
            <a:pPr marL="457200" indent="-298450"/>
            <a:r>
              <a:rPr lang="de-DE" baseline="0">
                <a:sym typeface="Wingdings" panose="05000000000000000000" pitchFamily="2" charset="2"/>
              </a:rPr>
              <a:t>Add </a:t>
            </a:r>
            <a:r>
              <a:rPr lang="de-DE" baseline="0" err="1">
                <a:sym typeface="Wingdings" panose="05000000000000000000" pitchFamily="2" charset="2"/>
              </a:rPr>
              <a:t>component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that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signs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the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sensor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data</a:t>
            </a:r>
            <a:endParaRPr lang="de-DE" baseline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6423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err="1"/>
              <a:t>NodeJS</a:t>
            </a:r>
            <a:r>
              <a:rPr lang="de-DE"/>
              <a:t> Server </a:t>
            </a:r>
            <a:r>
              <a:rPr lang="de-DE" err="1"/>
              <a:t>with</a:t>
            </a:r>
            <a:r>
              <a:rPr lang="de-DE"/>
              <a:t> Express.js </a:t>
            </a:r>
            <a:r>
              <a:rPr lang="de-DE" err="1"/>
              <a:t>as</a:t>
            </a:r>
            <a:r>
              <a:rPr lang="de-DE"/>
              <a:t> universal </a:t>
            </a:r>
            <a:r>
              <a:rPr lang="de-DE" err="1"/>
              <a:t>middleware</a:t>
            </a:r>
            <a:endParaRPr lang="de-DE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/>
              <a:t>MongoDB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store</a:t>
            </a:r>
            <a:r>
              <a:rPr lang="de-DE"/>
              <a:t> Sensors Data (and Blockchain Data, </a:t>
            </a:r>
            <a:r>
              <a:rPr lang="de-DE" err="1"/>
              <a:t>explained</a:t>
            </a:r>
            <a:r>
              <a:rPr lang="de-DE"/>
              <a:t> </a:t>
            </a:r>
            <a:r>
              <a:rPr lang="de-DE" err="1"/>
              <a:t>later</a:t>
            </a:r>
            <a:r>
              <a:rPr lang="de-DE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/>
              <a:t>User Interface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Displaying</a:t>
            </a:r>
            <a:r>
              <a:rPr lang="de-DE"/>
              <a:t> Data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user</a:t>
            </a:r>
            <a:r>
              <a:rPr lang="de-DE"/>
              <a:t>, </a:t>
            </a:r>
            <a:r>
              <a:rPr lang="de-DE" err="1"/>
              <a:t>data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Database via HHS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/>
              <a:t>Parity Client </a:t>
            </a:r>
            <a:r>
              <a:rPr lang="de-DE" err="1"/>
              <a:t>as</a:t>
            </a:r>
            <a:r>
              <a:rPr lang="de-DE"/>
              <a:t> Interface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Blockchain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Access </a:t>
            </a:r>
            <a:r>
              <a:rPr lang="de-DE" err="1"/>
              <a:t>to</a:t>
            </a:r>
            <a:r>
              <a:rPr lang="de-DE"/>
              <a:t> Blockchain</a:t>
            </a:r>
          </a:p>
        </p:txBody>
      </p:sp>
    </p:spTree>
    <p:extLst>
      <p:ext uri="{BB962C8B-B14F-4D97-AF65-F5344CB8AC3E}">
        <p14:creationId xmlns:p14="http://schemas.microsoft.com/office/powerpoint/2010/main" val="2931219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/>
              <a:t>Ethereum Proof </a:t>
            </a:r>
            <a:r>
              <a:rPr lang="de-DE" err="1"/>
              <a:t>of</a:t>
            </a:r>
            <a:r>
              <a:rPr lang="de-DE"/>
              <a:t> Authority Blockchain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err="1"/>
              <a:t>Built</a:t>
            </a:r>
            <a:r>
              <a:rPr lang="de-DE"/>
              <a:t> on Parity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/>
              <a:t>Smart </a:t>
            </a:r>
            <a:r>
              <a:rPr lang="de-DE" err="1"/>
              <a:t>Contracts</a:t>
            </a:r>
            <a:endParaRPr lang="de-DE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err="1"/>
              <a:t>Validator</a:t>
            </a:r>
            <a:r>
              <a:rPr lang="de-DE"/>
              <a:t>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Settlement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/>
              <a:t>Gas </a:t>
            </a:r>
            <a:r>
              <a:rPr lang="de-DE" err="1"/>
              <a:t>price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netting</a:t>
            </a:r>
            <a:endParaRPr lang="de-DE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/>
              <a:t>Block rate </a:t>
            </a:r>
            <a:r>
              <a:rPr lang="de-DE">
                <a:sym typeface="Wingdings" panose="05000000000000000000" pitchFamily="2" charset="2"/>
              </a:rPr>
              <a:t> </a:t>
            </a:r>
            <a:r>
              <a:rPr lang="de-DE" err="1">
                <a:sym typeface="Wingdings" panose="05000000000000000000" pitchFamily="2" charset="2"/>
              </a:rPr>
              <a:t>netting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every</a:t>
            </a:r>
            <a:r>
              <a:rPr lang="de-DE">
                <a:sym typeface="Wingdings" panose="05000000000000000000" pitchFamily="2" charset="2"/>
              </a:rPr>
              <a:t> 5 </a:t>
            </a:r>
            <a:r>
              <a:rPr lang="de-DE" err="1">
                <a:sym typeface="Wingdings" panose="05000000000000000000" pitchFamily="2" charset="2"/>
              </a:rPr>
              <a:t>blocks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828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215084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HPU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 = unchanged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7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828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3" y="609601"/>
            <a:ext cx="8676223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3" y="3886200"/>
            <a:ext cx="8676223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169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899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3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726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7001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67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1" y="2658534"/>
            <a:ext cx="4588931" cy="576263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4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1"/>
            <a:ext cx="4604280" cy="576263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3" y="3243264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89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02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172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3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738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4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6"/>
            <a:ext cx="9144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6"/>
            <a:ext cx="51054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4" y="5883276"/>
            <a:ext cx="322567" cy="365125"/>
          </a:xfrm>
        </p:spPr>
        <p:txBody>
          <a:bodyPr/>
          <a:lstStyle/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689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998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2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951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609602"/>
            <a:ext cx="9296399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3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884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451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609602"/>
            <a:ext cx="9296399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138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2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414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821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7" y="609601"/>
            <a:ext cx="2210515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432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618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667001"/>
            <a:ext cx="9905999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6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6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4" y="5883276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707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189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customXml" Target="../ink/ink1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73732" y="2337675"/>
            <a:ext cx="10230781" cy="10913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5867" dirty="0"/>
              <a:t>Cloud Prototyping SS19</a:t>
            </a:r>
            <a:endParaRPr sz="5867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751011" y="3429000"/>
            <a:ext cx="8676223" cy="15318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3200" dirty="0"/>
              <a:t>Decentralized Energy Trading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3200" dirty="0"/>
              <a:t>Final Presentation</a:t>
            </a:r>
            <a:endParaRPr sz="3200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98EA7E-5C58-4FBF-84D9-9027CE472D2C}"/>
              </a:ext>
            </a:extLst>
          </p:cNvPr>
          <p:cNvCxnSpPr/>
          <p:nvPr/>
        </p:nvCxnSpPr>
        <p:spPr>
          <a:xfrm>
            <a:off x="1114097" y="3429000"/>
            <a:ext cx="996380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>
            <a:normAutofit/>
          </a:bodyPr>
          <a:lstStyle/>
          <a:p>
            <a:r>
              <a:rPr lang="de-DE" dirty="0"/>
              <a:t>Approach on </a:t>
            </a:r>
            <a:r>
              <a:rPr lang="de-DE" dirty="0" err="1"/>
              <a:t>privacy</a:t>
            </a:r>
            <a:endParaRPr lang="de-DE" dirty="0"/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425217F1-3831-44BA-AC66-1288DF0E21D1}"/>
              </a:ext>
            </a:extLst>
          </p:cNvPr>
          <p:cNvCxnSpPr>
            <a:cxnSpLocks/>
            <a:stCxn id="135" idx="3"/>
          </p:cNvCxnSpPr>
          <p:nvPr/>
        </p:nvCxnSpPr>
        <p:spPr>
          <a:xfrm flipV="1">
            <a:off x="1804016" y="2822704"/>
            <a:ext cx="674884" cy="64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45FDB820-6C28-40F3-A81D-57C2D577111E}"/>
              </a:ext>
            </a:extLst>
          </p:cNvPr>
          <p:cNvCxnSpPr>
            <a:cxnSpLocks/>
            <a:stCxn id="136" idx="3"/>
            <a:endCxn id="123" idx="3"/>
          </p:cNvCxnSpPr>
          <p:nvPr/>
        </p:nvCxnSpPr>
        <p:spPr>
          <a:xfrm flipV="1">
            <a:off x="1804016" y="2428170"/>
            <a:ext cx="1512042" cy="137690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Verbinder: gewinkelt 119">
            <a:extLst>
              <a:ext uri="{FF2B5EF4-FFF2-40B4-BE49-F238E27FC236}">
                <a16:creationId xmlns:a16="http://schemas.microsoft.com/office/drawing/2014/main" id="{C93D6424-CC0F-4C20-AA7E-4FF6872691AC}"/>
              </a:ext>
            </a:extLst>
          </p:cNvPr>
          <p:cNvCxnSpPr>
            <a:cxnSpLocks/>
            <a:stCxn id="137" idx="3"/>
            <a:endCxn id="123" idx="3"/>
          </p:cNvCxnSpPr>
          <p:nvPr/>
        </p:nvCxnSpPr>
        <p:spPr>
          <a:xfrm flipV="1">
            <a:off x="1804016" y="2428170"/>
            <a:ext cx="1512042" cy="2414165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Verbinder: gewinkelt 120">
            <a:extLst>
              <a:ext uri="{FF2B5EF4-FFF2-40B4-BE49-F238E27FC236}">
                <a16:creationId xmlns:a16="http://schemas.microsoft.com/office/drawing/2014/main" id="{5C65EB81-B8C2-47CB-89FF-3B9DA92F646B}"/>
              </a:ext>
            </a:extLst>
          </p:cNvPr>
          <p:cNvCxnSpPr>
            <a:cxnSpLocks/>
          </p:cNvCxnSpPr>
          <p:nvPr/>
        </p:nvCxnSpPr>
        <p:spPr>
          <a:xfrm>
            <a:off x="5422652" y="1978486"/>
            <a:ext cx="1317952" cy="32157"/>
          </a:xfrm>
          <a:prstGeom prst="bentConnector3">
            <a:avLst>
              <a:gd name="adj1" fmla="val -985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Verbinder: gewinkelt 121">
            <a:extLst>
              <a:ext uri="{FF2B5EF4-FFF2-40B4-BE49-F238E27FC236}">
                <a16:creationId xmlns:a16="http://schemas.microsoft.com/office/drawing/2014/main" id="{864BC7D2-F323-403F-85E2-FE1F772D8232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 rot="5400000" flipH="1" flipV="1">
            <a:off x="6818905" y="270294"/>
            <a:ext cx="52468" cy="2844973"/>
          </a:xfrm>
          <a:prstGeom prst="bentConnector3">
            <a:avLst>
              <a:gd name="adj1" fmla="val 3990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Sechseck 122">
            <a:extLst>
              <a:ext uri="{FF2B5EF4-FFF2-40B4-BE49-F238E27FC236}">
                <a16:creationId xmlns:a16="http://schemas.microsoft.com/office/drawing/2014/main" id="{9248A7BE-A2A1-44DB-A66E-1076E4579C85}"/>
              </a:ext>
            </a:extLst>
          </p:cNvPr>
          <p:cNvSpPr/>
          <p:nvPr/>
        </p:nvSpPr>
        <p:spPr>
          <a:xfrm>
            <a:off x="3316058" y="1719014"/>
            <a:ext cx="2461173" cy="1418311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Household JS-Server</a:t>
            </a:r>
          </a:p>
        </p:txBody>
      </p:sp>
      <p:sp>
        <p:nvSpPr>
          <p:cNvPr id="124" name="Rechteck: abgerundete Ecken 123">
            <a:extLst>
              <a:ext uri="{FF2B5EF4-FFF2-40B4-BE49-F238E27FC236}">
                <a16:creationId xmlns:a16="http://schemas.microsoft.com/office/drawing/2014/main" id="{8395A2DC-6440-40C4-9A25-346F09D5AAAC}"/>
              </a:ext>
            </a:extLst>
          </p:cNvPr>
          <p:cNvSpPr/>
          <p:nvPr/>
        </p:nvSpPr>
        <p:spPr>
          <a:xfrm>
            <a:off x="7782638" y="1666546"/>
            <a:ext cx="969976" cy="6856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UI</a:t>
            </a:r>
          </a:p>
        </p:txBody>
      </p:sp>
      <p:sp>
        <p:nvSpPr>
          <p:cNvPr id="125" name="Zylinder 124">
            <a:extLst>
              <a:ext uri="{FF2B5EF4-FFF2-40B4-BE49-F238E27FC236}">
                <a16:creationId xmlns:a16="http://schemas.microsoft.com/office/drawing/2014/main" id="{3C53A383-8598-4255-B777-F48A5AFCC4D4}"/>
              </a:ext>
            </a:extLst>
          </p:cNvPr>
          <p:cNvSpPr/>
          <p:nvPr/>
        </p:nvSpPr>
        <p:spPr>
          <a:xfrm>
            <a:off x="6740604" y="1667793"/>
            <a:ext cx="647877" cy="685699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DB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F22C1F9F-7940-4711-8F27-E540147018A4}"/>
              </a:ext>
            </a:extLst>
          </p:cNvPr>
          <p:cNvSpPr txBox="1"/>
          <p:nvPr/>
        </p:nvSpPr>
        <p:spPr>
          <a:xfrm>
            <a:off x="3032790" y="3080668"/>
            <a:ext cx="1649816" cy="954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de-DE" sz="1867" dirty="0"/>
              <a:t>Send Plain </a:t>
            </a:r>
            <a:br>
              <a:rPr lang="de-DE" sz="1867" dirty="0"/>
            </a:br>
            <a:r>
              <a:rPr lang="de-DE" sz="1867" dirty="0"/>
              <a:t>Meter</a:t>
            </a:r>
            <a:br>
              <a:rPr lang="de-DE" sz="1867" dirty="0"/>
            </a:br>
            <a:r>
              <a:rPr lang="de-DE" sz="1867" dirty="0"/>
              <a:t>Value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C9D98384-87EB-432F-862E-3A491561723C}"/>
              </a:ext>
            </a:extLst>
          </p:cNvPr>
          <p:cNvSpPr/>
          <p:nvPr/>
        </p:nvSpPr>
        <p:spPr>
          <a:xfrm>
            <a:off x="3086187" y="1435752"/>
            <a:ext cx="6011053" cy="2520257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556F16FF-E6FF-4C0D-B6AA-25F13C0BC177}"/>
              </a:ext>
            </a:extLst>
          </p:cNvPr>
          <p:cNvSpPr txBox="1"/>
          <p:nvPr/>
        </p:nvSpPr>
        <p:spPr>
          <a:xfrm>
            <a:off x="3092832" y="3575844"/>
            <a:ext cx="601105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 b="1" dirty="0"/>
              <a:t>Household Processing Unit</a:t>
            </a:r>
          </a:p>
        </p:txBody>
      </p:sp>
      <p:sp>
        <p:nvSpPr>
          <p:cNvPr id="134" name="Foliennummernplatzhalter 2">
            <a:extLst>
              <a:ext uri="{FF2B5EF4-FFF2-40B4-BE49-F238E27FC236}">
                <a16:creationId xmlns:a16="http://schemas.microsoft.com/office/drawing/2014/main" id="{67E72632-9CDA-421F-B9B7-4EEC4BF4022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</p:spPr>
        <p:txBody>
          <a:bodyPr/>
          <a:lstStyle/>
          <a:p>
            <a:fld id="{00000000-1234-1234-1234-12341234123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65D09FB4-0945-4A99-92E6-383C6AC2F98D}"/>
              </a:ext>
            </a:extLst>
          </p:cNvPr>
          <p:cNvSpPr/>
          <p:nvPr/>
        </p:nvSpPr>
        <p:spPr>
          <a:xfrm>
            <a:off x="385120" y="2514850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Sensor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96E3B57-4DF9-4EE9-8411-393CFAEF6E2E}"/>
              </a:ext>
            </a:extLst>
          </p:cNvPr>
          <p:cNvSpPr/>
          <p:nvPr/>
        </p:nvSpPr>
        <p:spPr>
          <a:xfrm>
            <a:off x="385120" y="3490790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515B05EC-ABD3-4B12-AF32-CCA0B878929F}"/>
              </a:ext>
            </a:extLst>
          </p:cNvPr>
          <p:cNvSpPr/>
          <p:nvPr/>
        </p:nvSpPr>
        <p:spPr>
          <a:xfrm>
            <a:off x="385120" y="4528048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AD09F607-899B-41DE-ADD1-982C851E4D67}"/>
              </a:ext>
            </a:extLst>
          </p:cNvPr>
          <p:cNvSpPr txBox="1"/>
          <p:nvPr/>
        </p:nvSpPr>
        <p:spPr>
          <a:xfrm>
            <a:off x="1487792" y="4851625"/>
            <a:ext cx="198221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Data </a:t>
            </a:r>
          </a:p>
          <a:p>
            <a:pPr algn="ctr"/>
            <a:r>
              <a:rPr lang="de-DE" sz="1867"/>
              <a:t>Stream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7770471E-148C-4104-BA3A-B622F922922A}"/>
              </a:ext>
            </a:extLst>
          </p:cNvPr>
          <p:cNvSpPr/>
          <p:nvPr/>
        </p:nvSpPr>
        <p:spPr>
          <a:xfrm>
            <a:off x="146754" y="1443221"/>
            <a:ext cx="2829587" cy="5075912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6A0A313C-037C-41CB-95C7-940FD57E6967}"/>
              </a:ext>
            </a:extLst>
          </p:cNvPr>
          <p:cNvSpPr txBox="1"/>
          <p:nvPr/>
        </p:nvSpPr>
        <p:spPr>
          <a:xfrm>
            <a:off x="172721" y="6107375"/>
            <a:ext cx="28295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 b="1" dirty="0"/>
              <a:t>Smart Meter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F5DF24C1-0CDD-4C0B-A9D6-FC4D643B7E8C}"/>
              </a:ext>
            </a:extLst>
          </p:cNvPr>
          <p:cNvSpPr/>
          <p:nvPr/>
        </p:nvSpPr>
        <p:spPr>
          <a:xfrm>
            <a:off x="2174100" y="2562684"/>
            <a:ext cx="609600" cy="5379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142" name="Grafik 141" descr="Schlüssel">
            <a:extLst>
              <a:ext uri="{FF2B5EF4-FFF2-40B4-BE49-F238E27FC236}">
                <a16:creationId xmlns:a16="http://schemas.microsoft.com/office/drawing/2014/main" id="{D7008614-873C-4322-B8CD-90B39D7A1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3362" y="2598954"/>
            <a:ext cx="451077" cy="451077"/>
          </a:xfrm>
          <a:prstGeom prst="rect">
            <a:avLst/>
          </a:prstGeom>
        </p:spPr>
      </p:pic>
      <p:sp>
        <p:nvSpPr>
          <p:cNvPr id="143" name="Rechteck 142">
            <a:extLst>
              <a:ext uri="{FF2B5EF4-FFF2-40B4-BE49-F238E27FC236}">
                <a16:creationId xmlns:a16="http://schemas.microsoft.com/office/drawing/2014/main" id="{B0F41ACF-A980-4E53-9B11-01BC967BF7BD}"/>
              </a:ext>
            </a:extLst>
          </p:cNvPr>
          <p:cNvSpPr/>
          <p:nvPr/>
        </p:nvSpPr>
        <p:spPr>
          <a:xfrm>
            <a:off x="3092831" y="4034172"/>
            <a:ext cx="6011053" cy="2484961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A773E5AA-EA6D-44A3-AA8F-E955E86CCA0F}"/>
              </a:ext>
            </a:extLst>
          </p:cNvPr>
          <p:cNvSpPr txBox="1"/>
          <p:nvPr/>
        </p:nvSpPr>
        <p:spPr>
          <a:xfrm>
            <a:off x="3092832" y="6140121"/>
            <a:ext cx="601105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 b="1" dirty="0"/>
              <a:t>Netting Entity</a:t>
            </a:r>
          </a:p>
        </p:txBody>
      </p:sp>
      <p:sp>
        <p:nvSpPr>
          <p:cNvPr id="145" name="Sechseck 144">
            <a:extLst>
              <a:ext uri="{FF2B5EF4-FFF2-40B4-BE49-F238E27FC236}">
                <a16:creationId xmlns:a16="http://schemas.microsoft.com/office/drawing/2014/main" id="{D3BC0206-73A8-4090-93FB-76C83DD13FC8}"/>
              </a:ext>
            </a:extLst>
          </p:cNvPr>
          <p:cNvSpPr/>
          <p:nvPr/>
        </p:nvSpPr>
        <p:spPr>
          <a:xfrm>
            <a:off x="3313282" y="4447465"/>
            <a:ext cx="2461173" cy="1418311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NED</a:t>
            </a:r>
            <a:br>
              <a:rPr lang="de-DE" sz="2400" dirty="0"/>
            </a:br>
            <a:r>
              <a:rPr lang="de-DE" sz="2400" dirty="0"/>
              <a:t>JS-Server</a:t>
            </a:r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B9656C41-B1E9-41AE-92BD-31813B33EF27}"/>
              </a:ext>
            </a:extLst>
          </p:cNvPr>
          <p:cNvSpPr/>
          <p:nvPr/>
        </p:nvSpPr>
        <p:spPr>
          <a:xfrm>
            <a:off x="6539167" y="4097940"/>
            <a:ext cx="1728459" cy="7023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ZoKrates</a:t>
            </a:r>
            <a:endParaRPr lang="de-DE" sz="2000" dirty="0"/>
          </a:p>
        </p:txBody>
      </p:sp>
      <p:cxnSp>
        <p:nvCxnSpPr>
          <p:cNvPr id="149" name="Verbinder: gewinkelt 148">
            <a:extLst>
              <a:ext uri="{FF2B5EF4-FFF2-40B4-BE49-F238E27FC236}">
                <a16:creationId xmlns:a16="http://schemas.microsoft.com/office/drawing/2014/main" id="{60733BC8-56C9-4454-9DF4-03DDB4E83650}"/>
              </a:ext>
            </a:extLst>
          </p:cNvPr>
          <p:cNvCxnSpPr>
            <a:cxnSpLocks/>
            <a:endCxn id="145" idx="3"/>
          </p:cNvCxnSpPr>
          <p:nvPr/>
        </p:nvCxnSpPr>
        <p:spPr>
          <a:xfrm rot="5400000">
            <a:off x="2439438" y="3607946"/>
            <a:ext cx="2422520" cy="674831"/>
          </a:xfrm>
          <a:prstGeom prst="bentConnector4">
            <a:avLst>
              <a:gd name="adj1" fmla="val 9298"/>
              <a:gd name="adj2" fmla="val 119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feld 154">
            <a:extLst>
              <a:ext uri="{FF2B5EF4-FFF2-40B4-BE49-F238E27FC236}">
                <a16:creationId xmlns:a16="http://schemas.microsoft.com/office/drawing/2014/main" id="{C61E0DB7-218B-41D2-B2E3-24C017CCCC4E}"/>
              </a:ext>
            </a:extLst>
          </p:cNvPr>
          <p:cNvSpPr txBox="1"/>
          <p:nvPr/>
        </p:nvSpPr>
        <p:spPr>
          <a:xfrm>
            <a:off x="5360401" y="4102513"/>
            <a:ext cx="146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Dispatch</a:t>
            </a:r>
          </a:p>
        </p:txBody>
      </p:sp>
      <p:sp>
        <p:nvSpPr>
          <p:cNvPr id="159" name="Flussdiagramm: Verbinder 158">
            <a:extLst>
              <a:ext uri="{FF2B5EF4-FFF2-40B4-BE49-F238E27FC236}">
                <a16:creationId xmlns:a16="http://schemas.microsoft.com/office/drawing/2014/main" id="{4952C7CC-0F70-46B5-AEBB-2CD47DD72FA0}"/>
              </a:ext>
            </a:extLst>
          </p:cNvPr>
          <p:cNvSpPr/>
          <p:nvPr/>
        </p:nvSpPr>
        <p:spPr>
          <a:xfrm>
            <a:off x="5105099" y="2682484"/>
            <a:ext cx="810992" cy="814688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/>
              <a:t>Parity</a:t>
            </a:r>
            <a:endParaRPr lang="de-DE" sz="2000" dirty="0"/>
          </a:p>
        </p:txBody>
      </p:sp>
      <p:sp>
        <p:nvSpPr>
          <p:cNvPr id="161" name="Flussdiagramm: Verbinder 160">
            <a:extLst>
              <a:ext uri="{FF2B5EF4-FFF2-40B4-BE49-F238E27FC236}">
                <a16:creationId xmlns:a16="http://schemas.microsoft.com/office/drawing/2014/main" id="{3D12CDA2-BE87-4A11-A6B4-083370045ACD}"/>
              </a:ext>
            </a:extLst>
          </p:cNvPr>
          <p:cNvSpPr/>
          <p:nvPr/>
        </p:nvSpPr>
        <p:spPr>
          <a:xfrm>
            <a:off x="5104819" y="5405064"/>
            <a:ext cx="810992" cy="814688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/>
              <a:t>Parity</a:t>
            </a:r>
            <a:endParaRPr lang="de-DE" sz="2000" dirty="0"/>
          </a:p>
        </p:txBody>
      </p: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649E7161-94B2-455E-8A9D-21BA1C664D39}"/>
              </a:ext>
            </a:extLst>
          </p:cNvPr>
          <p:cNvCxnSpPr>
            <a:stCxn id="145" idx="5"/>
            <a:endCxn id="146" idx="2"/>
          </p:cNvCxnSpPr>
          <p:nvPr/>
        </p:nvCxnSpPr>
        <p:spPr>
          <a:xfrm>
            <a:off x="5419877" y="4447465"/>
            <a:ext cx="1119290" cy="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67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2E7FA99-0D1A-4374-B236-16FBCC2C6BD7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1804016" y="2822704"/>
            <a:ext cx="674884" cy="64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5944E95C-4935-4D77-A133-CEB1418FF048}"/>
              </a:ext>
            </a:extLst>
          </p:cNvPr>
          <p:cNvCxnSpPr>
            <a:cxnSpLocks/>
            <a:stCxn id="35" idx="3"/>
            <a:endCxn id="8" idx="3"/>
          </p:cNvCxnSpPr>
          <p:nvPr/>
        </p:nvCxnSpPr>
        <p:spPr>
          <a:xfrm flipV="1">
            <a:off x="1804016" y="2428170"/>
            <a:ext cx="1512042" cy="137690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F9CF69B2-1E16-491B-ACAD-D0BACCDC3F23}"/>
              </a:ext>
            </a:extLst>
          </p:cNvPr>
          <p:cNvCxnSpPr>
            <a:cxnSpLocks/>
            <a:stCxn id="36" idx="3"/>
            <a:endCxn id="8" idx="3"/>
          </p:cNvCxnSpPr>
          <p:nvPr/>
        </p:nvCxnSpPr>
        <p:spPr>
          <a:xfrm flipV="1">
            <a:off x="1804016" y="2428170"/>
            <a:ext cx="1512042" cy="2414165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DC7F5FE7-4122-4C22-ACCE-C8A234193818}"/>
              </a:ext>
            </a:extLst>
          </p:cNvPr>
          <p:cNvCxnSpPr>
            <a:cxnSpLocks/>
          </p:cNvCxnSpPr>
          <p:nvPr/>
        </p:nvCxnSpPr>
        <p:spPr>
          <a:xfrm>
            <a:off x="5422652" y="1978486"/>
            <a:ext cx="1317952" cy="32157"/>
          </a:xfrm>
          <a:prstGeom prst="bentConnector3">
            <a:avLst>
              <a:gd name="adj1" fmla="val -985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93F9987F-19D0-4683-AE1C-0A315706D164}"/>
              </a:ext>
            </a:extLst>
          </p:cNvPr>
          <p:cNvCxnSpPr>
            <a:cxnSpLocks/>
            <a:stCxn id="8" idx="5"/>
            <a:endCxn id="31" idx="0"/>
          </p:cNvCxnSpPr>
          <p:nvPr/>
        </p:nvCxnSpPr>
        <p:spPr>
          <a:xfrm rot="5400000" flipH="1" flipV="1">
            <a:off x="6818905" y="270294"/>
            <a:ext cx="52468" cy="2844973"/>
          </a:xfrm>
          <a:prstGeom prst="bentConnector3">
            <a:avLst>
              <a:gd name="adj1" fmla="val 3990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>
            <a:normAutofit/>
          </a:bodyPr>
          <a:lstStyle/>
          <a:p>
            <a:r>
              <a:rPr lang="de-DE" dirty="0"/>
              <a:t>Approach on </a:t>
            </a:r>
            <a:r>
              <a:rPr lang="de-DE" dirty="0" err="1"/>
              <a:t>privacy</a:t>
            </a:r>
            <a:endParaRPr lang="de-DE" dirty="0"/>
          </a:p>
        </p:txBody>
      </p:sp>
      <p:sp>
        <p:nvSpPr>
          <p:cNvPr id="8" name="Sechseck 7">
            <a:extLst>
              <a:ext uri="{FF2B5EF4-FFF2-40B4-BE49-F238E27FC236}">
                <a16:creationId xmlns:a16="http://schemas.microsoft.com/office/drawing/2014/main" id="{6862761A-4B55-407C-81A0-BA087CE750D6}"/>
              </a:ext>
            </a:extLst>
          </p:cNvPr>
          <p:cNvSpPr/>
          <p:nvPr/>
        </p:nvSpPr>
        <p:spPr>
          <a:xfrm>
            <a:off x="3316058" y="1719014"/>
            <a:ext cx="2461173" cy="1418311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Household JS-Server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485CD65C-FC95-4354-BE28-D07D035956F1}"/>
              </a:ext>
            </a:extLst>
          </p:cNvPr>
          <p:cNvSpPr/>
          <p:nvPr/>
        </p:nvSpPr>
        <p:spPr>
          <a:xfrm>
            <a:off x="7782638" y="1666546"/>
            <a:ext cx="969976" cy="6856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UI</a:t>
            </a:r>
          </a:p>
        </p:txBody>
      </p:sp>
      <p:sp>
        <p:nvSpPr>
          <p:cNvPr id="32" name="Zylinder 31">
            <a:extLst>
              <a:ext uri="{FF2B5EF4-FFF2-40B4-BE49-F238E27FC236}">
                <a16:creationId xmlns:a16="http://schemas.microsoft.com/office/drawing/2014/main" id="{489A9BC5-5103-44C4-9812-7AAE9FDA5A6B}"/>
              </a:ext>
            </a:extLst>
          </p:cNvPr>
          <p:cNvSpPr/>
          <p:nvPr/>
        </p:nvSpPr>
        <p:spPr>
          <a:xfrm>
            <a:off x="6740604" y="1667793"/>
            <a:ext cx="647877" cy="685699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DB</a:t>
            </a:r>
          </a:p>
        </p:txBody>
      </p:sp>
      <p:sp>
        <p:nvSpPr>
          <p:cNvPr id="101" name="Flussdiagramm: Mehrere Dokumente 100">
            <a:extLst>
              <a:ext uri="{FF2B5EF4-FFF2-40B4-BE49-F238E27FC236}">
                <a16:creationId xmlns:a16="http://schemas.microsoft.com/office/drawing/2014/main" id="{C8D9B525-071C-4E99-B1E8-31E83DE7ACD0}"/>
              </a:ext>
            </a:extLst>
          </p:cNvPr>
          <p:cNvSpPr/>
          <p:nvPr/>
        </p:nvSpPr>
        <p:spPr>
          <a:xfrm>
            <a:off x="9764031" y="4772612"/>
            <a:ext cx="1982217" cy="1418311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Validator</a:t>
            </a:r>
            <a:r>
              <a:rPr lang="de-DE" sz="2400" dirty="0"/>
              <a:t> </a:t>
            </a:r>
            <a:r>
              <a:rPr lang="de-DE" sz="2000" dirty="0"/>
              <a:t>Set</a:t>
            </a:r>
            <a:endParaRPr lang="de-DE" sz="2400" dirty="0"/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AE43930B-CB08-4F9A-9D81-60F22F47B8CA}"/>
              </a:ext>
            </a:extLst>
          </p:cNvPr>
          <p:cNvSpPr txBox="1"/>
          <p:nvPr/>
        </p:nvSpPr>
        <p:spPr>
          <a:xfrm>
            <a:off x="3032790" y="3080668"/>
            <a:ext cx="1649816" cy="954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de-DE" sz="1867" dirty="0"/>
              <a:t>Send Plain </a:t>
            </a:r>
            <a:br>
              <a:rPr lang="de-DE" sz="1867" dirty="0"/>
            </a:br>
            <a:r>
              <a:rPr lang="de-DE" sz="1867" dirty="0"/>
              <a:t>Meter</a:t>
            </a:r>
            <a:br>
              <a:rPr lang="de-DE" sz="1867" dirty="0"/>
            </a:br>
            <a:r>
              <a:rPr lang="de-DE" sz="1867" dirty="0"/>
              <a:t>Value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85B215C3-A557-43FE-A6CE-55EE17896C26}"/>
              </a:ext>
            </a:extLst>
          </p:cNvPr>
          <p:cNvSpPr/>
          <p:nvPr/>
        </p:nvSpPr>
        <p:spPr>
          <a:xfrm>
            <a:off x="3086187" y="1435752"/>
            <a:ext cx="6011053" cy="2520257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A38D58F8-34DA-4497-986B-E1FB15EDB2EC}"/>
              </a:ext>
            </a:extLst>
          </p:cNvPr>
          <p:cNvSpPr/>
          <p:nvPr/>
        </p:nvSpPr>
        <p:spPr>
          <a:xfrm>
            <a:off x="9172656" y="1433775"/>
            <a:ext cx="2898361" cy="5075912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602E51E5-11B7-4B88-8EF8-43B3BF3AD16A}"/>
              </a:ext>
            </a:extLst>
          </p:cNvPr>
          <p:cNvSpPr txBox="1"/>
          <p:nvPr/>
        </p:nvSpPr>
        <p:spPr>
          <a:xfrm>
            <a:off x="3092832" y="3575844"/>
            <a:ext cx="601105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 b="1" dirty="0"/>
              <a:t>Household Processing Unit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D02BFE4B-ECAA-412C-AD4B-5748561B50EF}"/>
              </a:ext>
            </a:extLst>
          </p:cNvPr>
          <p:cNvSpPr txBox="1"/>
          <p:nvPr/>
        </p:nvSpPr>
        <p:spPr>
          <a:xfrm>
            <a:off x="9172657" y="6100069"/>
            <a:ext cx="28295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 b="1" dirty="0"/>
              <a:t>Ethereum Blockchain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83E33C-149C-4559-83B8-7438A7DF59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F8981F1-5EAB-4EF3-B425-BA8D6029DFEB}"/>
              </a:ext>
            </a:extLst>
          </p:cNvPr>
          <p:cNvSpPr/>
          <p:nvPr/>
        </p:nvSpPr>
        <p:spPr>
          <a:xfrm>
            <a:off x="385120" y="2514850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Sensor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CE2AB09-9DEC-4F99-9761-1B176C8F5D4A}"/>
              </a:ext>
            </a:extLst>
          </p:cNvPr>
          <p:cNvSpPr/>
          <p:nvPr/>
        </p:nvSpPr>
        <p:spPr>
          <a:xfrm>
            <a:off x="385120" y="3490790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82D3CDE-6419-49AD-BD3C-28F384B09099}"/>
              </a:ext>
            </a:extLst>
          </p:cNvPr>
          <p:cNvSpPr/>
          <p:nvPr/>
        </p:nvSpPr>
        <p:spPr>
          <a:xfrm>
            <a:off x="385120" y="4528048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6823B12-C3AF-46A1-BA8E-122E21F16E09}"/>
              </a:ext>
            </a:extLst>
          </p:cNvPr>
          <p:cNvSpPr txBox="1"/>
          <p:nvPr/>
        </p:nvSpPr>
        <p:spPr>
          <a:xfrm>
            <a:off x="1487792" y="4851625"/>
            <a:ext cx="198221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Data </a:t>
            </a:r>
          </a:p>
          <a:p>
            <a:pPr algn="ctr"/>
            <a:r>
              <a:rPr lang="de-DE" sz="1867"/>
              <a:t>Stream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72B011D-B570-45D3-A567-EED684548E16}"/>
              </a:ext>
            </a:extLst>
          </p:cNvPr>
          <p:cNvSpPr/>
          <p:nvPr/>
        </p:nvSpPr>
        <p:spPr>
          <a:xfrm>
            <a:off x="146754" y="1443221"/>
            <a:ext cx="2829587" cy="5075912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DC16298-37FD-4FB6-86E5-BCBF61E5CFB2}"/>
              </a:ext>
            </a:extLst>
          </p:cNvPr>
          <p:cNvSpPr txBox="1"/>
          <p:nvPr/>
        </p:nvSpPr>
        <p:spPr>
          <a:xfrm>
            <a:off x="172721" y="6107375"/>
            <a:ext cx="28295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 b="1" dirty="0"/>
              <a:t>Smart Meter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A3D7E5E-006A-46F1-B970-70AE71A814C9}"/>
              </a:ext>
            </a:extLst>
          </p:cNvPr>
          <p:cNvSpPr/>
          <p:nvPr/>
        </p:nvSpPr>
        <p:spPr>
          <a:xfrm>
            <a:off x="2174100" y="2562684"/>
            <a:ext cx="609600" cy="5379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44" name="Grafik 43" descr="Schlüssel">
            <a:extLst>
              <a:ext uri="{FF2B5EF4-FFF2-40B4-BE49-F238E27FC236}">
                <a16:creationId xmlns:a16="http://schemas.microsoft.com/office/drawing/2014/main" id="{78CEF6DC-81EC-4A3E-9238-39D317356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3362" y="2598954"/>
            <a:ext cx="451077" cy="451077"/>
          </a:xfrm>
          <a:prstGeom prst="rect">
            <a:avLst/>
          </a:prstGeom>
        </p:spPr>
      </p:pic>
      <p:sp>
        <p:nvSpPr>
          <p:cNvPr id="57" name="Rechteck 56">
            <a:extLst>
              <a:ext uri="{FF2B5EF4-FFF2-40B4-BE49-F238E27FC236}">
                <a16:creationId xmlns:a16="http://schemas.microsoft.com/office/drawing/2014/main" id="{957510C3-F75E-45F8-8D0E-8D3ED46319E4}"/>
              </a:ext>
            </a:extLst>
          </p:cNvPr>
          <p:cNvSpPr/>
          <p:nvPr/>
        </p:nvSpPr>
        <p:spPr>
          <a:xfrm>
            <a:off x="3092831" y="4034172"/>
            <a:ext cx="6011053" cy="2484961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BD69875-74AC-4173-9DFE-AE412DACB792}"/>
              </a:ext>
            </a:extLst>
          </p:cNvPr>
          <p:cNvSpPr txBox="1"/>
          <p:nvPr/>
        </p:nvSpPr>
        <p:spPr>
          <a:xfrm>
            <a:off x="3092832" y="6140121"/>
            <a:ext cx="601105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 b="1" dirty="0"/>
              <a:t>Netting Entity</a:t>
            </a:r>
          </a:p>
        </p:txBody>
      </p:sp>
      <p:sp>
        <p:nvSpPr>
          <p:cNvPr id="70" name="Sechseck 69">
            <a:extLst>
              <a:ext uri="{FF2B5EF4-FFF2-40B4-BE49-F238E27FC236}">
                <a16:creationId xmlns:a16="http://schemas.microsoft.com/office/drawing/2014/main" id="{19FADACC-BD89-46D1-945D-05BECBBA8D09}"/>
              </a:ext>
            </a:extLst>
          </p:cNvPr>
          <p:cNvSpPr/>
          <p:nvPr/>
        </p:nvSpPr>
        <p:spPr>
          <a:xfrm>
            <a:off x="3313282" y="4447465"/>
            <a:ext cx="2461173" cy="1418311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NED</a:t>
            </a:r>
            <a:br>
              <a:rPr lang="de-DE" sz="2400" dirty="0"/>
            </a:br>
            <a:r>
              <a:rPr lang="de-DE" sz="2400" dirty="0"/>
              <a:t>JS-Server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C73CED2-AAC4-4B7C-A4D9-656C4FA1A1C2}"/>
              </a:ext>
            </a:extLst>
          </p:cNvPr>
          <p:cNvSpPr/>
          <p:nvPr/>
        </p:nvSpPr>
        <p:spPr>
          <a:xfrm>
            <a:off x="6539167" y="4097940"/>
            <a:ext cx="1728459" cy="7023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ZoKrates</a:t>
            </a:r>
            <a:endParaRPr lang="de-DE" sz="2000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14C2425D-7033-4B17-91F6-BB20B99B2BF1}"/>
              </a:ext>
            </a:extLst>
          </p:cNvPr>
          <p:cNvSpPr txBox="1"/>
          <p:nvPr/>
        </p:nvSpPr>
        <p:spPr>
          <a:xfrm>
            <a:off x="6641630" y="2505970"/>
            <a:ext cx="232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Hashed</a:t>
            </a:r>
            <a:br>
              <a:rPr lang="de-DE" dirty="0"/>
            </a:br>
            <a:r>
              <a:rPr lang="de-DE" dirty="0"/>
              <a:t>Meter Value</a:t>
            </a: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B9D7E0CD-8C06-494D-92B7-1B3436C57B08}"/>
              </a:ext>
            </a:extLst>
          </p:cNvPr>
          <p:cNvCxnSpPr>
            <a:cxnSpLocks/>
            <a:endCxn id="70" idx="3"/>
          </p:cNvCxnSpPr>
          <p:nvPr/>
        </p:nvCxnSpPr>
        <p:spPr>
          <a:xfrm rot="5400000">
            <a:off x="2439438" y="3607946"/>
            <a:ext cx="2422520" cy="674831"/>
          </a:xfrm>
          <a:prstGeom prst="bentConnector4">
            <a:avLst>
              <a:gd name="adj1" fmla="val 9298"/>
              <a:gd name="adj2" fmla="val 119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Dokument 94">
            <a:extLst>
              <a:ext uri="{FF2B5EF4-FFF2-40B4-BE49-F238E27FC236}">
                <a16:creationId xmlns:a16="http://schemas.microsoft.com/office/drawing/2014/main" id="{89C4969C-549E-4FE1-8C86-8C488442D628}"/>
              </a:ext>
            </a:extLst>
          </p:cNvPr>
          <p:cNvSpPr/>
          <p:nvPr/>
        </p:nvSpPr>
        <p:spPr>
          <a:xfrm>
            <a:off x="9768951" y="1641165"/>
            <a:ext cx="1693269" cy="1173682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dUtility</a:t>
            </a:r>
            <a:endParaRPr lang="de-DE" dirty="0"/>
          </a:p>
        </p:txBody>
      </p:sp>
      <p:sp>
        <p:nvSpPr>
          <p:cNvPr id="113" name="Flussdiagramm: Dokument 112">
            <a:extLst>
              <a:ext uri="{FF2B5EF4-FFF2-40B4-BE49-F238E27FC236}">
                <a16:creationId xmlns:a16="http://schemas.microsoft.com/office/drawing/2014/main" id="{053CF424-6DF1-4C20-99A1-8D14A0FFE60A}"/>
              </a:ext>
            </a:extLst>
          </p:cNvPr>
          <p:cNvSpPr/>
          <p:nvPr/>
        </p:nvSpPr>
        <p:spPr>
          <a:xfrm>
            <a:off x="9759474" y="3350662"/>
            <a:ext cx="1693269" cy="1173682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Verification</a:t>
            </a:r>
            <a:br>
              <a:rPr lang="de-DE" sz="2000" dirty="0"/>
            </a:br>
            <a:r>
              <a:rPr lang="de-DE" sz="2000" dirty="0" err="1"/>
              <a:t>Contract</a:t>
            </a:r>
            <a:endParaRPr lang="de-DE" sz="2000" dirty="0"/>
          </a:p>
        </p:txBody>
      </p: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DFC287D7-FA58-41C3-9A00-FA858D039A66}"/>
              </a:ext>
            </a:extLst>
          </p:cNvPr>
          <p:cNvCxnSpPr>
            <a:stCxn id="95" idx="2"/>
            <a:endCxn id="113" idx="0"/>
          </p:cNvCxnSpPr>
          <p:nvPr/>
        </p:nvCxnSpPr>
        <p:spPr>
          <a:xfrm flipH="1">
            <a:off x="10606109" y="2737254"/>
            <a:ext cx="9477" cy="613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0CD48D40-EA04-4448-8C49-D61B8450F0F3}"/>
              </a:ext>
            </a:extLst>
          </p:cNvPr>
          <p:cNvSpPr txBox="1"/>
          <p:nvPr/>
        </p:nvSpPr>
        <p:spPr>
          <a:xfrm>
            <a:off x="9873612" y="2853668"/>
            <a:ext cx="146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Verify</a:t>
            </a:r>
            <a:r>
              <a:rPr lang="de-DE" dirty="0"/>
              <a:t> Proof</a:t>
            </a:r>
          </a:p>
        </p:txBody>
      </p:sp>
      <p:cxnSp>
        <p:nvCxnSpPr>
          <p:cNvPr id="179" name="Verbinder: gewinkelt 178">
            <a:extLst>
              <a:ext uri="{FF2B5EF4-FFF2-40B4-BE49-F238E27FC236}">
                <a16:creationId xmlns:a16="http://schemas.microsoft.com/office/drawing/2014/main" id="{1A0F38D8-160C-4E7C-9C02-A19F5D66EC5B}"/>
              </a:ext>
            </a:extLst>
          </p:cNvPr>
          <p:cNvCxnSpPr>
            <a:stCxn id="95" idx="3"/>
            <a:endCxn id="101" idx="3"/>
          </p:cNvCxnSpPr>
          <p:nvPr/>
        </p:nvCxnSpPr>
        <p:spPr>
          <a:xfrm>
            <a:off x="11462220" y="2228006"/>
            <a:ext cx="284028" cy="3253762"/>
          </a:xfrm>
          <a:prstGeom prst="bentConnector3">
            <a:avLst>
              <a:gd name="adj1" fmla="val 1804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0" name="Freihand 179">
                <a:extLst>
                  <a:ext uri="{FF2B5EF4-FFF2-40B4-BE49-F238E27FC236}">
                    <a16:creationId xmlns:a16="http://schemas.microsoft.com/office/drawing/2014/main" id="{6F94F9B3-11D2-45F9-B6A3-8FA9694575E4}"/>
                  </a:ext>
                </a:extLst>
              </p14:cNvPr>
              <p14:cNvContentPartPr/>
              <p14:nvPr/>
            </p14:nvContentPartPr>
            <p14:xfrm>
              <a:off x="11408298" y="593749"/>
              <a:ext cx="360" cy="360"/>
            </p14:xfrm>
          </p:contentPart>
        </mc:Choice>
        <mc:Fallback xmlns="">
          <p:pic>
            <p:nvPicPr>
              <p:cNvPr id="180" name="Freihand 179">
                <a:extLst>
                  <a:ext uri="{FF2B5EF4-FFF2-40B4-BE49-F238E27FC236}">
                    <a16:creationId xmlns:a16="http://schemas.microsoft.com/office/drawing/2014/main" id="{6F94F9B3-11D2-45F9-B6A3-8FA9694575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99658" y="58474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04" name="Textfeld 203">
            <a:extLst>
              <a:ext uri="{FF2B5EF4-FFF2-40B4-BE49-F238E27FC236}">
                <a16:creationId xmlns:a16="http://schemas.microsoft.com/office/drawing/2014/main" id="{02414674-7AE8-4FA8-8F57-5FBB689EFDB7}"/>
              </a:ext>
            </a:extLst>
          </p:cNvPr>
          <p:cNvSpPr txBox="1"/>
          <p:nvPr/>
        </p:nvSpPr>
        <p:spPr>
          <a:xfrm>
            <a:off x="5360401" y="4102513"/>
            <a:ext cx="146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Dispatch</a:t>
            </a:r>
          </a:p>
        </p:txBody>
      </p:sp>
      <p:cxnSp>
        <p:nvCxnSpPr>
          <p:cNvPr id="215" name="Verbinder: gewinkelt 214">
            <a:extLst>
              <a:ext uri="{FF2B5EF4-FFF2-40B4-BE49-F238E27FC236}">
                <a16:creationId xmlns:a16="http://schemas.microsoft.com/office/drawing/2014/main" id="{41B8B076-DAD3-4864-85D4-D99750702D95}"/>
              </a:ext>
            </a:extLst>
          </p:cNvPr>
          <p:cNvCxnSpPr>
            <a:cxnSpLocks/>
            <a:stCxn id="77" idx="5"/>
            <a:endCxn id="101" idx="1"/>
          </p:cNvCxnSpPr>
          <p:nvPr/>
        </p:nvCxnSpPr>
        <p:spPr>
          <a:xfrm rot="5400000" flipH="1" flipV="1">
            <a:off x="7471199" y="3807612"/>
            <a:ext cx="618676" cy="3966987"/>
          </a:xfrm>
          <a:prstGeom prst="bentConnector4">
            <a:avLst>
              <a:gd name="adj1" fmla="val 724"/>
              <a:gd name="adj2" fmla="val 960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feld 225">
            <a:extLst>
              <a:ext uri="{FF2B5EF4-FFF2-40B4-BE49-F238E27FC236}">
                <a16:creationId xmlns:a16="http://schemas.microsoft.com/office/drawing/2014/main" id="{1968D5DF-49D7-4E1A-A336-18975C70FDB7}"/>
              </a:ext>
            </a:extLst>
          </p:cNvPr>
          <p:cNvSpPr txBox="1"/>
          <p:nvPr/>
        </p:nvSpPr>
        <p:spPr>
          <a:xfrm>
            <a:off x="7283369" y="5481123"/>
            <a:ext cx="192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Deploy (</a:t>
            </a:r>
            <a:r>
              <a:rPr lang="de-DE" dirty="0" err="1"/>
              <a:t>Once</a:t>
            </a:r>
            <a:r>
              <a:rPr lang="de-DE" dirty="0"/>
              <a:t>)</a:t>
            </a:r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F64BFC96-585C-479C-920E-C10949B30CB9}"/>
              </a:ext>
            </a:extLst>
          </p:cNvPr>
          <p:cNvSpPr txBox="1"/>
          <p:nvPr/>
        </p:nvSpPr>
        <p:spPr>
          <a:xfrm>
            <a:off x="6187943" y="5012666"/>
            <a:ext cx="151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Send Proofs</a:t>
            </a:r>
          </a:p>
        </p:txBody>
      </p:sp>
      <p:sp>
        <p:nvSpPr>
          <p:cNvPr id="225" name="Flussdiagramm: Verbinder 224">
            <a:extLst>
              <a:ext uri="{FF2B5EF4-FFF2-40B4-BE49-F238E27FC236}">
                <a16:creationId xmlns:a16="http://schemas.microsoft.com/office/drawing/2014/main" id="{3E7DA938-9594-47B3-ACD7-071029945BE2}"/>
              </a:ext>
            </a:extLst>
          </p:cNvPr>
          <p:cNvSpPr/>
          <p:nvPr/>
        </p:nvSpPr>
        <p:spPr>
          <a:xfrm>
            <a:off x="5105099" y="2682484"/>
            <a:ext cx="810992" cy="814688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/>
              <a:t>Parity</a:t>
            </a:r>
            <a:endParaRPr lang="de-DE" sz="2000" dirty="0"/>
          </a:p>
        </p:txBody>
      </p:sp>
      <p:cxnSp>
        <p:nvCxnSpPr>
          <p:cNvPr id="228" name="Verbinder: gewinkelt 227">
            <a:extLst>
              <a:ext uri="{FF2B5EF4-FFF2-40B4-BE49-F238E27FC236}">
                <a16:creationId xmlns:a16="http://schemas.microsoft.com/office/drawing/2014/main" id="{3EA601AB-E4DC-4963-BD5D-DDB8381BB97B}"/>
              </a:ext>
            </a:extLst>
          </p:cNvPr>
          <p:cNvCxnSpPr>
            <a:stCxn id="225" idx="6"/>
            <a:endCxn id="95" idx="1"/>
          </p:cNvCxnSpPr>
          <p:nvPr/>
        </p:nvCxnSpPr>
        <p:spPr>
          <a:xfrm flipV="1">
            <a:off x="5916091" y="2228006"/>
            <a:ext cx="3852860" cy="861822"/>
          </a:xfrm>
          <a:prstGeom prst="bentConnector3">
            <a:avLst>
              <a:gd name="adj1" fmla="val 774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ussdiagramm: Verbinder 76">
            <a:extLst>
              <a:ext uri="{FF2B5EF4-FFF2-40B4-BE49-F238E27FC236}">
                <a16:creationId xmlns:a16="http://schemas.microsoft.com/office/drawing/2014/main" id="{461F80DC-32E8-42C3-991C-0A334766A902}"/>
              </a:ext>
            </a:extLst>
          </p:cNvPr>
          <p:cNvSpPr/>
          <p:nvPr/>
        </p:nvSpPr>
        <p:spPr>
          <a:xfrm>
            <a:off x="5104819" y="5405064"/>
            <a:ext cx="810992" cy="814688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/>
              <a:t>Parity</a:t>
            </a:r>
            <a:endParaRPr lang="de-DE" sz="2000" dirty="0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525258C-8747-4C7E-8554-95FBD47D3883}"/>
              </a:ext>
            </a:extLst>
          </p:cNvPr>
          <p:cNvCxnSpPr>
            <a:stCxn id="70" idx="5"/>
            <a:endCxn id="81" idx="2"/>
          </p:cNvCxnSpPr>
          <p:nvPr/>
        </p:nvCxnSpPr>
        <p:spPr>
          <a:xfrm>
            <a:off x="5419877" y="4447465"/>
            <a:ext cx="1119290" cy="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9EC2E889-704C-4A33-BC99-4CC66D67F38C}"/>
              </a:ext>
            </a:extLst>
          </p:cNvPr>
          <p:cNvCxnSpPr>
            <a:stCxn id="77" idx="6"/>
            <a:endCxn id="113" idx="1"/>
          </p:cNvCxnSpPr>
          <p:nvPr/>
        </p:nvCxnSpPr>
        <p:spPr>
          <a:xfrm flipV="1">
            <a:off x="5915811" y="3937503"/>
            <a:ext cx="3843663" cy="1874905"/>
          </a:xfrm>
          <a:prstGeom prst="bentConnector3">
            <a:avLst>
              <a:gd name="adj1" fmla="val 929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Freihand 84">
                <a:extLst>
                  <a:ext uri="{FF2B5EF4-FFF2-40B4-BE49-F238E27FC236}">
                    <a16:creationId xmlns:a16="http://schemas.microsoft.com/office/drawing/2014/main" id="{274A056F-0CEE-4BA3-BDA8-F17885F895CD}"/>
                  </a:ext>
                </a:extLst>
              </p14:cNvPr>
              <p14:cNvContentPartPr/>
              <p14:nvPr/>
            </p14:nvContentPartPr>
            <p14:xfrm>
              <a:off x="10117059" y="732339"/>
              <a:ext cx="360" cy="360"/>
            </p14:xfrm>
          </p:contentPart>
        </mc:Choice>
        <mc:Fallback xmlns="">
          <p:pic>
            <p:nvPicPr>
              <p:cNvPr id="85" name="Freihand 84">
                <a:extLst>
                  <a:ext uri="{FF2B5EF4-FFF2-40B4-BE49-F238E27FC236}">
                    <a16:creationId xmlns:a16="http://schemas.microsoft.com/office/drawing/2014/main" id="{274A056F-0CEE-4BA3-BDA8-F17885F895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08059" y="723339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39599E00-F5A1-48D8-9022-BD0650D9D232}"/>
              </a:ext>
            </a:extLst>
          </p:cNvPr>
          <p:cNvCxnSpPr/>
          <p:nvPr/>
        </p:nvCxnSpPr>
        <p:spPr>
          <a:xfrm flipV="1">
            <a:off x="5690295" y="5341119"/>
            <a:ext cx="3621937" cy="306853"/>
          </a:xfrm>
          <a:prstGeom prst="bentConnector3">
            <a:avLst>
              <a:gd name="adj1" fmla="val 50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Verbinder: gewinkelt 97">
            <a:extLst>
              <a:ext uri="{FF2B5EF4-FFF2-40B4-BE49-F238E27FC236}">
                <a16:creationId xmlns:a16="http://schemas.microsoft.com/office/drawing/2014/main" id="{7439D49F-2984-4EBE-BACE-378C75073ADA}"/>
              </a:ext>
            </a:extLst>
          </p:cNvPr>
          <p:cNvCxnSpPr/>
          <p:nvPr/>
        </p:nvCxnSpPr>
        <p:spPr>
          <a:xfrm rot="5400000" flipH="1" flipV="1">
            <a:off x="8085745" y="3659985"/>
            <a:ext cx="2912749" cy="449119"/>
          </a:xfrm>
          <a:prstGeom prst="bentConnector3">
            <a:avLst>
              <a:gd name="adj1" fmla="val 1000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59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Approach on </a:t>
            </a:r>
            <a:r>
              <a:rPr lang="de-DE" dirty="0" err="1"/>
              <a:t>privacy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886561-8B74-4B06-B354-65CBF433D7A7}"/>
              </a:ext>
            </a:extLst>
          </p:cNvPr>
          <p:cNvSpPr txBox="1"/>
          <p:nvPr/>
        </p:nvSpPr>
        <p:spPr>
          <a:xfrm>
            <a:off x="415600" y="1356967"/>
            <a:ext cx="11360800" cy="44079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defTabSz="60958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Trust in NED-Server?</a:t>
            </a:r>
          </a:p>
          <a:p>
            <a:pPr defTabSz="609585">
              <a:lnSpc>
                <a:spcPct val="200000"/>
              </a:lnSpc>
            </a:pPr>
            <a:r>
              <a:rPr lang="en-US" sz="2400" dirty="0">
                <a:solidFill>
                  <a:prstClr val="white"/>
                </a:solidFill>
                <a:sym typeface="Wingdings" panose="05000000000000000000" pitchFamily="2" charset="2"/>
              </a:rPr>
              <a:t>	 Only t</a:t>
            </a:r>
            <a:r>
              <a:rPr lang="en-US" sz="2400" dirty="0">
                <a:solidFill>
                  <a:prstClr val="white"/>
                </a:solidFill>
              </a:rPr>
              <a:t>rust in Data privacy</a:t>
            </a:r>
          </a:p>
          <a:p>
            <a:pPr marL="342900" indent="-342900" defTabSz="60958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white"/>
                </a:solidFill>
              </a:rPr>
              <a:t>ZoKrates</a:t>
            </a:r>
            <a:r>
              <a:rPr lang="en-US" sz="2400" dirty="0">
                <a:solidFill>
                  <a:prstClr val="white"/>
                </a:solidFill>
              </a:rPr>
              <a:t> provides Zero Knowledge proof</a:t>
            </a:r>
          </a:p>
          <a:p>
            <a:pPr marL="380990" indent="-380990" defTabSz="60958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Hashed values used for Netting are verified on the Blockchain</a:t>
            </a:r>
          </a:p>
          <a:p>
            <a:pPr marL="380990" indent="-380990" defTabSz="60958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Proof &amp; Hashes are persisted on blockchain </a:t>
            </a:r>
          </a:p>
          <a:p>
            <a:pPr defTabSz="609585">
              <a:lnSpc>
                <a:spcPct val="200000"/>
              </a:lnSpc>
            </a:pPr>
            <a:r>
              <a:rPr lang="en-US" sz="2400" dirty="0">
                <a:solidFill>
                  <a:prstClr val="white"/>
                </a:solidFill>
                <a:sym typeface="Wingdings" panose="05000000000000000000" pitchFamily="2" charset="2"/>
              </a:rPr>
              <a:t>	 C</a:t>
            </a:r>
            <a:r>
              <a:rPr lang="en-US" sz="2400" dirty="0">
                <a:solidFill>
                  <a:prstClr val="white"/>
                </a:solidFill>
              </a:rPr>
              <a:t>annot be changed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B17E9E2-55D6-4740-9630-E6D323FB5D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609585"/>
            <a:fld id="{00000000-1234-1234-1234-123412341234}" type="slidenum">
              <a:rPr lang="de-DE">
                <a:solidFill>
                  <a:prstClr val="white">
                    <a:lumMod val="75000"/>
                  </a:prstClr>
                </a:solidFill>
                <a:latin typeface="Century Gothic" panose="020B0502020202020204"/>
              </a:rPr>
              <a:pPr defTabSz="609585"/>
              <a:t>12</a:t>
            </a:fld>
            <a:endParaRPr lang="de-DE">
              <a:solidFill>
                <a:prstClr val="white">
                  <a:lumMod val="75000"/>
                </a:prstClr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2785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5CD5FB8-0E0E-4FF7-937C-834FE84F2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8174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Evaluation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886561-8B74-4B06-B354-65CBF433D7A7}"/>
              </a:ext>
            </a:extLst>
          </p:cNvPr>
          <p:cNvSpPr txBox="1"/>
          <p:nvPr/>
        </p:nvSpPr>
        <p:spPr>
          <a:xfrm>
            <a:off x="415600" y="1356967"/>
            <a:ext cx="11360800" cy="2930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defTabSz="60958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Privacy aware</a:t>
            </a:r>
          </a:p>
          <a:p>
            <a:pPr marL="800100" lvl="1" indent="-342900" defTabSz="609585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sz="2400" dirty="0">
                <a:solidFill>
                  <a:prstClr val="white"/>
                </a:solidFill>
                <a:sym typeface="Wingdings" panose="05000000000000000000" pitchFamily="2" charset="2"/>
              </a:rPr>
              <a:t>Only trust in NED Server with privacy concerns	</a:t>
            </a:r>
          </a:p>
          <a:p>
            <a:pPr marL="342900" indent="-342900" defTabSz="60958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white"/>
                </a:solidFill>
                <a:sym typeface="Wingdings" panose="05000000000000000000" pitchFamily="2" charset="2"/>
              </a:rPr>
              <a:t>Platformindependent</a:t>
            </a:r>
            <a:r>
              <a:rPr lang="en-US" sz="2400" dirty="0">
                <a:solidFill>
                  <a:prstClr val="white"/>
                </a:solidFill>
                <a:sym typeface="Wingdings" panose="05000000000000000000" pitchFamily="2" charset="2"/>
              </a:rPr>
              <a:t>	</a:t>
            </a:r>
          </a:p>
          <a:p>
            <a:pPr marL="800100" lvl="1" indent="-342900" defTabSz="609585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sz="2400" dirty="0" err="1">
                <a:solidFill>
                  <a:prstClr val="white"/>
                </a:solidFill>
                <a:sym typeface="Wingdings" panose="05000000000000000000" pitchFamily="2" charset="2"/>
              </a:rPr>
              <a:t>Dockerization</a:t>
            </a:r>
            <a:endParaRPr lang="en-US" sz="2400" dirty="0">
              <a:solidFill>
                <a:prstClr val="white"/>
              </a:solidFill>
              <a:sym typeface="Wingdings" panose="05000000000000000000" pitchFamily="2" charset="2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B17E9E2-55D6-4740-9630-E6D323FB5D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609585"/>
            <a:fld id="{00000000-1234-1234-1234-123412341234}" type="slidenum">
              <a:rPr lang="de-DE">
                <a:solidFill>
                  <a:prstClr val="white">
                    <a:lumMod val="75000"/>
                  </a:prstClr>
                </a:solidFill>
                <a:latin typeface="Century Gothic" panose="020B0502020202020204"/>
              </a:rPr>
              <a:pPr defTabSz="609585"/>
              <a:t>14</a:t>
            </a:fld>
            <a:endParaRPr lang="de-DE">
              <a:solidFill>
                <a:prstClr val="white">
                  <a:lumMod val="75000"/>
                </a:prstClr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8350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Evaluation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886561-8B74-4B06-B354-65CBF433D7A7}"/>
              </a:ext>
            </a:extLst>
          </p:cNvPr>
          <p:cNvSpPr txBox="1"/>
          <p:nvPr/>
        </p:nvSpPr>
        <p:spPr>
          <a:xfrm>
            <a:off x="415600" y="1356967"/>
            <a:ext cx="11360800" cy="3669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defTabSz="60958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Good scalability</a:t>
            </a:r>
          </a:p>
          <a:p>
            <a:pPr marL="800100" lvl="1" indent="-342900" defTabSz="609585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sz="2400" dirty="0">
                <a:solidFill>
                  <a:prstClr val="white"/>
                </a:solidFill>
                <a:sym typeface="Wingdings" panose="05000000000000000000" pitchFamily="2" charset="2"/>
              </a:rPr>
              <a:t>But Ned server can be a bottleneck	</a:t>
            </a:r>
          </a:p>
          <a:p>
            <a:pPr marL="342900" indent="-342900" defTabSz="60958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sym typeface="Wingdings" panose="05000000000000000000" pitchFamily="2" charset="2"/>
              </a:rPr>
              <a:t>Fast proof generation	</a:t>
            </a:r>
          </a:p>
          <a:p>
            <a:pPr marL="342900" indent="-342900" defTabSz="60958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sym typeface="Wingdings" panose="05000000000000000000" pitchFamily="2" charset="2"/>
              </a:rPr>
              <a:t>Gas cost for </a:t>
            </a:r>
            <a:r>
              <a:rPr lang="en-US" sz="2400" dirty="0" err="1">
                <a:solidFill>
                  <a:prstClr val="white"/>
                </a:solidFill>
                <a:sym typeface="Wingdings" panose="05000000000000000000" pitchFamily="2" charset="2"/>
              </a:rPr>
              <a:t>ZoKrates</a:t>
            </a:r>
            <a:r>
              <a:rPr lang="en-US" sz="2400" dirty="0">
                <a:solidFill>
                  <a:prstClr val="white"/>
                </a:solidFill>
                <a:sym typeface="Wingdings" panose="05000000000000000000" pitchFamily="2" charset="2"/>
              </a:rPr>
              <a:t> verification is high but constant</a:t>
            </a:r>
          </a:p>
          <a:p>
            <a:pPr marL="342900" indent="-342900" defTabSz="60958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sym typeface="Wingdings" panose="05000000000000000000" pitchFamily="2" charset="2"/>
              </a:rPr>
              <a:t>Gas cost for hash verification is small but rises with number of households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B17E9E2-55D6-4740-9630-E6D323FB5D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609585"/>
            <a:fld id="{00000000-1234-1234-1234-123412341234}" type="slidenum">
              <a:rPr lang="de-DE">
                <a:solidFill>
                  <a:prstClr val="white">
                    <a:lumMod val="75000"/>
                  </a:prstClr>
                </a:solidFill>
                <a:latin typeface="Century Gothic" panose="020B0502020202020204"/>
              </a:rPr>
              <a:pPr defTabSz="609585"/>
              <a:t>15</a:t>
            </a:fld>
            <a:endParaRPr lang="de-DE">
              <a:solidFill>
                <a:prstClr val="white">
                  <a:lumMod val="75000"/>
                </a:prstClr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4929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5CD5FB8-0E0E-4FF7-937C-834FE84F2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0596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5CD5FB8-0E0E-4FF7-937C-834FE84F2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86388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2E80F-B709-4C1A-B920-D916F07E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6"/>
            <a:ext cx="3332955" cy="5076825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dirty="0"/>
              <a:t>Table of Content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1DFE7F-592D-4273-BA36-B0501C84D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3046" y="714375"/>
            <a:ext cx="6253751" cy="5076825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Motivation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Recap: Midterm presentation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Approach on Privacy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Demo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Evaluation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0611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BEFAE1EB-AF8B-4A67-9E4A-28B05D7DAB65}"/>
              </a:ext>
            </a:extLst>
          </p:cNvPr>
          <p:cNvSpPr/>
          <p:nvPr/>
        </p:nvSpPr>
        <p:spPr>
          <a:xfrm>
            <a:off x="5153378" y="2615822"/>
            <a:ext cx="1885244" cy="188524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CE038F-4D90-446D-B945-2D12C1A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/>
          <a:lstStyle/>
          <a:p>
            <a:r>
              <a:rPr lang="de-DE"/>
              <a:t>Motivation</a:t>
            </a:r>
          </a:p>
        </p:txBody>
      </p:sp>
      <p:pic>
        <p:nvPicPr>
          <p:cNvPr id="7" name="Grafik 6" descr="Fabrik">
            <a:extLst>
              <a:ext uri="{FF2B5EF4-FFF2-40B4-BE49-F238E27FC236}">
                <a16:creationId xmlns:a16="http://schemas.microsoft.com/office/drawing/2014/main" id="{B94067C7-0A09-4553-A9F6-ACC3C1F1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8784" y="1292843"/>
            <a:ext cx="1568704" cy="1568704"/>
          </a:xfrm>
          <a:prstGeom prst="rect">
            <a:avLst/>
          </a:prstGeom>
        </p:spPr>
      </p:pic>
      <p:pic>
        <p:nvPicPr>
          <p:cNvPr id="9" name="Grafik 8" descr="Vorstadtszenerie">
            <a:extLst>
              <a:ext uri="{FF2B5EF4-FFF2-40B4-BE49-F238E27FC236}">
                <a16:creationId xmlns:a16="http://schemas.microsoft.com/office/drawing/2014/main" id="{9D049674-4707-47B2-9EE3-FF5559D19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9941" y="4224936"/>
            <a:ext cx="1568704" cy="1568704"/>
          </a:xfrm>
          <a:prstGeom prst="rect">
            <a:avLst/>
          </a:prstGeom>
        </p:spPr>
      </p:pic>
      <p:pic>
        <p:nvPicPr>
          <p:cNvPr id="11" name="Grafik 10" descr="Light Bulb and Gear">
            <a:extLst>
              <a:ext uri="{FF2B5EF4-FFF2-40B4-BE49-F238E27FC236}">
                <a16:creationId xmlns:a16="http://schemas.microsoft.com/office/drawing/2014/main" id="{FFB4FA69-DEF1-47F8-96AD-06064F8BF2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11995" y="2974439"/>
            <a:ext cx="1168007" cy="1168007"/>
          </a:xfrm>
          <a:prstGeom prst="rect">
            <a:avLst/>
          </a:prstGeom>
        </p:spPr>
      </p:pic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91478E58-AC82-4730-96C9-3B33FAB19620}"/>
              </a:ext>
            </a:extLst>
          </p:cNvPr>
          <p:cNvSpPr/>
          <p:nvPr/>
        </p:nvSpPr>
        <p:spPr>
          <a:xfrm>
            <a:off x="3834346" y="5603879"/>
            <a:ext cx="545660" cy="334075"/>
          </a:xfrm>
          <a:prstGeom prst="parallelogram">
            <a:avLst/>
          </a:prstGeom>
          <a:pattFill prst="pct80">
            <a:fgClr>
              <a:schemeClr val="tx2"/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19" name="Grafik 18" descr="Vorstadtszenerie">
            <a:extLst>
              <a:ext uri="{FF2B5EF4-FFF2-40B4-BE49-F238E27FC236}">
                <a16:creationId xmlns:a16="http://schemas.microsoft.com/office/drawing/2014/main" id="{F7EAAAA0-DA81-4627-8189-DB94D3601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9941" y="1351132"/>
            <a:ext cx="1568704" cy="1568704"/>
          </a:xfrm>
          <a:prstGeom prst="rect">
            <a:avLst/>
          </a:prstGeom>
        </p:spPr>
      </p:pic>
      <p:pic>
        <p:nvPicPr>
          <p:cNvPr id="24" name="Grafik 23" descr="Ladender Akku">
            <a:extLst>
              <a:ext uri="{FF2B5EF4-FFF2-40B4-BE49-F238E27FC236}">
                <a16:creationId xmlns:a16="http://schemas.microsoft.com/office/drawing/2014/main" id="{8AAFFC25-1ABB-4806-90D7-1B7F0F947C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68888" y="5441999"/>
            <a:ext cx="700835" cy="700835"/>
          </a:xfrm>
          <a:prstGeom prst="rect">
            <a:avLst/>
          </a:prstGeom>
        </p:spPr>
      </p:pic>
      <p:pic>
        <p:nvPicPr>
          <p:cNvPr id="25" name="Grafik 24" descr="Vorstadtszenerie">
            <a:extLst>
              <a:ext uri="{FF2B5EF4-FFF2-40B4-BE49-F238E27FC236}">
                <a16:creationId xmlns:a16="http://schemas.microsoft.com/office/drawing/2014/main" id="{B3C89A46-6403-4D9C-82BA-05DA0AD1A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03355" y="4224936"/>
            <a:ext cx="1568704" cy="1568704"/>
          </a:xfrm>
          <a:prstGeom prst="rect">
            <a:avLst/>
          </a:prstGeom>
        </p:spPr>
      </p:pic>
      <p:pic>
        <p:nvPicPr>
          <p:cNvPr id="27" name="Grafik 26" descr="Ladender Akku">
            <a:extLst>
              <a:ext uri="{FF2B5EF4-FFF2-40B4-BE49-F238E27FC236}">
                <a16:creationId xmlns:a16="http://schemas.microsoft.com/office/drawing/2014/main" id="{F7D4450E-8F1D-4536-BFDC-E5C3E942DD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52301" y="5441999"/>
            <a:ext cx="700835" cy="700835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BEB78DD-BA9A-423E-8E0F-18A47BF1E768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4488646" y="4224978"/>
            <a:ext cx="940820" cy="50958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AE0ABAA-D147-41CF-981F-92EE80E39F3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4488646" y="2135485"/>
            <a:ext cx="940820" cy="75642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F53604C-31CE-49ED-87B1-7CEF365DC787}"/>
              </a:ext>
            </a:extLst>
          </p:cNvPr>
          <p:cNvCxnSpPr>
            <a:cxnSpLocks/>
            <a:stCxn id="7" idx="1"/>
            <a:endCxn id="23" idx="7"/>
          </p:cNvCxnSpPr>
          <p:nvPr/>
        </p:nvCxnSpPr>
        <p:spPr>
          <a:xfrm flipH="1">
            <a:off x="6762533" y="2077195"/>
            <a:ext cx="906251" cy="81471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3462026-3992-4773-A179-FCE597449FD9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6762533" y="4224978"/>
            <a:ext cx="906251" cy="50958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7C5ECF9-13E2-4555-AADC-503907462A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96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E038F-4D90-446D-B945-2D12C1A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/>
          <a:lstStyle/>
          <a:p>
            <a:r>
              <a:rPr lang="de-DE"/>
              <a:t>Motivation</a:t>
            </a:r>
          </a:p>
        </p:txBody>
      </p:sp>
      <p:pic>
        <p:nvPicPr>
          <p:cNvPr id="7" name="Grafik 6" descr="Fabrik">
            <a:extLst>
              <a:ext uri="{FF2B5EF4-FFF2-40B4-BE49-F238E27FC236}">
                <a16:creationId xmlns:a16="http://schemas.microsoft.com/office/drawing/2014/main" id="{B94067C7-0A09-4553-A9F6-ACC3C1F1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3357" y="2184780"/>
            <a:ext cx="1568704" cy="1568704"/>
          </a:xfrm>
          <a:prstGeom prst="rect">
            <a:avLst/>
          </a:prstGeom>
        </p:spPr>
      </p:pic>
      <p:pic>
        <p:nvPicPr>
          <p:cNvPr id="9" name="Grafik 8" descr="Vorstadtszenerie">
            <a:extLst>
              <a:ext uri="{FF2B5EF4-FFF2-40B4-BE49-F238E27FC236}">
                <a16:creationId xmlns:a16="http://schemas.microsoft.com/office/drawing/2014/main" id="{9D049674-4707-47B2-9EE3-FF5559D19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70775" y="4581297"/>
            <a:ext cx="1568704" cy="1568704"/>
          </a:xfrm>
          <a:prstGeom prst="rect">
            <a:avLst/>
          </a:prstGeom>
        </p:spPr>
      </p:pic>
      <p:pic>
        <p:nvPicPr>
          <p:cNvPr id="11" name="Grafik 10" descr="Light Bulb and Gear">
            <a:extLst>
              <a:ext uri="{FF2B5EF4-FFF2-40B4-BE49-F238E27FC236}">
                <a16:creationId xmlns:a16="http://schemas.microsoft.com/office/drawing/2014/main" id="{FFB4FA69-DEF1-47F8-96AD-06064F8BF2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11646" y="633210"/>
            <a:ext cx="1568705" cy="1568705"/>
          </a:xfrm>
          <a:prstGeom prst="rect">
            <a:avLst/>
          </a:prstGeom>
        </p:spPr>
      </p:pic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91478E58-AC82-4730-96C9-3B33FAB19620}"/>
              </a:ext>
            </a:extLst>
          </p:cNvPr>
          <p:cNvSpPr/>
          <p:nvPr/>
        </p:nvSpPr>
        <p:spPr>
          <a:xfrm>
            <a:off x="4785179" y="5960240"/>
            <a:ext cx="545660" cy="334075"/>
          </a:xfrm>
          <a:prstGeom prst="parallelogram">
            <a:avLst/>
          </a:prstGeom>
          <a:pattFill prst="pct80">
            <a:fgClr>
              <a:schemeClr val="tx2"/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19" name="Grafik 18" descr="Vorstadtszenerie">
            <a:extLst>
              <a:ext uri="{FF2B5EF4-FFF2-40B4-BE49-F238E27FC236}">
                <a16:creationId xmlns:a16="http://schemas.microsoft.com/office/drawing/2014/main" id="{F7EAAAA0-DA81-4627-8189-DB94D3601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9939" y="2155325"/>
            <a:ext cx="1568704" cy="1568704"/>
          </a:xfrm>
          <a:prstGeom prst="rect">
            <a:avLst/>
          </a:prstGeom>
        </p:spPr>
      </p:pic>
      <p:pic>
        <p:nvPicPr>
          <p:cNvPr id="24" name="Grafik 23" descr="Ladender Akku">
            <a:extLst>
              <a:ext uri="{FF2B5EF4-FFF2-40B4-BE49-F238E27FC236}">
                <a16:creationId xmlns:a16="http://schemas.microsoft.com/office/drawing/2014/main" id="{8AAFFC25-1ABB-4806-90D7-1B7F0F947C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19721" y="5798360"/>
            <a:ext cx="700835" cy="700835"/>
          </a:xfrm>
          <a:prstGeom prst="rect">
            <a:avLst/>
          </a:prstGeom>
        </p:spPr>
      </p:pic>
      <p:pic>
        <p:nvPicPr>
          <p:cNvPr id="25" name="Grafik 24" descr="Vorstadtszenerie">
            <a:extLst>
              <a:ext uri="{FF2B5EF4-FFF2-40B4-BE49-F238E27FC236}">
                <a16:creationId xmlns:a16="http://schemas.microsoft.com/office/drawing/2014/main" id="{B3C89A46-6403-4D9C-82BA-05DA0AD1A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2524" y="4581297"/>
            <a:ext cx="1568704" cy="1568704"/>
          </a:xfrm>
          <a:prstGeom prst="rect">
            <a:avLst/>
          </a:prstGeom>
        </p:spPr>
      </p:pic>
      <p:pic>
        <p:nvPicPr>
          <p:cNvPr id="27" name="Grafik 26" descr="Ladender Akku">
            <a:extLst>
              <a:ext uri="{FF2B5EF4-FFF2-40B4-BE49-F238E27FC236}">
                <a16:creationId xmlns:a16="http://schemas.microsoft.com/office/drawing/2014/main" id="{F7D4450E-8F1D-4536-BFDC-E5C3E942DD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95219" y="5799584"/>
            <a:ext cx="700835" cy="700835"/>
          </a:xfrm>
          <a:prstGeom prst="rect">
            <a:avLst/>
          </a:prstGeom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AE0ABAA-D147-41CF-981F-92EE80E39F35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4488643" y="2891909"/>
            <a:ext cx="940823" cy="4776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9D647E45-80F1-4FB3-B567-7D67098B6522}"/>
              </a:ext>
            </a:extLst>
          </p:cNvPr>
          <p:cNvSpPr/>
          <p:nvPr/>
        </p:nvSpPr>
        <p:spPr>
          <a:xfrm>
            <a:off x="5153378" y="2615822"/>
            <a:ext cx="1885244" cy="188524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0CA4B929-FEDF-4471-AB5E-97D5E0A3CE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0208" y="2750301"/>
            <a:ext cx="991585" cy="1616283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9FAD858-3376-4CEE-926C-76FEE12F08CA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5069841" y="4224978"/>
            <a:ext cx="359625" cy="45878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88B367FF-6FC6-440E-92FA-2F013540B6C3}"/>
              </a:ext>
            </a:extLst>
          </p:cNvPr>
          <p:cNvCxnSpPr>
            <a:cxnSpLocks/>
            <a:endCxn id="26" idx="5"/>
          </p:cNvCxnSpPr>
          <p:nvPr/>
        </p:nvCxnSpPr>
        <p:spPr>
          <a:xfrm flipH="1" flipV="1">
            <a:off x="6762533" y="4224978"/>
            <a:ext cx="369787" cy="45878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A17CFCB-5F26-46CA-A1CF-BEFF58F30B44}"/>
              </a:ext>
            </a:extLst>
          </p:cNvPr>
          <p:cNvCxnSpPr>
            <a:cxnSpLocks/>
            <a:stCxn id="7" idx="1"/>
            <a:endCxn id="26" idx="7"/>
          </p:cNvCxnSpPr>
          <p:nvPr/>
        </p:nvCxnSpPr>
        <p:spPr>
          <a:xfrm flipH="1" flipV="1">
            <a:off x="6762533" y="2891910"/>
            <a:ext cx="940824" cy="7722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9514532-BB08-40A3-97BA-A7A843BF888C}"/>
              </a:ext>
            </a:extLst>
          </p:cNvPr>
          <p:cNvCxnSpPr>
            <a:cxnSpLocks/>
            <a:stCxn id="11" idx="2"/>
            <a:endCxn id="26" idx="0"/>
          </p:cNvCxnSpPr>
          <p:nvPr/>
        </p:nvCxnSpPr>
        <p:spPr>
          <a:xfrm>
            <a:off x="6096000" y="2201915"/>
            <a:ext cx="1" cy="41390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B84199-97C6-4375-85BE-8FF5853788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772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>
            <a:normAutofit/>
          </a:bodyPr>
          <a:lstStyle/>
          <a:p>
            <a:r>
              <a:rPr lang="de-DE" dirty="0" err="1"/>
              <a:t>Recap</a:t>
            </a:r>
            <a:r>
              <a:rPr lang="de-DE" dirty="0"/>
              <a:t>: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9450564-288E-4B63-8E78-3C453CEF88EB}"/>
              </a:ext>
            </a:extLst>
          </p:cNvPr>
          <p:cNvSpPr/>
          <p:nvPr/>
        </p:nvSpPr>
        <p:spPr>
          <a:xfrm>
            <a:off x="385120" y="2514850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09A018A-B06D-43EE-8ECF-599CD961376E}"/>
              </a:ext>
            </a:extLst>
          </p:cNvPr>
          <p:cNvSpPr/>
          <p:nvPr/>
        </p:nvSpPr>
        <p:spPr>
          <a:xfrm>
            <a:off x="385120" y="3490790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D52037-7C6D-41A2-9935-2091031E3C85}"/>
              </a:ext>
            </a:extLst>
          </p:cNvPr>
          <p:cNvSpPr/>
          <p:nvPr/>
        </p:nvSpPr>
        <p:spPr>
          <a:xfrm>
            <a:off x="385120" y="4528048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B4E9234D-8E04-43DA-8417-A16C839D546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804017" y="2829137"/>
            <a:ext cx="1349769" cy="975940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B1F5FB11-E0E6-4E61-853E-390CC2859A8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804017" y="2829137"/>
            <a:ext cx="1349769" cy="201319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5E4ABA6C-4A90-48D9-908E-574A0FCD389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804017" y="2829136"/>
            <a:ext cx="134976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90A27A77-1924-469E-B0C3-8B71F7B56DC8}"/>
              </a:ext>
            </a:extLst>
          </p:cNvPr>
          <p:cNvSpPr txBox="1"/>
          <p:nvPr/>
        </p:nvSpPr>
        <p:spPr>
          <a:xfrm>
            <a:off x="1487792" y="4851625"/>
            <a:ext cx="198221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Data </a:t>
            </a:r>
          </a:p>
          <a:p>
            <a:pPr algn="ctr"/>
            <a:r>
              <a:rPr lang="de-DE" sz="1867"/>
              <a:t>Stream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8D320FA-F49C-4C01-905B-AF4DDC07A14B}"/>
              </a:ext>
            </a:extLst>
          </p:cNvPr>
          <p:cNvSpPr/>
          <p:nvPr/>
        </p:nvSpPr>
        <p:spPr>
          <a:xfrm>
            <a:off x="172720" y="1433775"/>
            <a:ext cx="2829587" cy="5075912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FE6CFD0D-8835-4759-A891-E7A1B8AEEB00}"/>
              </a:ext>
            </a:extLst>
          </p:cNvPr>
          <p:cNvSpPr txBox="1"/>
          <p:nvPr/>
        </p:nvSpPr>
        <p:spPr>
          <a:xfrm>
            <a:off x="172721" y="6107375"/>
            <a:ext cx="28295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Smart Meter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27A21DC-A0B1-4EDF-B28E-0ED55ACEC4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A2BBBB-97FD-439C-8849-D12E6C05E7DE}"/>
              </a:ext>
            </a:extLst>
          </p:cNvPr>
          <p:cNvSpPr/>
          <p:nvPr/>
        </p:nvSpPr>
        <p:spPr>
          <a:xfrm>
            <a:off x="2174100" y="2562684"/>
            <a:ext cx="609600" cy="5379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10" name="Grafik 9" descr="Schlüssel">
            <a:extLst>
              <a:ext uri="{FF2B5EF4-FFF2-40B4-BE49-F238E27FC236}">
                <a16:creationId xmlns:a16="http://schemas.microsoft.com/office/drawing/2014/main" id="{E2619C5D-DEBC-4DC9-BF80-EA3817B1A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3362" y="2598954"/>
            <a:ext cx="451077" cy="45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>
            <a:normAutofit/>
          </a:bodyPr>
          <a:lstStyle/>
          <a:p>
            <a:r>
              <a:rPr lang="de-DE" dirty="0" err="1"/>
              <a:t>Recap</a:t>
            </a:r>
            <a:r>
              <a:rPr lang="de-DE" dirty="0"/>
              <a:t>: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00464B-6CF8-444B-819D-36FF4304C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FB7E24E-6730-46D5-96DC-741E0010210C}"/>
              </a:ext>
            </a:extLst>
          </p:cNvPr>
          <p:cNvSpPr/>
          <p:nvPr/>
        </p:nvSpPr>
        <p:spPr>
          <a:xfrm>
            <a:off x="385120" y="2514850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A661927-9FB2-4FA8-9961-9EFA8145E934}"/>
              </a:ext>
            </a:extLst>
          </p:cNvPr>
          <p:cNvSpPr/>
          <p:nvPr/>
        </p:nvSpPr>
        <p:spPr>
          <a:xfrm>
            <a:off x="385120" y="3490790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4DBFD3C-901D-45EF-B38B-849393C276E9}"/>
              </a:ext>
            </a:extLst>
          </p:cNvPr>
          <p:cNvSpPr/>
          <p:nvPr/>
        </p:nvSpPr>
        <p:spPr>
          <a:xfrm>
            <a:off x="385120" y="4528048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DE049BF3-7EEC-4261-8082-694161B0E97F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804017" y="2829137"/>
            <a:ext cx="1349769" cy="975940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A0791196-7FCC-4D17-B61B-8B7414A33A39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804017" y="2829137"/>
            <a:ext cx="1349769" cy="201319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B717574-EA42-445E-A517-BB146D583CBA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804017" y="2829136"/>
            <a:ext cx="134976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12CEFB84-EF33-478B-B901-11E1AA9AE2C9}"/>
              </a:ext>
            </a:extLst>
          </p:cNvPr>
          <p:cNvSpPr txBox="1"/>
          <p:nvPr/>
        </p:nvSpPr>
        <p:spPr>
          <a:xfrm>
            <a:off x="1487792" y="4851625"/>
            <a:ext cx="198221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Data </a:t>
            </a:r>
          </a:p>
          <a:p>
            <a:pPr algn="ctr"/>
            <a:r>
              <a:rPr lang="de-DE" sz="1867"/>
              <a:t>Stream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A652A98-4232-4AF8-9A61-8CA7CFD0DFA4}"/>
              </a:ext>
            </a:extLst>
          </p:cNvPr>
          <p:cNvSpPr/>
          <p:nvPr/>
        </p:nvSpPr>
        <p:spPr>
          <a:xfrm>
            <a:off x="172720" y="1433775"/>
            <a:ext cx="2829587" cy="5075912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4FF44F5-8D8D-4F1B-B3F4-01C9294A2BF3}"/>
              </a:ext>
            </a:extLst>
          </p:cNvPr>
          <p:cNvSpPr txBox="1"/>
          <p:nvPr/>
        </p:nvSpPr>
        <p:spPr>
          <a:xfrm>
            <a:off x="172721" y="6107375"/>
            <a:ext cx="28295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Smart Meter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6AE6C77-695B-4A12-B481-031BCE27AD54}"/>
              </a:ext>
            </a:extLst>
          </p:cNvPr>
          <p:cNvSpPr/>
          <p:nvPr/>
        </p:nvSpPr>
        <p:spPr>
          <a:xfrm>
            <a:off x="2174100" y="2562684"/>
            <a:ext cx="609600" cy="5379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34" name="Grafik 33" descr="Schlüssel">
            <a:extLst>
              <a:ext uri="{FF2B5EF4-FFF2-40B4-BE49-F238E27FC236}">
                <a16:creationId xmlns:a16="http://schemas.microsoft.com/office/drawing/2014/main" id="{BDA42C5C-F130-4639-9926-4DEC363AB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3362" y="2598954"/>
            <a:ext cx="451077" cy="451077"/>
          </a:xfrm>
          <a:prstGeom prst="rect">
            <a:avLst/>
          </a:prstGeom>
        </p:spPr>
      </p:pic>
      <p:sp>
        <p:nvSpPr>
          <p:cNvPr id="35" name="Sechseck 34">
            <a:extLst>
              <a:ext uri="{FF2B5EF4-FFF2-40B4-BE49-F238E27FC236}">
                <a16:creationId xmlns:a16="http://schemas.microsoft.com/office/drawing/2014/main" id="{5C04BD09-5E59-47E7-9431-B79989D570A1}"/>
              </a:ext>
            </a:extLst>
          </p:cNvPr>
          <p:cNvSpPr/>
          <p:nvPr/>
        </p:nvSpPr>
        <p:spPr>
          <a:xfrm>
            <a:off x="3153786" y="2119981"/>
            <a:ext cx="2461173" cy="1418311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Household JS-Server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12A21315-458A-4ED2-9836-003DA8D02C57}"/>
              </a:ext>
            </a:extLst>
          </p:cNvPr>
          <p:cNvSpPr/>
          <p:nvPr/>
        </p:nvSpPr>
        <p:spPr>
          <a:xfrm>
            <a:off x="4493504" y="4832903"/>
            <a:ext cx="1724417" cy="10464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User Interface</a:t>
            </a:r>
          </a:p>
        </p:txBody>
      </p:sp>
      <p:sp>
        <p:nvSpPr>
          <p:cNvPr id="37" name="Zylinder 36">
            <a:extLst>
              <a:ext uri="{FF2B5EF4-FFF2-40B4-BE49-F238E27FC236}">
                <a16:creationId xmlns:a16="http://schemas.microsoft.com/office/drawing/2014/main" id="{66053F2F-BE4F-428A-A75E-2B6B22902619}"/>
              </a:ext>
            </a:extLst>
          </p:cNvPr>
          <p:cNvSpPr/>
          <p:nvPr/>
        </p:nvSpPr>
        <p:spPr>
          <a:xfrm>
            <a:off x="3187787" y="4832903"/>
            <a:ext cx="1133901" cy="1046480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Database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55D626D5-B2CE-4465-8B40-4278EA651E03}"/>
              </a:ext>
            </a:extLst>
          </p:cNvPr>
          <p:cNvCxnSpPr>
            <a:cxnSpLocks/>
            <a:endCxn id="37" idx="1"/>
          </p:cNvCxnSpPr>
          <p:nvPr/>
        </p:nvCxnSpPr>
        <p:spPr>
          <a:xfrm rot="5400000">
            <a:off x="3123536" y="4201698"/>
            <a:ext cx="1262409" cy="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56E09B20-7367-43D8-937B-23B40AE912B0}"/>
              </a:ext>
            </a:extLst>
          </p:cNvPr>
          <p:cNvCxnSpPr>
            <a:cxnSpLocks/>
            <a:endCxn id="36" idx="0"/>
          </p:cNvCxnSpPr>
          <p:nvPr/>
        </p:nvCxnSpPr>
        <p:spPr>
          <a:xfrm rot="16200000" flipH="1">
            <a:off x="4134666" y="3611855"/>
            <a:ext cx="1294609" cy="1147485"/>
          </a:xfrm>
          <a:prstGeom prst="bentConnector3">
            <a:avLst>
              <a:gd name="adj1" fmla="val 6107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AA576B1E-FCAC-47CF-BD88-161978651A5B}"/>
              </a:ext>
            </a:extLst>
          </p:cNvPr>
          <p:cNvSpPr/>
          <p:nvPr/>
        </p:nvSpPr>
        <p:spPr>
          <a:xfrm>
            <a:off x="3086187" y="1433774"/>
            <a:ext cx="6011053" cy="5075913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2784458-05F5-4B1E-843B-D5A81D95B8E7}"/>
              </a:ext>
            </a:extLst>
          </p:cNvPr>
          <p:cNvSpPr txBox="1"/>
          <p:nvPr/>
        </p:nvSpPr>
        <p:spPr>
          <a:xfrm>
            <a:off x="3086187" y="6099317"/>
            <a:ext cx="601105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Household Processing Unit</a:t>
            </a:r>
          </a:p>
        </p:txBody>
      </p:sp>
      <p:sp>
        <p:nvSpPr>
          <p:cNvPr id="51" name="Flussdiagramm: Verbinder 50">
            <a:extLst>
              <a:ext uri="{FF2B5EF4-FFF2-40B4-BE49-F238E27FC236}">
                <a16:creationId xmlns:a16="http://schemas.microsoft.com/office/drawing/2014/main" id="{B3CFAD39-E43F-4EDC-AD07-7F6A74C9C7DA}"/>
              </a:ext>
            </a:extLst>
          </p:cNvPr>
          <p:cNvSpPr/>
          <p:nvPr/>
        </p:nvSpPr>
        <p:spPr>
          <a:xfrm>
            <a:off x="4876796" y="2971577"/>
            <a:ext cx="1147487" cy="1138465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2400" dirty="0"/>
              <a:t>Parity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101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>
            <a:normAutofit/>
          </a:bodyPr>
          <a:lstStyle/>
          <a:p>
            <a:r>
              <a:rPr lang="de-DE" dirty="0" err="1"/>
              <a:t>Recap</a:t>
            </a:r>
            <a:r>
              <a:rPr lang="de-DE" dirty="0"/>
              <a:t>: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8" name="Sechseck 7">
            <a:extLst>
              <a:ext uri="{FF2B5EF4-FFF2-40B4-BE49-F238E27FC236}">
                <a16:creationId xmlns:a16="http://schemas.microsoft.com/office/drawing/2014/main" id="{6862761A-4B55-407C-81A0-BA087CE750D6}"/>
              </a:ext>
            </a:extLst>
          </p:cNvPr>
          <p:cNvSpPr/>
          <p:nvPr/>
        </p:nvSpPr>
        <p:spPr>
          <a:xfrm>
            <a:off x="3153786" y="2119981"/>
            <a:ext cx="2461173" cy="1418311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Household JS-Server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485CD65C-FC95-4354-BE28-D07D035956F1}"/>
              </a:ext>
            </a:extLst>
          </p:cNvPr>
          <p:cNvSpPr/>
          <p:nvPr/>
        </p:nvSpPr>
        <p:spPr>
          <a:xfrm>
            <a:off x="4493504" y="4832903"/>
            <a:ext cx="1724417" cy="10464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User Interface</a:t>
            </a:r>
          </a:p>
        </p:txBody>
      </p:sp>
      <p:sp>
        <p:nvSpPr>
          <p:cNvPr id="32" name="Zylinder 31">
            <a:extLst>
              <a:ext uri="{FF2B5EF4-FFF2-40B4-BE49-F238E27FC236}">
                <a16:creationId xmlns:a16="http://schemas.microsoft.com/office/drawing/2014/main" id="{489A9BC5-5103-44C4-9812-7AAE9FDA5A6B}"/>
              </a:ext>
            </a:extLst>
          </p:cNvPr>
          <p:cNvSpPr/>
          <p:nvPr/>
        </p:nvSpPr>
        <p:spPr>
          <a:xfrm>
            <a:off x="3187787" y="4832903"/>
            <a:ext cx="1133901" cy="1046480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Database</a:t>
            </a:r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DC7F5FE7-4122-4C22-ACCE-C8A234193818}"/>
              </a:ext>
            </a:extLst>
          </p:cNvPr>
          <p:cNvCxnSpPr>
            <a:cxnSpLocks/>
            <a:endCxn id="32" idx="1"/>
          </p:cNvCxnSpPr>
          <p:nvPr/>
        </p:nvCxnSpPr>
        <p:spPr>
          <a:xfrm rot="5400000">
            <a:off x="3123536" y="4201698"/>
            <a:ext cx="1262409" cy="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93F9987F-19D0-4683-AE1C-0A315706D164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H="1">
            <a:off x="4134666" y="3611855"/>
            <a:ext cx="1294609" cy="1147485"/>
          </a:xfrm>
          <a:prstGeom prst="bentConnector3">
            <a:avLst>
              <a:gd name="adj1" fmla="val 6107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ussdiagramm: Mehrere Dokumente 99">
            <a:extLst>
              <a:ext uri="{FF2B5EF4-FFF2-40B4-BE49-F238E27FC236}">
                <a16:creationId xmlns:a16="http://schemas.microsoft.com/office/drawing/2014/main" id="{84AE54B7-611E-4AA6-BB53-CF5379361315}"/>
              </a:ext>
            </a:extLst>
          </p:cNvPr>
          <p:cNvSpPr/>
          <p:nvPr/>
        </p:nvSpPr>
        <p:spPr>
          <a:xfrm>
            <a:off x="9632799" y="2087778"/>
            <a:ext cx="1982216" cy="1418309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err="1"/>
              <a:t>dUtility</a:t>
            </a:r>
            <a:endParaRPr lang="de-DE" sz="2400"/>
          </a:p>
        </p:txBody>
      </p:sp>
      <p:sp>
        <p:nvSpPr>
          <p:cNvPr id="101" name="Flussdiagramm: Mehrere Dokumente 100">
            <a:extLst>
              <a:ext uri="{FF2B5EF4-FFF2-40B4-BE49-F238E27FC236}">
                <a16:creationId xmlns:a16="http://schemas.microsoft.com/office/drawing/2014/main" id="{C8D9B525-071C-4E99-B1E8-31E83DE7ACD0}"/>
              </a:ext>
            </a:extLst>
          </p:cNvPr>
          <p:cNvSpPr/>
          <p:nvPr/>
        </p:nvSpPr>
        <p:spPr>
          <a:xfrm>
            <a:off x="9538314" y="4461073"/>
            <a:ext cx="1982217" cy="1418311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err="1"/>
              <a:t>Validator</a:t>
            </a:r>
            <a:r>
              <a:rPr lang="de-DE" sz="2400"/>
              <a:t> Set</a:t>
            </a:r>
          </a:p>
        </p:txBody>
      </p:sp>
      <p:cxnSp>
        <p:nvCxnSpPr>
          <p:cNvPr id="108" name="Verbinder: gewinkelt 107">
            <a:extLst>
              <a:ext uri="{FF2B5EF4-FFF2-40B4-BE49-F238E27FC236}">
                <a16:creationId xmlns:a16="http://schemas.microsoft.com/office/drawing/2014/main" id="{73C8C2C4-E671-43B6-92F1-19AC9D872313}"/>
              </a:ext>
            </a:extLst>
          </p:cNvPr>
          <p:cNvCxnSpPr>
            <a:cxnSpLocks/>
            <a:endCxn id="100" idx="0"/>
          </p:cNvCxnSpPr>
          <p:nvPr/>
        </p:nvCxnSpPr>
        <p:spPr>
          <a:xfrm flipV="1">
            <a:off x="4361423" y="2087777"/>
            <a:ext cx="6398853" cy="32203"/>
          </a:xfrm>
          <a:prstGeom prst="bentConnector4">
            <a:avLst>
              <a:gd name="adj1" fmla="val 66"/>
              <a:gd name="adj2" fmla="val 104650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111">
            <a:extLst>
              <a:ext uri="{FF2B5EF4-FFF2-40B4-BE49-F238E27FC236}">
                <a16:creationId xmlns:a16="http://schemas.microsoft.com/office/drawing/2014/main" id="{ADD04349-B427-414F-8B7B-B19B4D0E9850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5913361" y="3835736"/>
            <a:ext cx="3624953" cy="1334493"/>
          </a:xfrm>
          <a:prstGeom prst="bentConnector3">
            <a:avLst>
              <a:gd name="adj1" fmla="val 4381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AE43930B-CB08-4F9A-9D81-60F22F47B8CA}"/>
              </a:ext>
            </a:extLst>
          </p:cNvPr>
          <p:cNvSpPr txBox="1"/>
          <p:nvPr/>
        </p:nvSpPr>
        <p:spPr>
          <a:xfrm>
            <a:off x="6094275" y="1428853"/>
            <a:ext cx="2926080" cy="6669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de-DE" sz="1867" err="1"/>
              <a:t>Collecting</a:t>
            </a:r>
            <a:r>
              <a:rPr lang="de-DE" sz="1867"/>
              <a:t> Energy Transfer </a:t>
            </a:r>
            <a:r>
              <a:rPr lang="de-DE" sz="1867" err="1"/>
              <a:t>Receipt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E35B4D5C-EE5A-42C0-BB0F-95E7D09FFD4B}"/>
              </a:ext>
            </a:extLst>
          </p:cNvPr>
          <p:cNvSpPr txBox="1"/>
          <p:nvPr/>
        </p:nvSpPr>
        <p:spPr>
          <a:xfrm>
            <a:off x="5886220" y="2878754"/>
            <a:ext cx="317195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 dirty="0" err="1"/>
              <a:t>Consume</a:t>
            </a:r>
            <a:r>
              <a:rPr lang="de-DE" sz="1867" dirty="0"/>
              <a:t>/</a:t>
            </a:r>
            <a:r>
              <a:rPr lang="de-DE" sz="1867" dirty="0" err="1"/>
              <a:t>Produce</a:t>
            </a:r>
            <a:endParaRPr lang="de-DE" sz="1867" dirty="0"/>
          </a:p>
          <a:p>
            <a:pPr algn="ctr"/>
            <a:r>
              <a:rPr lang="de-DE" sz="1867" dirty="0"/>
              <a:t>Transactions</a:t>
            </a:r>
          </a:p>
        </p:txBody>
      </p: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1BF73DC1-F095-4BD7-B8D4-213569C88020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10665791" y="3374336"/>
            <a:ext cx="0" cy="108673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>
            <a:extLst>
              <a:ext uri="{FF2B5EF4-FFF2-40B4-BE49-F238E27FC236}">
                <a16:creationId xmlns:a16="http://schemas.microsoft.com/office/drawing/2014/main" id="{D0B1F38B-7408-4D8D-BC15-6092DCC5DD08}"/>
              </a:ext>
            </a:extLst>
          </p:cNvPr>
          <p:cNvSpPr txBox="1"/>
          <p:nvPr/>
        </p:nvSpPr>
        <p:spPr>
          <a:xfrm>
            <a:off x="9099296" y="3723224"/>
            <a:ext cx="321868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Trigger Netting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85B215C3-A557-43FE-A6CE-55EE17896C26}"/>
              </a:ext>
            </a:extLst>
          </p:cNvPr>
          <p:cNvSpPr/>
          <p:nvPr/>
        </p:nvSpPr>
        <p:spPr>
          <a:xfrm>
            <a:off x="3086187" y="1433774"/>
            <a:ext cx="6011053" cy="5075913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A38D58F8-34DA-4497-986B-E1FB15EDB2EC}"/>
              </a:ext>
            </a:extLst>
          </p:cNvPr>
          <p:cNvSpPr/>
          <p:nvPr/>
        </p:nvSpPr>
        <p:spPr>
          <a:xfrm>
            <a:off x="9172657" y="1433775"/>
            <a:ext cx="2829587" cy="5075912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602E51E5-11B7-4B88-8EF8-43B3BF3AD16A}"/>
              </a:ext>
            </a:extLst>
          </p:cNvPr>
          <p:cNvSpPr txBox="1"/>
          <p:nvPr/>
        </p:nvSpPr>
        <p:spPr>
          <a:xfrm>
            <a:off x="3086187" y="6099317"/>
            <a:ext cx="601105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Household Processing Unit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D02BFE4B-ECAA-412C-AD4B-5748561B50EF}"/>
              </a:ext>
            </a:extLst>
          </p:cNvPr>
          <p:cNvSpPr txBox="1"/>
          <p:nvPr/>
        </p:nvSpPr>
        <p:spPr>
          <a:xfrm>
            <a:off x="9172657" y="6100069"/>
            <a:ext cx="28295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Ethereum Blockchain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83E33C-149C-4559-83B8-7438A7DF59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F8981F1-5EAB-4EF3-B425-BA8D6029DFEB}"/>
              </a:ext>
            </a:extLst>
          </p:cNvPr>
          <p:cNvSpPr/>
          <p:nvPr/>
        </p:nvSpPr>
        <p:spPr>
          <a:xfrm>
            <a:off x="385120" y="2514850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CE2AB09-9DEC-4F99-9761-1B176C8F5D4A}"/>
              </a:ext>
            </a:extLst>
          </p:cNvPr>
          <p:cNvSpPr/>
          <p:nvPr/>
        </p:nvSpPr>
        <p:spPr>
          <a:xfrm>
            <a:off x="385120" y="3490790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82D3CDE-6419-49AD-BD3C-28F384B09099}"/>
              </a:ext>
            </a:extLst>
          </p:cNvPr>
          <p:cNvSpPr/>
          <p:nvPr/>
        </p:nvSpPr>
        <p:spPr>
          <a:xfrm>
            <a:off x="385120" y="4528048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5944E95C-4935-4D77-A133-CEB1418FF048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1804017" y="2829137"/>
            <a:ext cx="1349769" cy="975940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F9CF69B2-1E16-491B-ACAD-D0BACCDC3F2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1804017" y="2829137"/>
            <a:ext cx="1349769" cy="201319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2E7FA99-0D1A-4374-B236-16FBCC2C6BD7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804017" y="2829136"/>
            <a:ext cx="134976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66823B12-C3AF-46A1-BA8E-122E21F16E09}"/>
              </a:ext>
            </a:extLst>
          </p:cNvPr>
          <p:cNvSpPr txBox="1"/>
          <p:nvPr/>
        </p:nvSpPr>
        <p:spPr>
          <a:xfrm>
            <a:off x="1487792" y="4851625"/>
            <a:ext cx="198221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Data </a:t>
            </a:r>
          </a:p>
          <a:p>
            <a:pPr algn="ctr"/>
            <a:r>
              <a:rPr lang="de-DE" sz="1867"/>
              <a:t>Stream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72B011D-B570-45D3-A567-EED684548E16}"/>
              </a:ext>
            </a:extLst>
          </p:cNvPr>
          <p:cNvSpPr/>
          <p:nvPr/>
        </p:nvSpPr>
        <p:spPr>
          <a:xfrm>
            <a:off x="172720" y="1433775"/>
            <a:ext cx="2829587" cy="5075912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DC16298-37FD-4FB6-86E5-BCBF61E5CFB2}"/>
              </a:ext>
            </a:extLst>
          </p:cNvPr>
          <p:cNvSpPr txBox="1"/>
          <p:nvPr/>
        </p:nvSpPr>
        <p:spPr>
          <a:xfrm>
            <a:off x="172721" y="6107375"/>
            <a:ext cx="28295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Smart Meter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A3D7E5E-006A-46F1-B970-70AE71A814C9}"/>
              </a:ext>
            </a:extLst>
          </p:cNvPr>
          <p:cNvSpPr/>
          <p:nvPr/>
        </p:nvSpPr>
        <p:spPr>
          <a:xfrm>
            <a:off x="2174100" y="2562684"/>
            <a:ext cx="609600" cy="5379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44" name="Grafik 43" descr="Schlüssel">
            <a:extLst>
              <a:ext uri="{FF2B5EF4-FFF2-40B4-BE49-F238E27FC236}">
                <a16:creationId xmlns:a16="http://schemas.microsoft.com/office/drawing/2014/main" id="{78CEF6DC-81EC-4A3E-9238-39D317356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3362" y="2598954"/>
            <a:ext cx="451077" cy="451077"/>
          </a:xfrm>
          <a:prstGeom prst="rect">
            <a:avLst/>
          </a:prstGeom>
        </p:spPr>
      </p:pic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F91C94D6-3387-43A9-B8C9-033F2BDDD45E}"/>
              </a:ext>
            </a:extLst>
          </p:cNvPr>
          <p:cNvSpPr/>
          <p:nvPr/>
        </p:nvSpPr>
        <p:spPr>
          <a:xfrm>
            <a:off x="4876796" y="2971577"/>
            <a:ext cx="1147487" cy="1138465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2400" dirty="0"/>
              <a:t>Parity</a:t>
            </a:r>
            <a:endParaRPr lang="de-DE" dirty="0"/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79B6AED4-1C39-478F-BD7E-F7F29008E4A2}"/>
              </a:ext>
            </a:extLst>
          </p:cNvPr>
          <p:cNvCxnSpPr>
            <a:stCxn id="4" idx="6"/>
            <a:endCxn id="100" idx="1"/>
          </p:cNvCxnSpPr>
          <p:nvPr/>
        </p:nvCxnSpPr>
        <p:spPr>
          <a:xfrm flipV="1">
            <a:off x="6024283" y="2796933"/>
            <a:ext cx="3608516" cy="743877"/>
          </a:xfrm>
          <a:prstGeom prst="bentConnector3">
            <a:avLst>
              <a:gd name="adj1" fmla="val 740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98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Concerns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886561-8B74-4B06-B354-65CBF433D7A7}"/>
              </a:ext>
            </a:extLst>
          </p:cNvPr>
          <p:cNvSpPr txBox="1"/>
          <p:nvPr/>
        </p:nvSpPr>
        <p:spPr>
          <a:xfrm>
            <a:off x="415600" y="1356967"/>
            <a:ext cx="11360800" cy="21919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80990" indent="-380990" defTabSz="60958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prstClr val="white"/>
                </a:solidFill>
                <a:latin typeface="Century Gothic" panose="020B0502020202020204"/>
              </a:rPr>
              <a:t>Privacy </a:t>
            </a:r>
            <a:r>
              <a:rPr lang="de-DE" sz="2400" dirty="0" err="1">
                <a:solidFill>
                  <a:prstClr val="white"/>
                </a:solidFill>
                <a:latin typeface="Century Gothic" panose="020B0502020202020204"/>
              </a:rPr>
              <a:t>Issues</a:t>
            </a:r>
            <a:endParaRPr lang="de-DE" sz="24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380990" indent="-380990" defTabSz="60958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prstClr val="white"/>
                </a:solidFill>
                <a:latin typeface="Century Gothic" panose="020B0502020202020204"/>
              </a:rPr>
              <a:t>All </a:t>
            </a:r>
            <a:r>
              <a:rPr lang="de-DE" sz="2400" dirty="0" err="1">
                <a:solidFill>
                  <a:prstClr val="white"/>
                </a:solidFill>
                <a:latin typeface="Century Gothic" panose="020B0502020202020204"/>
              </a:rPr>
              <a:t>meter</a:t>
            </a:r>
            <a:r>
              <a:rPr lang="de-DE" sz="2400" dirty="0">
                <a:solidFill>
                  <a:prstClr val="white"/>
                </a:solidFill>
                <a:latin typeface="Century Gothic" panose="020B0502020202020204"/>
              </a:rPr>
              <a:t> </a:t>
            </a:r>
            <a:r>
              <a:rPr lang="de-DE" sz="2400" dirty="0" err="1">
                <a:solidFill>
                  <a:prstClr val="white"/>
                </a:solidFill>
                <a:latin typeface="Century Gothic" panose="020B0502020202020204"/>
              </a:rPr>
              <a:t>readings</a:t>
            </a:r>
            <a:r>
              <a:rPr lang="de-DE" sz="2400" dirty="0">
                <a:solidFill>
                  <a:prstClr val="white"/>
                </a:solidFill>
                <a:latin typeface="Century Gothic" panose="020B0502020202020204"/>
              </a:rPr>
              <a:t> </a:t>
            </a:r>
            <a:r>
              <a:rPr lang="de-DE" sz="2400" dirty="0" err="1">
                <a:solidFill>
                  <a:prstClr val="white"/>
                </a:solidFill>
                <a:latin typeface="Century Gothic" panose="020B0502020202020204"/>
              </a:rPr>
              <a:t>are</a:t>
            </a:r>
            <a:r>
              <a:rPr lang="de-DE" sz="2400" dirty="0">
                <a:solidFill>
                  <a:prstClr val="white"/>
                </a:solidFill>
                <a:latin typeface="Century Gothic" panose="020B0502020202020204"/>
              </a:rPr>
              <a:t> </a:t>
            </a:r>
            <a:r>
              <a:rPr lang="de-DE" sz="2400" dirty="0" err="1">
                <a:solidFill>
                  <a:prstClr val="white"/>
                </a:solidFill>
                <a:latin typeface="Century Gothic" panose="020B0502020202020204"/>
              </a:rPr>
              <a:t>public</a:t>
            </a:r>
            <a:endParaRPr lang="de-DE" sz="24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380990" indent="-380990" defTabSz="60958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prstClr val="white"/>
                </a:solidFill>
              </a:rPr>
              <a:t>Households </a:t>
            </a:r>
            <a:r>
              <a:rPr lang="de-DE" sz="2400" dirty="0" err="1">
                <a:solidFill>
                  <a:prstClr val="white"/>
                </a:solidFill>
              </a:rPr>
              <a:t>are</a:t>
            </a:r>
            <a:r>
              <a:rPr lang="de-DE" sz="2400" dirty="0">
                <a:solidFill>
                  <a:prstClr val="white"/>
                </a:solidFill>
              </a:rPr>
              <a:t> </a:t>
            </a:r>
            <a:r>
              <a:rPr lang="de-DE" sz="2400" dirty="0" err="1">
                <a:solidFill>
                  <a:prstClr val="white"/>
                </a:solidFill>
              </a:rPr>
              <a:t>directly</a:t>
            </a:r>
            <a:r>
              <a:rPr lang="de-DE" sz="2400" dirty="0">
                <a:solidFill>
                  <a:prstClr val="white"/>
                </a:solidFill>
              </a:rPr>
              <a:t> </a:t>
            </a:r>
            <a:r>
              <a:rPr lang="de-DE" sz="2400" dirty="0" err="1">
                <a:solidFill>
                  <a:prstClr val="white"/>
                </a:solidFill>
              </a:rPr>
              <a:t>connected</a:t>
            </a:r>
            <a:r>
              <a:rPr lang="de-DE" sz="2400" dirty="0">
                <a:solidFill>
                  <a:prstClr val="white"/>
                </a:solidFill>
              </a:rPr>
              <a:t> </a:t>
            </a:r>
            <a:r>
              <a:rPr lang="de-DE" sz="2400" dirty="0" err="1">
                <a:solidFill>
                  <a:prstClr val="white"/>
                </a:solidFill>
              </a:rPr>
              <a:t>to</a:t>
            </a:r>
            <a:r>
              <a:rPr lang="de-DE" sz="2400" dirty="0">
                <a:solidFill>
                  <a:prstClr val="white"/>
                </a:solidFill>
              </a:rPr>
              <a:t> </a:t>
            </a:r>
            <a:r>
              <a:rPr lang="de-DE" sz="2400" dirty="0" err="1">
                <a:solidFill>
                  <a:prstClr val="white"/>
                </a:solidFill>
              </a:rPr>
              <a:t>ParityID</a:t>
            </a:r>
            <a:endParaRPr lang="de-DE" sz="2400" dirty="0">
              <a:solidFill>
                <a:prstClr val="white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B17E9E2-55D6-4740-9630-E6D323FB5D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609585"/>
            <a:fld id="{00000000-1234-1234-1234-123412341234}" type="slidenum">
              <a:rPr lang="de-DE">
                <a:solidFill>
                  <a:prstClr val="white">
                    <a:lumMod val="75000"/>
                  </a:prstClr>
                </a:solidFill>
                <a:latin typeface="Century Gothic" panose="020B0502020202020204"/>
              </a:rPr>
              <a:pPr defTabSz="609585"/>
              <a:t>8</a:t>
            </a:fld>
            <a:endParaRPr lang="de-DE">
              <a:solidFill>
                <a:prstClr val="white">
                  <a:lumMod val="75000"/>
                </a:prstClr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6083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>
            <a:normAutofit/>
          </a:bodyPr>
          <a:lstStyle/>
          <a:p>
            <a:r>
              <a:rPr lang="de-DE" dirty="0"/>
              <a:t>Approach on </a:t>
            </a:r>
            <a:r>
              <a:rPr lang="de-DE" dirty="0" err="1"/>
              <a:t>privacy</a:t>
            </a:r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0" name="Freihand 179">
                <a:extLst>
                  <a:ext uri="{FF2B5EF4-FFF2-40B4-BE49-F238E27FC236}">
                    <a16:creationId xmlns:a16="http://schemas.microsoft.com/office/drawing/2014/main" id="{6F94F9B3-11D2-45F9-B6A3-8FA9694575E4}"/>
                  </a:ext>
                </a:extLst>
              </p14:cNvPr>
              <p14:cNvContentPartPr/>
              <p14:nvPr/>
            </p14:nvContentPartPr>
            <p14:xfrm>
              <a:off x="11408298" y="593749"/>
              <a:ext cx="360" cy="360"/>
            </p14:xfrm>
          </p:contentPart>
        </mc:Choice>
        <mc:Fallback xmlns="">
          <p:pic>
            <p:nvPicPr>
              <p:cNvPr id="180" name="Freihand 179">
                <a:extLst>
                  <a:ext uri="{FF2B5EF4-FFF2-40B4-BE49-F238E27FC236}">
                    <a16:creationId xmlns:a16="http://schemas.microsoft.com/office/drawing/2014/main" id="{6F94F9B3-11D2-45F9-B6A3-8FA9694575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99658" y="584749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BEE7042-766C-4CED-A364-A2D358BFD27D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1804016" y="2822704"/>
            <a:ext cx="674884" cy="64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7666D893-AE89-4CE1-84FC-08BCFDE93F96}"/>
              </a:ext>
            </a:extLst>
          </p:cNvPr>
          <p:cNvCxnSpPr>
            <a:cxnSpLocks/>
            <a:stCxn id="54" idx="3"/>
            <a:endCxn id="29" idx="3"/>
          </p:cNvCxnSpPr>
          <p:nvPr/>
        </p:nvCxnSpPr>
        <p:spPr>
          <a:xfrm flipV="1">
            <a:off x="1804016" y="2428170"/>
            <a:ext cx="1512042" cy="137690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77663A7E-328A-41E6-B089-A961D7FC8146}"/>
              </a:ext>
            </a:extLst>
          </p:cNvPr>
          <p:cNvCxnSpPr>
            <a:cxnSpLocks/>
            <a:stCxn id="55" idx="3"/>
            <a:endCxn id="29" idx="3"/>
          </p:cNvCxnSpPr>
          <p:nvPr/>
        </p:nvCxnSpPr>
        <p:spPr>
          <a:xfrm flipV="1">
            <a:off x="1804016" y="2428170"/>
            <a:ext cx="1512042" cy="2414165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42D38DAB-6832-43C8-8004-08C8A962E082}"/>
              </a:ext>
            </a:extLst>
          </p:cNvPr>
          <p:cNvCxnSpPr>
            <a:cxnSpLocks/>
          </p:cNvCxnSpPr>
          <p:nvPr/>
        </p:nvCxnSpPr>
        <p:spPr>
          <a:xfrm>
            <a:off x="5422652" y="1978486"/>
            <a:ext cx="1317952" cy="32157"/>
          </a:xfrm>
          <a:prstGeom prst="bentConnector3">
            <a:avLst>
              <a:gd name="adj1" fmla="val -985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FE9E04E5-CB68-43A2-9245-7F2BB1D7C1F8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 rot="5400000" flipH="1" flipV="1">
            <a:off x="6818905" y="270294"/>
            <a:ext cx="52468" cy="2844973"/>
          </a:xfrm>
          <a:prstGeom prst="bentConnector3">
            <a:avLst>
              <a:gd name="adj1" fmla="val 3990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echseck 28">
            <a:extLst>
              <a:ext uri="{FF2B5EF4-FFF2-40B4-BE49-F238E27FC236}">
                <a16:creationId xmlns:a16="http://schemas.microsoft.com/office/drawing/2014/main" id="{B01F1A6A-59B3-477D-905F-9A4F13028327}"/>
              </a:ext>
            </a:extLst>
          </p:cNvPr>
          <p:cNvSpPr/>
          <p:nvPr/>
        </p:nvSpPr>
        <p:spPr>
          <a:xfrm>
            <a:off x="3316058" y="1719014"/>
            <a:ext cx="2461173" cy="1418311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Household JS-Server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37B9CEB6-9D74-4D3E-B883-A238F758A084}"/>
              </a:ext>
            </a:extLst>
          </p:cNvPr>
          <p:cNvSpPr/>
          <p:nvPr/>
        </p:nvSpPr>
        <p:spPr>
          <a:xfrm>
            <a:off x="7782638" y="1666546"/>
            <a:ext cx="969976" cy="6856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UI</a:t>
            </a:r>
          </a:p>
        </p:txBody>
      </p:sp>
      <p:sp>
        <p:nvSpPr>
          <p:cNvPr id="33" name="Zylinder 32">
            <a:extLst>
              <a:ext uri="{FF2B5EF4-FFF2-40B4-BE49-F238E27FC236}">
                <a16:creationId xmlns:a16="http://schemas.microsoft.com/office/drawing/2014/main" id="{537580E6-65F6-43C8-A63A-8F3BBDFBEF00}"/>
              </a:ext>
            </a:extLst>
          </p:cNvPr>
          <p:cNvSpPr/>
          <p:nvPr/>
        </p:nvSpPr>
        <p:spPr>
          <a:xfrm>
            <a:off x="6740604" y="1667793"/>
            <a:ext cx="647877" cy="685699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DB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6BD8F1CC-D4E0-4678-B173-99C955A10CA4}"/>
              </a:ext>
            </a:extLst>
          </p:cNvPr>
          <p:cNvSpPr/>
          <p:nvPr/>
        </p:nvSpPr>
        <p:spPr>
          <a:xfrm>
            <a:off x="3086187" y="1435752"/>
            <a:ext cx="6011053" cy="2520257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101C43C-85AB-4CE6-BBBC-57CB7BD8BBD5}"/>
              </a:ext>
            </a:extLst>
          </p:cNvPr>
          <p:cNvSpPr txBox="1"/>
          <p:nvPr/>
        </p:nvSpPr>
        <p:spPr>
          <a:xfrm>
            <a:off x="3092832" y="3575844"/>
            <a:ext cx="601105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 b="1" dirty="0"/>
              <a:t>Household Processing Unit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1817264-AA7C-477D-B53C-C64DC9A684F0}"/>
              </a:ext>
            </a:extLst>
          </p:cNvPr>
          <p:cNvSpPr/>
          <p:nvPr/>
        </p:nvSpPr>
        <p:spPr>
          <a:xfrm>
            <a:off x="385120" y="2514850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Sensor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903F9C0-171C-4153-B324-95BD0F57FBC4}"/>
              </a:ext>
            </a:extLst>
          </p:cNvPr>
          <p:cNvSpPr/>
          <p:nvPr/>
        </p:nvSpPr>
        <p:spPr>
          <a:xfrm>
            <a:off x="385120" y="3490790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53A507AA-023C-404F-8362-636C471D5E15}"/>
              </a:ext>
            </a:extLst>
          </p:cNvPr>
          <p:cNvSpPr/>
          <p:nvPr/>
        </p:nvSpPr>
        <p:spPr>
          <a:xfrm>
            <a:off x="385120" y="4528048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4137C07-4D4B-400C-8BF6-89AF8D9D1B19}"/>
              </a:ext>
            </a:extLst>
          </p:cNvPr>
          <p:cNvSpPr txBox="1"/>
          <p:nvPr/>
        </p:nvSpPr>
        <p:spPr>
          <a:xfrm>
            <a:off x="1487792" y="4851625"/>
            <a:ext cx="198221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Data </a:t>
            </a:r>
          </a:p>
          <a:p>
            <a:pPr algn="ctr"/>
            <a:r>
              <a:rPr lang="de-DE" sz="1867"/>
              <a:t>Stream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FCC336E-7A05-431A-9CFB-2F4C54C40278}"/>
              </a:ext>
            </a:extLst>
          </p:cNvPr>
          <p:cNvSpPr/>
          <p:nvPr/>
        </p:nvSpPr>
        <p:spPr>
          <a:xfrm>
            <a:off x="146754" y="1443221"/>
            <a:ext cx="2829587" cy="5075912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0FFF7599-0435-4919-9C5C-788BFCD9E815}"/>
              </a:ext>
            </a:extLst>
          </p:cNvPr>
          <p:cNvSpPr txBox="1"/>
          <p:nvPr/>
        </p:nvSpPr>
        <p:spPr>
          <a:xfrm>
            <a:off x="172721" y="6107375"/>
            <a:ext cx="28295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 b="1" dirty="0"/>
              <a:t>Smart Meter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80F230D-7703-4C96-9C84-BCD5BEF470DF}"/>
              </a:ext>
            </a:extLst>
          </p:cNvPr>
          <p:cNvSpPr/>
          <p:nvPr/>
        </p:nvSpPr>
        <p:spPr>
          <a:xfrm>
            <a:off x="2174100" y="2562684"/>
            <a:ext cx="609600" cy="5379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62" name="Grafik 61" descr="Schlüssel">
            <a:extLst>
              <a:ext uri="{FF2B5EF4-FFF2-40B4-BE49-F238E27FC236}">
                <a16:creationId xmlns:a16="http://schemas.microsoft.com/office/drawing/2014/main" id="{F26280B9-3651-4E59-954A-532FD14E84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53362" y="2598954"/>
            <a:ext cx="451077" cy="451077"/>
          </a:xfrm>
          <a:prstGeom prst="rect">
            <a:avLst/>
          </a:prstGeom>
        </p:spPr>
      </p:pic>
      <p:sp>
        <p:nvSpPr>
          <p:cNvPr id="79" name="Flussdiagramm: Verbinder 78">
            <a:extLst>
              <a:ext uri="{FF2B5EF4-FFF2-40B4-BE49-F238E27FC236}">
                <a16:creationId xmlns:a16="http://schemas.microsoft.com/office/drawing/2014/main" id="{88058D01-31A8-4BE4-8B93-F06D8E9BC8CB}"/>
              </a:ext>
            </a:extLst>
          </p:cNvPr>
          <p:cNvSpPr/>
          <p:nvPr/>
        </p:nvSpPr>
        <p:spPr>
          <a:xfrm>
            <a:off x="5105099" y="2682484"/>
            <a:ext cx="810992" cy="814688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/>
              <a:t>Parity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242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1_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Microsoft Office PowerPoint</Application>
  <PresentationFormat>Breitbild</PresentationFormat>
  <Paragraphs>216</Paragraphs>
  <Slides>17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Netz</vt:lpstr>
      <vt:lpstr>1_Netz</vt:lpstr>
      <vt:lpstr>Cloud Prototyping SS19</vt:lpstr>
      <vt:lpstr>Table of Content</vt:lpstr>
      <vt:lpstr>Motivation</vt:lpstr>
      <vt:lpstr>Motivation</vt:lpstr>
      <vt:lpstr>Recap: Midterm presentation</vt:lpstr>
      <vt:lpstr>Recap: midterm presentation</vt:lpstr>
      <vt:lpstr>Recap: Midterm PResentation</vt:lpstr>
      <vt:lpstr>Concerns</vt:lpstr>
      <vt:lpstr>Approach on privacy</vt:lpstr>
      <vt:lpstr>Approach on privacy</vt:lpstr>
      <vt:lpstr>Approach on privacy</vt:lpstr>
      <vt:lpstr>Approach on privacy</vt:lpstr>
      <vt:lpstr>Demo</vt:lpstr>
      <vt:lpstr>Evaluation</vt:lpstr>
      <vt:lpstr>Evaluation</vt:lpstr>
      <vt:lpstr>Conclusion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Prototyping SS19</dc:title>
  <dc:creator> </dc:creator>
  <cp:lastModifiedBy> </cp:lastModifiedBy>
  <cp:revision>24</cp:revision>
  <dcterms:created xsi:type="dcterms:W3CDTF">2019-07-07T14:32:43Z</dcterms:created>
  <dcterms:modified xsi:type="dcterms:W3CDTF">2019-07-09T12:53:27Z</dcterms:modified>
</cp:coreProperties>
</file>