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yal Jahan" initials="" lastIdx="4" clrIdx="0"/>
  <p:cmAuthor id="1" name="Myron R" initials="" lastIdx="1" clrIdx="1"/>
  <p:cmAuthor id="2" name="Dong-Ha Kim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3" autoAdjust="0"/>
  </p:normalViewPr>
  <p:slideViewPr>
    <p:cSldViewPr snapToGrid="0">
      <p:cViewPr varScale="1">
        <p:scale>
          <a:sx n="58" d="100"/>
          <a:sy n="58" d="100"/>
        </p:scale>
        <p:origin x="16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4-23T07:18:16.699" idx="4">
    <p:pos x="196" y="825"/>
    <p:text>+Imperative mood
+Setting Upstream</p:text>
  </p:cm>
  <p:cm authorId="1" dt="2019-04-23T08:25:09.365" idx="1">
    <p:pos x="196" y="725"/>
    <p:text>Sounds good, is there any tool to integrate a point-based system?</p:text>
  </p:cm>
  <p:cm authorId="2" dt="2019-04-23T08:35:38.625" idx="1">
    <p:pos x="196" y="725"/>
    <p:text>Can you elaborate more on what you mean with point-based system?</p:text>
  </p:cm>
  <p:cm authorId="0" dt="2019-04-23T08:47:20.337" idx="2">
    <p:pos x="196" y="725"/>
    <p:text>A rough idea could be as follows:-
-2 : Do not submit (has serious issues in logic)
-1 : Has some issues (doubtful logic, lint checks, etc)
0 : Not Reviewed by X
+1 : Seems good to Reviewer X
We can set +2 or +3 as acceptable and then merge them.</p:text>
  </p:cm>
  <p:cm authorId="0" dt="2019-04-23T08:49:20.719" idx="3">
    <p:pos x="196" y="725"/>
    <p:text>There is Gerrit which follows similar point-based review but it's probably overkill for our project.</p:text>
  </p:cm>
  <p:cm authorId="0" dt="2019-04-23T08:55:17.971" idx="1">
    <p:pos x="196" y="725"/>
    <p:text>I would suggest a point-based system for review.
-2,-1,0,+1 or something similar.
How does it sound to you ?</p:text>
  </p:cm>
  <p:cm authorId="2" dt="2019-04-23T08:55:17.971" idx="2">
    <p:pos x="196" y="725"/>
    <p:text>Interesting I like it. But how do give this points? As a review comment on the PR or via an emoji?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76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1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(5.0 </a:t>
            </a:r>
            <a:r>
              <a:rPr lang="de-DE" baseline="0" dirty="0" smtClean="0">
                <a:sym typeface="Wingdings" panose="05000000000000000000" pitchFamily="2" charset="2"/>
              </a:rPr>
              <a:t> 6.0)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entity</a:t>
            </a:r>
            <a:endParaRPr lang="de-DE" baseline="0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ZoKrates</a:t>
            </a:r>
            <a:r>
              <a:rPr lang="de-DE" baseline="0" dirty="0" smtClean="0"/>
              <a:t> HLC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Adjustments</a:t>
            </a:r>
            <a:r>
              <a:rPr lang="de-DE" baseline="0" dirty="0" smtClean="0"/>
              <a:t> HPU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New </a:t>
            </a:r>
            <a:r>
              <a:rPr lang="de-DE" baseline="0" dirty="0" err="1" smtClean="0"/>
              <a:t>Verification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ZoKrates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User Interface </a:t>
            </a:r>
            <a:r>
              <a:rPr lang="de-DE" baseline="0" dirty="0" err="1" smtClean="0">
                <a:sym typeface="Wingdings" panose="05000000000000000000" pitchFamily="2" charset="2"/>
              </a:rPr>
              <a:t>connected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NED Server (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UI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display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pPr marL="457200" lvl="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25105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</a:t>
            </a:r>
            <a:r>
              <a:rPr lang="de-DE" baseline="0" dirty="0" smtClean="0"/>
              <a:t>(6.0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smtClean="0">
                <a:sym typeface="Wingdings" panose="05000000000000000000" pitchFamily="2" charset="2"/>
              </a:rPr>
              <a:t>7.0)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HPU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HPU </a:t>
            </a:r>
            <a:r>
              <a:rPr lang="de-DE" baseline="0" dirty="0" err="1" smtClean="0">
                <a:sym typeface="Wingdings" panose="05000000000000000000" pitchFamily="2" charset="2"/>
              </a:rPr>
              <a:t>collects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Deeds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from</a:t>
            </a:r>
            <a:r>
              <a:rPr lang="de-DE" baseline="0" dirty="0" smtClean="0">
                <a:sym typeface="Wingdings" panose="05000000000000000000" pitchFamily="2" charset="2"/>
              </a:rPr>
              <a:t> NED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VS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HPU </a:t>
            </a:r>
            <a:r>
              <a:rPr lang="de-DE" baseline="0" dirty="0" err="1" smtClean="0">
                <a:sym typeface="Wingdings" panose="05000000000000000000" pitchFamily="2" charset="2"/>
              </a:rPr>
              <a:t>sends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hashes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meter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values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HPU </a:t>
            </a:r>
            <a:r>
              <a:rPr lang="de-DE" baseline="0" dirty="0" err="1" smtClean="0">
                <a:sym typeface="Wingdings" panose="05000000000000000000" pitchFamily="2" charset="2"/>
              </a:rPr>
              <a:t>sends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plain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values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smtClean="0">
                <a:sym typeface="Wingdings" panose="05000000000000000000" pitchFamily="2" charset="2"/>
              </a:rPr>
              <a:t> NED 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457200" lvl="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4296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a8908bc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a8908bc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Where is sensor data stored?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proof of wokr? -&gt; Don't forget to mention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Simpler stack prefered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 workflow ...Before commiting to it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024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9465023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9465023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062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46502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46502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9465023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9465023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ValidatorSet contract to trigger -&gt; netting tx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Interval target ~ 1h, 15 mins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mock a value each 60 secs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 produce / consume tx every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UI types: household internal view and exposed view: prices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6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err="1" smtClean="0"/>
              <a:t>Household</a:t>
            </a:r>
            <a:r>
              <a:rPr lang="de-DE" dirty="0" smtClean="0"/>
              <a:t> Processing Unit </a:t>
            </a:r>
            <a:r>
              <a:rPr lang="de-DE" dirty="0" err="1" smtClean="0"/>
              <a:t>consisting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dirty="0" smtClean="0"/>
              <a:t>a 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JS-Server; HHS)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Client/Authority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a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logged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A User </a:t>
            </a:r>
            <a:r>
              <a:rPr lang="de-DE" baseline="0" dirty="0" err="1" smtClean="0"/>
              <a:t>Interace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displaying</a:t>
            </a:r>
            <a:r>
              <a:rPr lang="de-DE" baseline="0" dirty="0" smtClean="0"/>
              <a:t> (live)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Sensors</a:t>
            </a:r>
            <a:r>
              <a:rPr lang="de-DE" baseline="0" dirty="0" smtClean="0"/>
              <a:t> send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via JSON </a:t>
            </a:r>
            <a:r>
              <a:rPr lang="de-DE" baseline="0" dirty="0" err="1" smtClean="0"/>
              <a:t>datastream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HHS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The HHS </a:t>
            </a:r>
            <a:r>
              <a:rPr lang="de-DE" baseline="0" dirty="0" err="1" smtClean="0"/>
              <a:t>sends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consume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Utility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, UC)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UC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Validator</a:t>
            </a:r>
            <a:r>
              <a:rPr lang="de-DE" baseline="0" dirty="0" smtClean="0"/>
              <a:t> Set (Smart </a:t>
            </a:r>
            <a:r>
              <a:rPr lang="de-DE" baseline="0" dirty="0" err="1" smtClean="0"/>
              <a:t>Contract</a:t>
            </a:r>
            <a:r>
              <a:rPr lang="de-DE" baseline="0" dirty="0" smtClean="0"/>
              <a:t>; VS) </a:t>
            </a:r>
            <a:r>
              <a:rPr lang="de-DE" baseline="0" dirty="0" err="1" smtClean="0"/>
              <a:t>triggers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netting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trnsaction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Set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/>
              <a:t>VS </a:t>
            </a:r>
            <a:r>
              <a:rPr lang="de-DE" baseline="0" dirty="0" err="1" smtClean="0"/>
              <a:t>contains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including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authority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Parity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validator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9185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Symbol" panose="05050102010706020507" pitchFamily="18" charset="2"/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(2.0 </a:t>
            </a:r>
            <a:r>
              <a:rPr lang="de-DE" baseline="0" dirty="0" smtClean="0">
                <a:sym typeface="Wingdings" panose="05000000000000000000" pitchFamily="2" charset="2"/>
              </a:rPr>
              <a:t> 3.0)</a:t>
            </a:r>
            <a:endParaRPr lang="de-DE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3 </a:t>
            </a:r>
            <a:r>
              <a:rPr lang="de-DE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consumed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produced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shared</a:t>
            </a:r>
            <a:r>
              <a:rPr lang="de-DE" baseline="0" dirty="0" smtClean="0"/>
              <a:t> private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Processing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asks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client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lock/ </a:t>
            </a:r>
            <a:r>
              <a:rPr lang="de-DE" baseline="0" dirty="0" err="1" smtClean="0">
                <a:sym typeface="Wingdings" panose="05000000000000000000" pitchFamily="2" charset="2"/>
              </a:rPr>
              <a:t>unlock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account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i.o</a:t>
            </a:r>
            <a:r>
              <a:rPr lang="de-DE" baseline="0" dirty="0" smtClean="0">
                <a:sym typeface="Wingdings" panose="05000000000000000000" pitchFamily="2" charset="2"/>
              </a:rPr>
              <a:t>. </a:t>
            </a:r>
            <a:r>
              <a:rPr lang="de-DE" baseline="0" dirty="0" err="1" smtClean="0">
                <a:sym typeface="Wingdings" panose="05000000000000000000" pitchFamily="2" charset="2"/>
              </a:rPr>
              <a:t>to</a:t>
            </a:r>
            <a:r>
              <a:rPr lang="de-DE" baseline="0" dirty="0" smtClean="0">
                <a:sym typeface="Wingdings" panose="05000000000000000000" pitchFamily="2" charset="2"/>
              </a:rPr>
              <a:t> send </a:t>
            </a:r>
            <a:r>
              <a:rPr lang="de-DE" baseline="0" dirty="0" err="1" smtClean="0">
                <a:sym typeface="Wingdings" panose="05000000000000000000" pitchFamily="2" charset="2"/>
              </a:rPr>
              <a:t>transactions</a:t>
            </a:r>
            <a:endParaRPr lang="de-DE" baseline="0" dirty="0" smtClean="0">
              <a:sym typeface="Arial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Arial"/>
              </a:rPr>
              <a:t>User </a:t>
            </a:r>
            <a:r>
              <a:rPr lang="de-DE" baseline="0" dirty="0" err="1" smtClean="0">
                <a:sym typeface="Arial"/>
              </a:rPr>
              <a:t>interface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comunicates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with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HHS </a:t>
            </a:r>
            <a:r>
              <a:rPr lang="de-DE" baseline="0" dirty="0" err="1" smtClean="0">
                <a:sym typeface="Arial"/>
              </a:rPr>
              <a:t>and</a:t>
            </a:r>
            <a:r>
              <a:rPr lang="de-DE" baseline="0" dirty="0" smtClean="0">
                <a:sym typeface="Arial"/>
              </a:rPr>
              <a:t> not </a:t>
            </a:r>
            <a:r>
              <a:rPr lang="de-DE" baseline="0" dirty="0" err="1" smtClean="0">
                <a:sym typeface="Arial"/>
              </a:rPr>
              <a:t>the</a:t>
            </a:r>
            <a:r>
              <a:rPr lang="de-DE" baseline="0" dirty="0" smtClean="0">
                <a:sym typeface="Arial"/>
              </a:rPr>
              <a:t> DB </a:t>
            </a:r>
            <a:r>
              <a:rPr lang="de-DE" baseline="0" dirty="0" err="1" smtClean="0">
                <a:sym typeface="Arial"/>
              </a:rPr>
              <a:t>directly</a:t>
            </a:r>
            <a:r>
              <a:rPr lang="de-DE" baseline="0" dirty="0" smtClean="0">
                <a:sym typeface="Arial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HHS </a:t>
            </a:r>
            <a:r>
              <a:rPr lang="de-DE" baseline="0" dirty="0" err="1" smtClean="0">
                <a:sym typeface="Wingdings" panose="05000000000000000000" pitchFamily="2" charset="2"/>
              </a:rPr>
              <a:t>behaves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central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middleware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inside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unit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Netting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triggered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In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future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either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household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every</a:t>
            </a:r>
            <a:r>
              <a:rPr lang="de-DE" baseline="0" dirty="0" smtClean="0">
                <a:sym typeface="Wingdings" panose="05000000000000000000" pitchFamily="2" charset="2"/>
              </a:rPr>
              <a:t> time a block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created</a:t>
            </a:r>
            <a:r>
              <a:rPr lang="de-DE" baseline="0" dirty="0" smtClean="0">
                <a:sym typeface="Wingdings" panose="05000000000000000000" pitchFamily="2" charset="2"/>
              </a:rPr>
              <a:t> via </a:t>
            </a:r>
            <a:r>
              <a:rPr lang="de-DE" baseline="0" dirty="0" err="1" smtClean="0">
                <a:sym typeface="Wingdings" panose="05000000000000000000" pitchFamily="2" charset="2"/>
              </a:rPr>
              <a:t>BlockReward</a:t>
            </a:r>
            <a:r>
              <a:rPr lang="de-DE" baseline="0" smtClean="0">
                <a:sym typeface="Wingdings" panose="05000000000000000000" pitchFamily="2" charset="2"/>
              </a:rPr>
              <a:t> (?)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7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(3.0 </a:t>
            </a:r>
            <a:r>
              <a:rPr lang="de-DE" baseline="0" dirty="0" smtClean="0">
                <a:sym typeface="Wingdings" panose="05000000000000000000" pitchFamily="2" charset="2"/>
              </a:rPr>
              <a:t> 4.0)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Smart Meter </a:t>
            </a:r>
            <a:r>
              <a:rPr lang="de-DE" dirty="0" err="1" smtClean="0"/>
              <a:t>contains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Household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collects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UC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Consume</a:t>
            </a:r>
            <a:r>
              <a:rPr lang="de-DE" baseline="0" dirty="0" smtClean="0"/>
              <a:t>/ </a:t>
            </a:r>
            <a:r>
              <a:rPr lang="de-DE" baseline="0" dirty="0" err="1" smtClean="0"/>
              <a:t>Produce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transactions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via </a:t>
            </a:r>
            <a:r>
              <a:rPr lang="de-DE" baseline="0" dirty="0" err="1" smtClean="0"/>
              <a:t>Parity</a:t>
            </a:r>
            <a:r>
              <a:rPr lang="de-DE" baseline="0" dirty="0" smtClean="0"/>
              <a:t> Client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8427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Changes</a:t>
            </a:r>
            <a:r>
              <a:rPr lang="de-DE" baseline="0" dirty="0" smtClean="0"/>
              <a:t> (4.0 </a:t>
            </a:r>
            <a:r>
              <a:rPr lang="de-DE" baseline="0" dirty="0" smtClean="0">
                <a:sym typeface="Wingdings" panose="05000000000000000000" pitchFamily="2" charset="2"/>
              </a:rPr>
              <a:t> 5.0)</a:t>
            </a: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dirty="0" smtClean="0"/>
              <a:t>New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smart </a:t>
            </a:r>
            <a:r>
              <a:rPr lang="de-DE" baseline="0" dirty="0" err="1" smtClean="0"/>
              <a:t>meter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/>
              <a:t>Rename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Deeds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Energy</a:t>
            </a:r>
            <a:r>
              <a:rPr lang="de-DE" baseline="0" dirty="0" smtClean="0">
                <a:sym typeface="Wingdings" panose="05000000000000000000" pitchFamily="2" charset="2"/>
              </a:rPr>
              <a:t> Transfer </a:t>
            </a:r>
            <a:r>
              <a:rPr lang="de-DE" baseline="0" dirty="0" err="1" smtClean="0">
                <a:sym typeface="Wingdings" panose="05000000000000000000" pitchFamily="2" charset="2"/>
              </a:rPr>
              <a:t>Receipt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457200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while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Validator</a:t>
            </a:r>
            <a:r>
              <a:rPr lang="de-DE" baseline="0" dirty="0" smtClean="0">
                <a:sym typeface="Wingdings" panose="05000000000000000000" pitchFamily="2" charset="2"/>
              </a:rPr>
              <a:t> Set </a:t>
            </a:r>
            <a:r>
              <a:rPr lang="de-DE" baseline="0" dirty="0" err="1" smtClean="0">
                <a:sym typeface="Wingdings" panose="05000000000000000000" pitchFamily="2" charset="2"/>
              </a:rPr>
              <a:t>consists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several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contracts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dUtility</a:t>
            </a:r>
            <a:r>
              <a:rPr lang="de-DE" baseline="0" dirty="0" smtClean="0">
                <a:sym typeface="Wingdings" panose="05000000000000000000" pitchFamily="2" charset="2"/>
              </a:rPr>
              <a:t> =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address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914400" lvl="1" indent="-298450">
              <a:buFont typeface="Symbol" panose="05050102010706020507" pitchFamily="18" charset="2"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VS </a:t>
            </a:r>
            <a:r>
              <a:rPr lang="de-DE" baseline="0" dirty="0" err="1" smtClean="0">
                <a:sym typeface="Wingdings" panose="05000000000000000000" pitchFamily="2" charset="2"/>
              </a:rPr>
              <a:t>includes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example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smtClean="0">
                <a:sym typeface="Wingdings" panose="05000000000000000000" pitchFamily="2" charset="2"/>
              </a:rPr>
              <a:t>the </a:t>
            </a:r>
            <a:r>
              <a:rPr lang="de-DE" baseline="0" dirty="0" smtClean="0">
                <a:sym typeface="Wingdings" panose="05000000000000000000" pitchFamily="2" charset="2"/>
              </a:rPr>
              <a:t>Block </a:t>
            </a:r>
            <a:r>
              <a:rPr lang="de-DE" baseline="0" dirty="0" err="1" smtClean="0">
                <a:sym typeface="Wingdings" panose="05000000000000000000" pitchFamily="2" charset="2"/>
              </a:rPr>
              <a:t>Reward</a:t>
            </a:r>
            <a:endParaRPr lang="de-DE" baseline="0" dirty="0" smtClean="0"/>
          </a:p>
          <a:p>
            <a:pPr marL="457200" indent="-298450">
              <a:buFont typeface="Symbol" panose="05050102010706020507" pitchFamily="18" charset="2"/>
              <a:buChar char="-"/>
            </a:pPr>
            <a:endParaRPr 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28946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dirty="0" err="1" smtClean="0"/>
              <a:t>Draft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discussed</a:t>
            </a:r>
            <a:r>
              <a:rPr lang="de-DE" baseline="0" dirty="0" smtClean="0"/>
              <a:t> in Team </a:t>
            </a:r>
            <a:r>
              <a:rPr lang="de-DE" baseline="0" dirty="0" err="1" smtClean="0"/>
              <a:t>meeting</a:t>
            </a:r>
            <a:r>
              <a:rPr lang="de-DE" baseline="0" dirty="0" smtClean="0"/>
              <a:t> 06/18/19</a:t>
            </a:r>
          </a:p>
        </p:txBody>
      </p:sp>
    </p:spTree>
    <p:extLst>
      <p:ext uri="{BB962C8B-B14F-4D97-AF65-F5344CB8AC3E}">
        <p14:creationId xmlns:p14="http://schemas.microsoft.com/office/powerpoint/2010/main" val="219448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SS19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Work-, Dev-Flow &amp;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6.0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37" y="1017725"/>
            <a:ext cx="6832125" cy="39183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63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smtClean="0"/>
              <a:t>7.0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05" y="1017725"/>
            <a:ext cx="6769590" cy="38918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7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Mock Sensor - Node.js,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Prosumer - Node.js, web3.js / ethers.js, REST API (Koa / Express)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Authority Node - Parity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- React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Contracts - Solidity, truffle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DOCKERFILE for each component and docker-compose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Kanban (Backlog, ToDo, In Progress, Done)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projects as project mgmt tool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issues for implementation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Feedback loops as needed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planning / refinement of stories and issues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issue templates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Devflow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Simplified GitFlow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Branches: master, feature/…, fix/…, refactor/…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Opening PR into master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and consistent commit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 title: Add, Update, Change, Remove, 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body if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issues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least 1 or 2 reviews before merging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 checks: linter, tests,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64100" y="3220675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8125" y="2062775"/>
            <a:ext cx="96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091225" y="20627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Prosumer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EOA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2091225" y="3129575"/>
            <a:ext cx="1028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cxnSp>
        <p:nvCxnSpPr>
          <p:cNvPr id="77" name="Google Shape;77;p16"/>
          <p:cNvCxnSpPr>
            <a:stCxn id="74" idx="3"/>
            <a:endCxn id="75" idx="1"/>
          </p:cNvCxnSpPr>
          <p:nvPr/>
        </p:nvCxnSpPr>
        <p:spPr>
          <a:xfrm>
            <a:off x="1387125" y="2349125"/>
            <a:ext cx="704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249" y="2553050"/>
            <a:ext cx="288263" cy="5765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119925" y="2349125"/>
            <a:ext cx="399300" cy="1082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478025" y="1330088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478025" y="3463475"/>
            <a:ext cx="927600" cy="1000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cxnSp>
        <p:nvCxnSpPr>
          <p:cNvPr id="82" name="Google Shape;82;p16"/>
          <p:cNvCxnSpPr>
            <a:stCxn id="75" idx="0"/>
            <a:endCxn id="80" idx="1"/>
          </p:cNvCxnSpPr>
          <p:nvPr/>
        </p:nvCxnSpPr>
        <p:spPr>
          <a:xfrm rot="-5400000">
            <a:off x="3925725" y="510425"/>
            <a:ext cx="232200" cy="28725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6"/>
          <p:cNvCxnSpPr>
            <a:endCxn id="81" idx="1"/>
          </p:cNvCxnSpPr>
          <p:nvPr/>
        </p:nvCxnSpPr>
        <p:spPr>
          <a:xfrm>
            <a:off x="2605525" y="3702275"/>
            <a:ext cx="2872500" cy="261600"/>
          </a:xfrm>
          <a:prstGeom prst="bentConnector3">
            <a:avLst>
              <a:gd name="adj1" fmla="val -2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6"/>
          <p:cNvCxnSpPr>
            <a:stCxn id="80" idx="2"/>
            <a:endCxn id="81" idx="0"/>
          </p:cNvCxnSpPr>
          <p:nvPr/>
        </p:nvCxnSpPr>
        <p:spPr>
          <a:xfrm rot="-5400000" flipH="1">
            <a:off x="5375875" y="2896838"/>
            <a:ext cx="11325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>
            <a:off x="3507550" y="11964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Produce / Consume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583750" y="4015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Uses /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 part of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87" name="Google Shape;87;p16"/>
          <p:cNvGrpSpPr/>
          <p:nvPr/>
        </p:nvGrpSpPr>
        <p:grpSpPr>
          <a:xfrm>
            <a:off x="1024425" y="2922525"/>
            <a:ext cx="465625" cy="702400"/>
            <a:chOff x="338625" y="3913125"/>
            <a:chExt cx="465625" cy="702400"/>
          </a:xfrm>
        </p:grpSpPr>
        <p:sp>
          <p:nvSpPr>
            <p:cNvPr id="88" name="Google Shape;88;p16"/>
            <p:cNvSpPr/>
            <p:nvPr/>
          </p:nvSpPr>
          <p:spPr>
            <a:xfrm>
              <a:off x="348550" y="4168225"/>
              <a:ext cx="455700" cy="44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38625" y="3913125"/>
              <a:ext cx="465600" cy="2322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6"/>
          <p:cNvSpPr txBox="1"/>
          <p:nvPr/>
        </p:nvSpPr>
        <p:spPr>
          <a:xfrm>
            <a:off x="1069150" y="17298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Stream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033175" y="1606850"/>
            <a:ext cx="455700" cy="447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>
            <a:stCxn id="91" idx="2"/>
            <a:endCxn id="80" idx="3"/>
          </p:cNvCxnSpPr>
          <p:nvPr/>
        </p:nvCxnSpPr>
        <p:spPr>
          <a:xfrm rot="10800000">
            <a:off x="6405675" y="1830500"/>
            <a:ext cx="16275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6"/>
          <p:cNvSpPr txBox="1"/>
          <p:nvPr/>
        </p:nvSpPr>
        <p:spPr>
          <a:xfrm>
            <a:off x="6631750" y="142502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External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6"/>
          <p:cNvCxnSpPr>
            <a:endCxn id="80" idx="3"/>
          </p:cNvCxnSpPr>
          <p:nvPr/>
        </p:nvCxnSpPr>
        <p:spPr>
          <a:xfrm rot="-5400000" flipH="1">
            <a:off x="5923525" y="1348388"/>
            <a:ext cx="500400" cy="463800"/>
          </a:xfrm>
          <a:prstGeom prst="curvedConnector4">
            <a:avLst>
              <a:gd name="adj1" fmla="val -88287"/>
              <a:gd name="adj2" fmla="val 174472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6"/>
          <p:cNvSpPr txBox="1"/>
          <p:nvPr/>
        </p:nvSpPr>
        <p:spPr>
          <a:xfrm>
            <a:off x="7393775" y="888250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Netting Tx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09675" y="500675"/>
            <a:ext cx="13749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Lazy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6659950" y="705950"/>
            <a:ext cx="927600" cy="34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endCxn id="93" idx="0"/>
          </p:cNvCxnSpPr>
          <p:nvPr/>
        </p:nvCxnSpPr>
        <p:spPr>
          <a:xfrm flipH="1">
            <a:off x="7319200" y="1053925"/>
            <a:ext cx="260100" cy="37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/>
          <p:nvPr/>
        </p:nvSpPr>
        <p:spPr>
          <a:xfrm>
            <a:off x="438825" y="4187675"/>
            <a:ext cx="92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UI</a:t>
            </a: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1366425" y="2967125"/>
            <a:ext cx="365400" cy="15069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>
            <a:endCxn id="75" idx="2"/>
          </p:cNvCxnSpPr>
          <p:nvPr/>
        </p:nvCxnSpPr>
        <p:spPr>
          <a:xfrm rot="10800000" flipH="1">
            <a:off x="1740075" y="2635475"/>
            <a:ext cx="865500" cy="340200"/>
          </a:xfrm>
          <a:prstGeom prst="bentConnector2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2.0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104811"/>
            <a:ext cx="7724775" cy="3819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06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3.0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3497"/>
            <a:ext cx="7724775" cy="3248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70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4.0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" y="1134104"/>
            <a:ext cx="8464101" cy="34545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5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5.0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8" y="1211493"/>
            <a:ext cx="8243902" cy="33605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6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6.0 (</a:t>
            </a:r>
            <a:r>
              <a:rPr lang="de-DE" dirty="0" err="1" smtClean="0"/>
              <a:t>draft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1017725"/>
            <a:ext cx="57435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Bildschirmpräsentation (16:9)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Symbol</vt:lpstr>
      <vt:lpstr>Wingdings</vt:lpstr>
      <vt:lpstr>Simple Dark</vt:lpstr>
      <vt:lpstr>CP SS19</vt:lpstr>
      <vt:lpstr>Workflow</vt:lpstr>
      <vt:lpstr>Devflow</vt:lpstr>
      <vt:lpstr>Architecture</vt:lpstr>
      <vt:lpstr>Architecture 2.0</vt:lpstr>
      <vt:lpstr>Architecture 3.0</vt:lpstr>
      <vt:lpstr>Architecture 4.0</vt:lpstr>
      <vt:lpstr>Architecture 5.0</vt:lpstr>
      <vt:lpstr>Architecture 6.0 (draft)</vt:lpstr>
      <vt:lpstr>Architecture 6.0</vt:lpstr>
      <vt:lpstr>Architecture 7.0</vt:lpstr>
      <vt:lpstr>Tech Stack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 SS19</dc:title>
  <cp:lastModifiedBy>Julia Holz</cp:lastModifiedBy>
  <cp:revision>15</cp:revision>
  <dcterms:modified xsi:type="dcterms:W3CDTF">2019-06-29T11:04:19Z</dcterms:modified>
</cp:coreProperties>
</file>