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8" r:id="rId10"/>
    <p:sldId id="269" r:id="rId11"/>
    <p:sldId id="270" r:id="rId12"/>
    <p:sldId id="260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63210" autoAdjust="0"/>
  </p:normalViewPr>
  <p:slideViewPr>
    <p:cSldViewPr snapToGrid="0">
      <p:cViewPr varScale="1">
        <p:scale>
          <a:sx n="39" d="100"/>
          <a:sy n="39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4:03:0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13384 0 0,'0'0'0'0'0,"0"0"0"0"0,0 0 0 0 0,0 0 408 0 0,26-35 8 0 0,-16 19-8 0 0,7-11 8 0 0,-1 5-208 0 0,-10 6 0 0 0,-4 8 0 0 0,-2-9 8 0 0,0 1-10680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1T15:19:2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10872 0 0,'0'0'0'0'0,"0"0"0"0"0,0 0 0 0 0,0 0 320 0 0,0 0 8 0 0,0 0-8 0 0,0 0 8 0 0,0 0-88 0 0,0 0 0 0 0,0 0 0 0 0,0 0 8 0 0,0 0-200 0 0,0 0 8 0 0,0 0 0 0 0,0 0 0 0 0,0 0-8632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8541-0457-4A99-ADB2-F81185A9345A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C11E-30D5-4B5C-BC61-0BF89BEA91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setting</a:t>
            </a:r>
            <a:endParaRPr lang="de-DE"/>
          </a:p>
          <a:p>
            <a:r>
              <a:rPr lang="de-DE" err="1"/>
              <a:t>Several</a:t>
            </a:r>
            <a:r>
              <a:rPr lang="de-DE"/>
              <a:t> </a:t>
            </a:r>
            <a:r>
              <a:rPr lang="de-DE" err="1"/>
              <a:t>actors</a:t>
            </a:r>
            <a:r>
              <a:rPr lang="de-DE"/>
              <a:t>: different Consumer, </a:t>
            </a:r>
            <a:r>
              <a:rPr lang="de-DE" err="1"/>
              <a:t>Prosumer</a:t>
            </a:r>
            <a:endParaRPr lang="de-DE"/>
          </a:p>
          <a:p>
            <a:r>
              <a:rPr lang="de-DE" err="1"/>
              <a:t>Prosumer</a:t>
            </a:r>
            <a:r>
              <a:rPr lang="de-DE"/>
              <a:t> </a:t>
            </a:r>
            <a:r>
              <a:rPr lang="de-DE" err="1"/>
              <a:t>sells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Utility </a:t>
            </a:r>
            <a:r>
              <a:rPr lang="de-DE" err="1"/>
              <a:t>with</a:t>
            </a:r>
            <a:r>
              <a:rPr lang="de-DE"/>
              <a:t> EEG Umlage</a:t>
            </a:r>
          </a:p>
          <a:p>
            <a:r>
              <a:rPr lang="de-DE"/>
              <a:t>Consumer </a:t>
            </a:r>
            <a:r>
              <a:rPr lang="de-DE" err="1"/>
              <a:t>buys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309465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EEG Subvention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cut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407741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Using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will not </a:t>
            </a:r>
            <a:r>
              <a:rPr lang="de-DE" err="1"/>
              <a:t>be</a:t>
            </a:r>
            <a:r>
              <a:rPr lang="de-DE"/>
              <a:t> profitable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households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Solution: Ethereum Blockchain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decentralized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market</a:t>
            </a:r>
            <a:endParaRPr lang="de-DE"/>
          </a:p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Authority Consensus</a:t>
            </a:r>
          </a:p>
          <a:p>
            <a:r>
              <a:rPr lang="de-DE"/>
              <a:t>Households </a:t>
            </a:r>
            <a:r>
              <a:rPr lang="de-DE" err="1"/>
              <a:t>can</a:t>
            </a:r>
            <a:r>
              <a:rPr lang="de-DE"/>
              <a:t> trade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</a:p>
          <a:p>
            <a:r>
              <a:rPr lang="de-DE"/>
              <a:t>Energy Utility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Produced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&lt; </a:t>
            </a:r>
            <a:r>
              <a:rPr lang="de-DE" err="1"/>
              <a:t>Consumed</a:t>
            </a:r>
            <a:r>
              <a:rPr lang="de-DE"/>
              <a:t> </a:t>
            </a:r>
            <a:r>
              <a:rPr lang="de-DE" err="1"/>
              <a:t>energy</a:t>
            </a:r>
            <a:endParaRPr lang="de-DE"/>
          </a:p>
          <a:p>
            <a:r>
              <a:rPr lang="de-DE" err="1"/>
              <a:t>Makes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profitable </a:t>
            </a:r>
            <a:r>
              <a:rPr lang="de-DE" err="1"/>
              <a:t>again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5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We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explain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it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along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Sensors </a:t>
            </a:r>
            <a:r>
              <a:rPr lang="de-DE" baseline="0" err="1">
                <a:sym typeface="Wingdings" panose="05000000000000000000" pitchFamily="2" charset="2"/>
              </a:rPr>
              <a:t>of</a:t>
            </a:r>
            <a:r>
              <a:rPr lang="de-DE" baseline="0">
                <a:sym typeface="Wingdings" panose="05000000000000000000" pitchFamily="2" charset="2"/>
              </a:rPr>
              <a:t> solar </a:t>
            </a:r>
            <a:r>
              <a:rPr lang="de-DE" baseline="0" err="1">
                <a:sym typeface="Wingdings" panose="05000000000000000000" pitchFamily="2" charset="2"/>
              </a:rPr>
              <a:t>panel</a:t>
            </a:r>
            <a:r>
              <a:rPr lang="de-DE" baseline="0">
                <a:sym typeface="Wingdings" panose="05000000000000000000" pitchFamily="2" charset="2"/>
              </a:rPr>
              <a:t> and </a:t>
            </a:r>
            <a:r>
              <a:rPr lang="de-DE" baseline="0" err="1">
                <a:sym typeface="Wingdings" panose="05000000000000000000" pitchFamily="2" charset="2"/>
              </a:rPr>
              <a:t>energy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consumption</a:t>
            </a:r>
            <a:r>
              <a:rPr lang="de-DE" baseline="0">
                <a:sym typeface="Wingdings" panose="05000000000000000000" pitchFamily="2" charset="2"/>
              </a:rPr>
              <a:t> stream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to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hhs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Encapsulated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as</a:t>
            </a:r>
            <a:r>
              <a:rPr lang="de-DE" baseline="0">
                <a:sym typeface="Wingdings" panose="05000000000000000000" pitchFamily="2" charset="2"/>
              </a:rPr>
              <a:t> a smart </a:t>
            </a:r>
            <a:r>
              <a:rPr lang="de-DE" baseline="0" err="1">
                <a:sym typeface="Wingdings" panose="05000000000000000000" pitchFamily="2" charset="2"/>
              </a:rPr>
              <a:t>meter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Send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periodically</a:t>
            </a:r>
            <a:r>
              <a:rPr lang="de-DE" baseline="0">
                <a:sym typeface="Wingdings" panose="05000000000000000000" pitchFamily="2" charset="2"/>
              </a:rPr>
              <a:t> (</a:t>
            </a:r>
            <a:r>
              <a:rPr lang="de-DE" baseline="0" err="1">
                <a:sym typeface="Wingdings" panose="05000000000000000000" pitchFamily="2" charset="2"/>
              </a:rPr>
              <a:t>currently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every</a:t>
            </a:r>
            <a:r>
              <a:rPr lang="de-DE" baseline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Add </a:t>
            </a:r>
            <a:r>
              <a:rPr lang="de-DE" baseline="0" err="1">
                <a:sym typeface="Wingdings" panose="05000000000000000000" pitchFamily="2" charset="2"/>
              </a:rPr>
              <a:t>component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that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signs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sensor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endParaRPr lang="de-DE" baseline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776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NodeJS</a:t>
            </a:r>
            <a:r>
              <a:rPr lang="de-DE"/>
              <a:t> Server </a:t>
            </a:r>
            <a:r>
              <a:rPr lang="de-DE" err="1"/>
              <a:t>with</a:t>
            </a:r>
            <a:r>
              <a:rPr lang="de-DE"/>
              <a:t> Express.js </a:t>
            </a:r>
            <a:r>
              <a:rPr lang="de-DE" err="1"/>
              <a:t>as</a:t>
            </a:r>
            <a:r>
              <a:rPr lang="de-DE"/>
              <a:t> universal </a:t>
            </a:r>
            <a:r>
              <a:rPr lang="de-DE" err="1"/>
              <a:t>middleware</a:t>
            </a:r>
            <a:endParaRPr lang="de-DE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MongoDB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store</a:t>
            </a:r>
            <a:r>
              <a:rPr lang="de-DE"/>
              <a:t> Sensors Data (and Blockchain Data, </a:t>
            </a:r>
            <a:r>
              <a:rPr lang="de-DE" err="1"/>
              <a:t>explained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User Interface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Displaying</a:t>
            </a:r>
            <a:r>
              <a:rPr lang="de-DE"/>
              <a:t> Data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,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Parity Client </a:t>
            </a:r>
            <a:r>
              <a:rPr lang="de-DE" err="1"/>
              <a:t>as</a:t>
            </a:r>
            <a:r>
              <a:rPr lang="de-DE"/>
              <a:t> Interface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Access </a:t>
            </a:r>
            <a:r>
              <a:rPr lang="de-DE" err="1"/>
              <a:t>to</a:t>
            </a:r>
            <a:r>
              <a:rPr lang="de-DE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17544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Ethereum Proof </a:t>
            </a:r>
            <a:r>
              <a:rPr lang="de-DE" err="1"/>
              <a:t>of</a:t>
            </a:r>
            <a:r>
              <a:rPr lang="de-DE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Built</a:t>
            </a:r>
            <a:r>
              <a:rPr lang="de-DE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Smart </a:t>
            </a:r>
            <a:r>
              <a:rPr lang="de-DE" err="1"/>
              <a:t>Contracts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Validator</a:t>
            </a:r>
            <a:r>
              <a:rPr lang="de-DE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Gas </a:t>
            </a:r>
            <a:r>
              <a:rPr lang="de-DE" err="1"/>
              <a:t>price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netting</a:t>
            </a:r>
            <a:endParaRPr lang="de-DE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Block rate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netting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every</a:t>
            </a:r>
            <a:r>
              <a:rPr lang="de-DE">
                <a:sym typeface="Wingdings" panose="05000000000000000000" pitchFamily="2" charset="2"/>
              </a:rPr>
              <a:t> 5 </a:t>
            </a:r>
            <a:r>
              <a:rPr lang="de-DE" err="1">
                <a:sym typeface="Wingdings" panose="05000000000000000000" pitchFamily="2" charset="2"/>
              </a:rPr>
              <a:t>blocks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64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HPU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= unchanged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 meter values and sends hashes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 (on-chain; via Parity-Client)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plain meter values to NED Server for netting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Collects Energy Transfer Receipts from the NED-Server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Netting Entity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NED-Server (JS-Server)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 the netting algorithm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Computes proof (netting correct)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 meter values given from NED-Server (plain values as private input)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NED-Server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 proof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Deploys Verification contract to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 contract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Set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dUtility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checks that hashed values from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ZoKrates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hash-value from the Households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 in NED-Server?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 only that it keeps data safe 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privacy)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 is verified by blockchain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trust for correct netting needed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 cannot manipulate data, or else the hashes will not be identical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 is on blockchain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changed later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87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8C11E-30D5-4B5C-BC61-0BF89BEA91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3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828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DF9BD-CD90-4BC0-B23E-971EC8384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trading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48A1B2A-0D29-4CA2-BF97-0DEE7E297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sz="2000" dirty="0"/>
              <a:t>SS19</a:t>
            </a:r>
          </a:p>
        </p:txBody>
      </p:sp>
    </p:spTree>
    <p:extLst>
      <p:ext uri="{BB962C8B-B14F-4D97-AF65-F5344CB8AC3E}">
        <p14:creationId xmlns:p14="http://schemas.microsoft.com/office/powerpoint/2010/main" val="4115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RECAP: MIDTERM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xmlns="" id="{6862761A-4B55-407C-81A0-BA087CE750D6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xmlns="" id="{485CD65C-FC95-4354-BE28-D07D035956F1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xmlns="" id="{489A9BC5-5103-44C4-9812-7AAE9FDA5A6B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xmlns="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xmlns="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530206" y="4007395"/>
            <a:ext cx="1273705" cy="37730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xmlns="" id="{1A59EDB1-BD35-4E64-81EA-81D811887AF9}"/>
              </a:ext>
            </a:extLst>
          </p:cNvPr>
          <p:cNvSpPr/>
          <p:nvPr/>
        </p:nvSpPr>
        <p:spPr>
          <a:xfrm>
            <a:off x="6338935" y="3805077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xmlns="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614959" y="2829137"/>
            <a:ext cx="1954563" cy="975940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xmlns="" id="{85B215C3-A557-43FE-A6CE-55EE17896C26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xmlns="" id="{602E51E5-11B7-4B88-8EF8-43B3BF3AD16A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1FB7E24E-6730-46D5-96DC-741E0010210C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AA661927-9FB2-4FA8-9961-9EFA8145E934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F4DBFD3C-901D-45EF-B38B-849393C276E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xmlns="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xmlns="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12CEFB84-EF33-478B-B901-11E1AA9AE2C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6A652A98-4232-4AF8-9A61-8CA7CFD0DFA4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24FF44F5-8D8D-4F1B-B3F4-01C9294A2BF3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16AE6C77-695B-4A12-B481-031BCE27AD54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xmlns="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/>
              <a:t>RECAP: MIDTERM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xmlns="" id="{6862761A-4B55-407C-81A0-BA087CE750D6}"/>
              </a:ext>
            </a:extLst>
          </p:cNvPr>
          <p:cNvSpPr/>
          <p:nvPr/>
        </p:nvSpPr>
        <p:spPr>
          <a:xfrm>
            <a:off x="3153786" y="2119981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xmlns="" id="{485CD65C-FC95-4354-BE28-D07D035956F1}"/>
              </a:ext>
            </a:extLst>
          </p:cNvPr>
          <p:cNvSpPr/>
          <p:nvPr/>
        </p:nvSpPr>
        <p:spPr>
          <a:xfrm>
            <a:off x="4493504" y="4832903"/>
            <a:ext cx="1724417" cy="1046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xmlns="" id="{489A9BC5-5103-44C4-9812-7AAE9FDA5A6B}"/>
              </a:ext>
            </a:extLst>
          </p:cNvPr>
          <p:cNvSpPr/>
          <p:nvPr/>
        </p:nvSpPr>
        <p:spPr>
          <a:xfrm>
            <a:off x="3187787" y="4832903"/>
            <a:ext cx="1133901" cy="104648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xmlns="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3123536" y="4201698"/>
            <a:ext cx="1262409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xmlns="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4530206" y="4007395"/>
            <a:ext cx="1273705" cy="37730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xmlns="" id="{1A59EDB1-BD35-4E64-81EA-81D811887AF9}"/>
              </a:ext>
            </a:extLst>
          </p:cNvPr>
          <p:cNvSpPr/>
          <p:nvPr/>
        </p:nvSpPr>
        <p:spPr>
          <a:xfrm>
            <a:off x="6338935" y="3805077"/>
            <a:ext cx="2461173" cy="1418311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xmlns="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614959" y="2829137"/>
            <a:ext cx="1954563" cy="975940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xmlns="" id="{84AE54B7-611E-4AA6-BB53-CF5379361315}"/>
              </a:ext>
            </a:extLst>
          </p:cNvPr>
          <p:cNvSpPr/>
          <p:nvPr/>
        </p:nvSpPr>
        <p:spPr>
          <a:xfrm>
            <a:off x="9632799" y="2087778"/>
            <a:ext cx="1982216" cy="1418309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dUtility</a:t>
            </a:r>
            <a:endParaRPr lang="de-DE" sz="240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xmlns="" id="{C8D9B525-071C-4E99-B1E8-31E83DE7ACD0}"/>
              </a:ext>
            </a:extLst>
          </p:cNvPr>
          <p:cNvSpPr/>
          <p:nvPr/>
        </p:nvSpPr>
        <p:spPr>
          <a:xfrm>
            <a:off x="9538314" y="4461073"/>
            <a:ext cx="1982217" cy="1418311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err="1"/>
              <a:t>Validator</a:t>
            </a:r>
            <a:r>
              <a:rPr lang="de-DE" sz="240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xmlns="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7569522" y="2796932"/>
            <a:ext cx="2063277" cy="465643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xmlns="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4361423" y="2087777"/>
            <a:ext cx="6398853" cy="32203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xmlns="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8800108" y="4514233"/>
            <a:ext cx="738205" cy="655996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xmlns="" id="{AE43930B-CB08-4F9A-9D81-60F22F47B8CA}"/>
              </a:ext>
            </a:extLst>
          </p:cNvPr>
          <p:cNvSpPr txBox="1"/>
          <p:nvPr/>
        </p:nvSpPr>
        <p:spPr>
          <a:xfrm>
            <a:off x="6094275" y="1428853"/>
            <a:ext cx="2926080" cy="66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867" err="1"/>
              <a:t>Collecting</a:t>
            </a:r>
            <a:r>
              <a:rPr lang="de-DE" sz="1867"/>
              <a:t> Energy Transfer </a:t>
            </a:r>
            <a:r>
              <a:rPr lang="de-DE" sz="1867" err="1"/>
              <a:t>Receipt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E35B4D5C-EE5A-42C0-BB0F-95E7D09FFD4B}"/>
              </a:ext>
            </a:extLst>
          </p:cNvPr>
          <p:cNvSpPr txBox="1"/>
          <p:nvPr/>
        </p:nvSpPr>
        <p:spPr>
          <a:xfrm>
            <a:off x="5136002" y="2470890"/>
            <a:ext cx="317195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 err="1"/>
              <a:t>Consume</a:t>
            </a:r>
            <a:r>
              <a:rPr lang="de-DE" sz="1867"/>
              <a:t>/</a:t>
            </a:r>
            <a:r>
              <a:rPr lang="de-DE" sz="1867" err="1"/>
              <a:t>Produce</a:t>
            </a:r>
            <a:endParaRPr lang="de-DE" sz="1867"/>
          </a:p>
          <a:p>
            <a:pPr algn="ctr"/>
            <a:r>
              <a:rPr lang="de-DE" sz="1867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1BF55AD7-F718-47BC-A633-236ECE7FA349}"/>
              </a:ext>
            </a:extLst>
          </p:cNvPr>
          <p:cNvSpPr txBox="1"/>
          <p:nvPr/>
        </p:nvSpPr>
        <p:spPr>
          <a:xfrm>
            <a:off x="7348623" y="3183329"/>
            <a:ext cx="19422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Lock/</a:t>
            </a:r>
            <a:r>
              <a:rPr lang="de-DE" sz="1867" err="1"/>
              <a:t>Unlock</a:t>
            </a:r>
            <a:endParaRPr lang="de-DE" sz="1867"/>
          </a:p>
          <a:p>
            <a:pPr algn="ctr"/>
            <a:r>
              <a:rPr lang="de-DE" sz="1867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xmlns="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10665791" y="3374336"/>
            <a:ext cx="0" cy="1086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xmlns="" id="{D0B1F38B-7408-4D8D-BC15-6092DCC5DD08}"/>
              </a:ext>
            </a:extLst>
          </p:cNvPr>
          <p:cNvSpPr txBox="1"/>
          <p:nvPr/>
        </p:nvSpPr>
        <p:spPr>
          <a:xfrm>
            <a:off x="9099296" y="3723224"/>
            <a:ext cx="321868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xmlns="" id="{85B215C3-A557-43FE-A6CE-55EE17896C26}"/>
              </a:ext>
            </a:extLst>
          </p:cNvPr>
          <p:cNvSpPr/>
          <p:nvPr/>
        </p:nvSpPr>
        <p:spPr>
          <a:xfrm>
            <a:off x="3086187" y="1433774"/>
            <a:ext cx="6011053" cy="50759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xmlns="" id="{A38D58F8-34DA-4497-986B-E1FB15EDB2EC}"/>
              </a:ext>
            </a:extLst>
          </p:cNvPr>
          <p:cNvSpPr/>
          <p:nvPr/>
        </p:nvSpPr>
        <p:spPr>
          <a:xfrm>
            <a:off x="9172657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xmlns="" id="{602E51E5-11B7-4B88-8EF8-43B3BF3AD16A}"/>
              </a:ext>
            </a:extLst>
          </p:cNvPr>
          <p:cNvSpPr txBox="1"/>
          <p:nvPr/>
        </p:nvSpPr>
        <p:spPr>
          <a:xfrm>
            <a:off x="3086187" y="6099317"/>
            <a:ext cx="60110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xmlns="" id="{D02BFE4B-ECAA-412C-AD4B-5748561B50EF}"/>
              </a:ext>
            </a:extLst>
          </p:cNvPr>
          <p:cNvSpPr txBox="1"/>
          <p:nvPr/>
        </p:nvSpPr>
        <p:spPr>
          <a:xfrm>
            <a:off x="9172657" y="6100069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DF8981F1-5EAB-4EF3-B425-BA8D6029DF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ECE2AB09-9DEC-4F99-9761-1B176C8F5D4A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xmlns="" id="{E82D3CDE-6419-49AD-BD3C-28F384B09099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xmlns="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xmlns="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6823B12-C3AF-46A1-BA8E-122E21F16E09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772B011D-B570-45D3-A567-EED684548E16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9DC16298-37FD-4FB6-86E5-BCBF61E5CFB2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BA3D7E5E-006A-46F1-B970-70AE71A814C9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xmlns="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17DBCE-4BD7-4044-8A53-F220C3F7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on Privacy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37E2BA8-FA13-4BEE-92B7-BFAB9D21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description</a:t>
            </a:r>
            <a:r>
              <a:rPr lang="de-DE" dirty="0"/>
              <a:t> in </a:t>
            </a:r>
            <a:r>
              <a:rPr lang="de-DE" dirty="0" err="1"/>
              <a:t>notes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0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5CD5FB8-0E0E-4FF7-937C-834FE84F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174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FEF7D-7472-4C85-AE53-6E8AC13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C5DEF03-6252-43E2-B99D-EC85C48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err="1"/>
              <a:t>Smpc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Ned </a:t>
            </a:r>
            <a:r>
              <a:rPr lang="de-DE" dirty="0" err="1"/>
              <a:t>central</a:t>
            </a:r>
            <a:r>
              <a:rPr lang="de-DE" dirty="0"/>
              <a:t>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in </a:t>
            </a:r>
            <a:r>
              <a:rPr lang="de-DE" dirty="0" err="1"/>
              <a:t>privacy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+ 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+  </a:t>
            </a:r>
            <a:r>
              <a:rPr lang="de-DE" dirty="0" err="1"/>
              <a:t>Platformindependent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Gas </a:t>
            </a:r>
            <a:r>
              <a:rPr lang="de-DE" dirty="0" err="1"/>
              <a:t>costs</a:t>
            </a:r>
            <a:r>
              <a:rPr lang="de-DE" dirty="0"/>
              <a:t> (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deployment,etc</a:t>
            </a:r>
            <a:r>
              <a:rPr lang="de-DE" dirty="0"/>
              <a:t>.)</a:t>
            </a:r>
          </a:p>
          <a:p>
            <a:pPr>
              <a:buFontTx/>
              <a:buChar char="-"/>
            </a:pP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xmlns="" id="{167D3D26-6992-4E44-8537-AA1121699DC2}"/>
                  </a:ext>
                </a:extLst>
              </p14:cNvPr>
              <p14:cNvContentPartPr/>
              <p14:nvPr/>
            </p14:nvContentPartPr>
            <p14:xfrm>
              <a:off x="5065098" y="1379989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67D3D26-6992-4E44-8537-AA1121699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6458" y="13709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7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5CC432-4DE4-4BC0-AC48-059D3BAC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94B9CB07-8D28-4CDD-97DD-BFF9959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8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75F314D7-B23A-4AB2-B607-0A47F827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AFC5637-CEFF-42DA-8218-B898A47E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just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Approach on Privacy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2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53D2DA-49AC-4D60-A088-C555B6F7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45A1A2-3F5B-439A-9071-B2CFC97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Copy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 smtClean="0"/>
              <a:t>midterm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Blockchain?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xmlns="" id="{80C64EA2-806E-46F0-A263-0B3AB020121E}"/>
                  </a:ext>
                </a:extLst>
              </p14:cNvPr>
              <p14:cNvContentPartPr/>
              <p14:nvPr/>
            </p14:nvContentPartPr>
            <p14:xfrm>
              <a:off x="3994458" y="4135130"/>
              <a:ext cx="28440" cy="568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80C64EA2-806E-46F0-A263-0B3AB0201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818" y="4126490"/>
                <a:ext cx="4608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6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xmlns="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xmlns="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xmlns="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xmlns="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xmlns="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xmlns="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xmlns="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xmlns="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9ACE59B-05EC-4097-B307-E8C765488FF0}"/>
              </a:ext>
            </a:extLst>
          </p:cNvPr>
          <p:cNvSpPr txBox="1"/>
          <p:nvPr/>
        </p:nvSpPr>
        <p:spPr>
          <a:xfrm>
            <a:off x="4715443" y="4578401"/>
            <a:ext cx="142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EEG Umlage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xmlns="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xmlns="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xmlns="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xmlns="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xmlns="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xmlns="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xmlns="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xmlns="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2078649E-9C58-4FC7-9015-F31146C81FB2}"/>
              </a:ext>
            </a:extLst>
          </p:cNvPr>
          <p:cNvSpPr txBox="1"/>
          <p:nvPr/>
        </p:nvSpPr>
        <p:spPr>
          <a:xfrm>
            <a:off x="4715443" y="4578401"/>
            <a:ext cx="142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xmlns="" id="{454E9FA4-52BF-4854-9A89-33345565CCE5}"/>
              </a:ext>
            </a:extLst>
          </p:cNvPr>
          <p:cNvSpPr/>
          <p:nvPr/>
        </p:nvSpPr>
        <p:spPr>
          <a:xfrm>
            <a:off x="4824172" y="4466640"/>
            <a:ext cx="1181520" cy="118152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892A7B7C-9A94-4022-A237-A341A91CE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xmlns="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3638" y="4360514"/>
            <a:ext cx="1358413" cy="1358413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xmlns="" id="{BEFAE1EB-AF8B-4A67-9E4A-28B05D7DAB65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xmlns="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68784" y="1292843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xmlns="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919941" y="4224936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xmlns="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511995" y="2974439"/>
            <a:ext cx="1168007" cy="1168007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xmlns="" id="{91478E58-AC82-4730-96C9-3B33FAB19620}"/>
              </a:ext>
            </a:extLst>
          </p:cNvPr>
          <p:cNvSpPr/>
          <p:nvPr/>
        </p:nvSpPr>
        <p:spPr>
          <a:xfrm>
            <a:off x="3834346" y="5603879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xmlns="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919941" y="1351132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xmlns="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968888" y="5441999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xmlns="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03355" y="4224936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xmlns="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752301" y="5441999"/>
            <a:ext cx="700835" cy="700835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xmlns="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4488646" y="4224978"/>
            <a:ext cx="940820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488646" y="2135485"/>
            <a:ext cx="940820" cy="7564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xmlns="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6762533" y="2077195"/>
            <a:ext cx="906251" cy="814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xmlns="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762533" y="4224978"/>
            <a:ext cx="906251" cy="509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B14DD95E-2A26-4FD4-8851-FEAD57F76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57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xmlns="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03357" y="2184780"/>
            <a:ext cx="1568704" cy="1568704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xmlns="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0775" y="4581297"/>
            <a:ext cx="1568704" cy="1568704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xmlns="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11646" y="633210"/>
            <a:ext cx="1568705" cy="15687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xmlns="" id="{91478E58-AC82-4730-96C9-3B33FAB19620}"/>
              </a:ext>
            </a:extLst>
          </p:cNvPr>
          <p:cNvSpPr/>
          <p:nvPr/>
        </p:nvSpPr>
        <p:spPr>
          <a:xfrm>
            <a:off x="4785179" y="5960240"/>
            <a:ext cx="545660" cy="334075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xmlns="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919939" y="2155325"/>
            <a:ext cx="1568704" cy="1568704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xmlns="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19721" y="5798360"/>
            <a:ext cx="700835" cy="700835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xmlns="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52524" y="4581297"/>
            <a:ext cx="1568704" cy="1568704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xmlns="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95219" y="5799584"/>
            <a:ext cx="700835" cy="700835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xmlns="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488643" y="2891909"/>
            <a:ext cx="940823" cy="477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9D647E45-80F1-4FB3-B567-7D67098B6522}"/>
              </a:ext>
            </a:extLst>
          </p:cNvPr>
          <p:cNvSpPr/>
          <p:nvPr/>
        </p:nvSpPr>
        <p:spPr>
          <a:xfrm>
            <a:off x="5153378" y="2615822"/>
            <a:ext cx="1885244" cy="18852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xmlns="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208" y="2750301"/>
            <a:ext cx="991585" cy="16162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069841" y="4224978"/>
            <a:ext cx="359625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xmlns="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762533" y="4224978"/>
            <a:ext cx="369787" cy="4587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xmlns="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6762533" y="2891910"/>
            <a:ext cx="940824" cy="772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xmlns="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6096000" y="2201915"/>
            <a:ext cx="1" cy="4139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788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DF4604-EC8F-4B33-9D7F-B497D1EC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DBBA536-DACB-4EDF-B1FB-9265ECE1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37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/>
          </a:bodyPr>
          <a:lstStyle/>
          <a:p>
            <a:r>
              <a:rPr lang="de-DE" dirty="0" smtClean="0"/>
              <a:t>RECAP: MIDTERM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89450564-288E-4B63-8E78-3C453CEF88EB}"/>
              </a:ext>
            </a:extLst>
          </p:cNvPr>
          <p:cNvSpPr/>
          <p:nvPr/>
        </p:nvSpPr>
        <p:spPr>
          <a:xfrm>
            <a:off x="385120" y="251485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E09A018A-B06D-43EE-8ECF-599CD961376E}"/>
              </a:ext>
            </a:extLst>
          </p:cNvPr>
          <p:cNvSpPr/>
          <p:nvPr/>
        </p:nvSpPr>
        <p:spPr>
          <a:xfrm>
            <a:off x="385120" y="3490790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CDD52037-7C6D-41A2-9935-2091031E3C85}"/>
              </a:ext>
            </a:extLst>
          </p:cNvPr>
          <p:cNvSpPr/>
          <p:nvPr/>
        </p:nvSpPr>
        <p:spPr>
          <a:xfrm>
            <a:off x="385120" y="4528048"/>
            <a:ext cx="1418896" cy="628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xmlns="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804017" y="2829137"/>
            <a:ext cx="1349769" cy="97594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xmlns="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04017" y="2829137"/>
            <a:ext cx="1349769" cy="20131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xmlns="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04017" y="2829136"/>
            <a:ext cx="134976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xmlns="" id="{90A27A77-1924-469E-B0C3-8B71F7B56DC8}"/>
              </a:ext>
            </a:extLst>
          </p:cNvPr>
          <p:cNvSpPr txBox="1"/>
          <p:nvPr/>
        </p:nvSpPr>
        <p:spPr>
          <a:xfrm>
            <a:off x="1487792" y="4851625"/>
            <a:ext cx="19822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Data </a:t>
            </a:r>
          </a:p>
          <a:p>
            <a:pPr algn="ctr"/>
            <a:r>
              <a:rPr lang="de-DE" sz="1867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xmlns="" id="{C8D320FA-F49C-4C01-905B-AF4DDC07A14B}"/>
              </a:ext>
            </a:extLst>
          </p:cNvPr>
          <p:cNvSpPr/>
          <p:nvPr/>
        </p:nvSpPr>
        <p:spPr>
          <a:xfrm>
            <a:off x="172720" y="1433775"/>
            <a:ext cx="2829587" cy="5075912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xmlns="" id="{FE6CFD0D-8835-4759-A891-E7A1B8AEEB00}"/>
              </a:ext>
            </a:extLst>
          </p:cNvPr>
          <p:cNvSpPr txBox="1"/>
          <p:nvPr/>
        </p:nvSpPr>
        <p:spPr>
          <a:xfrm>
            <a:off x="172721" y="6107375"/>
            <a:ext cx="28295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67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EDA2BBBB-97FD-439C-8849-D12E6C05E7DE}"/>
              </a:ext>
            </a:extLst>
          </p:cNvPr>
          <p:cNvSpPr/>
          <p:nvPr/>
        </p:nvSpPr>
        <p:spPr>
          <a:xfrm>
            <a:off x="2174100" y="2562684"/>
            <a:ext cx="609600" cy="5379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xmlns="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53362" y="2598954"/>
            <a:ext cx="451077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432</Words>
  <Application>Microsoft Office PowerPoint</Application>
  <PresentationFormat>Breitbild</PresentationFormat>
  <Paragraphs>137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Netz</vt:lpstr>
      <vt:lpstr>Decentralized energy trading</vt:lpstr>
      <vt:lpstr>Content</vt:lpstr>
      <vt:lpstr>Motivation</vt:lpstr>
      <vt:lpstr>Motivation</vt:lpstr>
      <vt:lpstr>Motivation</vt:lpstr>
      <vt:lpstr>Motivation</vt:lpstr>
      <vt:lpstr>Motivation</vt:lpstr>
      <vt:lpstr>Recap: Midterm presentation</vt:lpstr>
      <vt:lpstr>RECAP: MIDTERM Presentation</vt:lpstr>
      <vt:lpstr>RECAP: MIDTERM Presentation</vt:lpstr>
      <vt:lpstr>RECAP: MIDTERM Presentation</vt:lpstr>
      <vt:lpstr>Approach on Privacy</vt:lpstr>
      <vt:lpstr>Demo</vt:lpstr>
      <vt:lpstr>Evaluation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trading</dc:title>
  <dc:creator>Holz, Julia</dc:creator>
  <cp:lastModifiedBy>Julia Holz</cp:lastModifiedBy>
  <cp:revision>7</cp:revision>
  <dcterms:created xsi:type="dcterms:W3CDTF">2019-07-01T13:37:09Z</dcterms:created>
  <dcterms:modified xsi:type="dcterms:W3CDTF">2019-07-01T16:55:00Z</dcterms:modified>
</cp:coreProperties>
</file>