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9773ca61d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9773ca61d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9773ca61d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9773ca61d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9773ca61d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9773ca61d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773ca61d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9773ca61d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9773ca61d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9773ca61d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9773ca61d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9773ca61d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9773ca61d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9773ca61d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9773ca61d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9773ca61d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9773ca61d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9773ca61d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9773ca61d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9773ca61d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9773ca61d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9773ca61d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9773ca61d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9773ca61d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Cloud Prototyping SS19</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a:t>Approaches on Privacy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Approach  2 - Step 2 (Prepare Netting)</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342900" lvl="0" marL="914400" rtl="0" algn="l">
              <a:spcBef>
                <a:spcPts val="1600"/>
              </a:spcBef>
              <a:spcAft>
                <a:spcPts val="0"/>
              </a:spcAft>
              <a:buSzPts val="1800"/>
              <a:buChar char="●"/>
            </a:pPr>
            <a:r>
              <a:rPr lang="de"/>
              <a:t>Households</a:t>
            </a:r>
            <a:endParaRPr/>
          </a:p>
          <a:p>
            <a:pPr indent="-317500" lvl="1" marL="1371600" rtl="0" algn="l">
              <a:spcBef>
                <a:spcPts val="0"/>
              </a:spcBef>
              <a:spcAft>
                <a:spcPts val="0"/>
              </a:spcAft>
              <a:buSzPts val="1400"/>
              <a:buChar char="○"/>
            </a:pPr>
            <a:r>
              <a:rPr lang="de"/>
              <a:t>ZoKrates HLC compute need/available energy amount</a:t>
            </a:r>
            <a:endParaRPr/>
          </a:p>
          <a:p>
            <a:pPr indent="-317500" lvl="1" marL="1371600" rtl="0" algn="l">
              <a:spcBef>
                <a:spcPts val="0"/>
              </a:spcBef>
              <a:spcAft>
                <a:spcPts val="0"/>
              </a:spcAft>
              <a:buSzPts val="1400"/>
              <a:buChar char="○"/>
            </a:pPr>
            <a:r>
              <a:rPr lang="de"/>
              <a:t>Constraint: I know two values that are equal to p-c and those are hashed equal to the hash value stored on the chain (known/given hash function)</a:t>
            </a:r>
            <a:endParaRPr/>
          </a:p>
          <a:p>
            <a:pPr indent="-317500" lvl="2" marL="1828800" rtl="0" algn="l">
              <a:spcBef>
                <a:spcPts val="0"/>
              </a:spcBef>
              <a:spcAft>
                <a:spcPts val="0"/>
              </a:spcAft>
              <a:buSzPts val="1400"/>
              <a:buChar char="■"/>
            </a:pPr>
            <a:r>
              <a:rPr lang="de"/>
              <a:t>p-c = difference of produced and consumed energy</a:t>
            </a:r>
            <a:endParaRPr/>
          </a:p>
          <a:p>
            <a:pPr indent="-317500" lvl="1" marL="1371600" rtl="0" algn="l">
              <a:spcBef>
                <a:spcPts val="0"/>
              </a:spcBef>
              <a:spcAft>
                <a:spcPts val="0"/>
              </a:spcAft>
              <a:buSzPts val="1400"/>
              <a:buChar char="○"/>
            </a:pPr>
            <a:r>
              <a:rPr lang="de"/>
              <a:t>Send proof and meter value difference to dUtility contract (hash is known)</a:t>
            </a:r>
            <a:endParaRPr/>
          </a:p>
          <a:p>
            <a:pPr indent="-342900" lvl="0" marL="914400" rtl="0" algn="l">
              <a:spcBef>
                <a:spcPts val="0"/>
              </a:spcBef>
              <a:spcAft>
                <a:spcPts val="0"/>
              </a:spcAft>
              <a:buSzPts val="1800"/>
              <a:buChar char="●"/>
            </a:pPr>
            <a:r>
              <a:rPr lang="de"/>
              <a:t>dUtility contract</a:t>
            </a:r>
            <a:endParaRPr/>
          </a:p>
          <a:p>
            <a:pPr indent="-317500" lvl="1" marL="1371600" rtl="0" algn="l">
              <a:spcBef>
                <a:spcPts val="0"/>
              </a:spcBef>
              <a:spcAft>
                <a:spcPts val="0"/>
              </a:spcAft>
              <a:buSzPts val="1400"/>
              <a:buChar char="○"/>
            </a:pPr>
            <a:r>
              <a:rPr lang="de"/>
              <a:t>fires prepareNetting event ( → Households)</a:t>
            </a:r>
            <a:endParaRPr/>
          </a:p>
          <a:p>
            <a:pPr indent="-317500" lvl="1" marL="1371600" rtl="0" algn="l">
              <a:spcBef>
                <a:spcPts val="0"/>
              </a:spcBef>
              <a:spcAft>
                <a:spcPts val="0"/>
              </a:spcAft>
              <a:buSzPts val="1400"/>
              <a:buChar char="○"/>
            </a:pPr>
            <a:r>
              <a:rPr lang="de"/>
              <a:t>Compute overall needed/ available amount of renewable energy</a:t>
            </a:r>
            <a:endParaRPr/>
          </a:p>
          <a:p>
            <a:pPr indent="-317500" lvl="1" marL="1371600" rtl="0" algn="l">
              <a:spcBef>
                <a:spcPts val="0"/>
              </a:spcBef>
              <a:spcAft>
                <a:spcPts val="0"/>
              </a:spcAft>
              <a:buSzPts val="1400"/>
              <a:buChar char="○"/>
            </a:pPr>
            <a:r>
              <a:rPr lang="de"/>
              <a:t>Verify difference of produced and consumed energy using Verification contract</a:t>
            </a:r>
            <a:endParaRPr/>
          </a:p>
          <a:p>
            <a:pPr indent="-317500" lvl="1" marL="1371600" rtl="0" algn="l">
              <a:spcBef>
                <a:spcPts val="0"/>
              </a:spcBef>
              <a:spcAft>
                <a:spcPts val="0"/>
              </a:spcAft>
              <a:buSzPts val="1400"/>
              <a:buChar char="○"/>
            </a:pPr>
            <a:r>
              <a:rPr lang="de"/>
              <a:t>Fire </a:t>
            </a:r>
            <a:r>
              <a:rPr i="1" lang="de"/>
              <a:t>performNetting</a:t>
            </a:r>
            <a:r>
              <a:rPr lang="de"/>
              <a:t> event after verification ( → Households)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Approach  2 - Step 2 (Perform Netting)</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342900" lvl="0" marL="914400" rtl="0" algn="l">
              <a:spcBef>
                <a:spcPts val="1600"/>
              </a:spcBef>
              <a:spcAft>
                <a:spcPts val="0"/>
              </a:spcAft>
              <a:buSzPts val="1800"/>
              <a:buChar char="●"/>
            </a:pPr>
            <a:r>
              <a:rPr lang="de"/>
              <a:t>Households</a:t>
            </a:r>
            <a:endParaRPr/>
          </a:p>
          <a:p>
            <a:pPr indent="-317500" lvl="1" marL="1371600" rtl="0" algn="l">
              <a:spcBef>
                <a:spcPts val="0"/>
              </a:spcBef>
              <a:spcAft>
                <a:spcPts val="0"/>
              </a:spcAft>
              <a:buSzPts val="1400"/>
              <a:buChar char="○"/>
            </a:pPr>
            <a:r>
              <a:rPr lang="de"/>
              <a:t>ZoKrates HLC compute proportion of overall needed/ available energy, calculate transfer/ receive energy value by netting</a:t>
            </a:r>
            <a:endParaRPr/>
          </a:p>
          <a:p>
            <a:pPr indent="-317500" lvl="1" marL="1371600" rtl="0" algn="l">
              <a:spcBef>
                <a:spcPts val="0"/>
              </a:spcBef>
              <a:spcAft>
                <a:spcPts val="0"/>
              </a:spcAft>
              <a:buSzPts val="1400"/>
              <a:buChar char="○"/>
            </a:pPr>
            <a:r>
              <a:rPr lang="de"/>
              <a:t>Constraint: I know two values that are equal to the proportion (transfer energy value or receive energy value) and those are hashed equal to the hash value stored on the chain (known hash function)</a:t>
            </a:r>
            <a:endParaRPr/>
          </a:p>
          <a:p>
            <a:pPr indent="-342900" lvl="0" marL="914400" rtl="0" algn="l">
              <a:spcBef>
                <a:spcPts val="0"/>
              </a:spcBef>
              <a:spcAft>
                <a:spcPts val="0"/>
              </a:spcAft>
              <a:buSzPts val="1800"/>
              <a:buChar char="●"/>
            </a:pPr>
            <a:r>
              <a:rPr lang="de"/>
              <a:t>dUtility contract</a:t>
            </a:r>
            <a:endParaRPr/>
          </a:p>
          <a:p>
            <a:pPr indent="-317500" lvl="1" marL="1371600" rtl="0" algn="l">
              <a:spcBef>
                <a:spcPts val="0"/>
              </a:spcBef>
              <a:spcAft>
                <a:spcPts val="0"/>
              </a:spcAft>
              <a:buSzPts val="1400"/>
              <a:buChar char="○"/>
            </a:pPr>
            <a:r>
              <a:rPr lang="de"/>
              <a:t>Verify transfer/ receive energy values using Verification contract </a:t>
            </a:r>
            <a:endParaRPr/>
          </a:p>
          <a:p>
            <a:pPr indent="-317500" lvl="1" marL="1371600" rtl="0" algn="l">
              <a:spcBef>
                <a:spcPts val="0"/>
              </a:spcBef>
              <a:spcAft>
                <a:spcPts val="0"/>
              </a:spcAft>
              <a:buSzPts val="1400"/>
              <a:buChar char="○"/>
            </a:pPr>
            <a:r>
              <a:rPr lang="de"/>
              <a:t>Fire </a:t>
            </a:r>
            <a:r>
              <a:rPr i="1" lang="de"/>
              <a:t>end</a:t>
            </a:r>
            <a:r>
              <a:rPr i="1" lang="de"/>
              <a:t>Netting</a:t>
            </a:r>
            <a:r>
              <a:rPr lang="de"/>
              <a:t> event ( → Households; starts Step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Approach 2 - tradeoffs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342900" lvl="0" marL="914400" rtl="0" algn="l">
              <a:spcBef>
                <a:spcPts val="1600"/>
              </a:spcBef>
              <a:spcAft>
                <a:spcPts val="0"/>
              </a:spcAft>
              <a:buSzPts val="1800"/>
              <a:buChar char="●"/>
            </a:pPr>
            <a:r>
              <a:rPr lang="de"/>
              <a:t>No deeds</a:t>
            </a:r>
            <a:endParaRPr/>
          </a:p>
          <a:p>
            <a:pPr indent="-342900" lvl="0" marL="914400" rtl="0" algn="l">
              <a:spcBef>
                <a:spcPts val="0"/>
              </a:spcBef>
              <a:spcAft>
                <a:spcPts val="0"/>
              </a:spcAft>
              <a:buSzPts val="1800"/>
              <a:buChar char="●"/>
            </a:pPr>
            <a:r>
              <a:rPr lang="de"/>
              <a:t>Instance that manages the energy transfer needed</a:t>
            </a:r>
            <a:endParaRPr/>
          </a:p>
          <a:p>
            <a:pPr indent="-342900" lvl="0" marL="914400" rtl="0" algn="l">
              <a:spcBef>
                <a:spcPts val="0"/>
              </a:spcBef>
              <a:spcAft>
                <a:spcPts val="0"/>
              </a:spcAft>
              <a:buSzPts val="1800"/>
              <a:buChar char="●"/>
            </a:pPr>
            <a:r>
              <a:rPr lang="de"/>
              <a:t>Higher number of transactions</a:t>
            </a:r>
            <a:endParaRPr/>
          </a:p>
          <a:p>
            <a:pPr indent="-317500" lvl="1" marL="1371600" rtl="0" algn="l">
              <a:spcBef>
                <a:spcPts val="0"/>
              </a:spcBef>
              <a:spcAft>
                <a:spcPts val="0"/>
              </a:spcAft>
              <a:buSzPts val="1400"/>
              <a:buChar char="○"/>
            </a:pPr>
            <a:r>
              <a:rPr lang="de"/>
              <a:t>n Households → at least n² transactions per smart meter update (Step 1)</a:t>
            </a:r>
            <a:endParaRPr/>
          </a:p>
          <a:p>
            <a:pPr indent="-317500" lvl="1" marL="1371600" rtl="0" algn="l">
              <a:spcBef>
                <a:spcPts val="0"/>
              </a:spcBef>
              <a:spcAft>
                <a:spcPts val="0"/>
              </a:spcAft>
              <a:buSzPts val="1400"/>
              <a:buChar char="○"/>
            </a:pPr>
            <a:r>
              <a:rPr lang="de"/>
              <a:t>n Households → at least n² transactions per netting execution (Step 2)</a:t>
            </a:r>
            <a:endParaRPr/>
          </a:p>
          <a:p>
            <a:pPr indent="0" lvl="0" marL="1371600" rtl="0" algn="l">
              <a:spcBef>
                <a:spcPts val="1600"/>
              </a:spcBef>
              <a:spcAft>
                <a:spcPts val="0"/>
              </a:spcAft>
              <a:buNone/>
            </a:pPr>
            <a:r>
              <a:t/>
            </a:r>
            <a:endParaRPr/>
          </a:p>
          <a:p>
            <a:pPr indent="-342900" lvl="0" marL="914400" rtl="0" algn="l">
              <a:spcBef>
                <a:spcPts val="1600"/>
              </a:spcBef>
              <a:spcAft>
                <a:spcPts val="0"/>
              </a:spcAft>
              <a:buSzPts val="1800"/>
              <a:buChar char="●"/>
            </a:pPr>
            <a:r>
              <a:rPr lang="de"/>
              <a:t>Extra deployment verify contract</a:t>
            </a:r>
            <a:endParaRPr/>
          </a:p>
          <a:p>
            <a:pPr indent="-342900" lvl="0" marL="914400" rtl="0" algn="l">
              <a:spcBef>
                <a:spcPts val="0"/>
              </a:spcBef>
              <a:spcAft>
                <a:spcPts val="0"/>
              </a:spcAft>
              <a:buSzPts val="1800"/>
              <a:buChar char="●"/>
            </a:pPr>
            <a:r>
              <a:rPr lang="de"/>
              <a:t>Have to wait for HH → what if HH is offline?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Approach 2</a:t>
            </a:r>
            <a:endParaRPr/>
          </a:p>
        </p:txBody>
      </p:sp>
      <p:pic>
        <p:nvPicPr>
          <p:cNvPr id="132" name="Google Shape;132;p25"/>
          <p:cNvPicPr preferRelativeResize="0"/>
          <p:nvPr/>
        </p:nvPicPr>
        <p:blipFill>
          <a:blip r:embed="rId3">
            <a:alphaModFix/>
          </a:blip>
          <a:stretch>
            <a:fillRect/>
          </a:stretch>
        </p:blipFill>
        <p:spPr>
          <a:xfrm>
            <a:off x="702400" y="1017725"/>
            <a:ext cx="7739200" cy="386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Goals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342900" lvl="0" marL="914400" rtl="0" algn="l">
              <a:spcBef>
                <a:spcPts val="1600"/>
              </a:spcBef>
              <a:spcAft>
                <a:spcPts val="0"/>
              </a:spcAft>
              <a:buSzPts val="1800"/>
              <a:buChar char="●"/>
            </a:pPr>
            <a:r>
              <a:rPr lang="de"/>
              <a:t>Efficiency gains through off-chaining</a:t>
            </a:r>
            <a:endParaRPr/>
          </a:p>
          <a:p>
            <a:pPr indent="-342900" lvl="0" marL="914400" rtl="0" algn="l">
              <a:spcBef>
                <a:spcPts val="0"/>
              </a:spcBef>
              <a:spcAft>
                <a:spcPts val="0"/>
              </a:spcAft>
              <a:buSzPts val="1800"/>
              <a:buChar char="●"/>
            </a:pPr>
            <a:r>
              <a:rPr lang="de"/>
              <a:t>Privacy of meter values</a:t>
            </a:r>
            <a:endParaRPr/>
          </a:p>
          <a:p>
            <a:pPr indent="-342900" lvl="0" marL="914400" rtl="0" algn="l">
              <a:spcBef>
                <a:spcPts val="0"/>
              </a:spcBef>
              <a:spcAft>
                <a:spcPts val="0"/>
              </a:spcAft>
              <a:buSzPts val="1800"/>
              <a:buChar char="●"/>
            </a:pPr>
            <a:r>
              <a:rPr lang="de"/>
              <a:t>Preserve properties of (Ethereum) blockchain by off-chaining via ZoKrates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Assumptions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342900" lvl="0" marL="914400" rtl="0" algn="l">
              <a:spcBef>
                <a:spcPts val="1600"/>
              </a:spcBef>
              <a:spcAft>
                <a:spcPts val="0"/>
              </a:spcAft>
              <a:buSzPts val="1800"/>
              <a:buChar char="●"/>
            </a:pPr>
            <a:r>
              <a:rPr lang="de"/>
              <a:t>ZoKrates trusted setup executed</a:t>
            </a:r>
            <a:endParaRPr/>
          </a:p>
          <a:p>
            <a:pPr indent="-342900" lvl="0" marL="914400" rtl="0" algn="l">
              <a:spcBef>
                <a:spcPts val="0"/>
              </a:spcBef>
              <a:spcAft>
                <a:spcPts val="0"/>
              </a:spcAft>
              <a:buSzPts val="1800"/>
              <a:buChar char="●"/>
            </a:pPr>
            <a:r>
              <a:rPr lang="de"/>
              <a:t>Appropriate</a:t>
            </a:r>
            <a:r>
              <a:rPr lang="de"/>
              <a:t> set of constraints for witness computation defined</a:t>
            </a:r>
            <a:endParaRPr/>
          </a:p>
          <a:p>
            <a:pPr indent="-342900" lvl="0" marL="914400" rtl="0" algn="l">
              <a:spcBef>
                <a:spcPts val="0"/>
              </a:spcBef>
              <a:spcAft>
                <a:spcPts val="0"/>
              </a:spcAft>
              <a:buSzPts val="1800"/>
              <a:buChar char="●"/>
            </a:pPr>
            <a:r>
              <a:rPr lang="de"/>
              <a:t>ZoKrates Verification contract deployed</a:t>
            </a:r>
            <a:endParaRPr/>
          </a:p>
          <a:p>
            <a:pPr indent="-342900" lvl="0" marL="914400" rtl="0" algn="l">
              <a:spcBef>
                <a:spcPts val="0"/>
              </a:spcBef>
              <a:spcAft>
                <a:spcPts val="0"/>
              </a:spcAft>
              <a:buSzPts val="1800"/>
              <a:buChar char="●"/>
            </a:pPr>
            <a:r>
              <a:rPr lang="de"/>
              <a:t>dUtility contract has access to verification key</a:t>
            </a:r>
            <a:endParaRPr/>
          </a:p>
          <a:p>
            <a:pPr indent="-342900" lvl="0" marL="914400" rtl="0" algn="l">
              <a:spcBef>
                <a:spcPts val="0"/>
              </a:spcBef>
              <a:spcAft>
                <a:spcPts val="0"/>
              </a:spcAft>
              <a:buSzPts val="1800"/>
              <a:buChar char="●"/>
            </a:pPr>
            <a:r>
              <a:rPr lang="de"/>
              <a:t>Households = Authority nodes</a:t>
            </a:r>
            <a:endParaRPr/>
          </a:p>
          <a:p>
            <a:pPr indent="-317500" lvl="1" marL="1371600" rtl="0" algn="l">
              <a:spcBef>
                <a:spcPts val="0"/>
              </a:spcBef>
              <a:spcAft>
                <a:spcPts val="0"/>
              </a:spcAft>
              <a:buSzPts val="1400"/>
              <a:buChar char="○"/>
            </a:pPr>
            <a:r>
              <a:rPr lang="de"/>
              <a:t>Ethereum addresses mapped to identities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Approach 1 (Dong)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342900" lvl="0" marL="914400" rtl="0" algn="l">
              <a:spcBef>
                <a:spcPts val="1600"/>
              </a:spcBef>
              <a:spcAft>
                <a:spcPts val="0"/>
              </a:spcAft>
              <a:buSzPts val="1800"/>
              <a:buChar char="●"/>
            </a:pPr>
            <a:r>
              <a:rPr lang="de"/>
              <a:t>Introduce a netting entity (Ned)</a:t>
            </a:r>
            <a:endParaRPr/>
          </a:p>
          <a:p>
            <a:pPr indent="-317500" lvl="1" marL="1371600" rtl="0" algn="l">
              <a:spcBef>
                <a:spcPts val="0"/>
              </a:spcBef>
              <a:spcAft>
                <a:spcPts val="0"/>
              </a:spcAft>
              <a:buSzPts val="1400"/>
              <a:buChar char="○"/>
            </a:pPr>
            <a:r>
              <a:rPr lang="de"/>
              <a:t>Not an authority</a:t>
            </a:r>
            <a:endParaRPr/>
          </a:p>
          <a:p>
            <a:pPr indent="-317500" lvl="1" marL="1371600" rtl="0" algn="l">
              <a:spcBef>
                <a:spcPts val="0"/>
              </a:spcBef>
              <a:spcAft>
                <a:spcPts val="0"/>
              </a:spcAft>
              <a:buSzPts val="1400"/>
              <a:buChar char="○"/>
            </a:pPr>
            <a:r>
              <a:rPr lang="de"/>
              <a:t>Has access to the proving key</a:t>
            </a:r>
            <a:endParaRPr/>
          </a:p>
          <a:p>
            <a:pPr indent="-317500" lvl="1" marL="1371600" rtl="0" algn="l">
              <a:spcBef>
                <a:spcPts val="0"/>
              </a:spcBef>
              <a:spcAft>
                <a:spcPts val="0"/>
              </a:spcAft>
              <a:buSzPts val="1400"/>
              <a:buChar char="○"/>
            </a:pPr>
            <a:r>
              <a:rPr lang="de"/>
              <a:t>Exposes API to send sensor data to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Approach 1 - Steps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de"/>
              <a:t>Households</a:t>
            </a:r>
            <a:endParaRPr/>
          </a:p>
          <a:p>
            <a:pPr indent="-317500" lvl="1" marL="914400" rtl="0" algn="l">
              <a:spcBef>
                <a:spcPts val="0"/>
              </a:spcBef>
              <a:spcAft>
                <a:spcPts val="0"/>
              </a:spcAft>
              <a:buSzPts val="1400"/>
              <a:buAutoNum type="alphaLcPeriod"/>
            </a:pPr>
            <a:r>
              <a:rPr lang="de"/>
              <a:t>Create one time usage key pair and save to local DB</a:t>
            </a:r>
            <a:endParaRPr/>
          </a:p>
          <a:p>
            <a:pPr indent="-317500" lvl="1" marL="914400" rtl="0" algn="l">
              <a:spcBef>
                <a:spcPts val="0"/>
              </a:spcBef>
              <a:spcAft>
                <a:spcPts val="0"/>
              </a:spcAft>
              <a:buSzPts val="1400"/>
              <a:buAutoNum type="alphaLcPeriod"/>
            </a:pPr>
            <a:r>
              <a:rPr lang="de"/>
              <a:t>Send aggregated sensor data to Ned and sign data with one time usage key pair</a:t>
            </a:r>
            <a:endParaRPr/>
          </a:p>
          <a:p>
            <a:pPr indent="-342900" lvl="0" marL="457200" rtl="0" algn="l">
              <a:spcBef>
                <a:spcPts val="0"/>
              </a:spcBef>
              <a:spcAft>
                <a:spcPts val="0"/>
              </a:spcAft>
              <a:buSzPts val="1800"/>
              <a:buAutoNum type="arabicPeriod"/>
            </a:pPr>
            <a:r>
              <a:rPr lang="de"/>
              <a:t>Ned</a:t>
            </a:r>
            <a:endParaRPr/>
          </a:p>
          <a:p>
            <a:pPr indent="-317500" lvl="1" marL="914400" rtl="0" algn="l">
              <a:spcBef>
                <a:spcPts val="0"/>
              </a:spcBef>
              <a:spcAft>
                <a:spcPts val="0"/>
              </a:spcAft>
              <a:buSzPts val="1400"/>
              <a:buAutoNum type="alphaLcPeriod"/>
            </a:pPr>
            <a:r>
              <a:rPr lang="de"/>
              <a:t>Execute netting algorithm with pseudonymously signed sensor data (</a:t>
            </a:r>
            <a:r>
              <a:rPr i="1" lang="de"/>
              <a:t>compute-witness</a:t>
            </a:r>
            <a:r>
              <a:rPr lang="de"/>
              <a:t>)</a:t>
            </a:r>
            <a:endParaRPr/>
          </a:p>
          <a:p>
            <a:pPr indent="-317500" lvl="1" marL="914400" rtl="0" algn="l">
              <a:spcBef>
                <a:spcPts val="0"/>
              </a:spcBef>
              <a:spcAft>
                <a:spcPts val="0"/>
              </a:spcAft>
              <a:buSzPts val="1400"/>
              <a:buAutoNum type="alphaLcPeriod"/>
            </a:pPr>
            <a:r>
              <a:rPr lang="de"/>
              <a:t>Use witness (2.a) and proving key to generate proof</a:t>
            </a:r>
            <a:endParaRPr/>
          </a:p>
          <a:p>
            <a:pPr indent="-317500" lvl="1" marL="914400" rtl="0" algn="l">
              <a:spcBef>
                <a:spcPts val="0"/>
              </a:spcBef>
              <a:spcAft>
                <a:spcPts val="0"/>
              </a:spcAft>
              <a:buSzPts val="1400"/>
              <a:buAutoNum type="alphaLcPeriod"/>
            </a:pPr>
            <a:r>
              <a:rPr lang="de"/>
              <a:t>Send netting result and proof to dUtility contract</a:t>
            </a:r>
            <a:endParaRPr/>
          </a:p>
          <a:p>
            <a:pPr indent="-342900" lvl="0" marL="457200" rtl="0" algn="l">
              <a:spcBef>
                <a:spcPts val="0"/>
              </a:spcBef>
              <a:spcAft>
                <a:spcPts val="0"/>
              </a:spcAft>
              <a:buSzPts val="1800"/>
              <a:buAutoNum type="arabicPeriod"/>
            </a:pPr>
            <a:r>
              <a:rPr lang="de"/>
              <a:t>dUtility</a:t>
            </a:r>
            <a:endParaRPr/>
          </a:p>
          <a:p>
            <a:pPr indent="-317500" lvl="1" marL="914400" rtl="0" algn="l">
              <a:spcBef>
                <a:spcPts val="0"/>
              </a:spcBef>
              <a:spcAft>
                <a:spcPts val="0"/>
              </a:spcAft>
              <a:buSzPts val="1400"/>
              <a:buAutoNum type="alphaLcPeriod"/>
            </a:pPr>
            <a:r>
              <a:rPr lang="de"/>
              <a:t>Verify proof from Ned (call </a:t>
            </a:r>
            <a:r>
              <a:rPr i="1" lang="de"/>
              <a:t>verifyText</a:t>
            </a:r>
            <a:r>
              <a:rPr lang="de"/>
              <a:t> of Verification contract with verification key)</a:t>
            </a:r>
            <a:endParaRPr/>
          </a:p>
          <a:p>
            <a:pPr indent="-317500" lvl="2" marL="1371600" rtl="0" algn="l">
              <a:spcBef>
                <a:spcPts val="0"/>
              </a:spcBef>
              <a:spcAft>
                <a:spcPts val="0"/>
              </a:spcAft>
              <a:buSzPts val="1400"/>
              <a:buAutoNum type="romanLcPeriod"/>
            </a:pPr>
            <a:r>
              <a:rPr lang="de"/>
              <a:t>Figure out reasonable properties/ invariants of the desired settlement algorithm</a:t>
            </a:r>
            <a:endParaRPr/>
          </a:p>
          <a:p>
            <a:pPr indent="-317500" lvl="1" marL="914400" rtl="0" algn="l">
              <a:spcBef>
                <a:spcPts val="0"/>
              </a:spcBef>
              <a:spcAft>
                <a:spcPts val="0"/>
              </a:spcAft>
              <a:buSzPts val="1400"/>
              <a:buAutoNum type="alphaLcPeriod"/>
            </a:pPr>
            <a:r>
              <a:rPr lang="de"/>
              <a:t>If verification successful → Emit </a:t>
            </a:r>
            <a:r>
              <a:rPr i="1" lang="de"/>
              <a:t>DeedCreated</a:t>
            </a:r>
            <a:r>
              <a:rPr lang="de"/>
              <a:t> event with pseudonymous addresses and amounts</a:t>
            </a:r>
            <a:endParaRPr/>
          </a:p>
          <a:p>
            <a:pPr indent="-342900" lvl="0" marL="457200" rtl="0" algn="l">
              <a:spcBef>
                <a:spcPts val="0"/>
              </a:spcBef>
              <a:spcAft>
                <a:spcPts val="0"/>
              </a:spcAft>
              <a:buSzPts val="1800"/>
              <a:buAutoNum type="arabicPeriod"/>
            </a:pPr>
            <a:r>
              <a:rPr lang="de"/>
              <a:t>Households listen for </a:t>
            </a:r>
            <a:r>
              <a:rPr i="1" lang="de"/>
              <a:t>DeedCreated</a:t>
            </a:r>
            <a:r>
              <a:rPr lang="de"/>
              <a:t> events and filter for owned pseudonymous addresses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Approach 1 - tradeoffs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342900" lvl="0" marL="914400" rtl="0" algn="l">
              <a:spcBef>
                <a:spcPts val="1600"/>
              </a:spcBef>
              <a:spcAft>
                <a:spcPts val="0"/>
              </a:spcAft>
              <a:buSzPts val="1800"/>
              <a:buChar char="●"/>
            </a:pPr>
            <a:r>
              <a:rPr lang="de"/>
              <a:t>Ned needs too much trust</a:t>
            </a:r>
            <a:endParaRPr/>
          </a:p>
          <a:p>
            <a:pPr indent="-317500" lvl="1" marL="1371600" rtl="0" algn="l">
              <a:spcBef>
                <a:spcPts val="0"/>
              </a:spcBef>
              <a:spcAft>
                <a:spcPts val="0"/>
              </a:spcAft>
              <a:buSzPts val="1400"/>
              <a:buChar char="○"/>
            </a:pPr>
            <a:r>
              <a:rPr lang="de"/>
              <a:t>could possibly save all addresses</a:t>
            </a:r>
            <a:endParaRPr/>
          </a:p>
          <a:p>
            <a:pPr indent="-342900" lvl="0" marL="914400" rtl="0" algn="l">
              <a:spcBef>
                <a:spcPts val="0"/>
              </a:spcBef>
              <a:spcAft>
                <a:spcPts val="0"/>
              </a:spcAft>
              <a:buSzPts val="1800"/>
              <a:buChar char="●"/>
            </a:pPr>
            <a:r>
              <a:rPr lang="de"/>
              <a:t>More or less every component needs adjustments</a:t>
            </a:r>
            <a:endParaRPr/>
          </a:p>
          <a:p>
            <a:pPr indent="0" lvl="0" marL="914400" rtl="0" algn="l">
              <a:spcBef>
                <a:spcPts val="1600"/>
              </a:spcBef>
              <a:spcAft>
                <a:spcPts val="0"/>
              </a:spcAft>
              <a:buNone/>
            </a:pPr>
            <a:r>
              <a:t/>
            </a:r>
            <a:endParaRPr/>
          </a:p>
          <a:p>
            <a:pPr indent="-342900" lvl="0" marL="914400" rtl="0" algn="l">
              <a:spcBef>
                <a:spcPts val="1600"/>
              </a:spcBef>
              <a:spcAft>
                <a:spcPts val="0"/>
              </a:spcAft>
              <a:buSzPts val="1800"/>
              <a:buChar char="●"/>
            </a:pPr>
            <a:r>
              <a:rPr lang="de"/>
              <a:t>Hashed Data to the Blockchain</a:t>
            </a:r>
            <a:endParaRPr/>
          </a:p>
          <a:p>
            <a:pPr indent="-342900" lvl="0" marL="914400" rtl="0" algn="l">
              <a:spcBef>
                <a:spcPts val="0"/>
              </a:spcBef>
              <a:spcAft>
                <a:spcPts val="0"/>
              </a:spcAft>
              <a:buSzPts val="1800"/>
              <a:buChar char="●"/>
            </a:pPr>
            <a:r>
              <a:rPr lang="de"/>
              <a:t>Aggregated value public?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Approach 1</a:t>
            </a:r>
            <a:endParaRPr/>
          </a:p>
        </p:txBody>
      </p:sp>
      <p:pic>
        <p:nvPicPr>
          <p:cNvPr id="96" name="Google Shape;96;p19"/>
          <p:cNvPicPr preferRelativeResize="0"/>
          <p:nvPr/>
        </p:nvPicPr>
        <p:blipFill>
          <a:blip r:embed="rId3">
            <a:alphaModFix/>
          </a:blip>
          <a:stretch>
            <a:fillRect/>
          </a:stretch>
        </p:blipFill>
        <p:spPr>
          <a:xfrm>
            <a:off x="825912" y="1017725"/>
            <a:ext cx="7492175" cy="392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Approach 2 (Myron)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342900" lvl="0" marL="914400" rtl="0" algn="l">
              <a:spcBef>
                <a:spcPts val="1600"/>
              </a:spcBef>
              <a:spcAft>
                <a:spcPts val="0"/>
              </a:spcAft>
              <a:buSzPts val="1800"/>
              <a:buAutoNum type="arabicPeriod"/>
            </a:pPr>
            <a:r>
              <a:rPr lang="de"/>
              <a:t>D</a:t>
            </a:r>
            <a:r>
              <a:rPr lang="de"/>
              <a:t>o not expose smart meter values of households</a:t>
            </a:r>
            <a:endParaRPr/>
          </a:p>
          <a:p>
            <a:pPr indent="-317500" lvl="1" marL="1371600" rtl="0" algn="l">
              <a:spcBef>
                <a:spcPts val="0"/>
              </a:spcBef>
              <a:spcAft>
                <a:spcPts val="0"/>
              </a:spcAft>
              <a:buSzPts val="1400"/>
              <a:buAutoNum type="alphaLcPeriod"/>
            </a:pPr>
            <a:r>
              <a:rPr lang="de"/>
              <a:t>still track correct meter values comprehensively</a:t>
            </a:r>
            <a:endParaRPr/>
          </a:p>
          <a:p>
            <a:pPr indent="-342900" lvl="0" marL="914400" rtl="0" algn="l">
              <a:spcBef>
                <a:spcPts val="0"/>
              </a:spcBef>
              <a:spcAft>
                <a:spcPts val="0"/>
              </a:spcAft>
              <a:buSzPts val="1800"/>
              <a:buAutoNum type="arabicPeriod"/>
            </a:pPr>
            <a:r>
              <a:rPr lang="de"/>
              <a:t>Do not expose transferred and received energy values of household by netting</a:t>
            </a:r>
            <a:endParaRPr/>
          </a:p>
          <a:p>
            <a:pPr indent="-317500" lvl="1" marL="1371600" rtl="0" algn="l">
              <a:spcBef>
                <a:spcPts val="0"/>
              </a:spcBef>
              <a:spcAft>
                <a:spcPts val="0"/>
              </a:spcAft>
              <a:buSzPts val="1400"/>
              <a:buAutoNum type="alphaLcPeriod"/>
            </a:pPr>
            <a:r>
              <a:rPr lang="de"/>
              <a:t>still manage to track correct energy transfer</a:t>
            </a:r>
            <a:endParaRPr/>
          </a:p>
          <a:p>
            <a:pPr indent="-317500" lvl="1" marL="1371600" rtl="0" algn="l">
              <a:spcBef>
                <a:spcPts val="0"/>
              </a:spcBef>
              <a:spcAft>
                <a:spcPts val="0"/>
              </a:spcAft>
              <a:buSzPts val="1400"/>
              <a:buAutoNum type="alphaLcPeriod"/>
            </a:pPr>
            <a:r>
              <a:rPr lang="de"/>
              <a:t>do not expose trading history such as (deeds: from, 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Approach  2 - Step 1</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342900" lvl="0" marL="914400" rtl="0" algn="l">
              <a:spcBef>
                <a:spcPts val="1600"/>
              </a:spcBef>
              <a:spcAft>
                <a:spcPts val="0"/>
              </a:spcAft>
              <a:buSzPts val="1800"/>
              <a:buChar char="●"/>
            </a:pPr>
            <a:r>
              <a:rPr lang="de"/>
              <a:t>Households</a:t>
            </a:r>
            <a:endParaRPr/>
          </a:p>
          <a:p>
            <a:pPr indent="-317500" lvl="1" marL="1371600" rtl="0" algn="l">
              <a:spcBef>
                <a:spcPts val="0"/>
              </a:spcBef>
              <a:spcAft>
                <a:spcPts val="0"/>
              </a:spcAft>
              <a:buSzPts val="1400"/>
              <a:buChar char="○"/>
            </a:pPr>
            <a:r>
              <a:rPr lang="de"/>
              <a:t>ZoKrates HLC performs naive hashing of smart meter values</a:t>
            </a:r>
            <a:endParaRPr/>
          </a:p>
          <a:p>
            <a:pPr indent="-317500" lvl="1" marL="1371600" rtl="0" algn="l">
              <a:spcBef>
                <a:spcPts val="0"/>
              </a:spcBef>
              <a:spcAft>
                <a:spcPts val="0"/>
              </a:spcAft>
              <a:buSzPts val="1400"/>
              <a:buChar char="○"/>
            </a:pPr>
            <a:r>
              <a:rPr lang="de"/>
              <a:t>Generate proving key, verification key and proof</a:t>
            </a:r>
            <a:endParaRPr/>
          </a:p>
          <a:p>
            <a:pPr indent="-317500" lvl="1" marL="1371600" rtl="0" algn="l">
              <a:spcBef>
                <a:spcPts val="0"/>
              </a:spcBef>
              <a:spcAft>
                <a:spcPts val="0"/>
              </a:spcAft>
              <a:buSzPts val="1400"/>
              <a:buChar char="○"/>
            </a:pPr>
            <a:r>
              <a:rPr lang="de"/>
              <a:t>Share verification key with dUtility contract</a:t>
            </a:r>
            <a:endParaRPr/>
          </a:p>
          <a:p>
            <a:pPr indent="-317500" lvl="1" marL="1371600" rtl="0" algn="l">
              <a:spcBef>
                <a:spcPts val="0"/>
              </a:spcBef>
              <a:spcAft>
                <a:spcPts val="0"/>
              </a:spcAft>
              <a:buSzPts val="1400"/>
              <a:buChar char="○"/>
            </a:pPr>
            <a:r>
              <a:rPr lang="de"/>
              <a:t>Send proof and hash to dUtility contract</a:t>
            </a:r>
            <a:endParaRPr/>
          </a:p>
          <a:p>
            <a:pPr indent="-342900" lvl="0" marL="914400" rtl="0" algn="l">
              <a:spcBef>
                <a:spcPts val="0"/>
              </a:spcBef>
              <a:spcAft>
                <a:spcPts val="0"/>
              </a:spcAft>
              <a:buSzPts val="1800"/>
              <a:buChar char="●"/>
            </a:pPr>
            <a:r>
              <a:rPr lang="de"/>
              <a:t>dUtility contract</a:t>
            </a:r>
            <a:endParaRPr/>
          </a:p>
          <a:p>
            <a:pPr indent="-317500" lvl="1" marL="1371600" rtl="0" algn="l">
              <a:spcBef>
                <a:spcPts val="0"/>
              </a:spcBef>
              <a:spcAft>
                <a:spcPts val="0"/>
              </a:spcAft>
              <a:buSzPts val="1400"/>
              <a:buChar char="○"/>
            </a:pPr>
            <a:r>
              <a:rPr lang="de"/>
              <a:t>Stores </a:t>
            </a:r>
            <a:r>
              <a:rPr lang="de"/>
              <a:t>verification</a:t>
            </a:r>
            <a:r>
              <a:rPr lang="de"/>
              <a:t> key and household address (hash and proof)</a:t>
            </a:r>
            <a:endParaRPr/>
          </a:p>
          <a:p>
            <a:pPr indent="-317500" lvl="1" marL="1371600" rtl="0" algn="l">
              <a:spcBef>
                <a:spcPts val="0"/>
              </a:spcBef>
              <a:spcAft>
                <a:spcPts val="0"/>
              </a:spcAft>
              <a:buSzPts val="1400"/>
              <a:buChar char="○"/>
            </a:pPr>
            <a:r>
              <a:rPr lang="de"/>
              <a:t>Verifies meter values using the Validator contract with hash, proof and verification key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