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0" r:id="rId1"/>
  </p:sldMasterIdLst>
  <p:notesMasterIdLst>
    <p:notesMasterId r:id="rId26"/>
  </p:notesMasterIdLst>
  <p:sldIdLst>
    <p:sldId id="256" r:id="rId2"/>
    <p:sldId id="272" r:id="rId3"/>
    <p:sldId id="276" r:id="rId4"/>
    <p:sldId id="284" r:id="rId5"/>
    <p:sldId id="283" r:id="rId6"/>
    <p:sldId id="277" r:id="rId7"/>
    <p:sldId id="268" r:id="rId8"/>
    <p:sldId id="280" r:id="rId9"/>
    <p:sldId id="293" r:id="rId10"/>
    <p:sldId id="285" r:id="rId11"/>
    <p:sldId id="288" r:id="rId12"/>
    <p:sldId id="289" r:id="rId13"/>
    <p:sldId id="290" r:id="rId14"/>
    <p:sldId id="291" r:id="rId15"/>
    <p:sldId id="292" r:id="rId16"/>
    <p:sldId id="270" r:id="rId17"/>
    <p:sldId id="299" r:id="rId18"/>
    <p:sldId id="300" r:id="rId19"/>
    <p:sldId id="301" r:id="rId20"/>
    <p:sldId id="296" r:id="rId21"/>
    <p:sldId id="278" r:id="rId22"/>
    <p:sldId id="271" r:id="rId23"/>
    <p:sldId id="297" r:id="rId24"/>
    <p:sldId id="294" r:id="rId25"/>
  </p:sldIdLst>
  <p:sldSz cx="9144000" cy="5143500" type="screen16x9"/>
  <p:notesSz cx="6858000" cy="10096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FC421-1E14-3073-4B8F-E745F1CFA751}" v="525" dt="2019-05-28T11:54:2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0_90CEBD8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_124_4DF5C04E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_129_E7B54C5F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_120_90CEBD8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_121_68067760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_121_68067760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_122_E251E25E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_122_E251E25E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_123_6335E01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_123_6335E01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_124_4DF5C04E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Estimated Gas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25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800</c:v>
                </c:pt>
                <c:pt idx="6">
                  <c:v>1600</c:v>
                </c:pt>
                <c:pt idx="7">
                  <c:v>3200</c:v>
                </c:pt>
                <c:pt idx="8">
                  <c:v>6400</c:v>
                </c:pt>
                <c:pt idx="9">
                  <c:v>12800</c:v>
                </c:pt>
                <c:pt idx="10">
                  <c:v>25600</c:v>
                </c:pt>
              </c:numCache>
            </c:num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5825979</c:v>
                </c:pt>
                <c:pt idx="1">
                  <c:v>11647570</c:v>
                </c:pt>
                <c:pt idx="2">
                  <c:v>23291485</c:v>
                </c:pt>
                <c:pt idx="3">
                  <c:v>28740250</c:v>
                </c:pt>
                <c:pt idx="4">
                  <c:v>57405729</c:v>
                </c:pt>
                <c:pt idx="5">
                  <c:v>114748406</c:v>
                </c:pt>
                <c:pt idx="6">
                  <c:v>229480634</c:v>
                </c:pt>
                <c:pt idx="7">
                  <c:v>459132590</c:v>
                </c:pt>
                <c:pt idx="8">
                  <c:v>919186503</c:v>
                </c:pt>
                <c:pt idx="9">
                  <c:v>1842294328</c:v>
                </c:pt>
                <c:pt idx="10">
                  <c:v>3700509978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B-43AD-9F3C-DE8E74A5D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2301624"/>
        <c:axId val="542298344"/>
      </c:barChart>
      <c:catAx>
        <c:axId val="54230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298344"/>
        <c:crosses val="autoZero"/>
        <c:auto val="1"/>
        <c:lblAlgn val="ctr"/>
        <c:lblOffset val="100"/>
        <c:noMultiLvlLbl val="0"/>
      </c:catAx>
      <c:valAx>
        <c:axId val="542298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230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200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100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122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38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Consumer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78</c:v>
                </c:pt>
                <c:pt idx="1">
                  <c:v>40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7-41D3-8BF6-460AE42F385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7-41D3-8BF6-460AE42F3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498064"/>
        <c:axId val="462496784"/>
      </c:barChart>
      <c:catAx>
        <c:axId val="46249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6784"/>
        <c:crosses val="autoZero"/>
        <c:auto val="1"/>
        <c:lblAlgn val="ctr"/>
        <c:lblOffset val="100"/>
        <c:noMultiLvlLbl val="0"/>
      </c:catAx>
      <c:valAx>
        <c:axId val="462496784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249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Producer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8-4D42-8927-35C95FA52B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58-4D42-8927-35C95FA52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1188088"/>
        <c:axId val="431188728"/>
      </c:barChart>
      <c:catAx>
        <c:axId val="431188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728"/>
        <c:crosses val="autoZero"/>
        <c:auto val="1"/>
        <c:lblAlgn val="ctr"/>
        <c:lblOffset val="100"/>
        <c:noMultiLvlLbl val="0"/>
      </c:catAx>
      <c:valAx>
        <c:axId val="43118872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1188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household groups. In this case more consumed than produced</a:t>
            </a:r>
          </a:p>
          <a:p>
            <a:r>
              <a:rPr lang="en-US"/>
              <a:t>we ensure that one household group (in this case the Producer)</a:t>
            </a:r>
          </a:p>
          <a:p>
            <a:r>
              <a:rPr lang="en-US"/>
              <a:t>we can guarantee to fulfill everyone's request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83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because we want that all producing household's get a appropriate cut from the cake, every producing household shares their percentage of contribution to the system applied to the total amount of energy needed.</a:t>
            </a:r>
          </a:p>
          <a:p>
            <a:r>
              <a:rPr lang="en-US"/>
              <a:t>In this case, hh1 contributed 66% to the system so they get share 66% of 200 = 132 amount of energy spread to all households in a FIFS manner (time of household added)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05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Live Demo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setup</a:t>
            </a:r>
            <a:r>
              <a:rPr lang="de-DE"/>
              <a:t>. </a:t>
            </a:r>
            <a:r>
              <a:rPr lang="de-DE" err="1"/>
              <a:t>Approximately</a:t>
            </a:r>
            <a:r>
              <a:rPr lang="de-DE"/>
              <a:t> 10 </a:t>
            </a:r>
            <a:r>
              <a:rPr lang="de-DE" err="1"/>
              <a:t>Minutes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598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Current evaluation:</a:t>
            </a:r>
          </a:p>
          <a:p>
            <a:pPr lvl="1"/>
            <a:r>
              <a:rPr lang="en-GB" noProof="0"/>
              <a:t>Strengths</a:t>
            </a:r>
          </a:p>
          <a:p>
            <a:pPr lvl="1"/>
            <a:r>
              <a:rPr lang="en-GB" noProof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86518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21508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</a:endParaRPr>
          </a:p>
          <a:p>
            <a:pPr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Zero-knowledge proofs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party proves to another party that a transaction is true without revealing details about the specific transaction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Implementation by complex cryptographic methods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allows verification of transactions without revealing identities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suitable for our requirements</a:t>
            </a:r>
          </a:p>
          <a:p>
            <a:pPr lvl="0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Hawk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Smart contract system encrypting transactions on the blockchain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Relies on zero-knowledge proofs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off-chaining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no benefit of cost or performance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 stable version released by now</a:t>
            </a:r>
          </a:p>
          <a:p>
            <a:pPr rtl="0" fontAlgn="base"/>
            <a:r>
              <a:rPr lang="en-US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ZoKrates</a:t>
            </a: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toolbox using and providing zero-knowledge proof methods</a:t>
            </a:r>
          </a:p>
          <a:p>
            <a:pPr lvl="1" rtl="0" fontAlgn="base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also allows off-chaining of computational steps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 cost and performance benefit possible</a:t>
            </a:r>
            <a:b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5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62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Not </a:t>
            </a:r>
            <a:r>
              <a:rPr lang="de-DE" err="1"/>
              <a:t>sure</a:t>
            </a:r>
            <a:r>
              <a:rPr lang="de-DE"/>
              <a:t>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displaying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HHUnit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good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 Looks </a:t>
            </a:r>
            <a:r>
              <a:rPr lang="de-DE" err="1"/>
              <a:t>too</a:t>
            </a:r>
            <a:r>
              <a:rPr lang="de-DE"/>
              <a:t> </a:t>
            </a:r>
            <a:r>
              <a:rPr lang="de-DE" err="1"/>
              <a:t>crowded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33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Current evaluation:</a:t>
            </a:r>
          </a:p>
          <a:p>
            <a:pPr lvl="1"/>
            <a:r>
              <a:rPr lang="en-GB" noProof="0"/>
              <a:t>Strengths</a:t>
            </a:r>
          </a:p>
          <a:p>
            <a:pPr lvl="1"/>
            <a:r>
              <a:rPr lang="en-GB" noProof="0"/>
              <a:t>Weaknesses</a:t>
            </a:r>
          </a:p>
        </p:txBody>
      </p:sp>
    </p:spTree>
    <p:extLst>
      <p:ext uri="{BB962C8B-B14F-4D97-AF65-F5344CB8AC3E}">
        <p14:creationId xmlns:p14="http://schemas.microsoft.com/office/powerpoint/2010/main" val="491823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67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setting</a:t>
            </a:r>
            <a:endParaRPr lang="de-DE"/>
          </a:p>
          <a:p>
            <a:r>
              <a:rPr lang="de-DE" err="1"/>
              <a:t>Several</a:t>
            </a:r>
            <a:r>
              <a:rPr lang="de-DE"/>
              <a:t> </a:t>
            </a:r>
            <a:r>
              <a:rPr lang="de-DE" err="1"/>
              <a:t>actors</a:t>
            </a:r>
            <a:r>
              <a:rPr lang="de-DE"/>
              <a:t>: different Consumer, </a:t>
            </a:r>
            <a:r>
              <a:rPr lang="de-DE" err="1"/>
              <a:t>Prosumer</a:t>
            </a:r>
            <a:endParaRPr lang="de-DE"/>
          </a:p>
          <a:p>
            <a:r>
              <a:rPr lang="de-DE" err="1"/>
              <a:t>Prosumer</a:t>
            </a:r>
            <a:r>
              <a:rPr lang="de-DE"/>
              <a:t> </a:t>
            </a:r>
            <a:r>
              <a:rPr lang="de-DE" err="1"/>
              <a:t>sells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Utility </a:t>
            </a:r>
            <a:r>
              <a:rPr lang="de-DE" err="1"/>
              <a:t>with</a:t>
            </a:r>
            <a:r>
              <a:rPr lang="de-DE"/>
              <a:t> EEG Umlage</a:t>
            </a:r>
          </a:p>
          <a:p>
            <a:r>
              <a:rPr lang="de-DE"/>
              <a:t>Consumer </a:t>
            </a:r>
            <a:r>
              <a:rPr lang="de-DE" err="1"/>
              <a:t>buys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62201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EEG Subvention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cut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2020 on</a:t>
            </a:r>
          </a:p>
        </p:txBody>
      </p:sp>
    </p:spTree>
    <p:extLst>
      <p:ext uri="{BB962C8B-B14F-4D97-AF65-F5344CB8AC3E}">
        <p14:creationId xmlns:p14="http://schemas.microsoft.com/office/powerpoint/2010/main" val="301982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Using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will not </a:t>
            </a:r>
            <a:r>
              <a:rPr lang="de-DE" err="1"/>
              <a:t>be</a:t>
            </a:r>
            <a:r>
              <a:rPr lang="de-DE"/>
              <a:t> profitable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most</a:t>
            </a:r>
            <a:r>
              <a:rPr lang="de-DE"/>
              <a:t> </a:t>
            </a:r>
            <a:r>
              <a:rPr lang="de-DE" err="1"/>
              <a:t>households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89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Solution: Ethereum Blockchain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decentralized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market</a:t>
            </a:r>
            <a:endParaRPr lang="de-DE"/>
          </a:p>
          <a:p>
            <a:r>
              <a:rPr lang="de-DE"/>
              <a:t>Proof </a:t>
            </a:r>
            <a:r>
              <a:rPr lang="de-DE" err="1"/>
              <a:t>of</a:t>
            </a:r>
            <a:r>
              <a:rPr lang="de-DE"/>
              <a:t> Authority Consensus</a:t>
            </a:r>
          </a:p>
          <a:p>
            <a:r>
              <a:rPr lang="de-DE"/>
              <a:t>Households </a:t>
            </a:r>
            <a:r>
              <a:rPr lang="de-DE" err="1"/>
              <a:t>can</a:t>
            </a:r>
            <a:r>
              <a:rPr lang="de-DE"/>
              <a:t> trade </a:t>
            </a:r>
            <a:r>
              <a:rPr lang="de-DE" err="1"/>
              <a:t>energy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</a:p>
          <a:p>
            <a:r>
              <a:rPr lang="de-DE"/>
              <a:t>Energy Utility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when</a:t>
            </a:r>
            <a:r>
              <a:rPr lang="de-DE"/>
              <a:t> </a:t>
            </a:r>
            <a:r>
              <a:rPr lang="de-DE" err="1"/>
              <a:t>Produced</a:t>
            </a:r>
            <a:r>
              <a:rPr lang="de-DE"/>
              <a:t> </a:t>
            </a:r>
            <a:r>
              <a:rPr lang="de-DE" err="1"/>
              <a:t>energy</a:t>
            </a:r>
            <a:r>
              <a:rPr lang="de-DE"/>
              <a:t> &lt; </a:t>
            </a:r>
            <a:r>
              <a:rPr lang="de-DE" err="1"/>
              <a:t>Consumed</a:t>
            </a:r>
            <a:r>
              <a:rPr lang="de-DE"/>
              <a:t> </a:t>
            </a:r>
            <a:r>
              <a:rPr lang="de-DE" err="1"/>
              <a:t>energy</a:t>
            </a:r>
            <a:endParaRPr lang="de-DE"/>
          </a:p>
          <a:p>
            <a:r>
              <a:rPr lang="de-DE" err="1"/>
              <a:t>Makes</a:t>
            </a:r>
            <a:r>
              <a:rPr lang="de-DE"/>
              <a:t> solar </a:t>
            </a:r>
            <a:r>
              <a:rPr lang="de-DE" err="1"/>
              <a:t>panels</a:t>
            </a:r>
            <a:r>
              <a:rPr lang="de-DE"/>
              <a:t> profitable </a:t>
            </a:r>
            <a:r>
              <a:rPr lang="de-DE" err="1"/>
              <a:t>again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We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explain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it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along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stream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Sensors </a:t>
            </a:r>
            <a:r>
              <a:rPr lang="de-DE" baseline="0" err="1">
                <a:sym typeface="Wingdings" panose="05000000000000000000" pitchFamily="2" charset="2"/>
              </a:rPr>
              <a:t>of</a:t>
            </a:r>
            <a:r>
              <a:rPr lang="de-DE" baseline="0">
                <a:sym typeface="Wingdings" panose="05000000000000000000" pitchFamily="2" charset="2"/>
              </a:rPr>
              <a:t> solar </a:t>
            </a:r>
            <a:r>
              <a:rPr lang="de-DE" baseline="0" err="1">
                <a:sym typeface="Wingdings" panose="05000000000000000000" pitchFamily="2" charset="2"/>
              </a:rPr>
              <a:t>panel</a:t>
            </a:r>
            <a:r>
              <a:rPr lang="de-DE" baseline="0">
                <a:sym typeface="Wingdings" panose="05000000000000000000" pitchFamily="2" charset="2"/>
              </a:rPr>
              <a:t> and </a:t>
            </a:r>
            <a:r>
              <a:rPr lang="de-DE" baseline="0" err="1">
                <a:sym typeface="Wingdings" panose="05000000000000000000" pitchFamily="2" charset="2"/>
              </a:rPr>
              <a:t>energy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consumption</a:t>
            </a:r>
            <a:r>
              <a:rPr lang="de-DE" baseline="0">
                <a:sym typeface="Wingdings" panose="05000000000000000000" pitchFamily="2" charset="2"/>
              </a:rPr>
              <a:t> stream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to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hhs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 err="1">
                <a:sym typeface="Wingdings" panose="05000000000000000000" pitchFamily="2" charset="2"/>
              </a:rPr>
              <a:t>Encapsulated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as</a:t>
            </a:r>
            <a:r>
              <a:rPr lang="de-DE" baseline="0">
                <a:sym typeface="Wingdings" panose="05000000000000000000" pitchFamily="2" charset="2"/>
              </a:rPr>
              <a:t> a smart </a:t>
            </a:r>
            <a:r>
              <a:rPr lang="de-DE" baseline="0" err="1">
                <a:sym typeface="Wingdings" panose="05000000000000000000" pitchFamily="2" charset="2"/>
              </a:rPr>
              <a:t>meter</a:t>
            </a:r>
            <a:endParaRPr lang="de-DE" baseline="0">
              <a:sym typeface="Wingdings" panose="05000000000000000000" pitchFamily="2" charset="2"/>
            </a:endParaRP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Send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periodically</a:t>
            </a:r>
            <a:r>
              <a:rPr lang="de-DE" baseline="0">
                <a:sym typeface="Wingdings" panose="05000000000000000000" pitchFamily="2" charset="2"/>
              </a:rPr>
              <a:t> (</a:t>
            </a:r>
            <a:r>
              <a:rPr lang="de-DE" baseline="0" err="1">
                <a:sym typeface="Wingdings" panose="05000000000000000000" pitchFamily="2" charset="2"/>
              </a:rPr>
              <a:t>currently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every</a:t>
            </a:r>
            <a:r>
              <a:rPr lang="de-DE" baseline="0">
                <a:sym typeface="Wingdings" panose="05000000000000000000" pitchFamily="2" charset="2"/>
              </a:rPr>
              <a:t> 30s)</a:t>
            </a:r>
          </a:p>
          <a:p>
            <a:pPr marL="457200" indent="-298450"/>
            <a:r>
              <a:rPr lang="de-DE" baseline="0">
                <a:sym typeface="Wingdings" panose="05000000000000000000" pitchFamily="2" charset="2"/>
              </a:rPr>
              <a:t>Add </a:t>
            </a:r>
            <a:r>
              <a:rPr lang="de-DE" baseline="0" err="1">
                <a:sym typeface="Wingdings" panose="05000000000000000000" pitchFamily="2" charset="2"/>
              </a:rPr>
              <a:t>component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that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signs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the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sensor</a:t>
            </a:r>
            <a:r>
              <a:rPr lang="de-DE" baseline="0">
                <a:sym typeface="Wingdings" panose="05000000000000000000" pitchFamily="2" charset="2"/>
              </a:rPr>
              <a:t> </a:t>
            </a:r>
            <a:r>
              <a:rPr lang="de-DE" baseline="0" err="1">
                <a:sym typeface="Wingdings" panose="05000000000000000000" pitchFamily="2" charset="2"/>
              </a:rPr>
              <a:t>data</a:t>
            </a:r>
            <a:endParaRPr lang="de-DE" baseline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42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NodeJS</a:t>
            </a:r>
            <a:r>
              <a:rPr lang="de-DE"/>
              <a:t> Server </a:t>
            </a:r>
            <a:r>
              <a:rPr lang="de-DE" err="1"/>
              <a:t>with</a:t>
            </a:r>
            <a:r>
              <a:rPr lang="de-DE"/>
              <a:t> Express.js </a:t>
            </a:r>
            <a:r>
              <a:rPr lang="de-DE" err="1"/>
              <a:t>as</a:t>
            </a:r>
            <a:r>
              <a:rPr lang="de-DE"/>
              <a:t> universal </a:t>
            </a:r>
            <a:r>
              <a:rPr lang="de-DE" err="1"/>
              <a:t>middleware</a:t>
            </a:r>
            <a:endParaRPr lang="de-DE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MongoDB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store</a:t>
            </a:r>
            <a:r>
              <a:rPr lang="de-DE"/>
              <a:t> Sensors Data (and Blockchain Data, </a:t>
            </a:r>
            <a:r>
              <a:rPr lang="de-DE" err="1"/>
              <a:t>explained</a:t>
            </a:r>
            <a:r>
              <a:rPr lang="de-DE"/>
              <a:t> </a:t>
            </a:r>
            <a:r>
              <a:rPr lang="de-DE" err="1"/>
              <a:t>later</a:t>
            </a:r>
            <a:r>
              <a:rPr lang="de-DE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User Interface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Displaying</a:t>
            </a:r>
            <a:r>
              <a:rPr lang="de-DE"/>
              <a:t> Data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user</a:t>
            </a:r>
            <a:r>
              <a:rPr lang="de-DE"/>
              <a:t>,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Database via HHS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Parity Client </a:t>
            </a:r>
            <a:r>
              <a:rPr lang="de-DE" err="1"/>
              <a:t>as</a:t>
            </a:r>
            <a:r>
              <a:rPr lang="de-DE"/>
              <a:t> Interface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Access </a:t>
            </a:r>
            <a:r>
              <a:rPr lang="de-DE" err="1"/>
              <a:t>to</a:t>
            </a:r>
            <a:r>
              <a:rPr lang="de-DE"/>
              <a:t> Blockchain</a:t>
            </a:r>
          </a:p>
        </p:txBody>
      </p:sp>
    </p:spTree>
    <p:extLst>
      <p:ext uri="{BB962C8B-B14F-4D97-AF65-F5344CB8AC3E}">
        <p14:creationId xmlns:p14="http://schemas.microsoft.com/office/powerpoint/2010/main" val="293121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Ethereum Proof </a:t>
            </a:r>
            <a:r>
              <a:rPr lang="de-DE" err="1"/>
              <a:t>of</a:t>
            </a:r>
            <a:r>
              <a:rPr lang="de-DE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Built</a:t>
            </a:r>
            <a:r>
              <a:rPr lang="de-DE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Smart </a:t>
            </a:r>
            <a:r>
              <a:rPr lang="de-DE" err="1"/>
              <a:t>Contracts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Validator</a:t>
            </a:r>
            <a:r>
              <a:rPr lang="de-DE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Settlement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Gas </a:t>
            </a:r>
            <a:r>
              <a:rPr lang="de-DE" err="1"/>
              <a:t>price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netting</a:t>
            </a:r>
            <a:endParaRPr lang="de-DE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/>
              <a:t>Block rate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err="1">
                <a:sym typeface="Wingdings" panose="05000000000000000000" pitchFamily="2" charset="2"/>
              </a:rPr>
              <a:t>netting</a:t>
            </a:r>
            <a:r>
              <a:rPr lang="de-DE">
                <a:sym typeface="Wingdings" panose="05000000000000000000" pitchFamily="2" charset="2"/>
              </a:rPr>
              <a:t> </a:t>
            </a:r>
            <a:r>
              <a:rPr lang="de-DE" err="1">
                <a:sym typeface="Wingdings" panose="05000000000000000000" pitchFamily="2" charset="2"/>
              </a:rPr>
              <a:t>every</a:t>
            </a:r>
            <a:r>
              <a:rPr lang="de-DE">
                <a:sym typeface="Wingdings" panose="05000000000000000000" pitchFamily="2" charset="2"/>
              </a:rPr>
              <a:t> 5 </a:t>
            </a:r>
            <a:r>
              <a:rPr lang="de-DE" err="1">
                <a:sym typeface="Wingdings" panose="05000000000000000000" pitchFamily="2" charset="2"/>
              </a:rPr>
              <a:t>blocks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2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57201"/>
            <a:ext cx="6507167" cy="2400300"/>
          </a:xfrm>
        </p:spPr>
        <p:txBody>
          <a:bodyPr anchor="b">
            <a:normAutofit/>
          </a:bodyPr>
          <a:lstStyle>
            <a:lvl1pPr algn="ctr">
              <a:defRPr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0"/>
            <a:ext cx="6507167" cy="1428750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6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3549649"/>
            <a:ext cx="7429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47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60" y="3974702"/>
            <a:ext cx="7429500" cy="37028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1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343149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97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0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481436"/>
            <a:ext cx="7429500" cy="11016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3036"/>
            <a:ext cx="7429501" cy="6453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8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27459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457201"/>
            <a:ext cx="6972299" cy="2057399"/>
          </a:xfrm>
        </p:spPr>
        <p:txBody>
          <a:bodyPr anchor="ctr">
            <a:normAutofit/>
          </a:bodyPr>
          <a:lstStyle>
            <a:lvl1pPr algn="l">
              <a:defRPr sz="24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914650"/>
            <a:ext cx="7429500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581400"/>
            <a:ext cx="7429500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6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1"/>
            <a:ext cx="7429499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059" y="2628900"/>
            <a:ext cx="74295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257550"/>
            <a:ext cx="7429500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287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44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673" y="457200"/>
            <a:ext cx="1657886" cy="38862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9" y="457200"/>
            <a:ext cx="5657850" cy="38862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67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9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6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60" y="2481436"/>
            <a:ext cx="6515100" cy="1101600"/>
          </a:xfrm>
        </p:spPr>
        <p:txBody>
          <a:bodyPr anchor="b"/>
          <a:lstStyle>
            <a:lvl1pPr algn="r">
              <a:defRPr sz="30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3259" y="3583036"/>
            <a:ext cx="651510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38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9" y="2000250"/>
            <a:ext cx="3657600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59" y="2000250"/>
            <a:ext cx="3657600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64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1961" y="1993900"/>
            <a:ext cx="3441698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9" y="2432447"/>
            <a:ext cx="3657600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2350" y="2000250"/>
            <a:ext cx="34532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432447"/>
            <a:ext cx="3657601" cy="1910953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99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5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7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2661841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859" y="457201"/>
            <a:ext cx="4457701" cy="38862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2661841" cy="137160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3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1200150"/>
            <a:ext cx="4000501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5300" y="-13716"/>
            <a:ext cx="2457449" cy="517779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28850"/>
            <a:ext cx="4000501" cy="13716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9409" y="4412457"/>
            <a:ext cx="68580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3829050" cy="27384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6960" y="4412457"/>
            <a:ext cx="2419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000250"/>
            <a:ext cx="7429499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8209" y="4412457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84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  <p:sldLayoutId id="214748392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5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3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100000"/>
        <a:buFont typeface="Arial"/>
        <a:buChar char="•"/>
        <a:defRPr sz="9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0299" y="1753256"/>
            <a:ext cx="7673086" cy="81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Cloud Prototyping SS19</a:t>
            </a:r>
            <a:endParaRPr sz="44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13258" y="2571750"/>
            <a:ext cx="6507167" cy="114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Decentralized Energy Trading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Midterm Presentation</a:t>
            </a:r>
            <a:endParaRPr sz="240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F98EA7E-5C58-4FBF-84D9-9027CE472D2C}"/>
              </a:ext>
            </a:extLst>
          </p:cNvPr>
          <p:cNvCxnSpPr/>
          <p:nvPr/>
        </p:nvCxnSpPr>
        <p:spPr>
          <a:xfrm>
            <a:off x="835572" y="2571750"/>
            <a:ext cx="747285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Mehrere Dokumente 99">
            <a:extLst>
              <a:ext uri="{FF2B5EF4-FFF2-40B4-BE49-F238E27FC236}">
                <a16:creationId xmlns:a16="http://schemas.microsoft.com/office/drawing/2014/main" id="{84AE54B7-611E-4AA6-BB53-CF5379361315}"/>
              </a:ext>
            </a:extLst>
          </p:cNvPr>
          <p:cNvSpPr/>
          <p:nvPr/>
        </p:nvSpPr>
        <p:spPr>
          <a:xfrm>
            <a:off x="7224599" y="1565833"/>
            <a:ext cx="1486662" cy="106373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dUtility</a:t>
            </a:r>
            <a:endParaRPr lang="de-DE"/>
          </a:p>
        </p:txBody>
      </p:sp>
      <p:sp>
        <p:nvSpPr>
          <p:cNvPr id="101" name="Flussdiagramm: Mehrere Dokumente 100">
            <a:extLst>
              <a:ext uri="{FF2B5EF4-FFF2-40B4-BE49-F238E27FC236}">
                <a16:creationId xmlns:a16="http://schemas.microsoft.com/office/drawing/2014/main" id="{C8D9B525-071C-4E99-B1E8-31E83DE7ACD0}"/>
              </a:ext>
            </a:extLst>
          </p:cNvPr>
          <p:cNvSpPr/>
          <p:nvPr/>
        </p:nvSpPr>
        <p:spPr>
          <a:xfrm>
            <a:off x="7153735" y="3345804"/>
            <a:ext cx="1486663" cy="1063733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err="1"/>
              <a:t>Validator</a:t>
            </a:r>
            <a:r>
              <a:rPr lang="de-DE"/>
              <a:t> Set</a:t>
            </a:r>
          </a:p>
        </p:txBody>
      </p: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4E88464C-3616-4AB4-8CBB-6BA2886CBEA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5677141" y="2097699"/>
            <a:ext cx="1547458" cy="349232"/>
          </a:xfrm>
          <a:prstGeom prst="bentConnector3">
            <a:avLst>
              <a:gd name="adj1" fmla="val 85454"/>
            </a:avLst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73C8C2C4-E671-43B6-92F1-19AC9D872313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3271067" y="1565833"/>
            <a:ext cx="4799140" cy="24152"/>
          </a:xfrm>
          <a:prstGeom prst="bentConnector4">
            <a:avLst>
              <a:gd name="adj1" fmla="val 66"/>
              <a:gd name="adj2" fmla="val 104650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DD04349-B427-414F-8B7B-B19B4D0E9850}"/>
              </a:ext>
            </a:extLst>
          </p:cNvPr>
          <p:cNvCxnSpPr>
            <a:cxnSpLocks/>
            <a:stCxn id="65" idx="0"/>
            <a:endCxn id="101" idx="1"/>
          </p:cNvCxnSpPr>
          <p:nvPr/>
        </p:nvCxnSpPr>
        <p:spPr>
          <a:xfrm>
            <a:off x="6600081" y="3385674"/>
            <a:ext cx="553654" cy="491997"/>
          </a:xfrm>
          <a:prstGeom prst="bentConnector3">
            <a:avLst>
              <a:gd name="adj1" fmla="val 7202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AE43930B-CB08-4F9A-9D81-60F22F47B8CA}"/>
              </a:ext>
            </a:extLst>
          </p:cNvPr>
          <p:cNvSpPr txBox="1"/>
          <p:nvPr/>
        </p:nvSpPr>
        <p:spPr>
          <a:xfrm>
            <a:off x="4570706" y="1071640"/>
            <a:ext cx="21945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1400" err="1"/>
              <a:t>Collecting</a:t>
            </a:r>
            <a:r>
              <a:rPr lang="de-DE" sz="1400"/>
              <a:t> Energy Transfer </a:t>
            </a:r>
            <a:r>
              <a:rPr lang="de-DE" sz="1400" err="1"/>
              <a:t>Receipt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35B4D5C-EE5A-42C0-BB0F-95E7D09FFD4B}"/>
              </a:ext>
            </a:extLst>
          </p:cNvPr>
          <p:cNvSpPr txBox="1"/>
          <p:nvPr/>
        </p:nvSpPr>
        <p:spPr>
          <a:xfrm>
            <a:off x="3852001" y="1853167"/>
            <a:ext cx="237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err="1"/>
              <a:t>Consume</a:t>
            </a:r>
            <a:r>
              <a:rPr lang="de-DE" sz="1400"/>
              <a:t>/</a:t>
            </a:r>
            <a:r>
              <a:rPr lang="de-DE" sz="1400" err="1"/>
              <a:t>Produce</a:t>
            </a:r>
            <a:endParaRPr lang="de-DE" sz="1400"/>
          </a:p>
          <a:p>
            <a:pPr algn="ctr"/>
            <a:r>
              <a:rPr lang="de-DE" sz="1400"/>
              <a:t>Transactions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BF55AD7-F718-47BC-A633-236ECE7FA349}"/>
              </a:ext>
            </a:extLst>
          </p:cNvPr>
          <p:cNvSpPr txBox="1"/>
          <p:nvPr/>
        </p:nvSpPr>
        <p:spPr>
          <a:xfrm>
            <a:off x="5511467" y="2387497"/>
            <a:ext cx="1456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Lock/</a:t>
            </a:r>
            <a:r>
              <a:rPr lang="de-DE" sz="1400" err="1"/>
              <a:t>Unlock</a:t>
            </a:r>
            <a:endParaRPr lang="de-DE" sz="1400"/>
          </a:p>
          <a:p>
            <a:pPr algn="ctr"/>
            <a:r>
              <a:rPr lang="de-DE" sz="1400"/>
              <a:t>Account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BF73DC1-F095-4BD7-B8D4-213569C88020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999343" y="2530751"/>
            <a:ext cx="0" cy="8150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D0B1F38B-7408-4D8D-BC15-6092DCC5DD08}"/>
              </a:ext>
            </a:extLst>
          </p:cNvPr>
          <p:cNvSpPr txBox="1"/>
          <p:nvPr/>
        </p:nvSpPr>
        <p:spPr>
          <a:xfrm>
            <a:off x="6824472" y="2792418"/>
            <a:ext cx="241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Trigger Netting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38D58F8-34DA-4497-986B-E1FB15EDB2EC}"/>
              </a:ext>
            </a:extLst>
          </p:cNvPr>
          <p:cNvSpPr/>
          <p:nvPr/>
        </p:nvSpPr>
        <p:spPr>
          <a:xfrm>
            <a:off x="6879493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Household Processing Unit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D02BFE4B-ECAA-412C-AD4B-5748561B50EF}"/>
              </a:ext>
            </a:extLst>
          </p:cNvPr>
          <p:cNvSpPr txBox="1"/>
          <p:nvPr/>
        </p:nvSpPr>
        <p:spPr>
          <a:xfrm>
            <a:off x="6879493" y="457505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Ethereum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83E33C-149C-4559-83B8-7438A7DF5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10</a:t>
            </a:fld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981F1-5EAB-4EF3-B425-BA8D6029DF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E2AB09-9DEC-4F99-9761-1B176C8F5D4A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82D3CDE-6419-49AD-BD3C-28F384B0909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5944E95C-4935-4D77-A133-CEB1418FF04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F9CF69B2-1E16-491B-ACAD-D0BACCDC3F2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E7FA99-0D1A-4374-B236-16FBCC2C6B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6823B12-C3AF-46A1-BA8E-122E21F16E0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Data </a:t>
            </a:r>
          </a:p>
          <a:p>
            <a:pPr algn="ctr"/>
            <a:r>
              <a:rPr lang="de-DE" sz="1400"/>
              <a:t>Stream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72B011D-B570-45D3-A567-EED684548E16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DC16298-37FD-4FB6-86E5-BCBF61E5CFB2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Smart Meter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A3D7E5E-006A-46F1-B970-70AE71A814C9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 descr="Schlüssel">
            <a:extLst>
              <a:ext uri="{FF2B5EF4-FFF2-40B4-BE49-F238E27FC236}">
                <a16:creationId xmlns:a16="http://schemas.microsoft.com/office/drawing/2014/main" id="{78CEF6DC-81EC-4A3E-9238-39D317356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NEtting</a:t>
            </a:r>
            <a:r>
              <a:rPr lang="de-DE"/>
              <a:t> </a:t>
            </a:r>
            <a:r>
              <a:rPr lang="de-DE" err="1"/>
              <a:t>Algorithm</a:t>
            </a:r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0495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028116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435EDE-4476-4DED-A6C1-957CF8617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4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NEtting</a:t>
            </a:r>
            <a:r>
              <a:rPr lang="de-DE"/>
              <a:t> </a:t>
            </a:r>
            <a:r>
              <a:rPr lang="de-DE" err="1"/>
              <a:t>Algorithm</a:t>
            </a:r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698884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04801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3A8C2-38C8-4173-85E2-7CF075E653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NEtting</a:t>
            </a:r>
            <a:r>
              <a:rPr lang="de-DE"/>
              <a:t> </a:t>
            </a:r>
            <a:r>
              <a:rPr lang="de-DE" err="1"/>
              <a:t>Algorithm</a:t>
            </a:r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3787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37073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878374-0EA4-4C4B-8F8F-76CE4918B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0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NEtting</a:t>
            </a:r>
            <a:r>
              <a:rPr lang="de-DE"/>
              <a:t> </a:t>
            </a:r>
            <a:r>
              <a:rPr lang="de-DE" err="1"/>
              <a:t>Algorithm</a:t>
            </a:r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012530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312885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F0D6C55-8A77-4825-A8F1-B9151B674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8685C-73A6-4CEE-84D4-1294559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NEtting</a:t>
            </a:r>
            <a:r>
              <a:rPr lang="de-DE"/>
              <a:t> </a:t>
            </a:r>
            <a:r>
              <a:rPr lang="de-DE" err="1"/>
              <a:t>Algorithm</a:t>
            </a:r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DABE46-ECEE-402F-85A7-668B0B076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958678"/>
              </p:ext>
            </p:extLst>
          </p:nvPr>
        </p:nvGraphicFramePr>
        <p:xfrm>
          <a:off x="367665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8A10688-D29B-46BF-9B34-8E23B202F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506372"/>
              </p:ext>
            </p:extLst>
          </p:nvPr>
        </p:nvGraphicFramePr>
        <p:xfrm>
          <a:off x="4610100" y="1484630"/>
          <a:ext cx="4242435" cy="282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371AAC-4B2E-4D1D-9992-AB74B0BC4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2182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err="1"/>
              <a:t>evaluation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17</a:t>
            </a:fld>
            <a:endParaRPr lang="de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4DDE2D-ABB9-4B0F-8170-63564487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6" y="866218"/>
            <a:ext cx="7369113" cy="40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err="1"/>
              <a:t>evaluation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3883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Strengths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Decentralized</a:t>
            </a:r>
            <a:r>
              <a:rPr lang="de-DE"/>
              <a:t>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Weaknesses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Events not observable in Block </a:t>
            </a:r>
            <a:r>
              <a:rPr lang="de-DE" err="1"/>
              <a:t>Reward</a:t>
            </a:r>
            <a:r>
              <a:rPr lang="de-DE"/>
              <a:t> </a:t>
            </a:r>
            <a:r>
              <a:rPr lang="de-DE" err="1"/>
              <a:t>Contract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Not </a:t>
            </a:r>
            <a:r>
              <a:rPr lang="de-DE" err="1"/>
              <a:t>privacy</a:t>
            </a:r>
            <a:r>
              <a:rPr lang="de-DE"/>
              <a:t>-aware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Gas </a:t>
            </a:r>
            <a:r>
              <a:rPr lang="de-DE" err="1"/>
              <a:t>limitation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8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3329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Privacy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Zero-</a:t>
            </a:r>
            <a:r>
              <a:rPr lang="de-DE" err="1"/>
              <a:t>knowledge</a:t>
            </a:r>
            <a:r>
              <a:rPr lang="de-DE"/>
              <a:t> Proofs</a:t>
            </a:r>
          </a:p>
          <a:p>
            <a:pPr lvl="1">
              <a:lnSpc>
                <a:spcPct val="200000"/>
              </a:lnSpc>
            </a:pPr>
            <a:r>
              <a:rPr lang="de-DE">
                <a:ea typeface="+mn-lt"/>
                <a:cs typeface="+mn-lt"/>
              </a:rPr>
              <a:t>→ </a:t>
            </a:r>
            <a:r>
              <a:rPr lang="de-DE" err="1">
                <a:ea typeface="+mn-lt"/>
                <a:cs typeface="+mn-lt"/>
              </a:rPr>
              <a:t>Hawk</a:t>
            </a:r>
            <a:endParaRPr lang="de-DE" err="1"/>
          </a:p>
          <a:p>
            <a:pPr lvl="1">
              <a:lnSpc>
                <a:spcPct val="200000"/>
              </a:lnSpc>
            </a:pPr>
            <a:r>
              <a:rPr lang="de-DE">
                <a:ea typeface="+mn-lt"/>
                <a:cs typeface="+mn-lt"/>
              </a:rPr>
              <a:t>→ </a:t>
            </a:r>
            <a:r>
              <a:rPr lang="de-DE" err="1">
                <a:ea typeface="+mn-lt"/>
                <a:cs typeface="+mn-lt"/>
              </a:rPr>
              <a:t>ZoKrates</a:t>
            </a:r>
            <a:endParaRPr lang="de-DE" err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/>
              <a:t>UI/ UX </a:t>
            </a:r>
            <a:r>
              <a:rPr lang="de-DE" err="1"/>
              <a:t>improvements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05C693-9F7E-409F-B6C2-CB60EB7EF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2E80F-B709-4C1A-B920-D916F07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34" y="535781"/>
            <a:ext cx="2499716" cy="3807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000"/>
              <a:t>Table of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84904" y="2396848"/>
            <a:ext cx="51435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51435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DFE7F-592D-4273-BA36-B0501C84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4351" y="0"/>
            <a:ext cx="4690313" cy="54962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>
                <a:solidFill>
                  <a:schemeClr val="tx1"/>
                </a:solidFill>
              </a:rPr>
              <a:t>Motivation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>
                <a:solidFill>
                  <a:schemeClr val="tx1"/>
                </a:solidFill>
              </a:rPr>
              <a:t>Current implementation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</a:rPr>
              <a:t>Household processing unit</a:t>
            </a:r>
            <a:endParaRPr lang="en-US" sz="2050">
              <a:solidFill>
                <a:schemeClr val="tx1"/>
              </a:solidFill>
            </a:endParaRP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>
                <a:solidFill>
                  <a:schemeClr val="tx1"/>
                </a:solidFill>
              </a:rPr>
              <a:t>Blockchain </a:t>
            </a:r>
          </a:p>
          <a:p>
            <a:pPr lvl="1"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 err="1">
                <a:solidFill>
                  <a:schemeClr val="tx1"/>
                </a:solidFill>
              </a:rPr>
              <a:t>dUtility</a:t>
            </a:r>
            <a:r>
              <a:rPr lang="en-US" sz="2200">
                <a:solidFill>
                  <a:schemeClr val="tx1"/>
                </a:solidFill>
              </a:rPr>
              <a:t> contract 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>
                <a:solidFill>
                  <a:schemeClr val="tx1"/>
                </a:solidFill>
              </a:rPr>
              <a:t>Live demo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350">
                <a:solidFill>
                  <a:schemeClr val="tx1"/>
                </a:solidFill>
              </a:rPr>
              <a:t>Evaluation</a:t>
            </a:r>
          </a:p>
          <a:p>
            <a:pPr indent="-457200"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r>
              <a:rPr lang="en-US" sz="2200">
                <a:solidFill>
                  <a:schemeClr val="tx1"/>
                </a:solidFill>
              </a:rPr>
              <a:t>Next steps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00000"/>
              <a:buFont typeface="Arial"/>
              <a:buChar char="•"/>
            </a:pPr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05808"/>
            <a:ext cx="6507167" cy="765942"/>
          </a:xfrm>
        </p:spPr>
        <p:txBody>
          <a:bodyPr/>
          <a:lstStyle/>
          <a:p>
            <a:r>
              <a:rPr lang="de-DE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64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Household </a:t>
            </a:r>
            <a:r>
              <a:rPr lang="de-DE" err="1"/>
              <a:t>processing</a:t>
            </a:r>
            <a:r>
              <a:rPr lang="de-DE"/>
              <a:t> Unit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3755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NodeJS</a:t>
            </a:r>
            <a:r>
              <a:rPr lang="de-DE"/>
              <a:t> Server </a:t>
            </a:r>
            <a:r>
              <a:rPr lang="de-DE" err="1"/>
              <a:t>with</a:t>
            </a:r>
            <a:r>
              <a:rPr lang="de-DE"/>
              <a:t> Express.js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MongoDB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Sensors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Blockchain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Displaying</a:t>
            </a:r>
            <a:r>
              <a:rPr lang="de-DE"/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Parity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Access </a:t>
            </a:r>
            <a:r>
              <a:rPr lang="de-DE" err="1"/>
              <a:t>to</a:t>
            </a:r>
            <a:r>
              <a:rPr lang="de-DE"/>
              <a:t> Blockchain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D54539F-0F30-45CD-9491-103C31E63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9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err="1"/>
              <a:t>Blockchain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Ethereum Proof </a:t>
            </a:r>
            <a:r>
              <a:rPr lang="de-DE" err="1"/>
              <a:t>of</a:t>
            </a:r>
            <a:r>
              <a:rPr lang="de-DE"/>
              <a:t> Authority Blockchain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Built</a:t>
            </a:r>
            <a:r>
              <a:rPr lang="de-DE"/>
              <a:t> on Parity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/>
              <a:t>Smart </a:t>
            </a:r>
            <a:r>
              <a:rPr lang="de-DE" err="1"/>
              <a:t>Contracts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Validator</a:t>
            </a:r>
            <a:r>
              <a:rPr lang="de-DE"/>
              <a:t>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Settlement</a:t>
            </a:r>
          </a:p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E0C77F-EB33-490B-A0AE-CD2D9CADF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err="1"/>
              <a:t>evaluation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23</a:t>
            </a:fld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523542C-EAC5-45C2-BF3E-1D62C86B0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51875"/>
              </p:ext>
            </p:extLst>
          </p:nvPr>
        </p:nvGraphicFramePr>
        <p:xfrm>
          <a:off x="1195754" y="1017725"/>
          <a:ext cx="6752492" cy="399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4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Steps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6561-8B74-4B06-B354-65CBF433D7A7}"/>
              </a:ext>
            </a:extLst>
          </p:cNvPr>
          <p:cNvSpPr txBox="1"/>
          <p:nvPr/>
        </p:nvSpPr>
        <p:spPr>
          <a:xfrm>
            <a:off x="311700" y="1017725"/>
            <a:ext cx="8520600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Signing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sensor-</a:t>
            </a:r>
            <a:r>
              <a:rPr lang="de-DE" err="1"/>
              <a:t>data</a:t>
            </a:r>
            <a:endParaRPr lang="de-DE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err="1"/>
              <a:t>Make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</a:t>
            </a:r>
            <a:r>
              <a:rPr lang="de-DE" err="1"/>
              <a:t>privacy</a:t>
            </a:r>
            <a:r>
              <a:rPr lang="de-DE"/>
              <a:t> </a:t>
            </a:r>
            <a:r>
              <a:rPr lang="de-DE" err="1"/>
              <a:t>aware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17E9E2-55D6-4740-9630-E6D323FB5D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9ACE59B-05EC-4097-B307-E8C765488FF0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EEG Umlage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C5ECF9-13E2-4555-AADC-503907462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9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078649E-9C58-4FC7-9015-F31146C81FB2}"/>
              </a:ext>
            </a:extLst>
          </p:cNvPr>
          <p:cNvSpPr txBox="1"/>
          <p:nvPr/>
        </p:nvSpPr>
        <p:spPr>
          <a:xfrm>
            <a:off x="3536582" y="3433800"/>
            <a:ext cx="107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EEG Umlage</a:t>
            </a:r>
          </a:p>
        </p:txBody>
      </p:sp>
      <p:sp>
        <p:nvSpPr>
          <p:cNvPr id="18" name="Flussdiagramm: Zusammenführung 17">
            <a:extLst>
              <a:ext uri="{FF2B5EF4-FFF2-40B4-BE49-F238E27FC236}">
                <a16:creationId xmlns:a16="http://schemas.microsoft.com/office/drawing/2014/main" id="{454E9FA4-52BF-4854-9A89-33345565CCE5}"/>
              </a:ext>
            </a:extLst>
          </p:cNvPr>
          <p:cNvSpPr/>
          <p:nvPr/>
        </p:nvSpPr>
        <p:spPr>
          <a:xfrm>
            <a:off x="3618129" y="3349980"/>
            <a:ext cx="886140" cy="886140"/>
          </a:xfrm>
          <a:prstGeom prst="flowChartSummingJunction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2A7B7C-9A94-4022-A237-A341A91CE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Verwirrtes Gesicht ohne Füllung">
            <a:extLst>
              <a:ext uri="{FF2B5EF4-FFF2-40B4-BE49-F238E27FC236}">
                <a16:creationId xmlns:a16="http://schemas.microsoft.com/office/drawing/2014/main" id="{CE543F2E-FA40-459C-AF04-76F4E0010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228" y="3270385"/>
            <a:ext cx="1018810" cy="1018810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EFAE1EB-AF8B-4A67-9E4A-28B05D7DAB65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1588" y="969632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3168702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33996" y="2230829"/>
            <a:ext cx="876005" cy="876005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2875759" y="4202909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9956" y="1013349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6666" y="4081499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7516" y="3168702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4226" y="4081499"/>
            <a:ext cx="525626" cy="525626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BEB78DD-BA9A-423E-8E0F-18A47BF1E768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366484" y="3168733"/>
            <a:ext cx="705615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3366484" y="1601613"/>
            <a:ext cx="705615" cy="567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F53604C-31CE-49ED-87B1-7CEF365DC787}"/>
              </a:ext>
            </a:extLst>
          </p:cNvPr>
          <p:cNvCxnSpPr>
            <a:cxnSpLocks/>
            <a:stCxn id="7" idx="1"/>
            <a:endCxn id="23" idx="7"/>
          </p:cNvCxnSpPr>
          <p:nvPr/>
        </p:nvCxnSpPr>
        <p:spPr>
          <a:xfrm flipH="1">
            <a:off x="5071900" y="1557896"/>
            <a:ext cx="679688" cy="6110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3462026-3992-4773-A179-FCE597449FD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071900" y="3168733"/>
            <a:ext cx="679688" cy="3821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4DD95E-2A26-4FD4-8851-FEAD57F76B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4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E038F-4D90-446D-B945-2D12C1A7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DE"/>
              <a:t>Motivation</a:t>
            </a:r>
          </a:p>
        </p:txBody>
      </p:sp>
      <p:pic>
        <p:nvPicPr>
          <p:cNvPr id="7" name="Grafik 6" descr="Fabrik">
            <a:extLst>
              <a:ext uri="{FF2B5EF4-FFF2-40B4-BE49-F238E27FC236}">
                <a16:creationId xmlns:a16="http://schemas.microsoft.com/office/drawing/2014/main" id="{B94067C7-0A09-4553-A9F6-ACC3C1F1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7518" y="1638585"/>
            <a:ext cx="1176528" cy="1176528"/>
          </a:xfrm>
          <a:prstGeom prst="rect">
            <a:avLst/>
          </a:prstGeom>
        </p:spPr>
      </p:pic>
      <p:pic>
        <p:nvPicPr>
          <p:cNvPr id="9" name="Grafik 8" descr="Vorstadtszenerie">
            <a:extLst>
              <a:ext uri="{FF2B5EF4-FFF2-40B4-BE49-F238E27FC236}">
                <a16:creationId xmlns:a16="http://schemas.microsoft.com/office/drawing/2014/main" id="{9D049674-4707-47B2-9EE3-FF5559D19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3081" y="3435973"/>
            <a:ext cx="1176528" cy="1176528"/>
          </a:xfrm>
          <a:prstGeom prst="rect">
            <a:avLst/>
          </a:prstGeom>
        </p:spPr>
      </p:pic>
      <p:pic>
        <p:nvPicPr>
          <p:cNvPr id="11" name="Grafik 10" descr="Light Bulb and Gear">
            <a:extLst>
              <a:ext uri="{FF2B5EF4-FFF2-40B4-BE49-F238E27FC236}">
                <a16:creationId xmlns:a16="http://schemas.microsoft.com/office/drawing/2014/main" id="{FFB4FA69-DEF1-47F8-96AD-06064F8BF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3734" y="474907"/>
            <a:ext cx="1176529" cy="1176529"/>
          </a:xfrm>
          <a:prstGeom prst="rect">
            <a:avLst/>
          </a:prstGeom>
        </p:spPr>
      </p:pic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91478E58-AC82-4730-96C9-3B33FAB19620}"/>
              </a:ext>
            </a:extLst>
          </p:cNvPr>
          <p:cNvSpPr/>
          <p:nvPr/>
        </p:nvSpPr>
        <p:spPr>
          <a:xfrm>
            <a:off x="3588884" y="4470180"/>
            <a:ext cx="409245" cy="250556"/>
          </a:xfrm>
          <a:prstGeom prst="parallelogram">
            <a:avLst/>
          </a:prstGeom>
          <a:pattFill prst="pct80">
            <a:fgClr>
              <a:schemeClr val="tx2"/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Vorstadtszenerie">
            <a:extLst>
              <a:ext uri="{FF2B5EF4-FFF2-40B4-BE49-F238E27FC236}">
                <a16:creationId xmlns:a16="http://schemas.microsoft.com/office/drawing/2014/main" id="{F7EAAAA0-DA81-4627-8189-DB94D3601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9954" y="1616494"/>
            <a:ext cx="1176528" cy="1176528"/>
          </a:xfrm>
          <a:prstGeom prst="rect">
            <a:avLst/>
          </a:prstGeom>
        </p:spPr>
      </p:pic>
      <p:pic>
        <p:nvPicPr>
          <p:cNvPr id="24" name="Grafik 23" descr="Ladender Akku">
            <a:extLst>
              <a:ext uri="{FF2B5EF4-FFF2-40B4-BE49-F238E27FC236}">
                <a16:creationId xmlns:a16="http://schemas.microsoft.com/office/drawing/2014/main" id="{8AAFFC25-1ABB-4806-90D7-1B7F0F947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9791" y="4348770"/>
            <a:ext cx="525626" cy="525626"/>
          </a:xfrm>
          <a:prstGeom prst="rect">
            <a:avLst/>
          </a:prstGeom>
        </p:spPr>
      </p:pic>
      <p:pic>
        <p:nvPicPr>
          <p:cNvPr id="25" name="Grafik 24" descr="Vorstadtszenerie">
            <a:extLst>
              <a:ext uri="{FF2B5EF4-FFF2-40B4-BE49-F238E27FC236}">
                <a16:creationId xmlns:a16="http://schemas.microsoft.com/office/drawing/2014/main" id="{B3C89A46-6403-4D9C-82BA-05DA0AD1A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4393" y="3435973"/>
            <a:ext cx="1176528" cy="1176528"/>
          </a:xfrm>
          <a:prstGeom prst="rect">
            <a:avLst/>
          </a:prstGeom>
        </p:spPr>
      </p:pic>
      <p:pic>
        <p:nvPicPr>
          <p:cNvPr id="27" name="Grafik 26" descr="Ladender Akku">
            <a:extLst>
              <a:ext uri="{FF2B5EF4-FFF2-40B4-BE49-F238E27FC236}">
                <a16:creationId xmlns:a16="http://schemas.microsoft.com/office/drawing/2014/main" id="{F7D4450E-8F1D-4536-BFDC-E5C3E942D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6414" y="4349688"/>
            <a:ext cx="525626" cy="525626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AE0ABAA-D147-41CF-981F-92EE80E39F35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366482" y="2168932"/>
            <a:ext cx="705617" cy="3582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9D647E45-80F1-4FB3-B567-7D67098B6522}"/>
              </a:ext>
            </a:extLst>
          </p:cNvPr>
          <p:cNvSpPr/>
          <p:nvPr/>
        </p:nvSpPr>
        <p:spPr>
          <a:xfrm>
            <a:off x="3865033" y="1961866"/>
            <a:ext cx="1413933" cy="1413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A4B929-FEDF-4471-AB5E-97D5E0A3CE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0155" y="2062726"/>
            <a:ext cx="743689" cy="1212212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9FAD858-3376-4CEE-926C-76FEE12F08C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802380" y="3168733"/>
            <a:ext cx="269719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8B367FF-6FC6-440E-92FA-2F013540B6C3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5071900" y="3168733"/>
            <a:ext cx="277340" cy="3440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A17CFCB-5F26-46CA-A1CF-BEFF58F30B44}"/>
              </a:ext>
            </a:extLst>
          </p:cNvPr>
          <p:cNvCxnSpPr>
            <a:cxnSpLocks/>
            <a:stCxn id="7" idx="1"/>
            <a:endCxn id="26" idx="7"/>
          </p:cNvCxnSpPr>
          <p:nvPr/>
        </p:nvCxnSpPr>
        <p:spPr>
          <a:xfrm flipH="1" flipV="1">
            <a:off x="5071900" y="2168932"/>
            <a:ext cx="705618" cy="57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9514532-BB08-40A3-97BA-A7A843BF888C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4571999" y="1651436"/>
            <a:ext cx="1" cy="3104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B84199-97C6-4375-85BE-8FF5853788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7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318416" y="1897774"/>
            <a:ext cx="6507167" cy="673976"/>
          </a:xfrm>
        </p:spPr>
        <p:txBody>
          <a:bodyPr>
            <a:normAutofit/>
          </a:bodyPr>
          <a:lstStyle/>
          <a:p>
            <a:r>
              <a:rPr lang="de-DE" err="1"/>
              <a:t>Current</a:t>
            </a:r>
            <a:r>
              <a:rPr lang="de-DE"/>
              <a:t> </a:t>
            </a:r>
            <a:r>
              <a:rPr lang="de-DE" err="1"/>
              <a:t>implementation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3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/>
              <a:t>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450564-288E-4B63-8E78-3C453CEF88EB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9A018A-B06D-43EE-8ECF-599CD961376E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52037-7C6D-41A2-9935-2091031E3C85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B4E9234D-8E04-43DA-8417-A16C839D546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B1F5FB11-E0E6-4E61-853E-390CC2859A8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E4ABA6C-4A90-48D9-908E-574A0FCD389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90A27A77-1924-469E-B0C3-8B71F7B56DC8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Data </a:t>
            </a:r>
          </a:p>
          <a:p>
            <a:pPr algn="ctr"/>
            <a:r>
              <a:rPr lang="de-DE" sz="1400"/>
              <a:t>Stream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8D320FA-F49C-4C01-905B-AF4DDC07A14B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FE6CFD0D-8835-4759-A891-E7A1B8AEEB00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Smart Meter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7A21DC-A0B1-4EDF-B28E-0ED55ACEC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A2BBBB-97FD-439C-8849-D12E6C05E7DE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Schlüssel">
            <a:extLst>
              <a:ext uri="{FF2B5EF4-FFF2-40B4-BE49-F238E27FC236}">
                <a16:creationId xmlns:a16="http://schemas.microsoft.com/office/drawing/2014/main" id="{E2619C5D-DEBC-4DC9-BF80-EA3817B1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/>
          </a:bodyPr>
          <a:lstStyle/>
          <a:p>
            <a:r>
              <a:rPr lang="de-DE"/>
              <a:t>Architecture</a:t>
            </a: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862761A-4B55-407C-81A0-BA087CE750D6}"/>
              </a:ext>
            </a:extLst>
          </p:cNvPr>
          <p:cNvSpPr/>
          <p:nvPr/>
        </p:nvSpPr>
        <p:spPr>
          <a:xfrm>
            <a:off x="2365339" y="1589985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Household JS-Server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85CD65C-FC95-4354-BE28-D07D035956F1}"/>
              </a:ext>
            </a:extLst>
          </p:cNvPr>
          <p:cNvSpPr/>
          <p:nvPr/>
        </p:nvSpPr>
        <p:spPr>
          <a:xfrm>
            <a:off x="3370127" y="3624677"/>
            <a:ext cx="1293313" cy="7848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User Interface</a:t>
            </a:r>
          </a:p>
        </p:txBody>
      </p:sp>
      <p:sp>
        <p:nvSpPr>
          <p:cNvPr id="32" name="Zylinder 31">
            <a:extLst>
              <a:ext uri="{FF2B5EF4-FFF2-40B4-BE49-F238E27FC236}">
                <a16:creationId xmlns:a16="http://schemas.microsoft.com/office/drawing/2014/main" id="{489A9BC5-5103-44C4-9812-7AAE9FDA5A6B}"/>
              </a:ext>
            </a:extLst>
          </p:cNvPr>
          <p:cNvSpPr/>
          <p:nvPr/>
        </p:nvSpPr>
        <p:spPr>
          <a:xfrm>
            <a:off x="2390840" y="3624677"/>
            <a:ext cx="850426" cy="78486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Database</a:t>
            </a:r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DC7F5FE7-4122-4C22-ACCE-C8A234193818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2342651" y="3151273"/>
            <a:ext cx="946807" cy="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93F9987F-19D0-4683-AE1C-0A315706D164}"/>
              </a:ext>
            </a:extLst>
          </p:cNvPr>
          <p:cNvCxnSpPr>
            <a:cxnSpLocks/>
            <a:endCxn id="31" idx="0"/>
          </p:cNvCxnSpPr>
          <p:nvPr/>
        </p:nvCxnSpPr>
        <p:spPr>
          <a:xfrm rot="16200000" flipH="1">
            <a:off x="3397654" y="3005546"/>
            <a:ext cx="955279" cy="28298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echseck 64">
            <a:extLst>
              <a:ext uri="{FF2B5EF4-FFF2-40B4-BE49-F238E27FC236}">
                <a16:creationId xmlns:a16="http://schemas.microsoft.com/office/drawing/2014/main" id="{1A59EDB1-BD35-4E64-81EA-81D811887AF9}"/>
              </a:ext>
            </a:extLst>
          </p:cNvPr>
          <p:cNvSpPr/>
          <p:nvPr/>
        </p:nvSpPr>
        <p:spPr>
          <a:xfrm>
            <a:off x="4754201" y="2853807"/>
            <a:ext cx="1845880" cy="1063733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Parity Client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045AE4-E964-4F68-80F0-FF8EC7C6D1D5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4211219" y="2121852"/>
            <a:ext cx="1465922" cy="731955"/>
          </a:xfrm>
          <a:prstGeom prst="bentConnector3">
            <a:avLst>
              <a:gd name="adj1" fmla="val 9990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85B215C3-A557-43FE-A6CE-55EE17896C26}"/>
              </a:ext>
            </a:extLst>
          </p:cNvPr>
          <p:cNvSpPr/>
          <p:nvPr/>
        </p:nvSpPr>
        <p:spPr>
          <a:xfrm>
            <a:off x="2314640" y="1075330"/>
            <a:ext cx="4508290" cy="3806935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602E51E5-11B7-4B88-8EF8-43B3BF3AD16A}"/>
              </a:ext>
            </a:extLst>
          </p:cNvPr>
          <p:cNvSpPr txBox="1"/>
          <p:nvPr/>
        </p:nvSpPr>
        <p:spPr>
          <a:xfrm>
            <a:off x="2314640" y="4574488"/>
            <a:ext cx="4508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Household Processing Unit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00464B-6CF8-444B-819D-36FF4304C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9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B7E24E-6730-46D5-96DC-741E0010210C}"/>
              </a:ext>
            </a:extLst>
          </p:cNvPr>
          <p:cNvSpPr/>
          <p:nvPr/>
        </p:nvSpPr>
        <p:spPr>
          <a:xfrm>
            <a:off x="288840" y="1886137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A661927-9FB2-4FA8-9961-9EFA8145E934}"/>
              </a:ext>
            </a:extLst>
          </p:cNvPr>
          <p:cNvSpPr/>
          <p:nvPr/>
        </p:nvSpPr>
        <p:spPr>
          <a:xfrm>
            <a:off x="288840" y="2618092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4DBFD3C-901D-45EF-B38B-849393C276E9}"/>
              </a:ext>
            </a:extLst>
          </p:cNvPr>
          <p:cNvSpPr/>
          <p:nvPr/>
        </p:nvSpPr>
        <p:spPr>
          <a:xfrm>
            <a:off x="288840" y="3396036"/>
            <a:ext cx="1064172" cy="4714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Sensor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E049BF3-7EEC-4261-8082-694161B0E9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353012" y="2121852"/>
            <a:ext cx="1012327" cy="73195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A0791196-7FCC-4D17-B61B-8B7414A33A39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53012" y="2121852"/>
            <a:ext cx="1012327" cy="15098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B717574-EA42-445E-A517-BB146D583CB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53012" y="2121852"/>
            <a:ext cx="1012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2CEFB84-EF33-478B-B901-11E1AA9AE2C9}"/>
              </a:ext>
            </a:extLst>
          </p:cNvPr>
          <p:cNvSpPr txBox="1"/>
          <p:nvPr/>
        </p:nvSpPr>
        <p:spPr>
          <a:xfrm>
            <a:off x="1115844" y="3638718"/>
            <a:ext cx="148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Data </a:t>
            </a:r>
          </a:p>
          <a:p>
            <a:pPr algn="ctr"/>
            <a:r>
              <a:rPr lang="de-DE" sz="1400"/>
              <a:t>Stream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A652A98-4232-4AF8-9A61-8CA7CFD0DFA4}"/>
              </a:ext>
            </a:extLst>
          </p:cNvPr>
          <p:cNvSpPr/>
          <p:nvPr/>
        </p:nvSpPr>
        <p:spPr>
          <a:xfrm>
            <a:off x="129540" y="1075331"/>
            <a:ext cx="2122190" cy="3806934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4FF44F5-8D8D-4F1B-B3F4-01C9294A2BF3}"/>
              </a:ext>
            </a:extLst>
          </p:cNvPr>
          <p:cNvSpPr txBox="1"/>
          <p:nvPr/>
        </p:nvSpPr>
        <p:spPr>
          <a:xfrm>
            <a:off x="129541" y="4580531"/>
            <a:ext cx="2122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/>
              <a:t>Smart Meter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6AE6C77-695B-4A12-B481-031BCE27AD54}"/>
              </a:ext>
            </a:extLst>
          </p:cNvPr>
          <p:cNvSpPr/>
          <p:nvPr/>
        </p:nvSpPr>
        <p:spPr>
          <a:xfrm>
            <a:off x="1630575" y="1922013"/>
            <a:ext cx="457200" cy="4034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 descr="Schlüssel">
            <a:extLst>
              <a:ext uri="{FF2B5EF4-FFF2-40B4-BE49-F238E27FC236}">
                <a16:creationId xmlns:a16="http://schemas.microsoft.com/office/drawing/2014/main" id="{BDA42C5C-F130-4639-9926-4DEC363AB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021" y="1949215"/>
            <a:ext cx="338308" cy="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19</Notes>
  <HiddenSlides>4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Netz</vt:lpstr>
      <vt:lpstr>Cloud Prototyping SS19</vt:lpstr>
      <vt:lpstr>Table of Content</vt:lpstr>
      <vt:lpstr>Motivation</vt:lpstr>
      <vt:lpstr>Motivation</vt:lpstr>
      <vt:lpstr>Motivation</vt:lpstr>
      <vt:lpstr>Motivation</vt:lpstr>
      <vt:lpstr>Current implementation</vt:lpstr>
      <vt:lpstr>Architecture</vt:lpstr>
      <vt:lpstr>Architecture</vt:lpstr>
      <vt:lpstr>Architecture</vt:lpstr>
      <vt:lpstr>NEtting Algorithm</vt:lpstr>
      <vt:lpstr>NEtting Algorithm</vt:lpstr>
      <vt:lpstr>NEtting Algorithm</vt:lpstr>
      <vt:lpstr>NEtting Algorithm</vt:lpstr>
      <vt:lpstr>NEtting Algorithm</vt:lpstr>
      <vt:lpstr>Live Demo</vt:lpstr>
      <vt:lpstr>evaluation</vt:lpstr>
      <vt:lpstr>evaluation</vt:lpstr>
      <vt:lpstr>Next Steps</vt:lpstr>
      <vt:lpstr>Questions?</vt:lpstr>
      <vt:lpstr>Household processing Unit</vt:lpstr>
      <vt:lpstr>Blockchain</vt:lpstr>
      <vt:lpstr>evaluation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Prototyping SS19</dc:title>
  <dc:creator> </dc:creator>
  <cp:revision>2</cp:revision>
  <dcterms:created xsi:type="dcterms:W3CDTF">2019-05-24T06:51:37Z</dcterms:created>
  <dcterms:modified xsi:type="dcterms:W3CDTF">2019-05-29T07:44:53Z</dcterms:modified>
</cp:coreProperties>
</file>