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84" r:id="rId6"/>
    <p:sldId id="283" r:id="rId7"/>
    <p:sldId id="277" r:id="rId8"/>
    <p:sldId id="280" r:id="rId9"/>
    <p:sldId id="293" r:id="rId10"/>
    <p:sldId id="285" r:id="rId11"/>
    <p:sldId id="294" r:id="rId12"/>
    <p:sldId id="296" r:id="rId13"/>
    <p:sldId id="295" r:id="rId14"/>
    <p:sldId id="260" r:id="rId15"/>
    <p:sldId id="261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63210" autoAdjust="0"/>
  </p:normalViewPr>
  <p:slideViewPr>
    <p:cSldViewPr snapToGrid="0">
      <p:cViewPr>
        <p:scale>
          <a:sx n="60" d="100"/>
          <a:sy n="60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4:03:0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13384 0 0,'0'0'0'0'0,"0"0"0"0"0,0 0 0 0 0,0 0 408 0 0,26-35 8 0 0,-16 19-8 0 0,7-11 8 0 0,-1 5-208 0 0,-10 6 0 0 0,-4 8 0 0 0,-2-9 8 0 0,0 1-10680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9:11:1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9712 0 0,'0'0'0'0'0,"0"0"0"0"0,0 0 0 0 0,0 0 480 0 0,0 0 8 0 0,0 0-8 0 0,0 0 8 0 0,0 0-200 0 0,0 0 8 0 0,0 0 0 0 0,0 0 0 0 0,0 0-216 0 0,0 0 8 0 0,0 0-8 0 0,0 0 8 0 0,0 0-8520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9:11:1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9712 0 0,'0'0'0'0'0,"0"0"0"0"0,0 0 0 0 0,0 0 480 0 0,0 0 8 0 0,0 0-8 0 0,0 0 8 0 0,0 0-200 0 0,0 0 8 0 0,0 0 0 0 0,0 0 0 0 0,0 0-216 0 0,0 0 8 0 0,0 0-8 0 0,0 0 8 0 0,0 0-8520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9:11:1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9712 0 0,'0'0'0'0'0,"0"0"0"0"0,0 0 0 0 0,0 0 480 0 0,0 0 8 0 0,0 0-8 0 0,0 0 8 0 0,0 0-200 0 0,0 0 8 0 0,0 0 0 0 0,0 0 0 0 0,0 0-216 0 0,0 0 8 0 0,0 0-8 0 0,0 0 8 0 0,0 0-8520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5:19:2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10872 0 0,'0'0'0'0'0,"0"0"0"0"0,0 0 0 0 0,0 0 320 0 0,0 0 8 0 0,0 0-8 0 0,0 0 8 0 0,0 0-88 0 0,0 0 0 0 0,0 0 0 0 0,0 0 8 0 0,0 0-200 0 0,0 0 8 0 0,0 0 0 0 0,0 0 0 0 0,0 0-8632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8541-0457-4A99-ADB2-F81185A9345A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C11E-30D5-4B5C-BC61-0BF89BEA9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80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setting</a:t>
            </a:r>
            <a:endParaRPr lang="de-DE"/>
          </a:p>
          <a:p>
            <a:r>
              <a:rPr lang="de-DE" err="1"/>
              <a:t>Several</a:t>
            </a:r>
            <a:r>
              <a:rPr lang="de-DE"/>
              <a:t> </a:t>
            </a:r>
            <a:r>
              <a:rPr lang="de-DE" err="1"/>
              <a:t>actors</a:t>
            </a:r>
            <a:r>
              <a:rPr lang="de-DE"/>
              <a:t>: different Consumer, </a:t>
            </a:r>
            <a:r>
              <a:rPr lang="de-DE" err="1"/>
              <a:t>Prosumer</a:t>
            </a:r>
            <a:endParaRPr lang="de-DE"/>
          </a:p>
          <a:p>
            <a:r>
              <a:rPr lang="de-DE" err="1"/>
              <a:t>Prosumer</a:t>
            </a:r>
            <a:r>
              <a:rPr lang="de-DE"/>
              <a:t> </a:t>
            </a:r>
            <a:r>
              <a:rPr lang="de-DE" err="1"/>
              <a:t>sells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Utility </a:t>
            </a:r>
            <a:r>
              <a:rPr lang="de-DE" err="1"/>
              <a:t>with</a:t>
            </a:r>
            <a:r>
              <a:rPr lang="de-DE"/>
              <a:t> EEG Umlage</a:t>
            </a:r>
          </a:p>
          <a:p>
            <a:r>
              <a:rPr lang="de-DE"/>
              <a:t>Consumer </a:t>
            </a:r>
            <a:r>
              <a:rPr lang="de-DE" err="1"/>
              <a:t>buys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 Set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checks that hashed values from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hash-value from the Households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03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 in NED-Server?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 only that it keeps data safe 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privacy)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 is verified by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trust for correct netting needed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 cannot manipulate data, or else the hashes will not be identical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 is on blockchain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changed later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87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5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EEG Subvention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cut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2020 on</a:t>
            </a:r>
          </a:p>
        </p:txBody>
      </p:sp>
    </p:spTree>
    <p:extLst>
      <p:ext uri="{BB962C8B-B14F-4D97-AF65-F5344CB8AC3E}">
        <p14:creationId xmlns:p14="http://schemas.microsoft.com/office/powerpoint/2010/main" val="301982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Using</a:t>
            </a:r>
            <a:r>
              <a:rPr lang="de-DE"/>
              <a:t> solar </a:t>
            </a:r>
            <a:r>
              <a:rPr lang="de-DE" err="1"/>
              <a:t>panels</a:t>
            </a:r>
            <a:r>
              <a:rPr lang="de-DE"/>
              <a:t> will not </a:t>
            </a:r>
            <a:r>
              <a:rPr lang="de-DE" err="1"/>
              <a:t>be</a:t>
            </a:r>
            <a:r>
              <a:rPr lang="de-DE"/>
              <a:t> profitable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households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9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Solution: Ethereum Blockchain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decentralized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market</a:t>
            </a:r>
            <a:endParaRPr lang="de-DE"/>
          </a:p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Authority Consensus</a:t>
            </a:r>
          </a:p>
          <a:p>
            <a:r>
              <a:rPr lang="de-DE"/>
              <a:t>Households </a:t>
            </a:r>
            <a:r>
              <a:rPr lang="de-DE" err="1"/>
              <a:t>can</a:t>
            </a:r>
            <a:r>
              <a:rPr lang="de-DE"/>
              <a:t> trade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</a:t>
            </a:r>
          </a:p>
          <a:p>
            <a:r>
              <a:rPr lang="de-DE"/>
              <a:t>Energy Utility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Produced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&lt; </a:t>
            </a:r>
            <a:r>
              <a:rPr lang="de-DE" err="1"/>
              <a:t>Consumed</a:t>
            </a:r>
            <a:r>
              <a:rPr lang="de-DE"/>
              <a:t> </a:t>
            </a:r>
            <a:r>
              <a:rPr lang="de-DE" err="1"/>
              <a:t>energy</a:t>
            </a:r>
            <a:endParaRPr lang="de-DE"/>
          </a:p>
          <a:p>
            <a:r>
              <a:rPr lang="de-DE" err="1"/>
              <a:t>Makes</a:t>
            </a:r>
            <a:r>
              <a:rPr lang="de-DE"/>
              <a:t> solar </a:t>
            </a:r>
            <a:r>
              <a:rPr lang="de-DE" err="1"/>
              <a:t>panels</a:t>
            </a:r>
            <a:r>
              <a:rPr lang="de-DE"/>
              <a:t> profitable </a:t>
            </a:r>
            <a:r>
              <a:rPr lang="de-DE" err="1"/>
              <a:t>again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We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explain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it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along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Sensors </a:t>
            </a:r>
            <a:r>
              <a:rPr lang="de-DE" baseline="0" err="1">
                <a:sym typeface="Wingdings" panose="05000000000000000000" pitchFamily="2" charset="2"/>
              </a:rPr>
              <a:t>of</a:t>
            </a:r>
            <a:r>
              <a:rPr lang="de-DE" baseline="0">
                <a:sym typeface="Wingdings" panose="05000000000000000000" pitchFamily="2" charset="2"/>
              </a:rPr>
              <a:t> solar </a:t>
            </a:r>
            <a:r>
              <a:rPr lang="de-DE" baseline="0" err="1">
                <a:sym typeface="Wingdings" panose="05000000000000000000" pitchFamily="2" charset="2"/>
              </a:rPr>
              <a:t>panel</a:t>
            </a:r>
            <a:r>
              <a:rPr lang="de-DE" baseline="0">
                <a:sym typeface="Wingdings" panose="05000000000000000000" pitchFamily="2" charset="2"/>
              </a:rPr>
              <a:t> and </a:t>
            </a:r>
            <a:r>
              <a:rPr lang="de-DE" baseline="0" err="1">
                <a:sym typeface="Wingdings" panose="05000000000000000000" pitchFamily="2" charset="2"/>
              </a:rPr>
              <a:t>energy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consumption</a:t>
            </a:r>
            <a:r>
              <a:rPr lang="de-DE" baseline="0">
                <a:sym typeface="Wingdings" panose="05000000000000000000" pitchFamily="2" charset="2"/>
              </a:rPr>
              <a:t> stream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to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hhs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Encapsulated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as</a:t>
            </a:r>
            <a:r>
              <a:rPr lang="de-DE" baseline="0">
                <a:sym typeface="Wingdings" panose="05000000000000000000" pitchFamily="2" charset="2"/>
              </a:rPr>
              <a:t> a smart </a:t>
            </a:r>
            <a:r>
              <a:rPr lang="de-DE" baseline="0" err="1">
                <a:sym typeface="Wingdings" panose="05000000000000000000" pitchFamily="2" charset="2"/>
              </a:rPr>
              <a:t>meter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Send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periodically</a:t>
            </a:r>
            <a:r>
              <a:rPr lang="de-DE" baseline="0">
                <a:sym typeface="Wingdings" panose="05000000000000000000" pitchFamily="2" charset="2"/>
              </a:rPr>
              <a:t> (</a:t>
            </a:r>
            <a:r>
              <a:rPr lang="de-DE" baseline="0" err="1">
                <a:sym typeface="Wingdings" panose="05000000000000000000" pitchFamily="2" charset="2"/>
              </a:rPr>
              <a:t>currently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every</a:t>
            </a:r>
            <a:r>
              <a:rPr lang="de-DE" baseline="0">
                <a:sym typeface="Wingdings" panose="05000000000000000000" pitchFamily="2" charset="2"/>
              </a:rPr>
              <a:t> 30s)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Add </a:t>
            </a:r>
            <a:r>
              <a:rPr lang="de-DE" baseline="0" err="1">
                <a:sym typeface="Wingdings" panose="05000000000000000000" pitchFamily="2" charset="2"/>
              </a:rPr>
              <a:t>component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that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signs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sensor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endParaRPr lang="de-DE" baseline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NodeJS</a:t>
            </a:r>
            <a:r>
              <a:rPr lang="de-DE"/>
              <a:t> Server </a:t>
            </a:r>
            <a:r>
              <a:rPr lang="de-DE" err="1"/>
              <a:t>with</a:t>
            </a:r>
            <a:r>
              <a:rPr lang="de-DE"/>
              <a:t> Express.js </a:t>
            </a:r>
            <a:r>
              <a:rPr lang="de-DE" err="1"/>
              <a:t>as</a:t>
            </a:r>
            <a:r>
              <a:rPr lang="de-DE"/>
              <a:t> universal </a:t>
            </a:r>
            <a:r>
              <a:rPr lang="de-DE" err="1"/>
              <a:t>middleware</a:t>
            </a:r>
            <a:endParaRPr lang="de-DE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MongoDB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store</a:t>
            </a:r>
            <a:r>
              <a:rPr lang="de-DE"/>
              <a:t> Sensors Data (and Blockchain Data, </a:t>
            </a:r>
            <a:r>
              <a:rPr lang="de-DE" err="1"/>
              <a:t>explained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User Interface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Displaying</a:t>
            </a:r>
            <a:r>
              <a:rPr lang="de-DE"/>
              <a:t> Data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,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Parity Client </a:t>
            </a:r>
            <a:r>
              <a:rPr lang="de-DE" err="1"/>
              <a:t>as</a:t>
            </a:r>
            <a:r>
              <a:rPr lang="de-DE"/>
              <a:t> Interface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Access </a:t>
            </a:r>
            <a:r>
              <a:rPr lang="de-DE" err="1"/>
              <a:t>to</a:t>
            </a:r>
            <a:r>
              <a:rPr lang="de-DE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293121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Ethereum Proof </a:t>
            </a:r>
            <a:r>
              <a:rPr lang="de-DE" err="1"/>
              <a:t>of</a:t>
            </a:r>
            <a:r>
              <a:rPr lang="de-DE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Built</a:t>
            </a:r>
            <a:r>
              <a:rPr lang="de-DE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Smart </a:t>
            </a:r>
            <a:r>
              <a:rPr lang="de-DE" err="1"/>
              <a:t>Contracts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Validator</a:t>
            </a:r>
            <a:r>
              <a:rPr lang="de-DE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Settlement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Gas </a:t>
            </a:r>
            <a:r>
              <a:rPr lang="de-DE" err="1"/>
              <a:t>price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netting</a:t>
            </a:r>
            <a:endParaRPr lang="de-DE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Block rate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netting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every</a:t>
            </a:r>
            <a:r>
              <a:rPr lang="de-DE">
                <a:sym typeface="Wingdings" panose="05000000000000000000" pitchFamily="2" charset="2"/>
              </a:rPr>
              <a:t> 5 </a:t>
            </a:r>
            <a:r>
              <a:rPr lang="de-DE" err="1">
                <a:sym typeface="Wingdings" panose="05000000000000000000" pitchFamily="2" charset="2"/>
              </a:rPr>
              <a:t>blocks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28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HPU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= unchanged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Hashes meter values and sends hashes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 (on-chain; via Parity-Client)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plain meter values to NED Server for netting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Collects Energy Transfer Receipts from the NED-Server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Netting Entity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NED-Server (JS-Server)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 the netting algorithm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Computes proof (netting correct)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Hashes meter values given from NED-Server (plain values as private input)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NED-Server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proof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Deploys Verification contract to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82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DF9BD-CD90-4BC0-B23E-971EC838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trading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8A1B2A-0D29-4CA2-BF97-0DEE7E297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sz="2000" dirty="0"/>
              <a:t>SS19</a:t>
            </a:r>
          </a:p>
        </p:txBody>
      </p:sp>
    </p:spTree>
    <p:extLst>
      <p:ext uri="{BB962C8B-B14F-4D97-AF65-F5344CB8AC3E}">
        <p14:creationId xmlns:p14="http://schemas.microsoft.com/office/powerpoint/2010/main" val="4115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153786" y="2119981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4493504" y="4832903"/>
            <a:ext cx="1724417" cy="1046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3187787" y="4832903"/>
            <a:ext cx="1133901" cy="10464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3123536" y="4201698"/>
            <a:ext cx="1262409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4530206" y="4007395"/>
            <a:ext cx="1273705" cy="37730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6338935" y="3805077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614959" y="2829137"/>
            <a:ext cx="1954563" cy="975940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9632799" y="2087778"/>
            <a:ext cx="1982216" cy="1418309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err="1"/>
              <a:t>dUtility</a:t>
            </a:r>
            <a:endParaRPr lang="de-DE" sz="2400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9538314" y="4461073"/>
            <a:ext cx="1982217" cy="1418311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err="1"/>
              <a:t>Validator</a:t>
            </a:r>
            <a:r>
              <a:rPr lang="de-DE" sz="2400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7569522" y="2796932"/>
            <a:ext cx="2063277" cy="465643"/>
          </a:xfrm>
          <a:prstGeom prst="bentConnector3">
            <a:avLst>
              <a:gd name="adj1" fmla="val 85454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4361423" y="2087777"/>
            <a:ext cx="6398853" cy="32203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8800108" y="4514233"/>
            <a:ext cx="738205" cy="655996"/>
          </a:xfrm>
          <a:prstGeom prst="bentConnector3">
            <a:avLst>
              <a:gd name="adj1" fmla="val 7202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6094275" y="1428853"/>
            <a:ext cx="2926080" cy="66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err="1"/>
              <a:t>Collecting</a:t>
            </a:r>
            <a:r>
              <a:rPr lang="de-DE" sz="1867"/>
              <a:t> Energy Transfer </a:t>
            </a:r>
            <a:r>
              <a:rPr lang="de-DE" sz="1867" err="1"/>
              <a:t>Receipt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5136002" y="2470890"/>
            <a:ext cx="317195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err="1"/>
              <a:t>Consume</a:t>
            </a:r>
            <a:r>
              <a:rPr lang="de-DE" sz="1867"/>
              <a:t>/</a:t>
            </a:r>
            <a:r>
              <a:rPr lang="de-DE" sz="1867" err="1"/>
              <a:t>Produce</a:t>
            </a:r>
            <a:endParaRPr lang="de-DE" sz="1867"/>
          </a:p>
          <a:p>
            <a:pPr algn="ctr"/>
            <a:r>
              <a:rPr lang="de-DE" sz="1867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BF55AD7-F718-47BC-A633-236ECE7FA349}"/>
              </a:ext>
            </a:extLst>
          </p:cNvPr>
          <p:cNvSpPr txBox="1"/>
          <p:nvPr/>
        </p:nvSpPr>
        <p:spPr>
          <a:xfrm>
            <a:off x="7348623" y="3183329"/>
            <a:ext cx="19422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Lock/</a:t>
            </a:r>
            <a:r>
              <a:rPr lang="de-DE" sz="1867" err="1"/>
              <a:t>Unlock</a:t>
            </a:r>
            <a:endParaRPr lang="de-DE" sz="1867"/>
          </a:p>
          <a:p>
            <a:pPr algn="ctr"/>
            <a:r>
              <a:rPr lang="de-DE" sz="1867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10665791" y="3374336"/>
            <a:ext cx="0" cy="10867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9099296" y="3723224"/>
            <a:ext cx="321868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Trigger Netting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3774"/>
            <a:ext cx="6011053" cy="50759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9172657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86187" y="6099317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9172657" y="6100069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6413335" y="2599040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Parity Client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D6BDEAEF-A946-4035-9A1B-247247F16961}"/>
              </a:ext>
            </a:extLst>
          </p:cNvPr>
          <p:cNvCxnSpPr>
            <a:cxnSpLocks/>
          </p:cNvCxnSpPr>
          <p:nvPr/>
        </p:nvCxnSpPr>
        <p:spPr>
          <a:xfrm>
            <a:off x="4859521" y="2352394"/>
            <a:ext cx="2786021" cy="238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804016" y="2822704"/>
            <a:ext cx="674884" cy="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  <a:endCxn id="8" idx="3"/>
          </p:cNvCxnSpPr>
          <p:nvPr/>
        </p:nvCxnSpPr>
        <p:spPr>
          <a:xfrm flipV="1">
            <a:off x="1804016" y="2343768"/>
            <a:ext cx="1482840" cy="1461309"/>
          </a:xfrm>
          <a:prstGeom prst="bentConnector3">
            <a:avLst>
              <a:gd name="adj1" fmla="val 4476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  <a:endCxn id="8" idx="3"/>
          </p:cNvCxnSpPr>
          <p:nvPr/>
        </p:nvCxnSpPr>
        <p:spPr>
          <a:xfrm flipV="1">
            <a:off x="1804016" y="2343768"/>
            <a:ext cx="1482840" cy="2498567"/>
          </a:xfrm>
          <a:prstGeom prst="bentConnector3">
            <a:avLst>
              <a:gd name="adj1" fmla="val 4476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4515293" y="2991492"/>
            <a:ext cx="623433" cy="318037"/>
          </a:xfrm>
          <a:prstGeom prst="bentConnector3">
            <a:avLst>
              <a:gd name="adj1" fmla="val 1264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5024130" y="2816944"/>
            <a:ext cx="805580" cy="484986"/>
          </a:xfrm>
          <a:prstGeom prst="bentConnector3">
            <a:avLst>
              <a:gd name="adj1" fmla="val 395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286856" y="1634612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5184425" y="3462227"/>
            <a:ext cx="969976" cy="685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UI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4344051" y="3462227"/>
            <a:ext cx="647877" cy="6856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DB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3775"/>
            <a:ext cx="6011053" cy="3138228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92832" y="4193844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Household Processing Unit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46754" y="1443221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14:cNvPr>
              <p14:cNvContentPartPr/>
              <p14:nvPr/>
            </p14:nvContentPartPr>
            <p14:xfrm>
              <a:off x="11408298" y="593749"/>
              <a:ext cx="360" cy="360"/>
            </p14:xfrm>
          </p:contentPart>
        </mc:Choice>
        <mc:Fallback>
          <p:pic>
            <p:nvPicPr>
              <p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9658" y="5847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6413335" y="2599040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Parity Client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D6BDEAEF-A946-4035-9A1B-247247F16961}"/>
              </a:ext>
            </a:extLst>
          </p:cNvPr>
          <p:cNvCxnSpPr>
            <a:cxnSpLocks/>
          </p:cNvCxnSpPr>
          <p:nvPr/>
        </p:nvCxnSpPr>
        <p:spPr>
          <a:xfrm>
            <a:off x="4859521" y="2352394"/>
            <a:ext cx="2786021" cy="238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804016" y="2822704"/>
            <a:ext cx="674884" cy="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  <a:endCxn id="8" idx="3"/>
          </p:cNvCxnSpPr>
          <p:nvPr/>
        </p:nvCxnSpPr>
        <p:spPr>
          <a:xfrm flipV="1">
            <a:off x="1804016" y="2343768"/>
            <a:ext cx="1482840" cy="1461309"/>
          </a:xfrm>
          <a:prstGeom prst="bentConnector3">
            <a:avLst>
              <a:gd name="adj1" fmla="val 4476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  <a:endCxn id="8" idx="3"/>
          </p:cNvCxnSpPr>
          <p:nvPr/>
        </p:nvCxnSpPr>
        <p:spPr>
          <a:xfrm flipV="1">
            <a:off x="1804016" y="2343768"/>
            <a:ext cx="1482840" cy="2498567"/>
          </a:xfrm>
          <a:prstGeom prst="bentConnector3">
            <a:avLst>
              <a:gd name="adj1" fmla="val 4476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4515293" y="2991492"/>
            <a:ext cx="623433" cy="318037"/>
          </a:xfrm>
          <a:prstGeom prst="bentConnector3">
            <a:avLst>
              <a:gd name="adj1" fmla="val 1264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5024130" y="2816944"/>
            <a:ext cx="805580" cy="484986"/>
          </a:xfrm>
          <a:prstGeom prst="bentConnector3">
            <a:avLst>
              <a:gd name="adj1" fmla="val 395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286856" y="1634612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5184425" y="3462227"/>
            <a:ext cx="969976" cy="685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UI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4344051" y="3462227"/>
            <a:ext cx="647877" cy="6856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DB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3208638" y="3299244"/>
            <a:ext cx="959572" cy="1241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dirty="0"/>
              <a:t>Send </a:t>
            </a:r>
            <a:br>
              <a:rPr lang="de-DE" sz="1867" dirty="0"/>
            </a:br>
            <a:r>
              <a:rPr lang="de-DE" sz="1867" dirty="0"/>
              <a:t>Plain </a:t>
            </a:r>
            <a:br>
              <a:rPr lang="de-DE" sz="1867" dirty="0"/>
            </a:br>
            <a:r>
              <a:rPr lang="de-DE" sz="1867" dirty="0"/>
              <a:t>Meter </a:t>
            </a:r>
            <a:br>
              <a:rPr lang="de-DE" sz="1867" dirty="0"/>
            </a:br>
            <a:r>
              <a:rPr lang="de-DE" sz="1867" dirty="0"/>
              <a:t>Value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3775"/>
            <a:ext cx="6011053" cy="3138228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92832" y="4193844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Household Processing Unit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46754" y="1443221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57510C3-F75E-45F8-8D0E-8D3ED46319E4}"/>
              </a:ext>
            </a:extLst>
          </p:cNvPr>
          <p:cNvSpPr/>
          <p:nvPr/>
        </p:nvSpPr>
        <p:spPr>
          <a:xfrm>
            <a:off x="3092831" y="4662967"/>
            <a:ext cx="6011053" cy="185616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BD69875-74AC-4173-9DFE-AE412DACB792}"/>
              </a:ext>
            </a:extLst>
          </p:cNvPr>
          <p:cNvSpPr txBox="1"/>
          <p:nvPr/>
        </p:nvSpPr>
        <p:spPr>
          <a:xfrm>
            <a:off x="3092832" y="6140121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Netting Entity</a:t>
            </a:r>
          </a:p>
        </p:txBody>
      </p:sp>
      <p:sp>
        <p:nvSpPr>
          <p:cNvPr id="70" name="Sechseck 69">
            <a:extLst>
              <a:ext uri="{FF2B5EF4-FFF2-40B4-BE49-F238E27FC236}">
                <a16:creationId xmlns:a16="http://schemas.microsoft.com/office/drawing/2014/main" id="{19FADACC-BD89-46D1-945D-05BECBBA8D09}"/>
              </a:ext>
            </a:extLst>
          </p:cNvPr>
          <p:cNvSpPr/>
          <p:nvPr/>
        </p:nvSpPr>
        <p:spPr>
          <a:xfrm>
            <a:off x="3454918" y="4772840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NED</a:t>
            </a:r>
            <a:br>
              <a:rPr lang="de-DE" sz="2400" dirty="0"/>
            </a:br>
            <a:r>
              <a:rPr lang="de-DE" sz="2400" dirty="0"/>
              <a:t>JS-Server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C73CED2-AAC4-4B7C-A4D9-656C4FA1A1C2}"/>
              </a:ext>
            </a:extLst>
          </p:cNvPr>
          <p:cNvSpPr/>
          <p:nvPr/>
        </p:nvSpPr>
        <p:spPr>
          <a:xfrm>
            <a:off x="7188200" y="5683194"/>
            <a:ext cx="1728459" cy="7023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ZoKrates</a:t>
            </a:r>
            <a:endParaRPr lang="de-DE" sz="2000" dirty="0"/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9D7E0CD-8C06-494D-92B7-1B3436C57B08}"/>
              </a:ext>
            </a:extLst>
          </p:cNvPr>
          <p:cNvCxnSpPr>
            <a:cxnSpLocks/>
            <a:endCxn id="70" idx="3"/>
          </p:cNvCxnSpPr>
          <p:nvPr/>
        </p:nvCxnSpPr>
        <p:spPr>
          <a:xfrm rot="5400000">
            <a:off x="2581074" y="3933321"/>
            <a:ext cx="2422520" cy="674831"/>
          </a:xfrm>
          <a:prstGeom prst="bentConnector4">
            <a:avLst>
              <a:gd name="adj1" fmla="val 11149"/>
              <a:gd name="adj2" fmla="val 1338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E819974A-7EDC-453A-98C8-F21E840CF12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5459741" y="5683194"/>
            <a:ext cx="1728459" cy="351179"/>
          </a:xfrm>
          <a:prstGeom prst="bentConnector3">
            <a:avLst>
              <a:gd name="adj1" fmla="val 26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14:cNvPr>
              <p14:cNvContentPartPr/>
              <p14:nvPr/>
            </p14:nvContentPartPr>
            <p14:xfrm>
              <a:off x="11408298" y="593749"/>
              <a:ext cx="360" cy="360"/>
            </p14:xfrm>
          </p:contentPart>
        </mc:Choice>
        <mc:Fallback>
          <p:pic>
            <p:nvPicPr>
              <p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9658" y="58474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4" name="Textfeld 203">
            <a:extLst>
              <a:ext uri="{FF2B5EF4-FFF2-40B4-BE49-F238E27FC236}">
                <a16:creationId xmlns:a16="http://schemas.microsoft.com/office/drawing/2014/main" id="{02414674-7AE8-4FA8-8F57-5FBB689EFDB7}"/>
              </a:ext>
            </a:extLst>
          </p:cNvPr>
          <p:cNvSpPr txBox="1"/>
          <p:nvPr/>
        </p:nvSpPr>
        <p:spPr>
          <a:xfrm>
            <a:off x="5945863" y="5655611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11896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6413335" y="2599040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Parity Client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D6BDEAEF-A946-4035-9A1B-247247F16961}"/>
              </a:ext>
            </a:extLst>
          </p:cNvPr>
          <p:cNvCxnSpPr>
            <a:cxnSpLocks/>
          </p:cNvCxnSpPr>
          <p:nvPr/>
        </p:nvCxnSpPr>
        <p:spPr>
          <a:xfrm>
            <a:off x="4859521" y="2352394"/>
            <a:ext cx="2786021" cy="238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804016" y="2822704"/>
            <a:ext cx="674884" cy="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  <a:endCxn id="8" idx="3"/>
          </p:cNvCxnSpPr>
          <p:nvPr/>
        </p:nvCxnSpPr>
        <p:spPr>
          <a:xfrm flipV="1">
            <a:off x="1804016" y="2343768"/>
            <a:ext cx="1482840" cy="1461309"/>
          </a:xfrm>
          <a:prstGeom prst="bentConnector3">
            <a:avLst>
              <a:gd name="adj1" fmla="val 4476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  <a:endCxn id="8" idx="3"/>
          </p:cNvCxnSpPr>
          <p:nvPr/>
        </p:nvCxnSpPr>
        <p:spPr>
          <a:xfrm flipV="1">
            <a:off x="1804016" y="2343768"/>
            <a:ext cx="1482840" cy="2498567"/>
          </a:xfrm>
          <a:prstGeom prst="bentConnector3">
            <a:avLst>
              <a:gd name="adj1" fmla="val 4476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4515293" y="2991492"/>
            <a:ext cx="623433" cy="318037"/>
          </a:xfrm>
          <a:prstGeom prst="bentConnector3">
            <a:avLst>
              <a:gd name="adj1" fmla="val 1264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5024130" y="2816944"/>
            <a:ext cx="805580" cy="484986"/>
          </a:xfrm>
          <a:prstGeom prst="bentConnector3">
            <a:avLst>
              <a:gd name="adj1" fmla="val 395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286856" y="1634612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5184425" y="3462227"/>
            <a:ext cx="969976" cy="685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UI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4344051" y="3462227"/>
            <a:ext cx="647877" cy="6856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DB</a:t>
            </a:r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9764031" y="4772612"/>
            <a:ext cx="1982217" cy="1418311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Validator</a:t>
            </a:r>
            <a:r>
              <a:rPr lang="de-DE" sz="2400" dirty="0"/>
              <a:t> </a:t>
            </a:r>
            <a:r>
              <a:rPr lang="de-DE" sz="2000" dirty="0"/>
              <a:t>Set</a:t>
            </a:r>
            <a:endParaRPr lang="de-DE" sz="2400" dirty="0"/>
          </a:p>
        </p:txBody>
      </p: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5756655" y="2228006"/>
            <a:ext cx="4012296" cy="124390"/>
          </a:xfrm>
          <a:prstGeom prst="bentConnector3">
            <a:avLst>
              <a:gd name="adj1" fmla="val 472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3208638" y="3299244"/>
            <a:ext cx="959572" cy="1241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dirty="0"/>
              <a:t>Send </a:t>
            </a:r>
            <a:br>
              <a:rPr lang="de-DE" sz="1867" dirty="0"/>
            </a:br>
            <a:r>
              <a:rPr lang="de-DE" sz="1867" dirty="0"/>
              <a:t>Plain </a:t>
            </a:r>
            <a:br>
              <a:rPr lang="de-DE" sz="1867" dirty="0"/>
            </a:br>
            <a:r>
              <a:rPr lang="de-DE" sz="1867" dirty="0"/>
              <a:t>Meter </a:t>
            </a:r>
            <a:br>
              <a:rPr lang="de-DE" sz="1867" dirty="0"/>
            </a:br>
            <a:r>
              <a:rPr lang="de-DE" sz="1867" dirty="0"/>
              <a:t>Value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3775"/>
            <a:ext cx="6011053" cy="3138228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9172656" y="1433775"/>
            <a:ext cx="2898361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92832" y="4193844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9172657" y="6100069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46754" y="1443221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57510C3-F75E-45F8-8D0E-8D3ED46319E4}"/>
              </a:ext>
            </a:extLst>
          </p:cNvPr>
          <p:cNvSpPr/>
          <p:nvPr/>
        </p:nvSpPr>
        <p:spPr>
          <a:xfrm>
            <a:off x="3092831" y="4662967"/>
            <a:ext cx="6011053" cy="185616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BD69875-74AC-4173-9DFE-AE412DACB792}"/>
              </a:ext>
            </a:extLst>
          </p:cNvPr>
          <p:cNvSpPr txBox="1"/>
          <p:nvPr/>
        </p:nvSpPr>
        <p:spPr>
          <a:xfrm>
            <a:off x="3092832" y="6140121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Netting Entity</a:t>
            </a:r>
          </a:p>
        </p:txBody>
      </p:sp>
      <p:sp>
        <p:nvSpPr>
          <p:cNvPr id="70" name="Sechseck 69">
            <a:extLst>
              <a:ext uri="{FF2B5EF4-FFF2-40B4-BE49-F238E27FC236}">
                <a16:creationId xmlns:a16="http://schemas.microsoft.com/office/drawing/2014/main" id="{19FADACC-BD89-46D1-945D-05BECBBA8D09}"/>
              </a:ext>
            </a:extLst>
          </p:cNvPr>
          <p:cNvSpPr/>
          <p:nvPr/>
        </p:nvSpPr>
        <p:spPr>
          <a:xfrm>
            <a:off x="3454918" y="4772840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NED</a:t>
            </a:r>
            <a:br>
              <a:rPr lang="de-DE" sz="2400" dirty="0"/>
            </a:br>
            <a:r>
              <a:rPr lang="de-DE" sz="2400" dirty="0"/>
              <a:t>JS-Server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C73CED2-AAC4-4B7C-A4D9-656C4FA1A1C2}"/>
              </a:ext>
            </a:extLst>
          </p:cNvPr>
          <p:cNvSpPr/>
          <p:nvPr/>
        </p:nvSpPr>
        <p:spPr>
          <a:xfrm>
            <a:off x="7188200" y="5683194"/>
            <a:ext cx="1728459" cy="7023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ZoKrates</a:t>
            </a:r>
            <a:endParaRPr lang="de-DE" sz="20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4C2425D-7033-4B17-91F6-BB20B99B2BF1}"/>
              </a:ext>
            </a:extLst>
          </p:cNvPr>
          <p:cNvSpPr txBox="1"/>
          <p:nvPr/>
        </p:nvSpPr>
        <p:spPr>
          <a:xfrm>
            <a:off x="7368437" y="1608927"/>
            <a:ext cx="232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Hashed</a:t>
            </a:r>
            <a:br>
              <a:rPr lang="de-DE" dirty="0"/>
            </a:br>
            <a:r>
              <a:rPr lang="de-DE" dirty="0"/>
              <a:t>Meter Value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9D7E0CD-8C06-494D-92B7-1B3436C57B08}"/>
              </a:ext>
            </a:extLst>
          </p:cNvPr>
          <p:cNvCxnSpPr>
            <a:cxnSpLocks/>
            <a:endCxn id="70" idx="3"/>
          </p:cNvCxnSpPr>
          <p:nvPr/>
        </p:nvCxnSpPr>
        <p:spPr>
          <a:xfrm rot="5400000">
            <a:off x="2581074" y="3933321"/>
            <a:ext cx="2422520" cy="674831"/>
          </a:xfrm>
          <a:prstGeom prst="bentConnector4">
            <a:avLst>
              <a:gd name="adj1" fmla="val 11149"/>
              <a:gd name="adj2" fmla="val 1338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Dokument 94">
            <a:extLst>
              <a:ext uri="{FF2B5EF4-FFF2-40B4-BE49-F238E27FC236}">
                <a16:creationId xmlns:a16="http://schemas.microsoft.com/office/drawing/2014/main" id="{89C4969C-549E-4FE1-8C86-8C488442D628}"/>
              </a:ext>
            </a:extLst>
          </p:cNvPr>
          <p:cNvSpPr/>
          <p:nvPr/>
        </p:nvSpPr>
        <p:spPr>
          <a:xfrm>
            <a:off x="9768951" y="1641165"/>
            <a:ext cx="1693269" cy="117368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dUtility</a:t>
            </a:r>
            <a:endParaRPr lang="de-DE" dirty="0"/>
          </a:p>
        </p:txBody>
      </p:sp>
      <p:sp>
        <p:nvSpPr>
          <p:cNvPr id="113" name="Flussdiagramm: Dokument 112">
            <a:extLst>
              <a:ext uri="{FF2B5EF4-FFF2-40B4-BE49-F238E27FC236}">
                <a16:creationId xmlns:a16="http://schemas.microsoft.com/office/drawing/2014/main" id="{053CF424-6DF1-4C20-99A1-8D14A0FFE60A}"/>
              </a:ext>
            </a:extLst>
          </p:cNvPr>
          <p:cNvSpPr/>
          <p:nvPr/>
        </p:nvSpPr>
        <p:spPr>
          <a:xfrm>
            <a:off x="9759474" y="3350662"/>
            <a:ext cx="1693269" cy="117368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Verification</a:t>
            </a:r>
            <a:br>
              <a:rPr lang="de-DE" sz="2000" dirty="0"/>
            </a:br>
            <a:r>
              <a:rPr lang="de-DE" sz="2000" dirty="0" err="1"/>
              <a:t>Contract</a:t>
            </a:r>
            <a:endParaRPr lang="de-DE" sz="20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DFC287D7-FA58-41C3-9A00-FA858D039A66}"/>
              </a:ext>
            </a:extLst>
          </p:cNvPr>
          <p:cNvCxnSpPr>
            <a:stCxn id="95" idx="2"/>
            <a:endCxn id="113" idx="0"/>
          </p:cNvCxnSpPr>
          <p:nvPr/>
        </p:nvCxnSpPr>
        <p:spPr>
          <a:xfrm flipH="1">
            <a:off x="10606109" y="2737254"/>
            <a:ext cx="9477" cy="61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0CD48D40-EA04-4448-8C49-D61B8450F0F3}"/>
              </a:ext>
            </a:extLst>
          </p:cNvPr>
          <p:cNvSpPr txBox="1"/>
          <p:nvPr/>
        </p:nvSpPr>
        <p:spPr>
          <a:xfrm>
            <a:off x="10565588" y="2804240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Verify</a:t>
            </a:r>
            <a:r>
              <a:rPr lang="de-DE" dirty="0"/>
              <a:t> Proof</a:t>
            </a: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E819974A-7EDC-453A-98C8-F21E840CF12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5459741" y="5683194"/>
            <a:ext cx="1728459" cy="351179"/>
          </a:xfrm>
          <a:prstGeom prst="bentConnector3">
            <a:avLst>
              <a:gd name="adj1" fmla="val 26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1A0F38D8-160C-4E7C-9C02-A19F5D66EC5B}"/>
              </a:ext>
            </a:extLst>
          </p:cNvPr>
          <p:cNvCxnSpPr>
            <a:stCxn id="95" idx="3"/>
            <a:endCxn id="101" idx="3"/>
          </p:cNvCxnSpPr>
          <p:nvPr/>
        </p:nvCxnSpPr>
        <p:spPr>
          <a:xfrm>
            <a:off x="11462220" y="2228006"/>
            <a:ext cx="284028" cy="3253762"/>
          </a:xfrm>
          <a:prstGeom prst="bentConnector3">
            <a:avLst>
              <a:gd name="adj1" fmla="val 180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14:cNvPr>
              <p14:cNvContentPartPr/>
              <p14:nvPr/>
            </p14:nvContentPartPr>
            <p14:xfrm>
              <a:off x="11408298" y="593749"/>
              <a:ext cx="360" cy="360"/>
            </p14:xfrm>
          </p:contentPart>
        </mc:Choice>
        <mc:Fallback>
          <p:pic>
            <p:nvPicPr>
              <p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9658" y="58474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4" name="Textfeld 203">
            <a:extLst>
              <a:ext uri="{FF2B5EF4-FFF2-40B4-BE49-F238E27FC236}">
                <a16:creationId xmlns:a16="http://schemas.microsoft.com/office/drawing/2014/main" id="{02414674-7AE8-4FA8-8F57-5FBB689EFDB7}"/>
              </a:ext>
            </a:extLst>
          </p:cNvPr>
          <p:cNvSpPr txBox="1"/>
          <p:nvPr/>
        </p:nvSpPr>
        <p:spPr>
          <a:xfrm>
            <a:off x="5945863" y="5655611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Dispatch</a:t>
            </a:r>
          </a:p>
        </p:txBody>
      </p:sp>
      <p:cxnSp>
        <p:nvCxnSpPr>
          <p:cNvPr id="207" name="Verbinder: gewinkelt 206">
            <a:extLst>
              <a:ext uri="{FF2B5EF4-FFF2-40B4-BE49-F238E27FC236}">
                <a16:creationId xmlns:a16="http://schemas.microsoft.com/office/drawing/2014/main" id="{13DABF9C-A673-4B3B-B2AF-4D54D0BA2EF3}"/>
              </a:ext>
            </a:extLst>
          </p:cNvPr>
          <p:cNvCxnSpPr>
            <a:cxnSpLocks/>
          </p:cNvCxnSpPr>
          <p:nvPr/>
        </p:nvCxnSpPr>
        <p:spPr>
          <a:xfrm flipV="1">
            <a:off x="5611140" y="2507219"/>
            <a:ext cx="4152890" cy="2459565"/>
          </a:xfrm>
          <a:prstGeom prst="bentConnector3">
            <a:avLst>
              <a:gd name="adj1" fmla="val 907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B7B0D5CD-9913-4103-8AE9-3703D2CCB6D2}"/>
              </a:ext>
            </a:extLst>
          </p:cNvPr>
          <p:cNvCxnSpPr>
            <a:cxnSpLocks/>
          </p:cNvCxnSpPr>
          <p:nvPr/>
        </p:nvCxnSpPr>
        <p:spPr>
          <a:xfrm flipV="1">
            <a:off x="5705087" y="3838541"/>
            <a:ext cx="4073100" cy="1469612"/>
          </a:xfrm>
          <a:prstGeom prst="bentConnector3">
            <a:avLst>
              <a:gd name="adj1" fmla="val 94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41B8B076-DAD3-4864-85D4-D99750702D95}"/>
              </a:ext>
            </a:extLst>
          </p:cNvPr>
          <p:cNvCxnSpPr>
            <a:cxnSpLocks/>
            <a:stCxn id="70" idx="0"/>
            <a:endCxn id="101" idx="1"/>
          </p:cNvCxnSpPr>
          <p:nvPr/>
        </p:nvCxnSpPr>
        <p:spPr>
          <a:xfrm flipV="1">
            <a:off x="5916091" y="5481768"/>
            <a:ext cx="3847940" cy="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1968D5DF-49D7-4E1A-A336-18975C70FDB7}"/>
              </a:ext>
            </a:extLst>
          </p:cNvPr>
          <p:cNvSpPr txBox="1"/>
          <p:nvPr/>
        </p:nvSpPr>
        <p:spPr>
          <a:xfrm>
            <a:off x="7068034" y="4986343"/>
            <a:ext cx="19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Deploy (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F64BFC96-585C-479C-920E-C10949B30CB9}"/>
              </a:ext>
            </a:extLst>
          </p:cNvPr>
          <p:cNvSpPr txBox="1"/>
          <p:nvPr/>
        </p:nvSpPr>
        <p:spPr>
          <a:xfrm>
            <a:off x="5885780" y="4649192"/>
            <a:ext cx="151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Proofs</a:t>
            </a:r>
          </a:p>
        </p:txBody>
      </p:sp>
    </p:spTree>
    <p:extLst>
      <p:ext uri="{BB962C8B-B14F-4D97-AF65-F5344CB8AC3E}">
        <p14:creationId xmlns:p14="http://schemas.microsoft.com/office/powerpoint/2010/main" val="22905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7DBCE-4BD7-4044-8A53-F220C3F7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on Privacy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E2BA8-FA13-4BEE-92B7-BFAB9D21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description</a:t>
            </a:r>
            <a:r>
              <a:rPr lang="de-DE" dirty="0"/>
              <a:t> in </a:t>
            </a:r>
            <a:r>
              <a:rPr lang="de-DE" dirty="0" err="1"/>
              <a:t>notes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09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CD5FB8-0E0E-4FF7-937C-834FE84F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174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FEF7D-7472-4C85-AE53-6E8AC13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DEF03-6252-43E2-B99D-EC85C48B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err="1"/>
              <a:t>Smpc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Ned </a:t>
            </a:r>
            <a:r>
              <a:rPr lang="de-DE" dirty="0" err="1"/>
              <a:t>central</a:t>
            </a:r>
            <a:r>
              <a:rPr lang="de-DE" dirty="0"/>
              <a:t>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in </a:t>
            </a:r>
            <a:r>
              <a:rPr lang="de-DE" dirty="0" err="1"/>
              <a:t>privacy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+ 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+  </a:t>
            </a:r>
            <a:r>
              <a:rPr lang="de-DE" dirty="0" err="1"/>
              <a:t>Platformindependent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Gas </a:t>
            </a:r>
            <a:r>
              <a:rPr lang="de-DE" dirty="0" err="1"/>
              <a:t>costs</a:t>
            </a:r>
            <a:r>
              <a:rPr lang="de-DE" dirty="0"/>
              <a:t> (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deployment,etc</a:t>
            </a:r>
            <a:r>
              <a:rPr lang="de-DE" dirty="0"/>
              <a:t>.)</a:t>
            </a:r>
          </a:p>
          <a:p>
            <a:pPr>
              <a:buFontTx/>
              <a:buChar char="-"/>
            </a:pP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67D3D26-6992-4E44-8537-AA1121699DC2}"/>
                  </a:ext>
                </a:extLst>
              </p14:cNvPr>
              <p14:cNvContentPartPr/>
              <p14:nvPr/>
            </p14:nvContentPartPr>
            <p14:xfrm>
              <a:off x="5065098" y="1379989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67D3D26-6992-4E44-8537-AA1121699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6458" y="13709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7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CC432-4DE4-4BC0-AC48-059D3BAC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B9CB07-8D28-4CDD-97DD-BFF99592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8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5F314D7-B23A-4AB2-B607-0A47F827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FC5637-CEFF-42DA-8218-B898A47E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just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Approach on Privacy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2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3D2DA-49AC-4D60-A088-C555B6F7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5A1A2-3F5B-439A-9071-B2CFC974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Blockchain?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80C64EA2-806E-46F0-A263-0B3AB020121E}"/>
                  </a:ext>
                </a:extLst>
              </p14:cNvPr>
              <p14:cNvContentPartPr/>
              <p14:nvPr/>
            </p14:nvContentPartPr>
            <p14:xfrm>
              <a:off x="3994458" y="4135130"/>
              <a:ext cx="28440" cy="568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80C64EA2-806E-46F0-A263-0B3AB0201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818" y="4126490"/>
                <a:ext cx="4608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6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9ACE59B-05EC-4097-B307-E8C765488FF0}"/>
              </a:ext>
            </a:extLst>
          </p:cNvPr>
          <p:cNvSpPr txBox="1"/>
          <p:nvPr/>
        </p:nvSpPr>
        <p:spPr>
          <a:xfrm>
            <a:off x="4715443" y="4578401"/>
            <a:ext cx="142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EEG Umlage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C5ECF9-13E2-4555-AADC-503907462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8649E-9C58-4FC7-9015-F31146C81FB2}"/>
              </a:ext>
            </a:extLst>
          </p:cNvPr>
          <p:cNvSpPr txBox="1"/>
          <p:nvPr/>
        </p:nvSpPr>
        <p:spPr>
          <a:xfrm>
            <a:off x="4715443" y="4578401"/>
            <a:ext cx="142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EEG Umlage</a:t>
            </a:r>
          </a:p>
        </p:txBody>
      </p:sp>
      <p:sp>
        <p:nvSpPr>
          <p:cNvPr id="18" name="Flussdiagramm: Zusammenführung 17">
            <a:extLst>
              <a:ext uri="{FF2B5EF4-FFF2-40B4-BE49-F238E27FC236}">
                <a16:creationId xmlns:a16="http://schemas.microsoft.com/office/drawing/2014/main" id="{454E9FA4-52BF-4854-9A89-33345565CCE5}"/>
              </a:ext>
            </a:extLst>
          </p:cNvPr>
          <p:cNvSpPr/>
          <p:nvPr/>
        </p:nvSpPr>
        <p:spPr>
          <a:xfrm>
            <a:off x="4824172" y="4466640"/>
            <a:ext cx="1181520" cy="1181520"/>
          </a:xfrm>
          <a:prstGeom prst="flowChartSummingJunction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2A7B7C-9A94-4022-A237-A341A91CE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3638" y="4360514"/>
            <a:ext cx="1358413" cy="1358413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4DD95E-2A26-4FD4-8851-FEAD57F76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4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357" y="2184780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0775" y="4581297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1646" y="633210"/>
            <a:ext cx="1568705" cy="15687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4785179" y="5960240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39" y="2155325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9721" y="5798360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524" y="4581297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5219" y="5799584"/>
            <a:ext cx="700835" cy="700835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488643" y="2891909"/>
            <a:ext cx="940823" cy="477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208" y="2750301"/>
            <a:ext cx="991585" cy="16162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069841" y="4224978"/>
            <a:ext cx="359625" cy="458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762533" y="4224978"/>
            <a:ext cx="369787" cy="458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6762533" y="2891910"/>
            <a:ext cx="940824" cy="772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6096000" y="2201915"/>
            <a:ext cx="1" cy="4139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84199-97C6-4375-85BE-8FF585378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7A21DC-A0B1-4EDF-B28E-0ED55ACEC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A2BBBB-97FD-439C-8849-D12E6C05E7DE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0" name="Grafik 9" descr="Schlüssel">
            <a:extLst>
              <a:ext uri="{FF2B5EF4-FFF2-40B4-BE49-F238E27FC236}">
                <a16:creationId xmlns:a16="http://schemas.microsoft.com/office/drawing/2014/main" id="{E2619C5D-DEBC-4DC9-BF80-EA3817B1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153786" y="2119981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4493504" y="4832903"/>
            <a:ext cx="1724417" cy="1046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3187787" y="4832903"/>
            <a:ext cx="1133901" cy="10464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3123536" y="4201698"/>
            <a:ext cx="1262409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4530206" y="4007395"/>
            <a:ext cx="1273705" cy="37730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6338935" y="3805077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614959" y="2829137"/>
            <a:ext cx="1954563" cy="975940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3774"/>
            <a:ext cx="6011053" cy="50759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86187" y="6099317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Household Processing Unit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00464B-6CF8-444B-819D-36FF4304C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B7E24E-6730-46D5-96DC-741E0010210C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661927-9FB2-4FA8-9961-9EFA8145E934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DBFD3C-901D-45EF-B38B-849393C276E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E049BF3-7EEC-4261-8082-694161B0E9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0791196-7FCC-4D17-B61B-8B7414A33A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717574-EA42-445E-A517-BB146D583C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2CEFB84-EF33-478B-B901-11E1AA9AE2C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A652A98-4232-4AF8-9A61-8CA7CFD0DFA4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4FF44F5-8D8D-4F1B-B3F4-01C9294A2BF3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6AE6C77-695B-4A12-B481-031BCE27AD54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34" name="Grafik 33" descr="Schlüssel">
            <a:extLst>
              <a:ext uri="{FF2B5EF4-FFF2-40B4-BE49-F238E27FC236}">
                <a16:creationId xmlns:a16="http://schemas.microsoft.com/office/drawing/2014/main" id="{BDA42C5C-F130-4639-9926-4DEC363A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519</Words>
  <Application>Microsoft Office PowerPoint</Application>
  <PresentationFormat>Breitbild</PresentationFormat>
  <Paragraphs>190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Netz</vt:lpstr>
      <vt:lpstr>Decentralized energy trading</vt:lpstr>
      <vt:lpstr>Content</vt:lpstr>
      <vt:lpstr>Motivation</vt:lpstr>
      <vt:lpstr>Motivation</vt:lpstr>
      <vt:lpstr>Motivation</vt:lpstr>
      <vt:lpstr>Motivation</vt:lpstr>
      <vt:lpstr>Motivation</vt:lpstr>
      <vt:lpstr>Recap: Midterm presentation</vt:lpstr>
      <vt:lpstr>Recap: midterm presentation</vt:lpstr>
      <vt:lpstr>Recap: Midterm PResentation</vt:lpstr>
      <vt:lpstr>Approach on privacy</vt:lpstr>
      <vt:lpstr>Approach on privacy</vt:lpstr>
      <vt:lpstr>Approach on privacy</vt:lpstr>
      <vt:lpstr>Approach on Privacy</vt:lpstr>
      <vt:lpstr>Demo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trading</dc:title>
  <dc:creator>Holz, Julia</dc:creator>
  <cp:lastModifiedBy>Holz, Julia</cp:lastModifiedBy>
  <cp:revision>17</cp:revision>
  <dcterms:created xsi:type="dcterms:W3CDTF">2019-07-01T13:37:09Z</dcterms:created>
  <dcterms:modified xsi:type="dcterms:W3CDTF">2019-07-01T19:40:32Z</dcterms:modified>
</cp:coreProperties>
</file>