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0" r:id="rId1"/>
  </p:sldMasterIdLst>
  <p:notesMasterIdLst>
    <p:notesMasterId r:id="rId26"/>
  </p:notesMasterIdLst>
  <p:sldIdLst>
    <p:sldId id="256" r:id="rId2"/>
    <p:sldId id="272" r:id="rId3"/>
    <p:sldId id="276" r:id="rId4"/>
    <p:sldId id="284" r:id="rId5"/>
    <p:sldId id="283" r:id="rId6"/>
    <p:sldId id="277" r:id="rId7"/>
    <p:sldId id="268" r:id="rId8"/>
    <p:sldId id="280" r:id="rId9"/>
    <p:sldId id="293" r:id="rId10"/>
    <p:sldId id="278" r:id="rId11"/>
    <p:sldId id="285" r:id="rId12"/>
    <p:sldId id="271" r:id="rId13"/>
    <p:sldId id="265" r:id="rId14"/>
    <p:sldId id="288" r:id="rId15"/>
    <p:sldId id="289" r:id="rId16"/>
    <p:sldId id="290" r:id="rId17"/>
    <p:sldId id="291" r:id="rId18"/>
    <p:sldId id="292" r:id="rId19"/>
    <p:sldId id="270" r:id="rId20"/>
    <p:sldId id="297" r:id="rId21"/>
    <p:sldId id="298" r:id="rId22"/>
    <p:sldId id="294" r:id="rId23"/>
    <p:sldId id="295" r:id="rId24"/>
    <p:sldId id="29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43" autoAdjust="0"/>
  </p:normalViewPr>
  <p:slideViewPr>
    <p:cSldViewPr snapToGrid="0">
      <p:cViewPr>
        <p:scale>
          <a:sx n="87" d="100"/>
          <a:sy n="87" d="100"/>
        </p:scale>
        <p:origin x="1090" y="4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Estimated Gas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800</c:v>
                </c:pt>
                <c:pt idx="6">
                  <c:v>1600</c:v>
                </c:pt>
                <c:pt idx="7">
                  <c:v>3200</c:v>
                </c:pt>
                <c:pt idx="8">
                  <c:v>6400</c:v>
                </c:pt>
                <c:pt idx="9">
                  <c:v>12800</c:v>
                </c:pt>
                <c:pt idx="10">
                  <c:v>25600</c:v>
                </c:pt>
              </c:numCache>
            </c:numRef>
          </c:cat>
          <c:val>
            <c:numRef>
              <c:f>Tabelle1!$B$2:$B$12</c:f>
              <c:numCache>
                <c:formatCode>General</c:formatCode>
                <c:ptCount val="11"/>
                <c:pt idx="0">
                  <c:v>5825979</c:v>
                </c:pt>
                <c:pt idx="1">
                  <c:v>11647570</c:v>
                </c:pt>
                <c:pt idx="2">
                  <c:v>23291485</c:v>
                </c:pt>
                <c:pt idx="3">
                  <c:v>28740250</c:v>
                </c:pt>
                <c:pt idx="4">
                  <c:v>57405729</c:v>
                </c:pt>
                <c:pt idx="5">
                  <c:v>114748406</c:v>
                </c:pt>
                <c:pt idx="6">
                  <c:v>229480634</c:v>
                </c:pt>
                <c:pt idx="7">
                  <c:v>459132590</c:v>
                </c:pt>
                <c:pt idx="8">
                  <c:v>919186503</c:v>
                </c:pt>
                <c:pt idx="9">
                  <c:v>1842294328</c:v>
                </c:pt>
                <c:pt idx="10">
                  <c:v>3700509978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B-43AD-9F3C-DE8E74A5D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2301624"/>
        <c:axId val="542298344"/>
      </c:barChart>
      <c:catAx>
        <c:axId val="54230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2298344"/>
        <c:crosses val="autoZero"/>
        <c:auto val="1"/>
        <c:lblAlgn val="ctr"/>
        <c:lblOffset val="100"/>
        <c:noMultiLvlLbl val="0"/>
      </c:catAx>
      <c:valAx>
        <c:axId val="54229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230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200</c:v>
                </c:pt>
                <c:pt idx="1">
                  <c:v>100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100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122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60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Ethereum Proof </a:t>
            </a:r>
            <a:r>
              <a:rPr lang="de-DE" dirty="0" err="1"/>
              <a:t>of</a:t>
            </a:r>
            <a:r>
              <a:rPr lang="de-DE" dirty="0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Built</a:t>
            </a:r>
            <a:r>
              <a:rPr lang="de-DE" dirty="0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Validator</a:t>
            </a:r>
            <a:r>
              <a:rPr lang="de-DE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Settlement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Gas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netting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Block rate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netting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5 </a:t>
            </a:r>
            <a:r>
              <a:rPr lang="de-DE" dirty="0" err="1">
                <a:sym typeface="Wingdings" panose="05000000000000000000" pitchFamily="2" charset="2"/>
              </a:rPr>
              <a:t>blocks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82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</a:t>
            </a:r>
            <a:r>
              <a:rPr lang="de-DE" dirty="0" err="1"/>
              <a:t>Explain</a:t>
            </a:r>
            <a:r>
              <a:rPr lang="de-DE" dirty="0"/>
              <a:t> Settlement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overlay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0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household groups. In this case more consumed than produced</a:t>
            </a:r>
          </a:p>
          <a:p>
            <a:r>
              <a:rPr lang="en-US" dirty="0"/>
              <a:t>we ensure that one household group (in this case the Producer)</a:t>
            </a:r>
          </a:p>
          <a:p>
            <a:r>
              <a:rPr lang="en-US" dirty="0"/>
              <a:t>we can guarantee to fulfill everyone's 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83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want that all producing household's get a appropriate cut from the cake, every producing household shares their percentage of contribution to the system applied to the total amount of energy needed.</a:t>
            </a:r>
          </a:p>
          <a:p>
            <a:r>
              <a:rPr lang="en-US" dirty="0"/>
              <a:t>In this case, hh1 contributed 66% to the system so they get share 66% of 200 = 132 amount of energy spread to all households in a FIFS manner (time of household added)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053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. </a:t>
            </a:r>
            <a:r>
              <a:rPr lang="de-DE" dirty="0" err="1"/>
              <a:t>Approximately</a:t>
            </a:r>
            <a:r>
              <a:rPr lang="de-DE" dirty="0"/>
              <a:t> 10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598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Current evaluation:</a:t>
            </a:r>
          </a:p>
          <a:p>
            <a:pPr lvl="1"/>
            <a:r>
              <a:rPr lang="en-GB" noProof="0" dirty="0"/>
              <a:t>Strengths</a:t>
            </a:r>
          </a:p>
          <a:p>
            <a:pPr lvl="1"/>
            <a:r>
              <a:rPr lang="en-GB" noProof="0" dirty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491823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322072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77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Cryptography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Usage of private/ public keys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 suitable/ sufficient for our use case, as we need a link between the real households and their keys to ensure correctness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Zero-knowledge proofs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 party proves to another party that a transaction is true without revealing details about the specific transaction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Implementation by complex cryptographic methods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allows verification of transactions without revealing identities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suitable for our requirements</a:t>
            </a:r>
          </a:p>
          <a:p>
            <a:pPr lvl="0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Hawk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Smart contract system encrypting transactions on the blockchain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Relies on zero-knowledge proofs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off-chaining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 benefit of cost or performance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stable version released by now</a:t>
            </a:r>
          </a:p>
          <a:p>
            <a:pPr rtl="0" fontAlgn="base"/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ZoKrates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toolbox using and providing zero-knowledge proof methods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also allows off-chaining of computational steps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 cost and performance benefit possible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810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62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67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actors</a:t>
            </a:r>
            <a:r>
              <a:rPr lang="de-DE" dirty="0"/>
              <a:t>: different Consumer, </a:t>
            </a:r>
            <a:r>
              <a:rPr lang="de-DE" dirty="0" err="1"/>
              <a:t>Prosumer</a:t>
            </a:r>
            <a:endParaRPr lang="de-DE" dirty="0"/>
          </a:p>
          <a:p>
            <a:r>
              <a:rPr lang="de-DE" dirty="0" err="1"/>
              <a:t>Prosumer</a:t>
            </a:r>
            <a:r>
              <a:rPr lang="de-DE" dirty="0"/>
              <a:t> </a:t>
            </a:r>
            <a:r>
              <a:rPr lang="de-DE" dirty="0" err="1"/>
              <a:t>sells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Utility </a:t>
            </a:r>
            <a:r>
              <a:rPr lang="de-DE" dirty="0" err="1"/>
              <a:t>with</a:t>
            </a:r>
            <a:r>
              <a:rPr lang="de-DE" dirty="0"/>
              <a:t> EEG Umlage</a:t>
            </a:r>
          </a:p>
          <a:p>
            <a:r>
              <a:rPr lang="de-DE" dirty="0"/>
              <a:t>Consumer </a:t>
            </a:r>
            <a:r>
              <a:rPr lang="de-DE" dirty="0" err="1"/>
              <a:t>buys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6220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EEG Subvention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2020 on</a:t>
            </a:r>
          </a:p>
        </p:txBody>
      </p:sp>
    </p:spTree>
    <p:extLst>
      <p:ext uri="{BB962C8B-B14F-4D97-AF65-F5344CB8AC3E}">
        <p14:creationId xmlns:p14="http://schemas.microsoft.com/office/powerpoint/2010/main" val="301982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will not </a:t>
            </a:r>
            <a:r>
              <a:rPr lang="de-DE" dirty="0" err="1"/>
              <a:t>be</a:t>
            </a:r>
            <a:r>
              <a:rPr lang="de-DE" dirty="0"/>
              <a:t> profitable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households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Ethereum Blockchain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market</a:t>
            </a:r>
            <a:endParaRPr lang="de-DE" dirty="0"/>
          </a:p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Authority Consensus</a:t>
            </a:r>
          </a:p>
          <a:p>
            <a:r>
              <a:rPr lang="de-DE" dirty="0"/>
              <a:t>Households </a:t>
            </a:r>
            <a:r>
              <a:rPr lang="de-DE" dirty="0" err="1"/>
              <a:t>can</a:t>
            </a:r>
            <a:r>
              <a:rPr lang="de-DE" dirty="0"/>
              <a:t> trade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</a:p>
          <a:p>
            <a:r>
              <a:rPr lang="de-DE" dirty="0"/>
              <a:t>Energy Utility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&lt; </a:t>
            </a:r>
            <a:r>
              <a:rPr lang="de-DE" dirty="0" err="1"/>
              <a:t>Consumed</a:t>
            </a:r>
            <a:r>
              <a:rPr lang="de-DE" dirty="0"/>
              <a:t> </a:t>
            </a:r>
            <a:r>
              <a:rPr lang="de-DE" dirty="0" err="1"/>
              <a:t>energy</a:t>
            </a:r>
            <a:endParaRPr lang="de-DE" dirty="0"/>
          </a:p>
          <a:p>
            <a:r>
              <a:rPr lang="de-DE" dirty="0" err="1"/>
              <a:t>Makes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profitable </a:t>
            </a:r>
            <a:r>
              <a:rPr lang="de-DE" dirty="0" err="1"/>
              <a:t>again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04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baseline="0" dirty="0" err="1">
                <a:sym typeface="Wingdings" panose="05000000000000000000" pitchFamily="2" charset="2"/>
              </a:rPr>
              <a:t>We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explain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along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r>
              <a:rPr lang="de-DE" baseline="0" dirty="0">
                <a:sym typeface="Wingdings" panose="05000000000000000000" pitchFamily="2" charset="2"/>
              </a:rPr>
              <a:t> stream</a:t>
            </a:r>
          </a:p>
          <a:p>
            <a:pPr marL="457200" indent="-298450"/>
            <a:r>
              <a:rPr lang="de-DE" baseline="0" dirty="0">
                <a:sym typeface="Wingdings" panose="05000000000000000000" pitchFamily="2" charset="2"/>
              </a:rPr>
              <a:t>Sensors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solar </a:t>
            </a:r>
            <a:r>
              <a:rPr lang="de-DE" baseline="0" dirty="0" err="1">
                <a:sym typeface="Wingdings" panose="05000000000000000000" pitchFamily="2" charset="2"/>
              </a:rPr>
              <a:t>panel</a:t>
            </a:r>
            <a:r>
              <a:rPr lang="de-DE" baseline="0" dirty="0">
                <a:sym typeface="Wingdings" panose="05000000000000000000" pitchFamily="2" charset="2"/>
              </a:rPr>
              <a:t> and </a:t>
            </a:r>
            <a:r>
              <a:rPr lang="de-DE" baseline="0" dirty="0" err="1">
                <a:sym typeface="Wingdings" panose="05000000000000000000" pitchFamily="2" charset="2"/>
              </a:rPr>
              <a:t>energy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consumption</a:t>
            </a:r>
            <a:r>
              <a:rPr lang="de-DE" baseline="0" dirty="0">
                <a:sym typeface="Wingdings" panose="05000000000000000000" pitchFamily="2" charset="2"/>
              </a:rPr>
              <a:t> stream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to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hhs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dirty="0" err="1">
                <a:sym typeface="Wingdings" panose="05000000000000000000" pitchFamily="2" charset="2"/>
              </a:rPr>
              <a:t>Encapsulated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a smart </a:t>
            </a:r>
            <a:r>
              <a:rPr lang="de-DE" baseline="0" dirty="0" err="1">
                <a:sym typeface="Wingdings" panose="05000000000000000000" pitchFamily="2" charset="2"/>
              </a:rPr>
              <a:t>meter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dirty="0">
                <a:sym typeface="Wingdings" panose="05000000000000000000" pitchFamily="2" charset="2"/>
              </a:rPr>
              <a:t>Send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periodically</a:t>
            </a:r>
            <a:r>
              <a:rPr lang="de-DE" baseline="0" dirty="0">
                <a:sym typeface="Wingdings" panose="05000000000000000000" pitchFamily="2" charset="2"/>
              </a:rPr>
              <a:t> (</a:t>
            </a:r>
            <a:r>
              <a:rPr lang="de-DE" baseline="0" dirty="0" err="1">
                <a:sym typeface="Wingdings" panose="05000000000000000000" pitchFamily="2" charset="2"/>
              </a:rPr>
              <a:t>currently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every</a:t>
            </a:r>
            <a:r>
              <a:rPr lang="de-DE" baseline="0" dirty="0">
                <a:sym typeface="Wingdings" panose="05000000000000000000" pitchFamily="2" charset="2"/>
              </a:rPr>
              <a:t> 30s)</a:t>
            </a:r>
          </a:p>
          <a:p>
            <a:pPr marL="457200" indent="-298450"/>
            <a:r>
              <a:rPr lang="de-DE" baseline="0" dirty="0">
                <a:sym typeface="Wingdings" panose="05000000000000000000" pitchFamily="2" charset="2"/>
              </a:rPr>
              <a:t>Add </a:t>
            </a:r>
            <a:r>
              <a:rPr lang="de-DE" baseline="0" dirty="0" err="1">
                <a:sym typeface="Wingdings" panose="05000000000000000000" pitchFamily="2" charset="2"/>
              </a:rPr>
              <a:t>component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that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signs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sensor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endParaRPr lang="de-D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42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NodeJS</a:t>
            </a:r>
            <a:r>
              <a:rPr lang="de-DE" dirty="0"/>
              <a:t> Server </a:t>
            </a:r>
            <a:r>
              <a:rPr lang="de-DE" dirty="0" err="1"/>
              <a:t>with</a:t>
            </a:r>
            <a:r>
              <a:rPr lang="de-DE" dirty="0"/>
              <a:t> Express.js </a:t>
            </a:r>
            <a:r>
              <a:rPr lang="de-DE" dirty="0" err="1"/>
              <a:t>as</a:t>
            </a:r>
            <a:r>
              <a:rPr lang="de-DE" dirty="0"/>
              <a:t> universal </a:t>
            </a:r>
            <a:r>
              <a:rPr lang="de-DE" dirty="0" err="1"/>
              <a:t>middleware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MongoDB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Sensors Data (and Blockchain Data,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 Interface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Data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Database via HHS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Parity Client </a:t>
            </a:r>
            <a:r>
              <a:rPr lang="de-DE" dirty="0" err="1"/>
              <a:t>as</a:t>
            </a:r>
            <a:r>
              <a:rPr lang="de-DE" dirty="0"/>
              <a:t> Interface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293121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HHUnit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Looks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crowded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33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6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1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0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8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6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8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4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67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39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6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38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4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9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35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7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9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984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0299" y="1753256"/>
            <a:ext cx="7673086" cy="818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Cloud Prototyping SS19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13258" y="2571750"/>
            <a:ext cx="6507167" cy="1148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Decentralized Energy Trading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Midterm Presentation</a:t>
            </a:r>
            <a:endParaRPr sz="240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98EA7E-5C58-4FBF-84D9-9027CE472D2C}"/>
              </a:ext>
            </a:extLst>
          </p:cNvPr>
          <p:cNvCxnSpPr/>
          <p:nvPr/>
        </p:nvCxnSpPr>
        <p:spPr>
          <a:xfrm>
            <a:off x="835572" y="2571750"/>
            <a:ext cx="747285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Household </a:t>
            </a:r>
            <a:r>
              <a:rPr lang="de-DE" dirty="0" err="1"/>
              <a:t>processing</a:t>
            </a:r>
            <a:r>
              <a:rPr lang="de-DE" dirty="0"/>
              <a:t> Unit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3755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NodeJS</a:t>
            </a:r>
            <a:r>
              <a:rPr lang="de-DE" dirty="0"/>
              <a:t> Server </a:t>
            </a:r>
            <a:r>
              <a:rPr lang="de-DE" dirty="0" err="1"/>
              <a:t>with</a:t>
            </a:r>
            <a:r>
              <a:rPr lang="de-DE" dirty="0"/>
              <a:t> Express.js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MongoDB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Sensors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Blockchain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Displaying</a:t>
            </a:r>
            <a:r>
              <a:rPr lang="de-DE" dirty="0"/>
              <a:t>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Parity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54539F-0F30-45CD-9491-103C31E63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7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65339" y="1589985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70127" y="3624677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390840" y="3624677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42651" y="3151273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397654" y="3005546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54201" y="285380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11219" y="2121852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Mehrere Dokumente 99">
            <a:extLst>
              <a:ext uri="{FF2B5EF4-FFF2-40B4-BE49-F238E27FC236}">
                <a16:creationId xmlns:a16="http://schemas.microsoft.com/office/drawing/2014/main" id="{84AE54B7-611E-4AA6-BB53-CF5379361315}"/>
              </a:ext>
            </a:extLst>
          </p:cNvPr>
          <p:cNvSpPr/>
          <p:nvPr/>
        </p:nvSpPr>
        <p:spPr>
          <a:xfrm>
            <a:off x="7224599" y="1565833"/>
            <a:ext cx="1486662" cy="1063732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dUtility</a:t>
            </a:r>
            <a:endParaRPr lang="de-DE" dirty="0"/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7153735" y="3345804"/>
            <a:ext cx="1486663" cy="1063733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Validator</a:t>
            </a:r>
            <a:r>
              <a:rPr lang="de-DE" dirty="0"/>
              <a:t> Set</a:t>
            </a:r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4E88464C-3616-4AB4-8CBB-6BA2886CBEA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677141" y="2097699"/>
            <a:ext cx="1547458" cy="349232"/>
          </a:xfrm>
          <a:prstGeom prst="bentConnector3">
            <a:avLst>
              <a:gd name="adj1" fmla="val 85454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3C8C2C4-E671-43B6-92F1-19AC9D872313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3271067" y="1565833"/>
            <a:ext cx="4799140" cy="24152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DD04349-B427-414F-8B7B-B19B4D0E9850}"/>
              </a:ext>
            </a:extLst>
          </p:cNvPr>
          <p:cNvCxnSpPr>
            <a:cxnSpLocks/>
            <a:stCxn id="65" idx="0"/>
            <a:endCxn id="101" idx="1"/>
          </p:cNvCxnSpPr>
          <p:nvPr/>
        </p:nvCxnSpPr>
        <p:spPr>
          <a:xfrm>
            <a:off x="6600081" y="3385674"/>
            <a:ext cx="553654" cy="491997"/>
          </a:xfrm>
          <a:prstGeom prst="bentConnector3">
            <a:avLst>
              <a:gd name="adj1" fmla="val 7202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4549140" y="1017725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Collecting</a:t>
            </a:r>
            <a:r>
              <a:rPr lang="de-DE" sz="1400" dirty="0"/>
              <a:t> </a:t>
            </a:r>
            <a:r>
              <a:rPr lang="de-DE" sz="1400" dirty="0" err="1"/>
              <a:t>Deeds</a:t>
            </a:r>
            <a:endParaRPr lang="de-DE" sz="14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E35B4D5C-EE5A-42C0-BB0F-95E7D09FFD4B}"/>
              </a:ext>
            </a:extLst>
          </p:cNvPr>
          <p:cNvSpPr txBox="1"/>
          <p:nvPr/>
        </p:nvSpPr>
        <p:spPr>
          <a:xfrm>
            <a:off x="3852001" y="1853167"/>
            <a:ext cx="237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Consume</a:t>
            </a:r>
            <a:r>
              <a:rPr lang="de-DE" sz="1400" dirty="0"/>
              <a:t>/</a:t>
            </a:r>
            <a:r>
              <a:rPr lang="de-DE" sz="1400" dirty="0" err="1"/>
              <a:t>Produce</a:t>
            </a:r>
            <a:endParaRPr lang="de-DE" sz="1400" dirty="0"/>
          </a:p>
          <a:p>
            <a:pPr algn="ctr"/>
            <a:r>
              <a:rPr lang="de-DE" sz="1400" dirty="0"/>
              <a:t>Transactions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BF55AD7-F718-47BC-A633-236ECE7FA349}"/>
              </a:ext>
            </a:extLst>
          </p:cNvPr>
          <p:cNvSpPr txBox="1"/>
          <p:nvPr/>
        </p:nvSpPr>
        <p:spPr>
          <a:xfrm>
            <a:off x="5511467" y="2387497"/>
            <a:ext cx="145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Lock/</a:t>
            </a:r>
            <a:r>
              <a:rPr lang="de-DE" sz="1400" dirty="0" err="1"/>
              <a:t>Unlock</a:t>
            </a:r>
            <a:endParaRPr lang="de-DE" sz="1400" dirty="0"/>
          </a:p>
          <a:p>
            <a:pPr algn="ctr"/>
            <a:r>
              <a:rPr lang="de-DE" sz="1400" dirty="0"/>
              <a:t>Account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BF73DC1-F095-4BD7-B8D4-213569C8802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7999343" y="2530751"/>
            <a:ext cx="0" cy="8150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0B1F38B-7408-4D8D-BC15-6092DCC5DD08}"/>
              </a:ext>
            </a:extLst>
          </p:cNvPr>
          <p:cNvSpPr txBox="1"/>
          <p:nvPr/>
        </p:nvSpPr>
        <p:spPr>
          <a:xfrm>
            <a:off x="6824472" y="2792418"/>
            <a:ext cx="241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Trigger Netting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14640" y="1075330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6879493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14640" y="4574488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6879493" y="457505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Ethereum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83E33C-149C-4559-83B8-7438A7DF5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Blockchain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Ethereum Proof </a:t>
            </a:r>
            <a:r>
              <a:rPr lang="de-DE" dirty="0" err="1"/>
              <a:t>of</a:t>
            </a:r>
            <a:r>
              <a:rPr lang="de-DE" dirty="0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Built</a:t>
            </a:r>
            <a:r>
              <a:rPr lang="de-DE" dirty="0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Validator</a:t>
            </a:r>
            <a:r>
              <a:rPr lang="de-DE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Settlement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E0C77F-EB33-490B-A0AE-CD2D9CADF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2517-B535-4D82-8789-A20BD0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Settlement </a:t>
            </a:r>
            <a:r>
              <a:rPr lang="de-DE" dirty="0" err="1"/>
              <a:t>Algorithm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CD5B8C-355B-4A1E-98E0-4EB61ED93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8"/>
          <a:stretch/>
        </p:blipFill>
        <p:spPr>
          <a:xfrm>
            <a:off x="854283" y="1085973"/>
            <a:ext cx="3076586" cy="3979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DE3946-3B27-4472-A919-366E9C9FC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8"/>
          <a:stretch/>
        </p:blipFill>
        <p:spPr>
          <a:xfrm>
            <a:off x="4746058" y="1017724"/>
            <a:ext cx="3076585" cy="261466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301B64-EBC1-4389-A1B3-5594A5972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0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90495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028116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435EDE-4476-4DED-A6C1-957CF8617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698884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048015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3A8C2-38C8-4173-85E2-7CF075E65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73787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37073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878374-0EA4-4C4B-8F8F-76CE4918B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0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012530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312885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D6C55-8A77-4825-A8F1-B9151B674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4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958678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506372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371AAC-4B2E-4D1D-9992-AB74B0BC4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2182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2E80F-B709-4C1A-B920-D916F07E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4" y="535781"/>
            <a:ext cx="2499716" cy="3807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000"/>
              <a:t>Table of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84904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51435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DFE7F-592D-4273-BA36-B0501C84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4351" y="0"/>
            <a:ext cx="4690313" cy="54962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Motivation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Current implementation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Household processing unit</a:t>
            </a:r>
            <a:endParaRPr lang="en-US" sz="2050" dirty="0">
              <a:solidFill>
                <a:schemeClr val="tx1"/>
              </a:solidFill>
            </a:endParaRP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Blockchain 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Utility contract 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350" dirty="0">
                <a:solidFill>
                  <a:schemeClr val="tx1"/>
                </a:solidFill>
              </a:rPr>
              <a:t>Live demo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Next steps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523542C-EAC5-45C2-BF3E-1D62C86B0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51875"/>
              </p:ext>
            </p:extLst>
          </p:nvPr>
        </p:nvGraphicFramePr>
        <p:xfrm>
          <a:off x="1195754" y="1017725"/>
          <a:ext cx="6752492" cy="399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41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Strengths</a:t>
            </a:r>
            <a:endParaRPr lang="de-DE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Weaknesses</a:t>
            </a:r>
            <a:endParaRPr lang="de-DE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Events not observable in Block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Contract</a:t>
            </a:r>
            <a:endParaRPr lang="de-DE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Signing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sensor-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aware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1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Privacy in </a:t>
            </a:r>
            <a:r>
              <a:rPr lang="de-DE" dirty="0" err="1"/>
              <a:t>the</a:t>
            </a:r>
            <a:r>
              <a:rPr lang="de-DE" dirty="0"/>
              <a:t> Blockchain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Cryptography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Zero-</a:t>
            </a:r>
            <a:r>
              <a:rPr lang="de-DE" dirty="0" err="1"/>
              <a:t>knowledge</a:t>
            </a:r>
            <a:r>
              <a:rPr lang="de-DE" dirty="0"/>
              <a:t> Proofs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→ </a:t>
            </a:r>
            <a:r>
              <a:rPr lang="de-DE" dirty="0" err="1"/>
              <a:t>Hawk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	→ </a:t>
            </a:r>
            <a:r>
              <a:rPr lang="de-DE" dirty="0" err="1"/>
              <a:t>ZoKrates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05C693-9F7E-409F-B6C2-CB60EB7EF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7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7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7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5757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64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9ACE59B-05EC-4097-B307-E8C765488FF0}"/>
              </a:ext>
            </a:extLst>
          </p:cNvPr>
          <p:cNvSpPr txBox="1"/>
          <p:nvPr/>
        </p:nvSpPr>
        <p:spPr>
          <a:xfrm>
            <a:off x="3536582" y="3433800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EEG Umlage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C5ECF9-13E2-4555-AADC-503907462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9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8649E-9C58-4FC7-9015-F31146C81FB2}"/>
              </a:ext>
            </a:extLst>
          </p:cNvPr>
          <p:cNvSpPr txBox="1"/>
          <p:nvPr/>
        </p:nvSpPr>
        <p:spPr>
          <a:xfrm>
            <a:off x="3536582" y="3433800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EEG Umlage</a:t>
            </a:r>
          </a:p>
        </p:txBody>
      </p:sp>
      <p:sp>
        <p:nvSpPr>
          <p:cNvPr id="18" name="Flussdiagramm: Zusammenführung 17">
            <a:extLst>
              <a:ext uri="{FF2B5EF4-FFF2-40B4-BE49-F238E27FC236}">
                <a16:creationId xmlns:a16="http://schemas.microsoft.com/office/drawing/2014/main" id="{454E9FA4-52BF-4854-9A89-33345565CCE5}"/>
              </a:ext>
            </a:extLst>
          </p:cNvPr>
          <p:cNvSpPr/>
          <p:nvPr/>
        </p:nvSpPr>
        <p:spPr>
          <a:xfrm>
            <a:off x="3618129" y="3349980"/>
            <a:ext cx="886140" cy="886140"/>
          </a:xfrm>
          <a:prstGeom prst="flowChartSummingJunction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2A7B7C-9A94-4022-A237-A341A91CE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Verwirrtes Gesicht ohne Füllung">
            <a:extLst>
              <a:ext uri="{FF2B5EF4-FFF2-40B4-BE49-F238E27FC236}">
                <a16:creationId xmlns:a16="http://schemas.microsoft.com/office/drawing/2014/main" id="{CE543F2E-FA40-459C-AF04-76F4E001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5228" y="3270385"/>
            <a:ext cx="1018810" cy="1018810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4DD95E-2A26-4FD4-8851-FEAD57F76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4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7518" y="1638585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081" y="3435973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3734" y="474907"/>
            <a:ext cx="1176529" cy="1176529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588884" y="4470180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4" y="1616494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9791" y="4348770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4393" y="3435973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6414" y="4349688"/>
            <a:ext cx="525626" cy="525626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366482" y="2168932"/>
            <a:ext cx="705617" cy="358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D647E45-80F1-4FB3-B567-7D67098B6522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A4B929-FEDF-4471-AB5E-97D5E0A3C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0155" y="2062726"/>
            <a:ext cx="743689" cy="1212212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9FAD858-3376-4CEE-926C-76FEE12F08C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802380" y="3168733"/>
            <a:ext cx="269719" cy="344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B367FF-6FC6-440E-92FA-2F013540B6C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5071900" y="3168733"/>
            <a:ext cx="277340" cy="344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A17CFCB-5F26-46CA-A1CF-BEFF58F30B44}"/>
              </a:ext>
            </a:extLst>
          </p:cNvPr>
          <p:cNvCxnSpPr>
            <a:cxnSpLocks/>
            <a:stCxn id="7" idx="1"/>
            <a:endCxn id="26" idx="7"/>
          </p:cNvCxnSpPr>
          <p:nvPr/>
        </p:nvCxnSpPr>
        <p:spPr>
          <a:xfrm flipH="1" flipV="1">
            <a:off x="5071900" y="2168932"/>
            <a:ext cx="705618" cy="579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9514532-BB08-40A3-97BA-A7A843BF888C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4571999" y="1651436"/>
            <a:ext cx="1" cy="3104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B84199-97C6-4375-85BE-8FF585378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7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97774"/>
            <a:ext cx="6507167" cy="673976"/>
          </a:xfrm>
        </p:spPr>
        <p:txBody>
          <a:bodyPr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7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7A21DC-A0B1-4EDF-B28E-0ED55ACEC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A2BBBB-97FD-439C-8849-D12E6C05E7DE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Schlüssel">
            <a:extLst>
              <a:ext uri="{FF2B5EF4-FFF2-40B4-BE49-F238E27FC236}">
                <a16:creationId xmlns:a16="http://schemas.microsoft.com/office/drawing/2014/main" id="{E2619C5D-DEBC-4DC9-BF80-EA3817B1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65339" y="1589985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70127" y="3624677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390840" y="3624677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42651" y="3151273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397654" y="3005546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54201" y="285380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11219" y="2121852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14640" y="1075330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14640" y="4574488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Household Processing Unit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00464B-6CF8-444B-819D-36FF4304C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FB7E24E-6730-46D5-96DC-741E0010210C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A661927-9FB2-4FA8-9961-9EFA8145E934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DBFD3C-901D-45EF-B38B-849393C276E9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E049BF3-7EEC-4261-8082-694161B0E97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A0791196-7FCC-4D17-B61B-8B7414A33A3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B717574-EA42-445E-A517-BB146D583C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2CEFB84-EF33-478B-B901-11E1AA9AE2C9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A652A98-4232-4AF8-9A61-8CA7CFD0DFA4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4FF44F5-8D8D-4F1B-B3F4-01C9294A2BF3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6AE6C77-695B-4A12-B481-031BCE27AD54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 descr="Schlüssel">
            <a:extLst>
              <a:ext uri="{FF2B5EF4-FFF2-40B4-BE49-F238E27FC236}">
                <a16:creationId xmlns:a16="http://schemas.microsoft.com/office/drawing/2014/main" id="{BDA42C5C-F130-4639-9926-4DEC363A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Bildschirmpräsentation (16:9)</PresentationFormat>
  <Paragraphs>181</Paragraphs>
  <Slides>24</Slides>
  <Notes>19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Netz</vt:lpstr>
      <vt:lpstr>Cloud Prototyping SS19</vt:lpstr>
      <vt:lpstr>Table of Content</vt:lpstr>
      <vt:lpstr>Motivation</vt:lpstr>
      <vt:lpstr>Motivation</vt:lpstr>
      <vt:lpstr>Motivation</vt:lpstr>
      <vt:lpstr>Motivation</vt:lpstr>
      <vt:lpstr>Current implementation</vt:lpstr>
      <vt:lpstr>Architecture</vt:lpstr>
      <vt:lpstr>Architecture</vt:lpstr>
      <vt:lpstr>Household processing Unit</vt:lpstr>
      <vt:lpstr>Architecture</vt:lpstr>
      <vt:lpstr>Blockchain</vt:lpstr>
      <vt:lpstr>Settlement Algorithm</vt:lpstr>
      <vt:lpstr>NEtting Algorithm</vt:lpstr>
      <vt:lpstr>NEtting Algorithm</vt:lpstr>
      <vt:lpstr>NEtting Algorithm</vt:lpstr>
      <vt:lpstr>NEtting Algorithm</vt:lpstr>
      <vt:lpstr>NEtting Algorithm</vt:lpstr>
      <vt:lpstr>Live Demo</vt:lpstr>
      <vt:lpstr>evaluation</vt:lpstr>
      <vt:lpstr>evaluation</vt:lpstr>
      <vt:lpstr>Next Steps</vt:lpstr>
      <vt:lpstr>Privacy in the Blockchain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Prototyping SS19</dc:title>
  <dc:creator> </dc:creator>
  <cp:lastModifiedBy>Holz, Julia</cp:lastModifiedBy>
  <cp:revision>39</cp:revision>
  <dcterms:created xsi:type="dcterms:W3CDTF">2019-05-24T06:51:37Z</dcterms:created>
  <dcterms:modified xsi:type="dcterms:W3CDTF">2019-05-27T19:08:36Z</dcterms:modified>
</cp:coreProperties>
</file>