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0" r:id="rId1"/>
  </p:sldMasterIdLst>
  <p:notesMasterIdLst>
    <p:notesMasterId r:id="rId16"/>
  </p:notesMasterIdLst>
  <p:sldIdLst>
    <p:sldId id="256" r:id="rId2"/>
    <p:sldId id="272" r:id="rId3"/>
    <p:sldId id="273" r:id="rId4"/>
    <p:sldId id="275" r:id="rId5"/>
    <p:sldId id="276" r:id="rId6"/>
    <p:sldId id="277" r:id="rId7"/>
    <p:sldId id="262" r:id="rId8"/>
    <p:sldId id="274" r:id="rId9"/>
    <p:sldId id="268" r:id="rId10"/>
    <p:sldId id="271" r:id="rId11"/>
    <p:sldId id="278" r:id="rId12"/>
    <p:sldId id="265" r:id="rId13"/>
    <p:sldId id="270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 snapToGrid="0">
      <p:cViewPr>
        <p:scale>
          <a:sx n="90" d="100"/>
          <a:sy n="90" d="100"/>
        </p:scale>
        <p:origin x="514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Explain</a:t>
            </a:r>
            <a:r>
              <a:rPr lang="de-DE" dirty="0"/>
              <a:t> Settlement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overlay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59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 </a:t>
            </a:r>
            <a:r>
              <a:rPr lang="de-DE" dirty="0" err="1"/>
              <a:t>with</a:t>
            </a:r>
            <a:r>
              <a:rPr lang="de-DE" dirty="0"/>
              <a:t> EEG Umlage</a:t>
            </a:r>
          </a:p>
        </p:txBody>
      </p:sp>
    </p:spTree>
    <p:extLst>
      <p:ext uri="{BB962C8B-B14F-4D97-AF65-F5344CB8AC3E}">
        <p14:creationId xmlns:p14="http://schemas.microsoft.com/office/powerpoint/2010/main" val="167541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202x Elimination </a:t>
            </a:r>
            <a:r>
              <a:rPr lang="de-DE" dirty="0" err="1"/>
              <a:t>of</a:t>
            </a:r>
            <a:r>
              <a:rPr lang="de-DE" dirty="0"/>
              <a:t> EEG Umlage</a:t>
            </a:r>
          </a:p>
        </p:txBody>
      </p:sp>
    </p:spTree>
    <p:extLst>
      <p:ext uri="{BB962C8B-B14F-4D97-AF65-F5344CB8AC3E}">
        <p14:creationId xmlns:p14="http://schemas.microsoft.com/office/powerpoint/2010/main" val="339212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Prosumer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</a:t>
            </a:r>
            <a:r>
              <a:rPr lang="de-DE" dirty="0" err="1"/>
              <a:t>anymore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Ethereum Blockchain</a:t>
            </a:r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Question: </a:t>
            </a:r>
            <a:r>
              <a:rPr lang="de-DE" baseline="0" dirty="0" err="1">
                <a:sym typeface="Wingdings" panose="05000000000000000000" pitchFamily="2" charset="2"/>
              </a:rPr>
              <a:t>Too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overloaded</a:t>
            </a:r>
            <a:r>
              <a:rPr lang="de-DE" baseline="0" dirty="0">
                <a:sym typeface="Wingdings" panose="05000000000000000000" pitchFamily="2" charset="2"/>
              </a:rPr>
              <a:t>? </a:t>
            </a:r>
            <a:r>
              <a:rPr lang="de-DE" baseline="0" dirty="0" err="1">
                <a:sym typeface="Wingdings" panose="05000000000000000000" pitchFamily="2" charset="2"/>
              </a:rPr>
              <a:t>Thinking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about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getting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rid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arrow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descriptions</a:t>
            </a:r>
            <a:r>
              <a:rPr lang="de-DE" baseline="0" dirty="0">
                <a:sym typeface="Wingdings" panose="05000000000000000000" pitchFamily="2" charset="2"/>
              </a:rPr>
              <a:t>.</a:t>
            </a:r>
          </a:p>
          <a:p>
            <a:pPr marL="158750" indent="0">
              <a:buFont typeface="Symbol" panose="05050102010706020507" pitchFamily="18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Maybe </a:t>
            </a:r>
            <a:r>
              <a:rPr lang="de-DE" baseline="0" dirty="0" err="1">
                <a:sym typeface="Wingdings" panose="05000000000000000000" pitchFamily="2" charset="2"/>
              </a:rPr>
              <a:t>split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into</a:t>
            </a:r>
            <a:r>
              <a:rPr lang="de-DE" baseline="0" dirty="0">
                <a:sym typeface="Wingdings" panose="05000000000000000000" pitchFamily="2" charset="2"/>
              </a:rPr>
              <a:t> 2 </a:t>
            </a:r>
            <a:r>
              <a:rPr lang="de-DE" baseline="0" dirty="0" err="1">
                <a:sym typeface="Wingdings" panose="05000000000000000000" pitchFamily="2" charset="2"/>
              </a:rPr>
              <a:t>slides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with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descriptions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then</a:t>
            </a:r>
            <a:r>
              <a:rPr lang="de-DE" baseline="0" dirty="0">
                <a:sym typeface="Wingdings" panose="05000000000000000000" pitchFamily="2" charset="2"/>
              </a:rPr>
              <a:t>: 1. Smart Meter &amp; HS Processing Unit 2. HS Processing Unit &amp; Blockchain</a:t>
            </a:r>
          </a:p>
          <a:p>
            <a:pPr marL="158750" indent="0">
              <a:buFont typeface="Symbol" panose="05050102010706020507" pitchFamily="18" charset="2"/>
              <a:buNone/>
            </a:pPr>
            <a:endParaRPr lang="de-DE" baseline="0" dirty="0">
              <a:sym typeface="Wingdings" panose="05000000000000000000" pitchFamily="2" charset="2"/>
            </a:endParaRPr>
          </a:p>
          <a:p>
            <a:pPr marL="158750" indent="0">
              <a:buFont typeface="Symbol" panose="05050102010706020507" pitchFamily="18" charset="2"/>
              <a:buNone/>
            </a:pPr>
            <a:r>
              <a:rPr lang="de-DE" baseline="0" dirty="0">
                <a:sym typeface="Wingdings" panose="05000000000000000000" pitchFamily="2" charset="2"/>
              </a:rPr>
              <a:t>Also </a:t>
            </a:r>
            <a:r>
              <a:rPr lang="de-DE" baseline="0" dirty="0" err="1">
                <a:sym typeface="Wingdings" panose="05000000000000000000" pitchFamily="2" charset="2"/>
              </a:rPr>
              <a:t>thinking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about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renaming</a:t>
            </a:r>
            <a:r>
              <a:rPr lang="de-DE" baseline="0" dirty="0">
                <a:sym typeface="Wingdings" panose="05000000000000000000" pitchFamily="2" charset="2"/>
              </a:rPr>
              <a:t> Utility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sounds</a:t>
            </a:r>
            <a:r>
              <a:rPr lang="de-DE" baseline="0" dirty="0">
                <a:sym typeface="Wingdings" panose="05000000000000000000" pitchFamily="2" charset="2"/>
              </a:rPr>
              <a:t> like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Energy </a:t>
            </a:r>
            <a:r>
              <a:rPr lang="de-DE" baseline="0" dirty="0" err="1">
                <a:sym typeface="Wingdings" panose="05000000000000000000" pitchFamily="2" charset="2"/>
              </a:rPr>
              <a:t>provider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involved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into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this</a:t>
            </a: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969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HHUnit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Looks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crowded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3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69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13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5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06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9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7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875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491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773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647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812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457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939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53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752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65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956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483E84-0737-48BA-B7F0-9EA11BFDC565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0299" y="1753256"/>
            <a:ext cx="7673086" cy="81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Cloud Prototyping SS19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13258" y="2571750"/>
            <a:ext cx="6507167" cy="114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Midterm Presentation</a:t>
            </a:r>
            <a:endParaRPr sz="24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835572" y="2571750"/>
            <a:ext cx="74728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Settle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Household </a:t>
            </a:r>
            <a:r>
              <a:rPr lang="de-DE" dirty="0" err="1"/>
              <a:t>processing</a:t>
            </a:r>
            <a:r>
              <a:rPr lang="de-DE" dirty="0"/>
              <a:t> Unit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3755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Sensors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Blockchain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Displaying</a:t>
            </a:r>
            <a:r>
              <a:rPr lang="de-DE" dirty="0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  <p:sp>
        <p:nvSpPr>
          <p:cNvPr id="32" name="Sechseck 31">
            <a:extLst>
              <a:ext uri="{FF2B5EF4-FFF2-40B4-BE49-F238E27FC236}">
                <a16:creationId xmlns:a16="http://schemas.microsoft.com/office/drawing/2014/main" id="{DC7A630A-6420-4785-9AC1-C51E58651D70}"/>
              </a:ext>
            </a:extLst>
          </p:cNvPr>
          <p:cNvSpPr/>
          <p:nvPr/>
        </p:nvSpPr>
        <p:spPr>
          <a:xfrm>
            <a:off x="4374710" y="147392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6CE3969-6D9A-4F28-BCDC-5C4B54A84381}"/>
              </a:ext>
            </a:extLst>
          </p:cNvPr>
          <p:cNvSpPr/>
          <p:nvPr/>
        </p:nvSpPr>
        <p:spPr>
          <a:xfrm>
            <a:off x="5379498" y="3508619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4" name="Zylinder 33">
            <a:extLst>
              <a:ext uri="{FF2B5EF4-FFF2-40B4-BE49-F238E27FC236}">
                <a16:creationId xmlns:a16="http://schemas.microsoft.com/office/drawing/2014/main" id="{288D5A36-90C8-4E75-93A9-EEBDDA75E4B1}"/>
              </a:ext>
            </a:extLst>
          </p:cNvPr>
          <p:cNvSpPr/>
          <p:nvPr/>
        </p:nvSpPr>
        <p:spPr>
          <a:xfrm>
            <a:off x="4400211" y="3508619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75402FB2-FD9B-4F9E-8E92-EF53AF18DB1D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4352022" y="3035215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5DFBCE6B-7934-45BE-92A9-CB9818F82993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5407025" y="2889488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chseck 36">
            <a:extLst>
              <a:ext uri="{FF2B5EF4-FFF2-40B4-BE49-F238E27FC236}">
                <a16:creationId xmlns:a16="http://schemas.microsoft.com/office/drawing/2014/main" id="{CC2E82A5-17C3-4C20-9B21-ADDE414DFFAE}"/>
              </a:ext>
            </a:extLst>
          </p:cNvPr>
          <p:cNvSpPr/>
          <p:nvPr/>
        </p:nvSpPr>
        <p:spPr>
          <a:xfrm>
            <a:off x="6763572" y="2737749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FDC17AA-914A-442B-B793-20AD99D5E9AB}"/>
              </a:ext>
            </a:extLst>
          </p:cNvPr>
          <p:cNvCxnSpPr>
            <a:cxnSpLocks/>
          </p:cNvCxnSpPr>
          <p:nvPr/>
        </p:nvCxnSpPr>
        <p:spPr>
          <a:xfrm flipV="1">
            <a:off x="7686512" y="1981641"/>
            <a:ext cx="1547458" cy="349232"/>
          </a:xfrm>
          <a:prstGeom prst="bentConnector3">
            <a:avLst>
              <a:gd name="adj1" fmla="val 72159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EF6785DB-C058-42C1-9FE6-3083DB24A5C1}"/>
              </a:ext>
            </a:extLst>
          </p:cNvPr>
          <p:cNvCxnSpPr>
            <a:cxnSpLocks/>
          </p:cNvCxnSpPr>
          <p:nvPr/>
        </p:nvCxnSpPr>
        <p:spPr>
          <a:xfrm flipV="1">
            <a:off x="5280438" y="1449775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B23CA794-D588-449F-8038-9C0A792E83C7}"/>
              </a:ext>
            </a:extLst>
          </p:cNvPr>
          <p:cNvSpPr txBox="1"/>
          <p:nvPr/>
        </p:nvSpPr>
        <p:spPr>
          <a:xfrm>
            <a:off x="6558511" y="901667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Collecting</a:t>
            </a:r>
            <a:r>
              <a:rPr lang="de-DE" sz="1400" dirty="0"/>
              <a:t> </a:t>
            </a:r>
            <a:r>
              <a:rPr lang="de-DE" sz="1400" dirty="0" err="1"/>
              <a:t>Deeds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B3699A-ED20-4605-A319-947D26E93B67}"/>
              </a:ext>
            </a:extLst>
          </p:cNvPr>
          <p:cNvSpPr txBox="1"/>
          <p:nvPr/>
        </p:nvSpPr>
        <p:spPr>
          <a:xfrm>
            <a:off x="5861372" y="1737109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Consume</a:t>
            </a:r>
            <a:r>
              <a:rPr lang="de-DE" sz="1400" dirty="0"/>
              <a:t>/</a:t>
            </a:r>
            <a:r>
              <a:rPr lang="de-DE" sz="1400" dirty="0" err="1"/>
              <a:t>Produce</a:t>
            </a:r>
            <a:endParaRPr lang="de-DE" sz="1400" dirty="0"/>
          </a:p>
          <a:p>
            <a:pPr algn="ctr"/>
            <a:r>
              <a:rPr lang="de-DE" sz="1400" dirty="0"/>
              <a:t>Transactions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F15BFC-07F3-4EB9-82C4-1C591F6657F9}"/>
              </a:ext>
            </a:extLst>
          </p:cNvPr>
          <p:cNvSpPr txBox="1"/>
          <p:nvPr/>
        </p:nvSpPr>
        <p:spPr>
          <a:xfrm>
            <a:off x="7520838" y="2271439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Lock/</a:t>
            </a:r>
            <a:r>
              <a:rPr lang="de-DE" sz="1400" dirty="0" err="1"/>
              <a:t>Unlock</a:t>
            </a:r>
            <a:endParaRPr lang="de-DE" sz="1400" dirty="0"/>
          </a:p>
          <a:p>
            <a:pPr algn="ctr"/>
            <a:r>
              <a:rPr lang="de-DE" sz="1400" dirty="0"/>
              <a:t>Account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F0C67EF-A44B-4577-B610-A833F252C368}"/>
              </a:ext>
            </a:extLst>
          </p:cNvPr>
          <p:cNvSpPr/>
          <p:nvPr/>
        </p:nvSpPr>
        <p:spPr>
          <a:xfrm>
            <a:off x="4324011" y="959272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A13BF66-0AEF-4940-9B5E-8EED8CBA4026}"/>
              </a:ext>
            </a:extLst>
          </p:cNvPr>
          <p:cNvSpPr txBox="1"/>
          <p:nvPr/>
        </p:nvSpPr>
        <p:spPr>
          <a:xfrm>
            <a:off x="4324011" y="4458430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77207E56-EA53-4644-94FA-F76DDE90619E}"/>
              </a:ext>
            </a:extLst>
          </p:cNvPr>
          <p:cNvCxnSpPr>
            <a:cxnSpLocks/>
          </p:cNvCxnSpPr>
          <p:nvPr/>
        </p:nvCxnSpPr>
        <p:spPr>
          <a:xfrm>
            <a:off x="3454400" y="2007113"/>
            <a:ext cx="917871" cy="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133EDFC-FEF5-45E7-BB22-3DF4A974DA45}"/>
              </a:ext>
            </a:extLst>
          </p:cNvPr>
          <p:cNvSpPr txBox="1"/>
          <p:nvPr/>
        </p:nvSpPr>
        <p:spPr>
          <a:xfrm>
            <a:off x="3229710" y="2009829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5679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2517-B535-4D82-8789-A20BD0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Settlement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CD5B8C-355B-4A1E-98E0-4EB61ED9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8"/>
          <a:stretch/>
        </p:blipFill>
        <p:spPr>
          <a:xfrm>
            <a:off x="854283" y="1085973"/>
            <a:ext cx="3076586" cy="3979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DE3946-3B27-4472-A919-366E9C9FC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8"/>
          <a:stretch/>
        </p:blipFill>
        <p:spPr>
          <a:xfrm>
            <a:off x="4746058" y="1017724"/>
            <a:ext cx="3076585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Following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40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00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351" y="0"/>
            <a:ext cx="4690313" cy="54962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Motivation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Architecture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 implementation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Blockchain </a:t>
            </a:r>
          </a:p>
          <a:p>
            <a:pPr marL="971550" lvl="1" indent="-51435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Household processing unit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Utility contract 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Live demo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Following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stCxn id="9" idx="3"/>
            <a:endCxn id="23" idx="3"/>
          </p:cNvCxnSpPr>
          <p:nvPr/>
        </p:nvCxnSpPr>
        <p:spPr>
          <a:xfrm flipV="1">
            <a:off x="3366484" y="3168733"/>
            <a:ext cx="705615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071900" y="3168733"/>
            <a:ext cx="705616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067039C-C3DA-432B-B60B-F7DFB9EB1165}"/>
              </a:ext>
            </a:extLst>
          </p:cNvPr>
          <p:cNvSpPr txBox="1"/>
          <p:nvPr/>
        </p:nvSpPr>
        <p:spPr>
          <a:xfrm>
            <a:off x="3499614" y="3346766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</p:spTree>
    <p:extLst>
      <p:ext uri="{BB962C8B-B14F-4D97-AF65-F5344CB8AC3E}">
        <p14:creationId xmlns:p14="http://schemas.microsoft.com/office/powerpoint/2010/main" val="234648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stCxn id="9" idx="3"/>
            <a:endCxn id="23" idx="3"/>
          </p:cNvCxnSpPr>
          <p:nvPr/>
        </p:nvCxnSpPr>
        <p:spPr>
          <a:xfrm flipV="1">
            <a:off x="3366484" y="3168733"/>
            <a:ext cx="705615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071900" y="3168733"/>
            <a:ext cx="705616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067039C-C3DA-432B-B60B-F7DFB9EB1165}"/>
              </a:ext>
            </a:extLst>
          </p:cNvPr>
          <p:cNvSpPr txBox="1"/>
          <p:nvPr/>
        </p:nvSpPr>
        <p:spPr>
          <a:xfrm>
            <a:off x="3499614" y="3346766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3" name="Flussdiagramm: Zusammenführung 2">
            <a:extLst>
              <a:ext uri="{FF2B5EF4-FFF2-40B4-BE49-F238E27FC236}">
                <a16:creationId xmlns:a16="http://schemas.microsoft.com/office/drawing/2014/main" id="{0BBFAB41-7B2E-4B87-B9DF-86F238592647}"/>
              </a:ext>
            </a:extLst>
          </p:cNvPr>
          <p:cNvSpPr/>
          <p:nvPr/>
        </p:nvSpPr>
        <p:spPr>
          <a:xfrm>
            <a:off x="3639031" y="3328016"/>
            <a:ext cx="778619" cy="778619"/>
          </a:xfrm>
          <a:prstGeom prst="flowChartSummingJunction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85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468" y="3270385"/>
            <a:ext cx="914400" cy="91440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stCxn id="9" idx="3"/>
            <a:endCxn id="23" idx="3"/>
          </p:cNvCxnSpPr>
          <p:nvPr/>
        </p:nvCxnSpPr>
        <p:spPr>
          <a:xfrm flipV="1">
            <a:off x="3366484" y="3168733"/>
            <a:ext cx="705615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071900" y="3168733"/>
            <a:ext cx="705616" cy="588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518" y="1638585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081" y="3435973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3734" y="474907"/>
            <a:ext cx="1176529" cy="1176529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588884" y="4470180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4" y="1616494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9791" y="4348770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4393" y="3435973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6414" y="4349688"/>
            <a:ext cx="525626" cy="5256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366482" y="2168932"/>
            <a:ext cx="705617" cy="35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155" y="2062726"/>
            <a:ext cx="743689" cy="1212212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3491345" y="3168733"/>
            <a:ext cx="580754" cy="2672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5071900" y="3168733"/>
            <a:ext cx="580757" cy="2672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5071900" y="2168932"/>
            <a:ext cx="705618" cy="57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571999" y="1651436"/>
            <a:ext cx="1" cy="310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44991"/>
            <a:ext cx="8559630" cy="34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311700" y="170234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311700" y="2434301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311700" y="3212245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88199" y="1406194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92987" y="3440886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413700" y="3440886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V="1">
            <a:off x="1375872" y="1938061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1375872" y="1938061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65511" y="2967482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420514" y="2821755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77061" y="2670016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1375872" y="1938061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34079" y="1938061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7247459" y="1382042"/>
            <a:ext cx="1486662" cy="106373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Utility</a:t>
            </a:r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7176595" y="3162013"/>
            <a:ext cx="1486663" cy="106373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Validator</a:t>
            </a:r>
            <a:r>
              <a:rPr lang="de-DE" dirty="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700001" y="1913908"/>
            <a:ext cx="1547458" cy="349232"/>
          </a:xfrm>
          <a:prstGeom prst="bentConnector3">
            <a:avLst>
              <a:gd name="adj1" fmla="val 72159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3293927" y="1382042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6622941" y="3201883"/>
            <a:ext cx="553654" cy="49199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4572000" y="83393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Collecting</a:t>
            </a:r>
            <a:r>
              <a:rPr lang="de-DE" sz="1400" dirty="0"/>
              <a:t> </a:t>
            </a:r>
            <a:r>
              <a:rPr lang="de-DE" sz="1400" dirty="0" err="1"/>
              <a:t>Deeds</a:t>
            </a:r>
            <a:endParaRPr lang="de-DE" sz="14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72853" y="1419197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3874861" y="1669376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Consume</a:t>
            </a:r>
            <a:r>
              <a:rPr lang="de-DE" sz="1400" dirty="0"/>
              <a:t>/</a:t>
            </a:r>
            <a:r>
              <a:rPr lang="de-DE" sz="1400" dirty="0" err="1"/>
              <a:t>Produce</a:t>
            </a:r>
            <a:endParaRPr lang="de-DE" sz="1400" dirty="0"/>
          </a:p>
          <a:p>
            <a:pPr algn="ctr"/>
            <a:r>
              <a:rPr lang="de-DE" sz="1400" dirty="0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5534327" y="2203706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Lock/</a:t>
            </a:r>
            <a:r>
              <a:rPr lang="de-DE" sz="1400" dirty="0" err="1"/>
              <a:t>Unlock</a:t>
            </a:r>
            <a:endParaRPr lang="de-DE" sz="1400" dirty="0"/>
          </a:p>
          <a:p>
            <a:pPr algn="ctr"/>
            <a:r>
              <a:rPr lang="de-DE" sz="1400" dirty="0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022203" y="2346960"/>
            <a:ext cx="0" cy="8150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6847332" y="2608627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Trigger Netting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52400" y="891540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37500" y="891539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6902353" y="891540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52401" y="4396740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37500" y="4390697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6902353" y="4391260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Ethereum Blockchain</a:t>
            </a:r>
          </a:p>
        </p:txBody>
      </p:sp>
    </p:spTree>
    <p:extLst>
      <p:ext uri="{BB962C8B-B14F-4D97-AF65-F5344CB8AC3E}">
        <p14:creationId xmlns:p14="http://schemas.microsoft.com/office/powerpoint/2010/main" val="49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97774"/>
            <a:ext cx="6507167" cy="673976"/>
          </a:xfrm>
        </p:spPr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(16:9)</PresentationFormat>
  <Paragraphs>81</Paragraphs>
  <Slides>14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Symbol</vt:lpstr>
      <vt:lpstr>Netz</vt:lpstr>
      <vt:lpstr>Cloud Prototyping SS19</vt:lpstr>
      <vt:lpstr>Table of Content</vt:lpstr>
      <vt:lpstr>Motivation</vt:lpstr>
      <vt:lpstr>Motivation</vt:lpstr>
      <vt:lpstr>Motivation</vt:lpstr>
      <vt:lpstr>Motivation</vt:lpstr>
      <vt:lpstr>Architecture</vt:lpstr>
      <vt:lpstr>Architecture</vt:lpstr>
      <vt:lpstr>Current implementation</vt:lpstr>
      <vt:lpstr>Blockchain</vt:lpstr>
      <vt:lpstr>Household processing Unit</vt:lpstr>
      <vt:lpstr>Settlement Algorithm</vt:lpstr>
      <vt:lpstr>Live Demo</vt:lpstr>
      <vt:lpstr>Following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lastModifiedBy> </cp:lastModifiedBy>
  <cp:revision>16</cp:revision>
  <dcterms:created xsi:type="dcterms:W3CDTF">2019-05-24T06:51:37Z</dcterms:created>
  <dcterms:modified xsi:type="dcterms:W3CDTF">2019-05-24T09:17:00Z</dcterms:modified>
</cp:coreProperties>
</file>