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0" r:id="rId1"/>
  </p:sldMasterIdLst>
  <p:notesMasterIdLst>
    <p:notesMasterId r:id="rId24"/>
  </p:notesMasterIdLst>
  <p:sldIdLst>
    <p:sldId id="256" r:id="rId2"/>
    <p:sldId id="272" r:id="rId3"/>
    <p:sldId id="276" r:id="rId4"/>
    <p:sldId id="284" r:id="rId5"/>
    <p:sldId id="283" r:id="rId6"/>
    <p:sldId id="277" r:id="rId7"/>
    <p:sldId id="268" r:id="rId8"/>
    <p:sldId id="280" r:id="rId9"/>
    <p:sldId id="293" r:id="rId10"/>
    <p:sldId id="278" r:id="rId11"/>
    <p:sldId id="285" r:id="rId12"/>
    <p:sldId id="271" r:id="rId13"/>
    <p:sldId id="265" r:id="rId14"/>
    <p:sldId id="288" r:id="rId15"/>
    <p:sldId id="289" r:id="rId16"/>
    <p:sldId id="290" r:id="rId17"/>
    <p:sldId id="291" r:id="rId18"/>
    <p:sldId id="292" r:id="rId19"/>
    <p:sldId id="270" r:id="rId20"/>
    <p:sldId id="294" r:id="rId21"/>
    <p:sldId id="295" r:id="rId22"/>
    <p:sldId id="296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 snapToGrid="0">
      <p:cViewPr varScale="1">
        <p:scale>
          <a:sx n="86" d="100"/>
          <a:sy n="86" d="100"/>
        </p:scale>
        <p:origin x="77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200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122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</a:t>
            </a:r>
            <a:r>
              <a:rPr lang="de-DE" dirty="0" err="1"/>
              <a:t>Explain</a:t>
            </a:r>
            <a:r>
              <a:rPr lang="de-DE" dirty="0"/>
              <a:t> Settlement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overlay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0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household groups. In this case more consumed than produced</a:t>
            </a:r>
          </a:p>
          <a:p>
            <a:r>
              <a:rPr lang="en-US" dirty="0"/>
              <a:t>we ensure that one household group (in this case the Producer)</a:t>
            </a:r>
          </a:p>
          <a:p>
            <a:r>
              <a:rPr lang="en-US" dirty="0"/>
              <a:t>we can guarantee to fulfill everyone's 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83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want that all producing household's get a appropriate cut from the cake, every producing household shares their percentage of contribution to the system applied to the total amount of energy needed.</a:t>
            </a:r>
          </a:p>
          <a:p>
            <a:r>
              <a:rPr lang="en-US" dirty="0"/>
              <a:t>In this case, hh1 contributed 66% to the system so they get share 66% of 200 = 132 amount of energy spread to all households in a FIFS manner (time of household added)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053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  <a:r>
              <a:rPr lang="de-DE" dirty="0" err="1"/>
              <a:t>Approximately</a:t>
            </a:r>
            <a:r>
              <a:rPr lang="de-DE" dirty="0"/>
              <a:t> 10 </a:t>
            </a:r>
            <a:r>
              <a:rPr lang="de-DE" dirty="0" err="1"/>
              <a:t>Minutes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2598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Cryptography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Usage of private/ public keys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suitable/ sufficient for our use case, as we need a link between the real households and their keys to ensure correctness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Zero-knowledge proofs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party proves to another party that a transaction is true without revealing details about the specific transaction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Implementation by complex cryptographic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allows verification of transactions without revealing identities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Basis for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ZoKrates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 for our requirements</a:t>
            </a:r>
          </a:p>
          <a:p>
            <a:pPr rtl="0" fontAlgn="base"/>
            <a:br>
              <a:rPr lang="en-US" dirty="0"/>
            </a:b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ZoKrates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toolbox using and providing zero-knowledge proof methods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 allows off-chaining of computational steps</a:t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81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62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actors</a:t>
            </a:r>
            <a:r>
              <a:rPr lang="de-DE" dirty="0"/>
              <a:t>: different Consumer, </a:t>
            </a:r>
            <a:r>
              <a:rPr lang="de-DE" dirty="0" err="1"/>
              <a:t>Prosumer</a:t>
            </a:r>
            <a:endParaRPr lang="de-DE" dirty="0"/>
          </a:p>
          <a:p>
            <a:r>
              <a:rPr lang="de-DE" dirty="0" err="1"/>
              <a:t>Prosumer</a:t>
            </a:r>
            <a:r>
              <a:rPr lang="de-DE" dirty="0"/>
              <a:t> </a:t>
            </a:r>
            <a:r>
              <a:rPr lang="de-DE" dirty="0" err="1"/>
              <a:t>sells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Utility </a:t>
            </a:r>
            <a:r>
              <a:rPr lang="de-DE" dirty="0" err="1"/>
              <a:t>with</a:t>
            </a:r>
            <a:r>
              <a:rPr lang="de-DE" dirty="0"/>
              <a:t> EEG Umlage</a:t>
            </a:r>
          </a:p>
          <a:p>
            <a:r>
              <a:rPr lang="de-DE" dirty="0"/>
              <a:t>Consumer </a:t>
            </a:r>
            <a:r>
              <a:rPr lang="de-DE" dirty="0" err="1"/>
              <a:t>buys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EEG Subvention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30198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will not </a:t>
            </a:r>
            <a:r>
              <a:rPr lang="de-DE" dirty="0" err="1"/>
              <a:t>be</a:t>
            </a:r>
            <a:r>
              <a:rPr lang="de-DE" dirty="0"/>
              <a:t> profitable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households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Solution: Ethereum Blockchain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decentralized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market</a:t>
            </a:r>
            <a:endParaRPr lang="de-DE" dirty="0"/>
          </a:p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Authority Consensus</a:t>
            </a:r>
          </a:p>
          <a:p>
            <a:r>
              <a:rPr lang="de-DE" dirty="0"/>
              <a:t>Households </a:t>
            </a:r>
            <a:r>
              <a:rPr lang="de-DE" dirty="0" err="1"/>
              <a:t>can</a:t>
            </a:r>
            <a:r>
              <a:rPr lang="de-DE" dirty="0"/>
              <a:t> trade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</a:p>
          <a:p>
            <a:r>
              <a:rPr lang="de-DE" dirty="0"/>
              <a:t>Energy Utility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&lt; </a:t>
            </a:r>
            <a:r>
              <a:rPr lang="de-DE" dirty="0" err="1"/>
              <a:t>Consumed</a:t>
            </a:r>
            <a:r>
              <a:rPr lang="de-DE" dirty="0"/>
              <a:t> </a:t>
            </a:r>
            <a:r>
              <a:rPr lang="de-DE" dirty="0" err="1"/>
              <a:t>energy</a:t>
            </a:r>
            <a:endParaRPr lang="de-DE" dirty="0"/>
          </a:p>
          <a:p>
            <a:r>
              <a:rPr lang="de-DE" dirty="0" err="1"/>
              <a:t>Makes</a:t>
            </a:r>
            <a:r>
              <a:rPr lang="de-DE" dirty="0"/>
              <a:t> solar </a:t>
            </a:r>
            <a:r>
              <a:rPr lang="de-DE" dirty="0" err="1"/>
              <a:t>panels</a:t>
            </a:r>
            <a:r>
              <a:rPr lang="de-DE" dirty="0"/>
              <a:t> profitable </a:t>
            </a:r>
            <a:r>
              <a:rPr lang="de-DE" dirty="0" err="1"/>
              <a:t>again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We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explain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along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 dirty="0">
                <a:sym typeface="Wingdings" panose="05000000000000000000" pitchFamily="2" charset="2"/>
              </a:rPr>
              <a:t>Sensors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solar </a:t>
            </a:r>
            <a:r>
              <a:rPr lang="de-DE" baseline="0" dirty="0" err="1">
                <a:sym typeface="Wingdings" panose="05000000000000000000" pitchFamily="2" charset="2"/>
              </a:rPr>
              <a:t>panel</a:t>
            </a:r>
            <a:r>
              <a:rPr lang="de-DE" baseline="0" dirty="0">
                <a:sym typeface="Wingdings" panose="05000000000000000000" pitchFamily="2" charset="2"/>
              </a:rPr>
              <a:t> and </a:t>
            </a:r>
            <a:r>
              <a:rPr lang="de-DE" baseline="0" dirty="0" err="1">
                <a:sym typeface="Wingdings" panose="05000000000000000000" pitchFamily="2" charset="2"/>
              </a:rPr>
              <a:t>energy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consumption</a:t>
            </a:r>
            <a:r>
              <a:rPr lang="de-DE" baseline="0" dirty="0">
                <a:sym typeface="Wingdings" panose="05000000000000000000" pitchFamily="2" charset="2"/>
              </a:rPr>
              <a:t> stream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data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hhs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dirty="0" err="1">
                <a:sym typeface="Wingdings" panose="05000000000000000000" pitchFamily="2" charset="2"/>
              </a:rPr>
              <a:t>Encapsulated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 smart </a:t>
            </a:r>
            <a:r>
              <a:rPr lang="de-DE" baseline="0" dirty="0" err="1">
                <a:sym typeface="Wingdings" panose="05000000000000000000" pitchFamily="2" charset="2"/>
              </a:rPr>
              <a:t>meter</a:t>
            </a: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 </a:t>
            </a:r>
            <a:r>
              <a:rPr lang="de-DE" dirty="0" err="1"/>
              <a:t>as</a:t>
            </a:r>
            <a:r>
              <a:rPr lang="de-DE" dirty="0"/>
              <a:t> universal </a:t>
            </a:r>
            <a:r>
              <a:rPr lang="de-DE" dirty="0" err="1"/>
              <a:t>middleware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Sensors Data (and Blockchain Data,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Data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 </a:t>
            </a:r>
            <a:r>
              <a:rPr lang="de-DE" dirty="0" err="1"/>
              <a:t>as</a:t>
            </a:r>
            <a:r>
              <a:rPr lang="de-DE" dirty="0"/>
              <a:t> Interface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HHUnit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Looks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crowded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3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69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13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5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06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94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87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4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7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92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6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81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45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93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53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75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6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9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483E84-0737-48BA-B7F0-9EA11BFDC565}" type="datetimeFigureOut">
              <a:rPr lang="de-DE" smtClean="0"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0299" y="1753256"/>
            <a:ext cx="7673086" cy="81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Cloud Prototyping SS19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13258" y="2571750"/>
            <a:ext cx="6507167" cy="114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Midterm Presentation</a:t>
            </a:r>
            <a:endParaRPr sz="2400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835572" y="2571750"/>
            <a:ext cx="74728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Household </a:t>
            </a:r>
            <a:r>
              <a:rPr lang="de-DE" dirty="0" err="1"/>
              <a:t>processing</a:t>
            </a:r>
            <a:r>
              <a:rPr lang="de-DE" dirty="0"/>
              <a:t> Unit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3755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NodeJS</a:t>
            </a:r>
            <a:r>
              <a:rPr lang="de-DE" dirty="0"/>
              <a:t> Server </a:t>
            </a:r>
            <a:r>
              <a:rPr lang="de-DE" dirty="0" err="1"/>
              <a:t>with</a:t>
            </a:r>
            <a:r>
              <a:rPr lang="de-DE" dirty="0"/>
              <a:t> Express.js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MongoDB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Sensors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Blockchain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Displaying</a:t>
            </a:r>
            <a:r>
              <a:rPr lang="de-DE" dirty="0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Parity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3956796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7224599" y="1565833"/>
            <a:ext cx="1486662" cy="106373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dUtility</a:t>
            </a:r>
            <a:endParaRPr lang="de-DE" dirty="0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7153735" y="3345804"/>
            <a:ext cx="1486663" cy="106373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Validator</a:t>
            </a:r>
            <a:r>
              <a:rPr lang="de-DE" dirty="0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677141" y="2097699"/>
            <a:ext cx="1547458" cy="349232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3271067" y="1565833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6600081" y="3385674"/>
            <a:ext cx="553654" cy="491997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4549140" y="1017725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Collecting</a:t>
            </a:r>
            <a:r>
              <a:rPr lang="de-DE" sz="1400" dirty="0"/>
              <a:t> </a:t>
            </a:r>
            <a:r>
              <a:rPr lang="de-DE" sz="1400" dirty="0" err="1"/>
              <a:t>Deeds</a:t>
            </a:r>
            <a:endParaRPr lang="de-DE" sz="14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49993" y="160298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3852001" y="1853167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Consume</a:t>
            </a:r>
            <a:r>
              <a:rPr lang="de-DE" sz="1400" dirty="0"/>
              <a:t>/</a:t>
            </a:r>
            <a:r>
              <a:rPr lang="de-DE" sz="1400" dirty="0" err="1"/>
              <a:t>Produce</a:t>
            </a:r>
            <a:endParaRPr lang="de-DE" sz="1400" dirty="0"/>
          </a:p>
          <a:p>
            <a:pPr algn="ctr"/>
            <a:r>
              <a:rPr lang="de-DE" sz="1400" dirty="0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5511467" y="2387497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Lock/</a:t>
            </a:r>
            <a:r>
              <a:rPr lang="de-DE" sz="1400" dirty="0" err="1"/>
              <a:t>Unlock</a:t>
            </a:r>
            <a:endParaRPr lang="de-DE" sz="1400" dirty="0"/>
          </a:p>
          <a:p>
            <a:pPr algn="ctr"/>
            <a:r>
              <a:rPr lang="de-DE" sz="1400" dirty="0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999343" y="2530751"/>
            <a:ext cx="0" cy="8150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6824472" y="2792418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Trigger Netting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6879493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6879493" y="457505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Ethereum Blockchain</a:t>
            </a:r>
          </a:p>
        </p:txBody>
      </p:sp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Blockchain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Ethereum Proof </a:t>
            </a:r>
            <a:r>
              <a:rPr lang="de-DE" dirty="0" err="1"/>
              <a:t>of</a:t>
            </a:r>
            <a:r>
              <a:rPr lang="de-DE" dirty="0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Built</a:t>
            </a:r>
            <a:r>
              <a:rPr lang="de-DE" dirty="0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Smart </a:t>
            </a:r>
            <a:r>
              <a:rPr lang="de-DE" dirty="0" err="1"/>
              <a:t>Contracts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Validator</a:t>
            </a:r>
            <a:r>
              <a:rPr lang="de-DE" dirty="0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Settlement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D2517-B535-4D82-8789-A20BD068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Settlement </a:t>
            </a:r>
            <a:r>
              <a:rPr lang="de-DE" dirty="0" err="1"/>
              <a:t>Algorithm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CD5B8C-355B-4A1E-98E0-4EB61ED9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28"/>
          <a:stretch/>
        </p:blipFill>
        <p:spPr>
          <a:xfrm>
            <a:off x="854283" y="1085973"/>
            <a:ext cx="3076586" cy="3979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DE3946-3B27-4472-A919-366E9C9FC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08"/>
          <a:stretch/>
        </p:blipFill>
        <p:spPr>
          <a:xfrm>
            <a:off x="4746058" y="1017724"/>
            <a:ext cx="3076585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2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0495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028116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2946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698884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04801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525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3787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37073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701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012530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31288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447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NEtting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958678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06372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795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00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351" y="0"/>
            <a:ext cx="4690313" cy="54962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Motivation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Current implementation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Household processing unit</a:t>
            </a:r>
            <a:endParaRPr lang="en-US" sz="2050" dirty="0">
              <a:solidFill>
                <a:schemeClr val="tx1"/>
              </a:solidFill>
            </a:endParaRP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Blockchain 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Utility contract 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 dirty="0">
                <a:solidFill>
                  <a:schemeClr val="tx1"/>
                </a:solidFill>
              </a:rPr>
              <a:t>Live demo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Next steps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Signing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sensor-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81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Privacy in </a:t>
            </a:r>
            <a:r>
              <a:rPr lang="de-DE" dirty="0" err="1"/>
              <a:t>the</a:t>
            </a:r>
            <a:r>
              <a:rPr lang="de-DE" dirty="0"/>
              <a:t> Blockchain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166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Cryptography</a:t>
            </a:r>
            <a:endParaRPr lang="de-D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Zero-</a:t>
            </a:r>
            <a:r>
              <a:rPr lang="de-DE" dirty="0" err="1"/>
              <a:t>knowledge</a:t>
            </a:r>
            <a:r>
              <a:rPr lang="de-DE" dirty="0"/>
              <a:t> Proofs</a:t>
            </a:r>
          </a:p>
          <a:p>
            <a:pPr>
              <a:lnSpc>
                <a:spcPct val="200000"/>
              </a:lnSpc>
            </a:pPr>
            <a:r>
              <a:rPr lang="de-DE" dirty="0"/>
              <a:t>	→ </a:t>
            </a:r>
            <a:r>
              <a:rPr lang="de-DE" dirty="0" err="1"/>
              <a:t>ZoKrates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62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C8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C899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646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9ACE59B-05EC-4097-B307-E8C765488FF0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8649E-9C58-4FC7-9015-F31146C81FB2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id="{454E9FA4-52BF-4854-9A89-33345565CCE5}"/>
              </a:ext>
            </a:extLst>
          </p:cNvPr>
          <p:cNvSpPr/>
          <p:nvPr/>
        </p:nvSpPr>
        <p:spPr>
          <a:xfrm>
            <a:off x="3618129" y="3349980"/>
            <a:ext cx="886140" cy="88614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5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228" y="3270385"/>
            <a:ext cx="1018810" cy="101881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4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518" y="1638585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081" y="3435973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3734" y="474907"/>
            <a:ext cx="1176529" cy="1176529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588884" y="4470180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4" y="1616494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9791" y="4348770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4393" y="3435973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6414" y="4349688"/>
            <a:ext cx="525626" cy="5256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366482" y="2168932"/>
            <a:ext cx="705617" cy="35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155" y="2062726"/>
            <a:ext cx="743689" cy="1212212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802380" y="3168733"/>
            <a:ext cx="269719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5071900" y="3168733"/>
            <a:ext cx="277340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5071900" y="2168932"/>
            <a:ext cx="705618" cy="57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571999" y="1651436"/>
            <a:ext cx="1" cy="310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97774"/>
            <a:ext cx="6507167" cy="673976"/>
          </a:xfrm>
        </p:spPr>
        <p:txBody>
          <a:bodyPr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49993" y="160298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Database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Parity Client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49993" y="160298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</a:p>
          <a:p>
            <a:pPr algn="ctr"/>
            <a:r>
              <a:rPr lang="de-DE" sz="1400" dirty="0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Smart Meter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Household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Bildschirmpräsentation (16:9)</PresentationFormat>
  <Paragraphs>142</Paragraphs>
  <Slides>22</Slides>
  <Notes>16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Netz</vt:lpstr>
      <vt:lpstr>Cloud Prototyping SS19</vt:lpstr>
      <vt:lpstr>Table of Content</vt:lpstr>
      <vt:lpstr>Motivation</vt:lpstr>
      <vt:lpstr>Motivation</vt:lpstr>
      <vt:lpstr>Motivation</vt:lpstr>
      <vt:lpstr>Motivation</vt:lpstr>
      <vt:lpstr>Current implementation</vt:lpstr>
      <vt:lpstr>Architecture</vt:lpstr>
      <vt:lpstr>Architecture</vt:lpstr>
      <vt:lpstr>Household processing Unit</vt:lpstr>
      <vt:lpstr>Architecture</vt:lpstr>
      <vt:lpstr>Blockchain</vt:lpstr>
      <vt:lpstr>Settlement Algorithm</vt:lpstr>
      <vt:lpstr>NEtting Algorithm</vt:lpstr>
      <vt:lpstr>NEtting Algorithm</vt:lpstr>
      <vt:lpstr>NEtting Algorithm</vt:lpstr>
      <vt:lpstr>NEtting Algorithm</vt:lpstr>
      <vt:lpstr>NEtting Algorithm</vt:lpstr>
      <vt:lpstr>Live Demo</vt:lpstr>
      <vt:lpstr>Next Steps</vt:lpstr>
      <vt:lpstr>Privacy in the Blockchain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lastModifiedBy> </cp:lastModifiedBy>
  <cp:revision>32</cp:revision>
  <dcterms:created xsi:type="dcterms:W3CDTF">2019-05-24T06:51:37Z</dcterms:created>
  <dcterms:modified xsi:type="dcterms:W3CDTF">2019-05-26T11:41:29Z</dcterms:modified>
</cp:coreProperties>
</file>