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1" r:id="rId7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3571"/>
    <a:srgbClr val="38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40" autoAdjust="0"/>
  </p:normalViewPr>
  <p:slideViewPr>
    <p:cSldViewPr snapToGrid="0">
      <p:cViewPr varScale="1">
        <p:scale>
          <a:sx n="109" d="100"/>
          <a:sy n="109" d="100"/>
        </p:scale>
        <p:origin x="13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F839-43B4-4551-9134-BA7D204E9968}" type="datetimeFigureOut">
              <a:rPr lang="pl-PL" smtClean="0"/>
              <a:t>08.12.2021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5D6B8-5930-4E0D-BC71-90AB2F31CD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94826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F839-43B4-4551-9134-BA7D204E9968}" type="datetimeFigureOut">
              <a:rPr lang="pl-PL" smtClean="0"/>
              <a:t>08.12.2021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5D6B8-5930-4E0D-BC71-90AB2F31CD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2610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F839-43B4-4551-9134-BA7D204E9968}" type="datetimeFigureOut">
              <a:rPr lang="pl-PL" smtClean="0"/>
              <a:t>08.12.2021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5D6B8-5930-4E0D-BC71-90AB2F31CD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14057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F839-43B4-4551-9134-BA7D204E9968}" type="datetimeFigureOut">
              <a:rPr lang="pl-PL" smtClean="0"/>
              <a:t>08.12.2021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5D6B8-5930-4E0D-BC71-90AB2F31CD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96652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F839-43B4-4551-9134-BA7D204E9968}" type="datetimeFigureOut">
              <a:rPr lang="pl-PL" smtClean="0"/>
              <a:t>08.12.2021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5D6B8-5930-4E0D-BC71-90AB2F31CD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482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F839-43B4-4551-9134-BA7D204E9968}" type="datetimeFigureOut">
              <a:rPr lang="pl-PL" smtClean="0"/>
              <a:t>08.12.2021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5D6B8-5930-4E0D-BC71-90AB2F31CD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3221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F839-43B4-4551-9134-BA7D204E9968}" type="datetimeFigureOut">
              <a:rPr lang="pl-PL" smtClean="0"/>
              <a:t>08.12.2021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5D6B8-5930-4E0D-BC71-90AB2F31CD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84380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F839-43B4-4551-9134-BA7D204E9968}" type="datetimeFigureOut">
              <a:rPr lang="pl-PL" smtClean="0"/>
              <a:t>08.12.2021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5D6B8-5930-4E0D-BC71-90AB2F31CD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51392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F839-43B4-4551-9134-BA7D204E9968}" type="datetimeFigureOut">
              <a:rPr lang="pl-PL" smtClean="0"/>
              <a:t>08.12.2021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5D6B8-5930-4E0D-BC71-90AB2F31CD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58645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F839-43B4-4551-9134-BA7D204E9968}" type="datetimeFigureOut">
              <a:rPr lang="pl-PL" smtClean="0"/>
              <a:t>08.12.2021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5D6B8-5930-4E0D-BC71-90AB2F31CD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78665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F839-43B4-4551-9134-BA7D204E9968}" type="datetimeFigureOut">
              <a:rPr lang="pl-PL" smtClean="0"/>
              <a:t>08.12.2021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5D6B8-5930-4E0D-BC71-90AB2F31CD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3102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FF839-43B4-4551-9134-BA7D204E9968}" type="datetimeFigureOut">
              <a:rPr lang="pl-PL" smtClean="0"/>
              <a:t>08.12.2021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5D6B8-5930-4E0D-BC71-90AB2F31CD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88423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mu-Ghn-aeO8&amp;ab_channel=MSDGurukul" TargetMode="External"/><Relationship Id="rId13" Type="http://schemas.openxmlformats.org/officeDocument/2006/relationships/image" Target="../media/image1.png"/><Relationship Id="rId3" Type="http://schemas.openxmlformats.org/officeDocument/2006/relationships/hyperlink" Target="https://michaelteeuw.nl/post/magic-mirror-part-i-the-idea-the-mirror" TargetMode="External"/><Relationship Id="rId7" Type="http://schemas.openxmlformats.org/officeDocument/2006/relationships/hyperlink" Target="https://www.tomshardware.com/news/raspberry-pi-web-server,40174.html" TargetMode="External"/><Relationship Id="rId12" Type="http://schemas.openxmlformats.org/officeDocument/2006/relationships/hyperlink" Target="https://nodejs.org/en/" TargetMode="External"/><Relationship Id="rId2" Type="http://schemas.openxmlformats.org/officeDocument/2006/relationships/hyperlink" Target="https://rk.edu.pl/pl/operowanie-na-plikach-w-pythoni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olsatnews.pl/kanaly-rss/" TargetMode="External"/><Relationship Id="rId11" Type="http://schemas.openxmlformats.org/officeDocument/2006/relationships/hyperlink" Target="https://developer.mozilla.org/" TargetMode="External"/><Relationship Id="rId5" Type="http://schemas.openxmlformats.org/officeDocument/2006/relationships/hyperlink" Target="https://newsapi.org/" TargetMode="External"/><Relationship Id="rId10" Type="http://schemas.openxmlformats.org/officeDocument/2006/relationships/hyperlink" Target="https://openweathermap.org/api" TargetMode="External"/><Relationship Id="rId4" Type="http://schemas.openxmlformats.org/officeDocument/2006/relationships/hyperlink" Target="https://www.youtube.com/watch?v=SR9vU-eF4ic&amp;ab_channel=BasementMaker" TargetMode="External"/><Relationship Id="rId9" Type="http://schemas.openxmlformats.org/officeDocument/2006/relationships/hyperlink" Target="https://developers.google.com/maps/documentation/javascript/overvie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5">
            <a:extLst>
              <a:ext uri="{FF2B5EF4-FFF2-40B4-BE49-F238E27FC236}">
                <a16:creationId xmlns:a16="http://schemas.microsoft.com/office/drawing/2014/main" id="{434E5814-0776-4BC1-B8F4-07B3D97A4324}"/>
              </a:ext>
            </a:extLst>
          </p:cNvPr>
          <p:cNvSpPr txBox="1"/>
          <p:nvPr/>
        </p:nvSpPr>
        <p:spPr>
          <a:xfrm>
            <a:off x="868062" y="5482515"/>
            <a:ext cx="1179778" cy="267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38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Jakub Kita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CA09C718-21F0-4A66-AA70-625314792FA6}"/>
              </a:ext>
            </a:extLst>
          </p:cNvPr>
          <p:cNvSpPr txBox="1"/>
          <p:nvPr/>
        </p:nvSpPr>
        <p:spPr>
          <a:xfrm>
            <a:off x="868060" y="5157426"/>
            <a:ext cx="1582211" cy="267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38" b="1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Dyplomanta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0C126851-CCA6-49D8-8F88-B12E2C72E478}"/>
              </a:ext>
            </a:extLst>
          </p:cNvPr>
          <p:cNvSpPr txBox="1"/>
          <p:nvPr/>
        </p:nvSpPr>
        <p:spPr>
          <a:xfrm>
            <a:off x="2372885" y="2184803"/>
            <a:ext cx="4953000" cy="26744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1138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Realizacja inteligentnego lustra przy użyciu Raspberry pi 4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2F9E118F-1793-4377-B7EF-D5FB38819751}"/>
              </a:ext>
            </a:extLst>
          </p:cNvPr>
          <p:cNvSpPr txBox="1"/>
          <p:nvPr/>
        </p:nvSpPr>
        <p:spPr>
          <a:xfrm>
            <a:off x="2603336" y="2908416"/>
            <a:ext cx="4492098" cy="26744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138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Development of a smart mirror using Raspberry pi 4</a:t>
            </a:r>
            <a:endParaRPr lang="pl-PL" sz="1138" dirty="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DE132C7F-BEAE-4AF9-B620-5CC6165632C0}"/>
              </a:ext>
            </a:extLst>
          </p:cNvPr>
          <p:cNvSpPr txBox="1"/>
          <p:nvPr/>
        </p:nvSpPr>
        <p:spPr>
          <a:xfrm>
            <a:off x="4123633" y="1897225"/>
            <a:ext cx="1451505" cy="26744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pl-PL" sz="1138" b="1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Temat pracy</a:t>
            </a:r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FC934E7C-74E8-41F6-A6D9-69ACFFC94969}"/>
              </a:ext>
            </a:extLst>
          </p:cNvPr>
          <p:cNvSpPr txBox="1"/>
          <p:nvPr/>
        </p:nvSpPr>
        <p:spPr>
          <a:xfrm>
            <a:off x="4596577" y="2651024"/>
            <a:ext cx="505620" cy="26744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pl-PL" sz="1138" b="1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Title</a:t>
            </a:r>
            <a:endParaRPr lang="pl-PL" sz="1300" b="1" dirty="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ABDC5380-682D-4B52-9C0D-53E3340508F5}"/>
              </a:ext>
            </a:extLst>
          </p:cNvPr>
          <p:cNvSpPr txBox="1"/>
          <p:nvPr/>
        </p:nvSpPr>
        <p:spPr>
          <a:xfrm>
            <a:off x="7379196" y="5482515"/>
            <a:ext cx="2228849" cy="267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38" dirty="0">
                <a:solidFill>
                  <a:srgbClr val="383838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dr inż. Andrzej Drwal</a:t>
            </a: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E99212A6-F7E0-4F22-9183-09E0FD442EB3}"/>
              </a:ext>
            </a:extLst>
          </p:cNvPr>
          <p:cNvSpPr txBox="1"/>
          <p:nvPr/>
        </p:nvSpPr>
        <p:spPr>
          <a:xfrm>
            <a:off x="7379197" y="5157426"/>
            <a:ext cx="1265767" cy="267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38" b="1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Promotor</a:t>
            </a:r>
          </a:p>
        </p:txBody>
      </p:sp>
      <p:grpSp>
        <p:nvGrpSpPr>
          <p:cNvPr id="28" name="Grupa 27">
            <a:extLst>
              <a:ext uri="{FF2B5EF4-FFF2-40B4-BE49-F238E27FC236}">
                <a16:creationId xmlns:a16="http://schemas.microsoft.com/office/drawing/2014/main" id="{13CFB1AF-A292-4902-B2EC-F418C12EA9EB}"/>
              </a:ext>
            </a:extLst>
          </p:cNvPr>
          <p:cNvGrpSpPr/>
          <p:nvPr/>
        </p:nvGrpSpPr>
        <p:grpSpPr>
          <a:xfrm>
            <a:off x="-363302" y="0"/>
            <a:ext cx="10269302" cy="1070106"/>
            <a:chOff x="-447141" y="-40982"/>
            <a:chExt cx="12639141" cy="1317054"/>
          </a:xfrm>
        </p:grpSpPr>
        <p:sp>
          <p:nvSpPr>
            <p:cNvPr id="21" name="Prostokąt 20">
              <a:extLst>
                <a:ext uri="{FF2B5EF4-FFF2-40B4-BE49-F238E27FC236}">
                  <a16:creationId xmlns:a16="http://schemas.microsoft.com/office/drawing/2014/main" id="{E3BB86C1-47B7-413A-820A-8D2BCB13EA47}"/>
                </a:ext>
              </a:extLst>
            </p:cNvPr>
            <p:cNvSpPr/>
            <p:nvPr/>
          </p:nvSpPr>
          <p:spPr>
            <a:xfrm>
              <a:off x="0" y="-40982"/>
              <a:ext cx="12192000" cy="1317054"/>
            </a:xfrm>
            <a:prstGeom prst="rect">
              <a:avLst/>
            </a:prstGeom>
            <a:solidFill>
              <a:srgbClr val="01357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138" b="1" dirty="0">
                <a:latin typeface="Poppins" panose="00000500000000000000" pitchFamily="2" charset="-18"/>
                <a:cs typeface="Poppins" panose="00000500000000000000" pitchFamily="2" charset="-18"/>
              </a:endParaRPr>
            </a:p>
          </p:txBody>
        </p:sp>
        <p:pic>
          <p:nvPicPr>
            <p:cNvPr id="24" name="Obraz 23">
              <a:extLst>
                <a:ext uri="{FF2B5EF4-FFF2-40B4-BE49-F238E27FC236}">
                  <a16:creationId xmlns:a16="http://schemas.microsoft.com/office/drawing/2014/main" id="{B1218321-C177-48F1-9813-9B39F9744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566" y="126504"/>
              <a:ext cx="962382" cy="912182"/>
            </a:xfrm>
            <a:prstGeom prst="rect">
              <a:avLst/>
            </a:prstGeom>
          </p:spPr>
        </p:pic>
        <p:sp>
          <p:nvSpPr>
            <p:cNvPr id="27" name="pole tekstowe 26">
              <a:extLst>
                <a:ext uri="{FF2B5EF4-FFF2-40B4-BE49-F238E27FC236}">
                  <a16:creationId xmlns:a16="http://schemas.microsoft.com/office/drawing/2014/main" id="{BEE9024F-48F0-494A-A1AD-06DF6306674C}"/>
                </a:ext>
              </a:extLst>
            </p:cNvPr>
            <p:cNvSpPr txBox="1"/>
            <p:nvPr/>
          </p:nvSpPr>
          <p:spPr>
            <a:xfrm>
              <a:off x="-447141" y="385534"/>
              <a:ext cx="6104466" cy="2983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l-PL" sz="975" b="1" dirty="0">
                  <a:solidFill>
                    <a:schemeClr val="bg1"/>
                  </a:solidFill>
                  <a:latin typeface="Poppins" panose="00000500000000000000" pitchFamily="2" charset="-18"/>
                  <a:cs typeface="Poppins" panose="00000500000000000000" pitchFamily="2" charset="-18"/>
                </a:rPr>
                <a:t>Politechnika Krakowska</a:t>
              </a:r>
            </a:p>
          </p:txBody>
        </p:sp>
        <p:sp>
          <p:nvSpPr>
            <p:cNvPr id="29" name="pole tekstowe 28">
              <a:extLst>
                <a:ext uri="{FF2B5EF4-FFF2-40B4-BE49-F238E27FC236}">
                  <a16:creationId xmlns:a16="http://schemas.microsoft.com/office/drawing/2014/main" id="{6BC4AFC2-E4D5-444D-98D5-B7194AC44D33}"/>
                </a:ext>
              </a:extLst>
            </p:cNvPr>
            <p:cNvSpPr txBox="1"/>
            <p:nvPr/>
          </p:nvSpPr>
          <p:spPr>
            <a:xfrm>
              <a:off x="1395947" y="607358"/>
              <a:ext cx="2324098" cy="2983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l-PL" sz="975" dirty="0">
                  <a:solidFill>
                    <a:schemeClr val="bg1"/>
                  </a:solidFill>
                  <a:latin typeface="Poppins" panose="00000500000000000000" pitchFamily="2" charset="-18"/>
                  <a:cs typeface="Poppins" panose="00000500000000000000" pitchFamily="2" charset="-18"/>
                </a:rPr>
                <a:t>im. Tadeusza Kościuszki</a:t>
              </a:r>
            </a:p>
          </p:txBody>
        </p:sp>
      </p:grp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88236491-F7F2-4FA1-9FED-488EED8AD247}"/>
              </a:ext>
            </a:extLst>
          </p:cNvPr>
          <p:cNvSpPr txBox="1"/>
          <p:nvPr/>
        </p:nvSpPr>
        <p:spPr>
          <a:xfrm>
            <a:off x="2261099" y="3382308"/>
            <a:ext cx="5176572" cy="2674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138" b="1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Słowa kluczowe</a:t>
            </a:r>
            <a:endParaRPr lang="pl-PL" sz="1625" b="1" dirty="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A734EEBC-E5F9-487B-8F50-BDA196071853}"/>
              </a:ext>
            </a:extLst>
          </p:cNvPr>
          <p:cNvSpPr txBox="1"/>
          <p:nvPr/>
        </p:nvSpPr>
        <p:spPr>
          <a:xfrm>
            <a:off x="2506171" y="3718817"/>
            <a:ext cx="4686429" cy="79406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pl-PL" sz="114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Inteligentne lustro, Inteligentne lustro sterowane mikroprocesorowe, Raspberry pi 4, wyświetlacz pogody, daty i godziny, kalendarza, wiadomości. Internetowy moduł komunikacji.</a:t>
            </a:r>
          </a:p>
        </p:txBody>
      </p:sp>
    </p:spTree>
    <p:extLst>
      <p:ext uri="{BB962C8B-B14F-4D97-AF65-F5344CB8AC3E}">
        <p14:creationId xmlns:p14="http://schemas.microsoft.com/office/powerpoint/2010/main" val="3560973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99E81C91-4E2C-456A-8780-6E044B3B750D}"/>
              </a:ext>
            </a:extLst>
          </p:cNvPr>
          <p:cNvSpPr txBox="1"/>
          <p:nvPr/>
        </p:nvSpPr>
        <p:spPr>
          <a:xfrm>
            <a:off x="2898590" y="1309555"/>
            <a:ext cx="4108817" cy="31745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pl-PL" sz="1463" dirty="0">
                <a:latin typeface="Poppins" panose="00000500000000000000" pitchFamily="2" charset="-18"/>
                <a:cs typeface="Poppins" panose="00000500000000000000" pitchFamily="2" charset="-18"/>
              </a:rPr>
              <a:t>Karta wydania tematu pracy z Dziekanatu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10852DC4-E490-4102-AB73-FE81DEC5E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930" y="1610511"/>
            <a:ext cx="3866138" cy="5132528"/>
          </a:xfrm>
          <a:prstGeom prst="rect">
            <a:avLst/>
          </a:prstGeom>
        </p:spPr>
      </p:pic>
      <p:grpSp>
        <p:nvGrpSpPr>
          <p:cNvPr id="9" name="Grupa 8">
            <a:extLst>
              <a:ext uri="{FF2B5EF4-FFF2-40B4-BE49-F238E27FC236}">
                <a16:creationId xmlns:a16="http://schemas.microsoft.com/office/drawing/2014/main" id="{50F69D12-0B6C-4627-A527-47A7A383D448}"/>
              </a:ext>
            </a:extLst>
          </p:cNvPr>
          <p:cNvGrpSpPr/>
          <p:nvPr/>
        </p:nvGrpSpPr>
        <p:grpSpPr>
          <a:xfrm>
            <a:off x="-363302" y="0"/>
            <a:ext cx="10269302" cy="1070106"/>
            <a:chOff x="-447141" y="-40982"/>
            <a:chExt cx="12639141" cy="1317054"/>
          </a:xfrm>
        </p:grpSpPr>
        <p:sp>
          <p:nvSpPr>
            <p:cNvPr id="15" name="Prostokąt 14">
              <a:extLst>
                <a:ext uri="{FF2B5EF4-FFF2-40B4-BE49-F238E27FC236}">
                  <a16:creationId xmlns:a16="http://schemas.microsoft.com/office/drawing/2014/main" id="{9F48192E-539D-4DA7-8074-F733ACF43EFC}"/>
                </a:ext>
              </a:extLst>
            </p:cNvPr>
            <p:cNvSpPr/>
            <p:nvPr/>
          </p:nvSpPr>
          <p:spPr>
            <a:xfrm>
              <a:off x="0" y="-40982"/>
              <a:ext cx="12192000" cy="1317054"/>
            </a:xfrm>
            <a:prstGeom prst="rect">
              <a:avLst/>
            </a:prstGeom>
            <a:solidFill>
              <a:srgbClr val="01357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138" b="1" dirty="0">
                <a:latin typeface="Poppins" panose="00000500000000000000" pitchFamily="2" charset="-18"/>
                <a:cs typeface="Poppins" panose="00000500000000000000" pitchFamily="2" charset="-18"/>
              </a:endParaRPr>
            </a:p>
          </p:txBody>
        </p:sp>
        <p:pic>
          <p:nvPicPr>
            <p:cNvPr id="16" name="Obraz 15">
              <a:extLst>
                <a:ext uri="{FF2B5EF4-FFF2-40B4-BE49-F238E27FC236}">
                  <a16:creationId xmlns:a16="http://schemas.microsoft.com/office/drawing/2014/main" id="{D11B9C8D-DDCF-4AAC-8248-1FA47A03C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566" y="126504"/>
              <a:ext cx="962382" cy="912182"/>
            </a:xfrm>
            <a:prstGeom prst="rect">
              <a:avLst/>
            </a:prstGeom>
          </p:spPr>
        </p:pic>
        <p:sp>
          <p:nvSpPr>
            <p:cNvPr id="17" name="pole tekstowe 16">
              <a:extLst>
                <a:ext uri="{FF2B5EF4-FFF2-40B4-BE49-F238E27FC236}">
                  <a16:creationId xmlns:a16="http://schemas.microsoft.com/office/drawing/2014/main" id="{05224E65-CF81-4898-B458-E00F1C89AFC2}"/>
                </a:ext>
              </a:extLst>
            </p:cNvPr>
            <p:cNvSpPr txBox="1"/>
            <p:nvPr/>
          </p:nvSpPr>
          <p:spPr>
            <a:xfrm>
              <a:off x="-447141" y="385534"/>
              <a:ext cx="6104466" cy="2983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l-PL" sz="975" b="1" dirty="0">
                  <a:solidFill>
                    <a:schemeClr val="bg1"/>
                  </a:solidFill>
                  <a:latin typeface="Poppins" panose="00000500000000000000" pitchFamily="2" charset="-18"/>
                  <a:cs typeface="Poppins" panose="00000500000000000000" pitchFamily="2" charset="-18"/>
                </a:rPr>
                <a:t>Politechnika Krakowska</a:t>
              </a:r>
            </a:p>
          </p:txBody>
        </p:sp>
        <p:sp>
          <p:nvSpPr>
            <p:cNvPr id="18" name="pole tekstowe 17">
              <a:extLst>
                <a:ext uri="{FF2B5EF4-FFF2-40B4-BE49-F238E27FC236}">
                  <a16:creationId xmlns:a16="http://schemas.microsoft.com/office/drawing/2014/main" id="{98A7C088-5E7B-4B6A-8618-8117ED57D8F6}"/>
                </a:ext>
              </a:extLst>
            </p:cNvPr>
            <p:cNvSpPr txBox="1"/>
            <p:nvPr/>
          </p:nvSpPr>
          <p:spPr>
            <a:xfrm>
              <a:off x="1395947" y="607358"/>
              <a:ext cx="2324098" cy="2983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l-PL" sz="975" dirty="0">
                  <a:solidFill>
                    <a:schemeClr val="bg1"/>
                  </a:solidFill>
                  <a:latin typeface="Poppins" panose="00000500000000000000" pitchFamily="2" charset="-18"/>
                  <a:cs typeface="Poppins" panose="00000500000000000000" pitchFamily="2" charset="-18"/>
                </a:rPr>
                <a:t>im. Tadeusza Kościuszki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0091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ole tekstowe 11">
            <a:extLst>
              <a:ext uri="{FF2B5EF4-FFF2-40B4-BE49-F238E27FC236}">
                <a16:creationId xmlns:a16="http://schemas.microsoft.com/office/drawing/2014/main" id="{F6FFB71D-4839-4565-8D55-80096156CEDA}"/>
              </a:ext>
            </a:extLst>
          </p:cNvPr>
          <p:cNvSpPr txBox="1"/>
          <p:nvPr/>
        </p:nvSpPr>
        <p:spPr>
          <a:xfrm>
            <a:off x="533347" y="1600002"/>
            <a:ext cx="8839306" cy="45326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pl-PL" sz="1138" dirty="0">
                <a:latin typeface="Poppins" panose="00000500000000000000" pitchFamily="2" charset="-18"/>
                <a:cs typeface="Poppins" panose="00000500000000000000" pitchFamily="2" charset="-18"/>
              </a:rPr>
              <a:t>Celem pracy inżynierskiej jest zaprojektowanie, wykonanie i testowanie inteligentnego lustra sterowanego mikroprocesorowo i obsługiwanego za pomocą internetu. </a:t>
            </a:r>
          </a:p>
          <a:p>
            <a:pPr algn="just"/>
            <a:endParaRPr lang="pl-PL" sz="1138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algn="just"/>
            <a:r>
              <a:rPr lang="pl-PL" sz="1138" dirty="0">
                <a:latin typeface="Poppins" panose="00000500000000000000" pitchFamily="2" charset="-18"/>
                <a:cs typeface="Poppins" panose="00000500000000000000" pitchFamily="2" charset="-18"/>
              </a:rPr>
              <a:t>Lustro będzie wyposażone w czujnik ruchu, temperatury, mikrofon. Kod projektu powstanie w środowisku Visual Studio Code przy użyciu języków programowania:</a:t>
            </a:r>
          </a:p>
          <a:p>
            <a:pPr marL="139303" indent="-139303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138" dirty="0">
                <a:latin typeface="Poppins" panose="00000500000000000000" pitchFamily="2" charset="-18"/>
                <a:cs typeface="Poppins" panose="00000500000000000000" pitchFamily="2" charset="-18"/>
              </a:rPr>
              <a:t>Javascript</a:t>
            </a:r>
          </a:p>
          <a:p>
            <a:pPr marL="139303" indent="-139303" algn="just">
              <a:buFont typeface="Arial" panose="020B0604020202020204" pitchFamily="34" charset="0"/>
              <a:buChar char="•"/>
            </a:pPr>
            <a:r>
              <a:rPr lang="pl-PL" sz="1138" dirty="0">
                <a:latin typeface="Poppins" panose="00000500000000000000" pitchFamily="2" charset="-18"/>
                <a:cs typeface="Poppins" panose="00000500000000000000" pitchFamily="2" charset="-18"/>
              </a:rPr>
              <a:t>Node.js</a:t>
            </a:r>
          </a:p>
          <a:p>
            <a:pPr marL="139303" indent="-139303" algn="just">
              <a:buFont typeface="Arial" panose="020B0604020202020204" pitchFamily="34" charset="0"/>
              <a:buChar char="•"/>
            </a:pPr>
            <a:r>
              <a:rPr lang="pl-PL" sz="1138" dirty="0">
                <a:latin typeface="Poppins" panose="00000500000000000000" pitchFamily="2" charset="-18"/>
                <a:cs typeface="Poppins" panose="00000500000000000000" pitchFamily="2" charset="-18"/>
              </a:rPr>
              <a:t>CSS</a:t>
            </a:r>
          </a:p>
          <a:p>
            <a:pPr marL="139303" indent="-139303" algn="just">
              <a:buFont typeface="Arial" panose="020B0604020202020204" pitchFamily="34" charset="0"/>
              <a:buChar char="•"/>
            </a:pPr>
            <a:r>
              <a:rPr lang="pl-PL" sz="1138" dirty="0">
                <a:latin typeface="Poppins" panose="00000500000000000000" pitchFamily="2" charset="-18"/>
                <a:cs typeface="Poppins" panose="00000500000000000000" pitchFamily="2" charset="-18"/>
              </a:rPr>
              <a:t>Python</a:t>
            </a:r>
          </a:p>
          <a:p>
            <a:pPr algn="just"/>
            <a:endParaRPr lang="pl-PL" sz="975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algn="just"/>
            <a:r>
              <a:rPr lang="pl-PL" sz="1138" dirty="0">
                <a:latin typeface="Poppins" panose="00000500000000000000" pitchFamily="2" charset="-18"/>
                <a:cs typeface="Poppins" panose="00000500000000000000" pitchFamily="2" charset="-18"/>
              </a:rPr>
              <a:t>Pierwsze trzy języki zostaną użyte do stworzenia strony internetowej na której będą wyświetlane informacje o godzinie, pogodzie, wiadomości ze świata i polski, </a:t>
            </a:r>
          </a:p>
          <a:p>
            <a:pPr algn="just"/>
            <a:r>
              <a:rPr lang="pl-PL" sz="1138" dirty="0">
                <a:latin typeface="Poppins" panose="00000500000000000000" pitchFamily="2" charset="-18"/>
                <a:cs typeface="Poppins" panose="00000500000000000000" pitchFamily="2" charset="-18"/>
              </a:rPr>
              <a:t>trasa do pracy. </a:t>
            </a:r>
          </a:p>
          <a:p>
            <a:pPr algn="just"/>
            <a:endParaRPr lang="pl-PL" sz="1138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algn="just"/>
            <a:r>
              <a:rPr lang="pl-PL" sz="1138" dirty="0">
                <a:latin typeface="Poppins" panose="00000500000000000000" pitchFamily="2" charset="-18"/>
                <a:cs typeface="Poppins" panose="00000500000000000000" pitchFamily="2" charset="-18"/>
              </a:rPr>
              <a:t>Zostanie również zaimplementowany kalendarz oraz obsługa lustra poprzez komendy głosowe. Ostatni z języków posłuży mi do zapisu danych z czujników. Strona zostanie wyświetlona na monitorze znajdującym się za poliwęglanem litym oklejonym jasną folią do przyciemniana szyb o odpowiedniej przezroczystości, aby było widać treść strony równocześnie z ukryciem monitora.</a:t>
            </a:r>
          </a:p>
          <a:p>
            <a:pPr algn="just"/>
            <a:endParaRPr lang="pl-PL" sz="1138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algn="just"/>
            <a:r>
              <a:rPr lang="pl-PL" sz="1138" dirty="0">
                <a:latin typeface="Poppins" panose="00000500000000000000" pitchFamily="2" charset="-18"/>
                <a:cs typeface="Poppins" panose="00000500000000000000" pitchFamily="2" charset="-18"/>
              </a:rPr>
              <a:t>Rozwiązania rynkowe charakteryzują się wykorzystaniem biblioteki MagicMirror</a:t>
            </a:r>
            <a:r>
              <a:rPr lang="pl-PL" sz="1138" baseline="30000" dirty="0">
                <a:latin typeface="Poppins" panose="00000500000000000000" pitchFamily="2" charset="-18"/>
                <a:cs typeface="Poppins" panose="00000500000000000000" pitchFamily="2" charset="-18"/>
              </a:rPr>
              <a:t>2</a:t>
            </a:r>
            <a:r>
              <a:rPr lang="pl-PL" sz="1138" dirty="0">
                <a:latin typeface="Poppins" panose="00000500000000000000" pitchFamily="2" charset="-18"/>
                <a:cs typeface="Poppins" panose="00000500000000000000" pitchFamily="2" charset="-18"/>
              </a:rPr>
              <a:t>, która dostarcza gotowe rozwiązania REST API dla aplikacji pogodowej, kalendarza oraz wielu innych udogodnień.</a:t>
            </a:r>
          </a:p>
          <a:p>
            <a:pPr algn="just"/>
            <a:endParaRPr lang="pl-PL" sz="1138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algn="just"/>
            <a:r>
              <a:rPr lang="pl-PL" sz="1138" dirty="0">
                <a:latin typeface="Poppins" panose="00000500000000000000" pitchFamily="2" charset="-18"/>
                <a:cs typeface="Poppins" panose="00000500000000000000" pitchFamily="2" charset="-18"/>
              </a:rPr>
              <a:t>Mój projekt będzie napisany od zera co zapewnia dowolność w dobieraniu obsługiwanych aplikacji dla potrzeb odbiorcy. Jako innowacyjną funkcję dodam wyświetlanie trasy do wypowiedzianego przez nas miejsca.</a:t>
            </a:r>
          </a:p>
          <a:p>
            <a:pPr algn="just"/>
            <a:endParaRPr lang="pl-PL" sz="1138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grpSp>
        <p:nvGrpSpPr>
          <p:cNvPr id="8" name="Grupa 7">
            <a:extLst>
              <a:ext uri="{FF2B5EF4-FFF2-40B4-BE49-F238E27FC236}">
                <a16:creationId xmlns:a16="http://schemas.microsoft.com/office/drawing/2014/main" id="{BFFAFF6B-A1F4-4CF4-BA87-F7FBF33ABD7C}"/>
              </a:ext>
            </a:extLst>
          </p:cNvPr>
          <p:cNvGrpSpPr/>
          <p:nvPr/>
        </p:nvGrpSpPr>
        <p:grpSpPr>
          <a:xfrm>
            <a:off x="-363302" y="0"/>
            <a:ext cx="10269302" cy="1070106"/>
            <a:chOff x="-447141" y="-40982"/>
            <a:chExt cx="12639141" cy="1317054"/>
          </a:xfrm>
        </p:grpSpPr>
        <p:sp>
          <p:nvSpPr>
            <p:cNvPr id="9" name="Prostokąt 8">
              <a:extLst>
                <a:ext uri="{FF2B5EF4-FFF2-40B4-BE49-F238E27FC236}">
                  <a16:creationId xmlns:a16="http://schemas.microsoft.com/office/drawing/2014/main" id="{DD1E37E3-2E3F-4B08-885E-778ACEE0ABD0}"/>
                </a:ext>
              </a:extLst>
            </p:cNvPr>
            <p:cNvSpPr/>
            <p:nvPr/>
          </p:nvSpPr>
          <p:spPr>
            <a:xfrm>
              <a:off x="0" y="-40982"/>
              <a:ext cx="12192000" cy="1317054"/>
            </a:xfrm>
            <a:prstGeom prst="rect">
              <a:avLst/>
            </a:prstGeom>
            <a:solidFill>
              <a:srgbClr val="01357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138" b="1" dirty="0">
                <a:latin typeface="Poppins" panose="00000500000000000000" pitchFamily="2" charset="-18"/>
                <a:cs typeface="Poppins" panose="00000500000000000000" pitchFamily="2" charset="-18"/>
              </a:endParaRPr>
            </a:p>
          </p:txBody>
        </p:sp>
        <p:pic>
          <p:nvPicPr>
            <p:cNvPr id="10" name="Obraz 9">
              <a:extLst>
                <a:ext uri="{FF2B5EF4-FFF2-40B4-BE49-F238E27FC236}">
                  <a16:creationId xmlns:a16="http://schemas.microsoft.com/office/drawing/2014/main" id="{8D1B8706-1C5F-440C-8EB7-0679C9E753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566" y="126504"/>
              <a:ext cx="962382" cy="912182"/>
            </a:xfrm>
            <a:prstGeom prst="rect">
              <a:avLst/>
            </a:prstGeom>
          </p:spPr>
        </p:pic>
        <p:sp>
          <p:nvSpPr>
            <p:cNvPr id="11" name="pole tekstowe 10">
              <a:extLst>
                <a:ext uri="{FF2B5EF4-FFF2-40B4-BE49-F238E27FC236}">
                  <a16:creationId xmlns:a16="http://schemas.microsoft.com/office/drawing/2014/main" id="{CF290012-7778-4E65-A0D2-CDDFCC07C80E}"/>
                </a:ext>
              </a:extLst>
            </p:cNvPr>
            <p:cNvSpPr txBox="1"/>
            <p:nvPr/>
          </p:nvSpPr>
          <p:spPr>
            <a:xfrm>
              <a:off x="-447141" y="385534"/>
              <a:ext cx="6104466" cy="2983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l-PL" sz="975" b="1" dirty="0">
                  <a:solidFill>
                    <a:schemeClr val="bg1"/>
                  </a:solidFill>
                  <a:latin typeface="Poppins" panose="00000500000000000000" pitchFamily="2" charset="-18"/>
                  <a:cs typeface="Poppins" panose="00000500000000000000" pitchFamily="2" charset="-18"/>
                </a:rPr>
                <a:t>Politechnika Krakowska</a:t>
              </a:r>
            </a:p>
          </p:txBody>
        </p:sp>
        <p:sp>
          <p:nvSpPr>
            <p:cNvPr id="18" name="pole tekstowe 17">
              <a:extLst>
                <a:ext uri="{FF2B5EF4-FFF2-40B4-BE49-F238E27FC236}">
                  <a16:creationId xmlns:a16="http://schemas.microsoft.com/office/drawing/2014/main" id="{D734F2FC-21F5-49DA-B99E-1F9680B1C3F2}"/>
                </a:ext>
              </a:extLst>
            </p:cNvPr>
            <p:cNvSpPr txBox="1"/>
            <p:nvPr/>
          </p:nvSpPr>
          <p:spPr>
            <a:xfrm>
              <a:off x="1395947" y="607358"/>
              <a:ext cx="2324098" cy="2983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l-PL" sz="975" dirty="0">
                  <a:solidFill>
                    <a:schemeClr val="bg1"/>
                  </a:solidFill>
                  <a:latin typeface="Poppins" panose="00000500000000000000" pitchFamily="2" charset="-18"/>
                  <a:cs typeface="Poppins" panose="00000500000000000000" pitchFamily="2" charset="-18"/>
                </a:rPr>
                <a:t>im. Tadeusza Kościuszki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9378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ole tekstowe 14">
            <a:extLst>
              <a:ext uri="{FF2B5EF4-FFF2-40B4-BE49-F238E27FC236}">
                <a16:creationId xmlns:a16="http://schemas.microsoft.com/office/drawing/2014/main" id="{41C46D76-5616-41B3-91A7-B8F9D0759F71}"/>
              </a:ext>
            </a:extLst>
          </p:cNvPr>
          <p:cNvSpPr txBox="1"/>
          <p:nvPr/>
        </p:nvSpPr>
        <p:spPr>
          <a:xfrm>
            <a:off x="3101562" y="1512006"/>
            <a:ext cx="3702873" cy="317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463" dirty="0">
                <a:latin typeface="Poppins" panose="00000500000000000000" pitchFamily="2" charset="-18"/>
                <a:cs typeface="Poppins" panose="00000500000000000000" pitchFamily="2" charset="-18"/>
              </a:rPr>
              <a:t>Założenia związane z realizacją pracy:</a:t>
            </a:r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DC19A944-41B6-46EB-9F03-9EB7426A9DD3}"/>
              </a:ext>
            </a:extLst>
          </p:cNvPr>
          <p:cNvSpPr txBox="1"/>
          <p:nvPr/>
        </p:nvSpPr>
        <p:spPr>
          <a:xfrm>
            <a:off x="601708" y="2271366"/>
            <a:ext cx="8702583" cy="2743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l-PL" sz="1200" dirty="0">
                <a:latin typeface="Poppins" panose="00000500000000000000" pitchFamily="2" charset="-18"/>
                <a:cs typeface="Poppins" panose="00000500000000000000" pitchFamily="2" charset="-18"/>
              </a:rPr>
              <a:t>Mikrokontroler oraz środowisko pracy zostało wybrane przez dyplomata. Wraz z promotorem został zapisany zakres pracy i najważniejsze jego elementy.</a:t>
            </a:r>
          </a:p>
          <a:p>
            <a:pPr algn="just"/>
            <a:endParaRPr lang="pl-PL" sz="12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algn="just"/>
            <a:endParaRPr lang="pl-PL" sz="12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232172" indent="-232172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200" dirty="0">
                <a:latin typeface="Poppins" panose="00000500000000000000" pitchFamily="2" charset="-18"/>
                <a:cs typeface="Poppins" panose="00000500000000000000" pitchFamily="2" charset="-18"/>
              </a:rPr>
              <a:t>Wprowadzenie w tematykę zagadnienia </a:t>
            </a:r>
          </a:p>
          <a:p>
            <a:pPr marL="232172" indent="-232172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200" dirty="0">
                <a:latin typeface="Poppins" panose="00000500000000000000" pitchFamily="2" charset="-18"/>
                <a:cs typeface="Poppins" panose="00000500000000000000" pitchFamily="2" charset="-18"/>
              </a:rPr>
              <a:t>Przegląd gotowych rozwiązań inteligentnego lustra </a:t>
            </a:r>
          </a:p>
          <a:p>
            <a:pPr marL="232172" indent="-232172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200" dirty="0">
                <a:latin typeface="Poppins" panose="00000500000000000000" pitchFamily="2" charset="-18"/>
                <a:cs typeface="Poppins" panose="00000500000000000000" pitchFamily="2" charset="-18"/>
              </a:rPr>
              <a:t>Opis mikrokontrolerów, raspberry pi 4 </a:t>
            </a:r>
          </a:p>
          <a:p>
            <a:pPr marL="232172" indent="-232172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200" dirty="0">
                <a:latin typeface="Poppins" panose="00000500000000000000" pitchFamily="2" charset="-18"/>
                <a:cs typeface="Poppins" panose="00000500000000000000" pitchFamily="2" charset="-18"/>
              </a:rPr>
              <a:t>Języki programowania (python, javascript) </a:t>
            </a:r>
          </a:p>
          <a:p>
            <a:pPr marL="232172" indent="-232172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200" dirty="0">
                <a:latin typeface="Poppins" panose="00000500000000000000" pitchFamily="2" charset="-18"/>
                <a:cs typeface="Poppins" panose="00000500000000000000" pitchFamily="2" charset="-18"/>
              </a:rPr>
              <a:t>Opis modułów (czujnik ruchu, czujnik temperatury, mikrofon, czujnik natężenia światła) </a:t>
            </a:r>
          </a:p>
          <a:p>
            <a:pPr marL="232172" indent="-232172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200" dirty="0">
                <a:latin typeface="Poppins" panose="00000500000000000000" pitchFamily="2" charset="-18"/>
                <a:cs typeface="Poppins" panose="00000500000000000000" pitchFamily="2" charset="-18"/>
              </a:rPr>
              <a:t>Schematy, budowa, opis wykonywanego układu </a:t>
            </a:r>
          </a:p>
          <a:p>
            <a:pPr marL="232172" indent="-232172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200" dirty="0">
                <a:latin typeface="Poppins" panose="00000500000000000000" pitchFamily="2" charset="-18"/>
                <a:cs typeface="Poppins" panose="00000500000000000000" pitchFamily="2" charset="-18"/>
              </a:rPr>
              <a:t>Uruchamianie, testy układu</a:t>
            </a:r>
          </a:p>
        </p:txBody>
      </p:sp>
      <p:grpSp>
        <p:nvGrpSpPr>
          <p:cNvPr id="9" name="Grupa 8">
            <a:extLst>
              <a:ext uri="{FF2B5EF4-FFF2-40B4-BE49-F238E27FC236}">
                <a16:creationId xmlns:a16="http://schemas.microsoft.com/office/drawing/2014/main" id="{1EB845A3-0BA4-44FD-9B7F-34ECE0788797}"/>
              </a:ext>
            </a:extLst>
          </p:cNvPr>
          <p:cNvGrpSpPr/>
          <p:nvPr/>
        </p:nvGrpSpPr>
        <p:grpSpPr>
          <a:xfrm>
            <a:off x="-363302" y="0"/>
            <a:ext cx="10269302" cy="1070106"/>
            <a:chOff x="-447141" y="-40982"/>
            <a:chExt cx="12639141" cy="1317054"/>
          </a:xfrm>
        </p:grpSpPr>
        <p:sp>
          <p:nvSpPr>
            <p:cNvPr id="10" name="Prostokąt 9">
              <a:extLst>
                <a:ext uri="{FF2B5EF4-FFF2-40B4-BE49-F238E27FC236}">
                  <a16:creationId xmlns:a16="http://schemas.microsoft.com/office/drawing/2014/main" id="{D75F943B-CF6A-48F6-AEB9-B31EB2C02A08}"/>
                </a:ext>
              </a:extLst>
            </p:cNvPr>
            <p:cNvSpPr/>
            <p:nvPr/>
          </p:nvSpPr>
          <p:spPr>
            <a:xfrm>
              <a:off x="0" y="-40982"/>
              <a:ext cx="12192000" cy="1317054"/>
            </a:xfrm>
            <a:prstGeom prst="rect">
              <a:avLst/>
            </a:prstGeom>
            <a:solidFill>
              <a:srgbClr val="01357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138" b="1" dirty="0">
                <a:latin typeface="Poppins" panose="00000500000000000000" pitchFamily="2" charset="-18"/>
                <a:cs typeface="Poppins" panose="00000500000000000000" pitchFamily="2" charset="-18"/>
              </a:endParaRPr>
            </a:p>
          </p:txBody>
        </p:sp>
        <p:pic>
          <p:nvPicPr>
            <p:cNvPr id="11" name="Obraz 10">
              <a:extLst>
                <a:ext uri="{FF2B5EF4-FFF2-40B4-BE49-F238E27FC236}">
                  <a16:creationId xmlns:a16="http://schemas.microsoft.com/office/drawing/2014/main" id="{2682257A-7194-452D-B7C1-D125DA47FD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566" y="126504"/>
              <a:ext cx="962382" cy="912182"/>
            </a:xfrm>
            <a:prstGeom prst="rect">
              <a:avLst/>
            </a:prstGeom>
          </p:spPr>
        </p:pic>
        <p:sp>
          <p:nvSpPr>
            <p:cNvPr id="12" name="pole tekstowe 11">
              <a:extLst>
                <a:ext uri="{FF2B5EF4-FFF2-40B4-BE49-F238E27FC236}">
                  <a16:creationId xmlns:a16="http://schemas.microsoft.com/office/drawing/2014/main" id="{D7959B80-FD9A-457D-B4F8-18C3969A4C17}"/>
                </a:ext>
              </a:extLst>
            </p:cNvPr>
            <p:cNvSpPr txBox="1"/>
            <p:nvPr/>
          </p:nvSpPr>
          <p:spPr>
            <a:xfrm>
              <a:off x="-447141" y="385534"/>
              <a:ext cx="6104466" cy="2983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l-PL" sz="975" b="1" dirty="0">
                  <a:solidFill>
                    <a:schemeClr val="bg1"/>
                  </a:solidFill>
                  <a:latin typeface="Poppins" panose="00000500000000000000" pitchFamily="2" charset="-18"/>
                  <a:cs typeface="Poppins" panose="00000500000000000000" pitchFamily="2" charset="-18"/>
                </a:rPr>
                <a:t>Politechnika Krakowska</a:t>
              </a:r>
            </a:p>
          </p:txBody>
        </p:sp>
        <p:sp>
          <p:nvSpPr>
            <p:cNvPr id="13" name="pole tekstowe 12">
              <a:extLst>
                <a:ext uri="{FF2B5EF4-FFF2-40B4-BE49-F238E27FC236}">
                  <a16:creationId xmlns:a16="http://schemas.microsoft.com/office/drawing/2014/main" id="{B105A20F-D042-40AA-9D27-D1BBBB7C0708}"/>
                </a:ext>
              </a:extLst>
            </p:cNvPr>
            <p:cNvSpPr txBox="1"/>
            <p:nvPr/>
          </p:nvSpPr>
          <p:spPr>
            <a:xfrm>
              <a:off x="1395947" y="607358"/>
              <a:ext cx="2324098" cy="2983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l-PL" sz="975" dirty="0">
                  <a:solidFill>
                    <a:schemeClr val="bg1"/>
                  </a:solidFill>
                  <a:latin typeface="Poppins" panose="00000500000000000000" pitchFamily="2" charset="-18"/>
                  <a:cs typeface="Poppins" panose="00000500000000000000" pitchFamily="2" charset="-18"/>
                </a:rPr>
                <a:t>im. Tadeusza Kościuszki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4525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F95D6A5F-BE08-4471-9746-51C94B1BA588}"/>
              </a:ext>
            </a:extLst>
          </p:cNvPr>
          <p:cNvSpPr txBox="1"/>
          <p:nvPr/>
        </p:nvSpPr>
        <p:spPr>
          <a:xfrm>
            <a:off x="4043116" y="1716088"/>
            <a:ext cx="1861407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63" dirty="0">
                <a:latin typeface="Poppins" panose="00000500000000000000" pitchFamily="2" charset="-18"/>
                <a:cs typeface="Poppins" panose="00000500000000000000" pitchFamily="2" charset="-18"/>
              </a:rPr>
              <a:t>Wstępny prototyp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20FA22DE-523D-48EA-B3B5-1F3F693752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875" y="2376487"/>
            <a:ext cx="2306241" cy="3074988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1F798DB3-BC0C-430F-B2AC-6CF96E7516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887" y="2376490"/>
            <a:ext cx="2306240" cy="3074987"/>
          </a:xfrm>
          <a:prstGeom prst="rect">
            <a:avLst/>
          </a:prstGeom>
        </p:spPr>
      </p:pic>
      <p:grpSp>
        <p:nvGrpSpPr>
          <p:cNvPr id="14" name="Grupa 13">
            <a:extLst>
              <a:ext uri="{FF2B5EF4-FFF2-40B4-BE49-F238E27FC236}">
                <a16:creationId xmlns:a16="http://schemas.microsoft.com/office/drawing/2014/main" id="{6837CF33-3DB5-4A9C-B90C-2B6016463EA1}"/>
              </a:ext>
            </a:extLst>
          </p:cNvPr>
          <p:cNvGrpSpPr/>
          <p:nvPr/>
        </p:nvGrpSpPr>
        <p:grpSpPr>
          <a:xfrm>
            <a:off x="-363302" y="0"/>
            <a:ext cx="10269302" cy="1070106"/>
            <a:chOff x="-447141" y="-40982"/>
            <a:chExt cx="12639141" cy="1317054"/>
          </a:xfrm>
        </p:grpSpPr>
        <p:sp>
          <p:nvSpPr>
            <p:cNvPr id="15" name="Prostokąt 14">
              <a:extLst>
                <a:ext uri="{FF2B5EF4-FFF2-40B4-BE49-F238E27FC236}">
                  <a16:creationId xmlns:a16="http://schemas.microsoft.com/office/drawing/2014/main" id="{7C9B76E2-AED4-4FC2-94C3-71CD5A44378E}"/>
                </a:ext>
              </a:extLst>
            </p:cNvPr>
            <p:cNvSpPr/>
            <p:nvPr/>
          </p:nvSpPr>
          <p:spPr>
            <a:xfrm>
              <a:off x="0" y="-40982"/>
              <a:ext cx="12192000" cy="1317054"/>
            </a:xfrm>
            <a:prstGeom prst="rect">
              <a:avLst/>
            </a:prstGeom>
            <a:solidFill>
              <a:srgbClr val="01357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138" b="1" dirty="0">
                <a:latin typeface="Poppins" panose="00000500000000000000" pitchFamily="2" charset="-18"/>
                <a:cs typeface="Poppins" panose="00000500000000000000" pitchFamily="2" charset="-18"/>
              </a:endParaRPr>
            </a:p>
          </p:txBody>
        </p:sp>
        <p:pic>
          <p:nvPicPr>
            <p:cNvPr id="16" name="Obraz 15">
              <a:extLst>
                <a:ext uri="{FF2B5EF4-FFF2-40B4-BE49-F238E27FC236}">
                  <a16:creationId xmlns:a16="http://schemas.microsoft.com/office/drawing/2014/main" id="{7BE6F9CE-E3F9-4558-AA02-76D04F966C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566" y="126504"/>
              <a:ext cx="962382" cy="912182"/>
            </a:xfrm>
            <a:prstGeom prst="rect">
              <a:avLst/>
            </a:prstGeom>
          </p:spPr>
        </p:pic>
        <p:sp>
          <p:nvSpPr>
            <p:cNvPr id="17" name="pole tekstowe 16">
              <a:extLst>
                <a:ext uri="{FF2B5EF4-FFF2-40B4-BE49-F238E27FC236}">
                  <a16:creationId xmlns:a16="http://schemas.microsoft.com/office/drawing/2014/main" id="{C96F0419-E1C1-49FF-95F0-846E3D55F1C4}"/>
                </a:ext>
              </a:extLst>
            </p:cNvPr>
            <p:cNvSpPr txBox="1"/>
            <p:nvPr/>
          </p:nvSpPr>
          <p:spPr>
            <a:xfrm>
              <a:off x="-447141" y="385534"/>
              <a:ext cx="6104466" cy="2983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l-PL" sz="975" b="1" dirty="0">
                  <a:solidFill>
                    <a:schemeClr val="bg1"/>
                  </a:solidFill>
                  <a:latin typeface="Poppins" panose="00000500000000000000" pitchFamily="2" charset="-18"/>
                  <a:cs typeface="Poppins" panose="00000500000000000000" pitchFamily="2" charset="-18"/>
                </a:rPr>
                <a:t>Politechnika Krakowska</a:t>
              </a:r>
            </a:p>
          </p:txBody>
        </p:sp>
        <p:sp>
          <p:nvSpPr>
            <p:cNvPr id="18" name="pole tekstowe 17">
              <a:extLst>
                <a:ext uri="{FF2B5EF4-FFF2-40B4-BE49-F238E27FC236}">
                  <a16:creationId xmlns:a16="http://schemas.microsoft.com/office/drawing/2014/main" id="{E4D1C85F-65C6-4888-8666-50EFD3E4B620}"/>
                </a:ext>
              </a:extLst>
            </p:cNvPr>
            <p:cNvSpPr txBox="1"/>
            <p:nvPr/>
          </p:nvSpPr>
          <p:spPr>
            <a:xfrm>
              <a:off x="1395947" y="607358"/>
              <a:ext cx="2324098" cy="2983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l-PL" sz="975" dirty="0">
                  <a:solidFill>
                    <a:schemeClr val="bg1"/>
                  </a:solidFill>
                  <a:latin typeface="Poppins" panose="00000500000000000000" pitchFamily="2" charset="-18"/>
                  <a:cs typeface="Poppins" panose="00000500000000000000" pitchFamily="2" charset="-18"/>
                </a:rPr>
                <a:t>im. Tadeusza Kościuszki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072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ole tekstowe 9">
            <a:extLst>
              <a:ext uri="{FF2B5EF4-FFF2-40B4-BE49-F238E27FC236}">
                <a16:creationId xmlns:a16="http://schemas.microsoft.com/office/drawing/2014/main" id="{6A0C2170-2994-41BC-BAD2-C6301A96297E}"/>
              </a:ext>
            </a:extLst>
          </p:cNvPr>
          <p:cNvSpPr txBox="1"/>
          <p:nvPr/>
        </p:nvSpPr>
        <p:spPr>
          <a:xfrm>
            <a:off x="2364714" y="1820576"/>
            <a:ext cx="51765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Literatura</a:t>
            </a:r>
            <a:r>
              <a:rPr lang="pl-PL" sz="1463" dirty="0">
                <a:latin typeface="Poppins" panose="00000500000000000000" pitchFamily="2" charset="-18"/>
                <a:cs typeface="Poppins" panose="00000500000000000000" pitchFamily="2" charset="-18"/>
              </a:rPr>
              <a:t>: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A1216C7E-86AE-4628-B10D-8746819BA0E0}"/>
              </a:ext>
            </a:extLst>
          </p:cNvPr>
          <p:cNvSpPr txBox="1"/>
          <p:nvPr/>
        </p:nvSpPr>
        <p:spPr>
          <a:xfrm>
            <a:off x="659466" y="2652020"/>
            <a:ext cx="8587067" cy="3117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200" dirty="0">
                <a:latin typeface="Poppins" panose="00000500000000000000" pitchFamily="2" charset="-18"/>
                <a:cs typeface="Poppins" panose="00000500000000000000" pitchFamily="2" charset="-18"/>
              </a:rPr>
              <a:t>Sochacki Tomasz, 2020, JavaScript, Tworzenie nowoczesnych aplikacji webowych, Wydawnictwo Helion</a:t>
            </a:r>
            <a:endParaRPr lang="pl-PL" sz="1200" dirty="0">
              <a:latin typeface="Poppins" panose="00000500000000000000" pitchFamily="2" charset="-18"/>
              <a:cs typeface="Poppins" panose="00000500000000000000" pitchFamily="2" charset="-18"/>
              <a:hlinkClick r:id="rId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200" dirty="0">
                <a:latin typeface="Poppins" panose="00000500000000000000" pitchFamily="2" charset="-18"/>
                <a:cs typeface="Poppins" panose="00000500000000000000" pitchFamily="2" charset="-18"/>
              </a:rPr>
              <a:t>Simon Monk, 2020, </a:t>
            </a:r>
            <a:r>
              <a:rPr lang="en-US" sz="1200" dirty="0">
                <a:latin typeface="Poppins" panose="00000500000000000000" pitchFamily="2" charset="-18"/>
                <a:cs typeface="Poppins" panose="00000500000000000000" pitchFamily="2" charset="-18"/>
              </a:rPr>
              <a:t>Raspberry Pi Cookbook: Software and Hardware Problems and Solutions, 3rd Edition</a:t>
            </a:r>
            <a:r>
              <a:rPr lang="pl-PL" sz="1200" dirty="0">
                <a:latin typeface="Poppins" panose="00000500000000000000" pitchFamily="2" charset="-18"/>
                <a:cs typeface="Poppins" panose="00000500000000000000" pitchFamily="2" charset="-18"/>
              </a:rPr>
              <a:t>, Wydawnictwo Helion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200" dirty="0">
                <a:latin typeface="Poppins" panose="00000500000000000000" pitchFamily="2" charset="-18"/>
                <a:cs typeface="Poppins" panose="00000500000000000000" pitchFamily="2" charset="-18"/>
              </a:rPr>
              <a:t>Ethan Brown, 2020, </a:t>
            </a:r>
            <a:r>
              <a:rPr lang="en-US" sz="1200" dirty="0">
                <a:latin typeface="Poppins" panose="00000500000000000000" pitchFamily="2" charset="-18"/>
                <a:cs typeface="Poppins" panose="00000500000000000000" pitchFamily="2" charset="-18"/>
              </a:rPr>
              <a:t>Web Development with Node and Express: Leveraging the JavaScript Stack, 2nd Edition</a:t>
            </a:r>
            <a:r>
              <a:rPr lang="pl-PL" sz="1200" dirty="0">
                <a:latin typeface="Poppins" panose="00000500000000000000" pitchFamily="2" charset="-18"/>
                <a:cs typeface="Poppins" panose="00000500000000000000" pitchFamily="2" charset="-18"/>
              </a:rPr>
              <a:t>, Wydawnictwo Helion</a:t>
            </a:r>
            <a:endParaRPr lang="pl-PL" sz="1138" dirty="0">
              <a:latin typeface="Poppins" panose="00000500000000000000" pitchFamily="2" charset="-18"/>
              <a:cs typeface="Poppins" panose="00000500000000000000" pitchFamily="2" charset="-18"/>
              <a:hlinkClick r:id="rId2"/>
            </a:endParaRPr>
          </a:p>
          <a:p>
            <a:pPr marL="232172" indent="-232172">
              <a:buFont typeface="Arial" panose="020B0604020202020204" pitchFamily="34" charset="0"/>
              <a:buChar char="•"/>
            </a:pPr>
            <a:r>
              <a:rPr lang="pl-PL" sz="1138" dirty="0">
                <a:latin typeface="Poppins" panose="00000500000000000000" pitchFamily="2" charset="-18"/>
                <a:cs typeface="Poppins" panose="00000500000000000000" pitchFamily="2" charset="-18"/>
                <a:hlinkClick r:id="rId2"/>
              </a:rPr>
              <a:t>https://rk.edu.pl/pl/operowanie-na-plikach-w-pythonie/</a:t>
            </a:r>
            <a:endParaRPr lang="pl-PL" sz="1138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232172" indent="-232172">
              <a:buFont typeface="Arial" panose="020B0604020202020204" pitchFamily="34" charset="0"/>
              <a:buChar char="•"/>
            </a:pPr>
            <a:r>
              <a:rPr lang="pl-PL" sz="1138" dirty="0">
                <a:latin typeface="Poppins" panose="00000500000000000000" pitchFamily="2" charset="-18"/>
                <a:cs typeface="Poppins" panose="00000500000000000000" pitchFamily="2" charset="-18"/>
                <a:hlinkClick r:id="rId3"/>
              </a:rPr>
              <a:t>https://michaelteeuw.nl/post/magic-mirror-part-i-the-idea-the-mirror</a:t>
            </a:r>
            <a:endParaRPr lang="pl-PL" sz="1138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232172" indent="-232172">
              <a:buFont typeface="Arial" panose="020B0604020202020204" pitchFamily="34" charset="0"/>
              <a:buChar char="•"/>
            </a:pPr>
            <a:r>
              <a:rPr lang="pl-PL" sz="1138" dirty="0">
                <a:latin typeface="Poppins" panose="00000500000000000000" pitchFamily="2" charset="-18"/>
                <a:cs typeface="Poppins" panose="00000500000000000000" pitchFamily="2" charset="-18"/>
                <a:hlinkClick r:id="rId4"/>
              </a:rPr>
              <a:t>https://www.youtube.com/watch?v=SR9vU-eF4ic&amp;ab_channel=BasementMaker</a:t>
            </a:r>
            <a:endParaRPr lang="pl-PL" sz="1138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232172" indent="-232172">
              <a:buFont typeface="Arial" panose="020B0604020202020204" pitchFamily="34" charset="0"/>
              <a:buChar char="•"/>
            </a:pPr>
            <a:r>
              <a:rPr lang="pl-PL" sz="1138" dirty="0">
                <a:latin typeface="Poppins" panose="00000500000000000000" pitchFamily="2" charset="-18"/>
                <a:cs typeface="Poppins" panose="00000500000000000000" pitchFamily="2" charset="-18"/>
                <a:hlinkClick r:id="rId5"/>
              </a:rPr>
              <a:t>https://newsapi.org/</a:t>
            </a:r>
            <a:endParaRPr lang="pl-PL" sz="1138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232172" indent="-232172">
              <a:buFont typeface="Arial" panose="020B0604020202020204" pitchFamily="34" charset="0"/>
              <a:buChar char="•"/>
            </a:pPr>
            <a:r>
              <a:rPr lang="pl-PL" sz="1138" dirty="0">
                <a:latin typeface="Poppins" panose="00000500000000000000" pitchFamily="2" charset="-18"/>
                <a:cs typeface="Poppins" panose="00000500000000000000" pitchFamily="2" charset="-18"/>
                <a:hlinkClick r:id="rId6"/>
              </a:rPr>
              <a:t>https://www.polsatnews.pl/kanaly-rss/</a:t>
            </a:r>
            <a:endParaRPr lang="pl-PL" sz="1138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232172" indent="-232172">
              <a:buFont typeface="Arial" panose="020B0604020202020204" pitchFamily="34" charset="0"/>
              <a:buChar char="•"/>
            </a:pPr>
            <a:r>
              <a:rPr lang="pl-PL" sz="1138" dirty="0">
                <a:latin typeface="Poppins" panose="00000500000000000000" pitchFamily="2" charset="-18"/>
                <a:cs typeface="Poppins" panose="00000500000000000000" pitchFamily="2" charset="-18"/>
                <a:hlinkClick r:id="rId7"/>
              </a:rPr>
              <a:t>https://www.tomshardware.com/news/raspberry-pi-web-server,40174.html</a:t>
            </a:r>
            <a:endParaRPr lang="pl-PL" sz="1138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232172" indent="-232172">
              <a:buFont typeface="Arial" panose="020B0604020202020204" pitchFamily="34" charset="0"/>
              <a:buChar char="•"/>
            </a:pPr>
            <a:r>
              <a:rPr lang="pl-PL" sz="1138" dirty="0">
                <a:latin typeface="Poppins" panose="00000500000000000000" pitchFamily="2" charset="-18"/>
                <a:cs typeface="Poppins" panose="00000500000000000000" pitchFamily="2" charset="-18"/>
                <a:hlinkClick r:id="rId8"/>
              </a:rPr>
              <a:t>https://www.youtube.com/watch?v=mu-Ghn-aeO8&amp;ab_channel=MSDGurukul</a:t>
            </a:r>
            <a:endParaRPr lang="pl-PL" sz="1138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232172" indent="-232172">
              <a:buFont typeface="Arial" panose="020B0604020202020204" pitchFamily="34" charset="0"/>
              <a:buChar char="•"/>
            </a:pPr>
            <a:r>
              <a:rPr lang="pl-PL" sz="1138" dirty="0">
                <a:latin typeface="Poppins" panose="00000500000000000000" pitchFamily="2" charset="-18"/>
                <a:cs typeface="Poppins" panose="00000500000000000000" pitchFamily="2" charset="-18"/>
                <a:hlinkClick r:id="rId9"/>
              </a:rPr>
              <a:t>https://developers.google.com/maps/documentation/javascript/overview</a:t>
            </a:r>
            <a:endParaRPr lang="pl-PL" sz="1138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232172" indent="-232172">
              <a:buFont typeface="Arial" panose="020B0604020202020204" pitchFamily="34" charset="0"/>
              <a:buChar char="•"/>
            </a:pPr>
            <a:r>
              <a:rPr lang="pl-PL" sz="1138" dirty="0">
                <a:latin typeface="Poppins" panose="00000500000000000000" pitchFamily="2" charset="-18"/>
                <a:cs typeface="Poppins" panose="00000500000000000000" pitchFamily="2" charset="-18"/>
                <a:hlinkClick r:id="rId10"/>
              </a:rPr>
              <a:t>https://openweathermap.org/api</a:t>
            </a:r>
            <a:endParaRPr lang="pl-PL" sz="1138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232172" indent="-232172">
              <a:buFont typeface="Arial" panose="020B0604020202020204" pitchFamily="34" charset="0"/>
              <a:buChar char="•"/>
            </a:pPr>
            <a:r>
              <a:rPr lang="pl-PL" sz="1138" dirty="0">
                <a:latin typeface="Poppins" panose="00000500000000000000" pitchFamily="2" charset="-18"/>
                <a:cs typeface="Poppins" panose="00000500000000000000" pitchFamily="2" charset="-18"/>
                <a:hlinkClick r:id="rId11"/>
              </a:rPr>
              <a:t>https://developer.mozilla.org/</a:t>
            </a:r>
            <a:endParaRPr lang="pl-PL" sz="1138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232172" indent="-232172">
              <a:buFont typeface="Arial" panose="020B0604020202020204" pitchFamily="34" charset="0"/>
              <a:buChar char="•"/>
            </a:pPr>
            <a:r>
              <a:rPr lang="pl-PL" sz="1138" dirty="0">
                <a:latin typeface="Poppins" panose="00000500000000000000" pitchFamily="2" charset="-18"/>
                <a:cs typeface="Poppins" panose="00000500000000000000" pitchFamily="2" charset="-18"/>
                <a:hlinkClick r:id="rId12"/>
              </a:rPr>
              <a:t>https://nodejs.org/en/</a:t>
            </a:r>
            <a:endParaRPr lang="pl-PL" sz="1138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232172" indent="-232172">
              <a:buFont typeface="Arial" panose="020B0604020202020204" pitchFamily="34" charset="0"/>
              <a:buChar char="•"/>
            </a:pPr>
            <a:endParaRPr lang="pl-PL" sz="1138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grpSp>
        <p:nvGrpSpPr>
          <p:cNvPr id="9" name="Grupa 8">
            <a:extLst>
              <a:ext uri="{FF2B5EF4-FFF2-40B4-BE49-F238E27FC236}">
                <a16:creationId xmlns:a16="http://schemas.microsoft.com/office/drawing/2014/main" id="{A7148ADC-93FB-4E1C-8DFE-DF440D2B80E5}"/>
              </a:ext>
            </a:extLst>
          </p:cNvPr>
          <p:cNvGrpSpPr/>
          <p:nvPr/>
        </p:nvGrpSpPr>
        <p:grpSpPr>
          <a:xfrm>
            <a:off x="-363302" y="0"/>
            <a:ext cx="10269302" cy="1070106"/>
            <a:chOff x="-447141" y="-40982"/>
            <a:chExt cx="12639141" cy="1317054"/>
          </a:xfrm>
        </p:grpSpPr>
        <p:sp>
          <p:nvSpPr>
            <p:cNvPr id="12" name="Prostokąt 11">
              <a:extLst>
                <a:ext uri="{FF2B5EF4-FFF2-40B4-BE49-F238E27FC236}">
                  <a16:creationId xmlns:a16="http://schemas.microsoft.com/office/drawing/2014/main" id="{E2415854-A2F0-4BAF-A6E6-C67316DEB754}"/>
                </a:ext>
              </a:extLst>
            </p:cNvPr>
            <p:cNvSpPr/>
            <p:nvPr/>
          </p:nvSpPr>
          <p:spPr>
            <a:xfrm>
              <a:off x="0" y="-40982"/>
              <a:ext cx="12192000" cy="1317054"/>
            </a:xfrm>
            <a:prstGeom prst="rect">
              <a:avLst/>
            </a:prstGeom>
            <a:solidFill>
              <a:srgbClr val="01357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138" b="1" dirty="0">
                <a:latin typeface="Poppins" panose="00000500000000000000" pitchFamily="2" charset="-18"/>
                <a:cs typeface="Poppins" panose="00000500000000000000" pitchFamily="2" charset="-18"/>
              </a:endParaRPr>
            </a:p>
          </p:txBody>
        </p:sp>
        <p:pic>
          <p:nvPicPr>
            <p:cNvPr id="13" name="Obraz 12">
              <a:extLst>
                <a:ext uri="{FF2B5EF4-FFF2-40B4-BE49-F238E27FC236}">
                  <a16:creationId xmlns:a16="http://schemas.microsoft.com/office/drawing/2014/main" id="{1FEC73CE-9C4D-4935-9560-3B9AC2B31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566" y="126504"/>
              <a:ext cx="962382" cy="912182"/>
            </a:xfrm>
            <a:prstGeom prst="rect">
              <a:avLst/>
            </a:prstGeom>
          </p:spPr>
        </p:pic>
        <p:sp>
          <p:nvSpPr>
            <p:cNvPr id="14" name="pole tekstowe 13">
              <a:extLst>
                <a:ext uri="{FF2B5EF4-FFF2-40B4-BE49-F238E27FC236}">
                  <a16:creationId xmlns:a16="http://schemas.microsoft.com/office/drawing/2014/main" id="{7FA1ABFC-17D8-4399-8AFC-3AEA3E8E91AA}"/>
                </a:ext>
              </a:extLst>
            </p:cNvPr>
            <p:cNvSpPr txBox="1"/>
            <p:nvPr/>
          </p:nvSpPr>
          <p:spPr>
            <a:xfrm>
              <a:off x="-447141" y="385534"/>
              <a:ext cx="6104466" cy="2983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l-PL" sz="975" b="1" dirty="0">
                  <a:solidFill>
                    <a:schemeClr val="bg1"/>
                  </a:solidFill>
                  <a:latin typeface="Poppins" panose="00000500000000000000" pitchFamily="2" charset="-18"/>
                  <a:cs typeface="Poppins" panose="00000500000000000000" pitchFamily="2" charset="-18"/>
                </a:rPr>
                <a:t>Politechnika Krakowska</a:t>
              </a:r>
            </a:p>
          </p:txBody>
        </p:sp>
        <p:sp>
          <p:nvSpPr>
            <p:cNvPr id="15" name="pole tekstowe 14">
              <a:extLst>
                <a:ext uri="{FF2B5EF4-FFF2-40B4-BE49-F238E27FC236}">
                  <a16:creationId xmlns:a16="http://schemas.microsoft.com/office/drawing/2014/main" id="{47AC0B4E-A9E2-47E2-9D66-A5CBFC26323C}"/>
                </a:ext>
              </a:extLst>
            </p:cNvPr>
            <p:cNvSpPr txBox="1"/>
            <p:nvPr/>
          </p:nvSpPr>
          <p:spPr>
            <a:xfrm>
              <a:off x="1395947" y="607358"/>
              <a:ext cx="2324098" cy="2983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l-PL" sz="975" dirty="0">
                  <a:solidFill>
                    <a:schemeClr val="bg1"/>
                  </a:solidFill>
                  <a:latin typeface="Poppins" panose="00000500000000000000" pitchFamily="2" charset="-18"/>
                  <a:cs typeface="Poppins" panose="00000500000000000000" pitchFamily="2" charset="-18"/>
                </a:rPr>
                <a:t>im. Tadeusza Kościuszki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047180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325</TotalTime>
  <Words>547</Words>
  <Application>Microsoft Office PowerPoint</Application>
  <PresentationFormat>Papier A4 (210x297 mm)</PresentationFormat>
  <Paragraphs>66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Poppins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Jakub Kita</dc:creator>
  <cp:lastModifiedBy>Jakub Kita</cp:lastModifiedBy>
  <cp:revision>15</cp:revision>
  <dcterms:created xsi:type="dcterms:W3CDTF">2021-11-15T17:54:22Z</dcterms:created>
  <dcterms:modified xsi:type="dcterms:W3CDTF">2021-12-08T16:22:26Z</dcterms:modified>
</cp:coreProperties>
</file>