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571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CCFE0-022F-4DC0-A7E9-2451FBCF1B0E}" type="datetimeFigureOut">
              <a:rPr lang="pl-PL" smtClean="0"/>
              <a:t>08.12.2021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B0C79-5EB6-4F2D-AD10-CF6A5D8DA1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319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B0C79-5EB6-4F2D-AD10-CF6A5D8DA1BE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679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B0C79-5EB6-4F2D-AD10-CF6A5D8DA1B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6080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B0C79-5EB6-4F2D-AD10-CF6A5D8DA1B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4204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B0C79-5EB6-4F2D-AD10-CF6A5D8DA1B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9103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B0C79-5EB6-4F2D-AD10-CF6A5D8DA1B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030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08.12.2021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980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08.12.2021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398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08.12.2021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74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08.12.2021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786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08.12.2021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61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08.12.2021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714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08.12.2021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240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08.12.2021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816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08.12.2021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44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08.12.2021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727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08.12.2021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451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FF839-43B4-4551-9134-BA7D204E9968}" type="datetimeFigureOut">
              <a:rPr lang="pl-PL" smtClean="0"/>
              <a:t>08.12.2021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94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omshardware.com/news/raspberry-pi-web-server,40174.html" TargetMode="External"/><Relationship Id="rId13" Type="http://schemas.openxmlformats.org/officeDocument/2006/relationships/hyperlink" Target="https://nodejs.org/en/" TargetMode="External"/><Relationship Id="rId3" Type="http://schemas.openxmlformats.org/officeDocument/2006/relationships/hyperlink" Target="https://rk.edu.pl/pl/operowanie-na-plikach-w-pythonie/" TargetMode="External"/><Relationship Id="rId7" Type="http://schemas.openxmlformats.org/officeDocument/2006/relationships/hyperlink" Target="https://www.polsatnews.pl/kanaly-rss/" TargetMode="External"/><Relationship Id="rId12" Type="http://schemas.openxmlformats.org/officeDocument/2006/relationships/hyperlink" Target="https://developer.mozilla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api.org/" TargetMode="External"/><Relationship Id="rId11" Type="http://schemas.openxmlformats.org/officeDocument/2006/relationships/hyperlink" Target="https://openweathermap.org/api" TargetMode="External"/><Relationship Id="rId5" Type="http://schemas.openxmlformats.org/officeDocument/2006/relationships/hyperlink" Target="https://www.youtube.com/watch?v=SR9vU-eF4ic&amp;ab_channel=BasementMaker" TargetMode="External"/><Relationship Id="rId10" Type="http://schemas.openxmlformats.org/officeDocument/2006/relationships/hyperlink" Target="https://developers.google.com/maps/documentation/javascript/overview" TargetMode="External"/><Relationship Id="rId4" Type="http://schemas.openxmlformats.org/officeDocument/2006/relationships/hyperlink" Target="https://michaelteeuw.nl/post/magic-mirror-part-i-the-idea-the-mirror" TargetMode="External"/><Relationship Id="rId9" Type="http://schemas.openxmlformats.org/officeDocument/2006/relationships/hyperlink" Target="https://www.youtube.com/watch?v=mu-Ghn-aeO8&amp;ab_channel=MSDGurukul" TargetMode="External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434E5814-0776-4BC1-B8F4-07B3D97A4324}"/>
              </a:ext>
            </a:extLst>
          </p:cNvPr>
          <p:cNvSpPr txBox="1"/>
          <p:nvPr/>
        </p:nvSpPr>
        <p:spPr>
          <a:xfrm>
            <a:off x="971675" y="5582200"/>
            <a:ext cx="1179778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38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Jakub Kita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A09C718-21F0-4A66-AA70-625314792FA6}"/>
              </a:ext>
            </a:extLst>
          </p:cNvPr>
          <p:cNvSpPr txBox="1"/>
          <p:nvPr/>
        </p:nvSpPr>
        <p:spPr>
          <a:xfrm>
            <a:off x="971675" y="5257110"/>
            <a:ext cx="1582211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Dyplomanta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C126851-CCA6-49D8-8F88-B12E2C72E478}"/>
              </a:ext>
            </a:extLst>
          </p:cNvPr>
          <p:cNvSpPr txBox="1"/>
          <p:nvPr/>
        </p:nvSpPr>
        <p:spPr>
          <a:xfrm>
            <a:off x="2476500" y="2284487"/>
            <a:ext cx="4953000" cy="2674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1138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Realizacja inteligentnego lustra przy użyciu Raspberry pi 4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2F9E118F-1793-4377-B7EF-D5FB38819751}"/>
              </a:ext>
            </a:extLst>
          </p:cNvPr>
          <p:cNvSpPr txBox="1"/>
          <p:nvPr/>
        </p:nvSpPr>
        <p:spPr>
          <a:xfrm>
            <a:off x="2706951" y="3008101"/>
            <a:ext cx="4492098" cy="26744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138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Development of a smart mirror using Raspberry pi 4</a:t>
            </a:r>
            <a:endParaRPr lang="pl-PL" sz="1138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DE132C7F-BEAE-4AF9-B620-5CC6165632C0}"/>
              </a:ext>
            </a:extLst>
          </p:cNvPr>
          <p:cNvSpPr txBox="1"/>
          <p:nvPr/>
        </p:nvSpPr>
        <p:spPr>
          <a:xfrm>
            <a:off x="4227248" y="1996909"/>
            <a:ext cx="1451505" cy="26744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l-PL" sz="11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Temat pracy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C934E7C-74E8-41F6-A6D9-69ACFFC94969}"/>
              </a:ext>
            </a:extLst>
          </p:cNvPr>
          <p:cNvSpPr txBox="1"/>
          <p:nvPr/>
        </p:nvSpPr>
        <p:spPr>
          <a:xfrm>
            <a:off x="4700191" y="2750709"/>
            <a:ext cx="505620" cy="26744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l-PL" sz="11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Title</a:t>
            </a:r>
            <a:endParaRPr lang="pl-PL" sz="13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ABDC5380-682D-4B52-9C0D-53E3340508F5}"/>
              </a:ext>
            </a:extLst>
          </p:cNvPr>
          <p:cNvSpPr txBox="1"/>
          <p:nvPr/>
        </p:nvSpPr>
        <p:spPr>
          <a:xfrm>
            <a:off x="7482809" y="5582200"/>
            <a:ext cx="2228849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38" dirty="0">
                <a:solidFill>
                  <a:srgbClr val="383838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dr inż. Andrzej Drwal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99212A6-F7E0-4F22-9183-09E0FD442EB3}"/>
              </a:ext>
            </a:extLst>
          </p:cNvPr>
          <p:cNvSpPr txBox="1"/>
          <p:nvPr/>
        </p:nvSpPr>
        <p:spPr>
          <a:xfrm>
            <a:off x="7482810" y="5257110"/>
            <a:ext cx="1265767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Promotor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88236491-F7F2-4FA1-9FED-488EED8AD247}"/>
              </a:ext>
            </a:extLst>
          </p:cNvPr>
          <p:cNvSpPr txBox="1"/>
          <p:nvPr/>
        </p:nvSpPr>
        <p:spPr>
          <a:xfrm>
            <a:off x="2364714" y="3481992"/>
            <a:ext cx="5176572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Słowa kluczowe</a:t>
            </a:r>
            <a:endParaRPr lang="pl-PL" sz="1625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A734EEBC-E5F9-487B-8F50-BDA196071853}"/>
              </a:ext>
            </a:extLst>
          </p:cNvPr>
          <p:cNvSpPr txBox="1"/>
          <p:nvPr/>
        </p:nvSpPr>
        <p:spPr>
          <a:xfrm>
            <a:off x="2609786" y="3719244"/>
            <a:ext cx="4686429" cy="99257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l-PL" sz="975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Inteligentne lustro, Inteligentne lustro sterowane mikroprocesorowe, Raspberry pi 4, wyświetlanie pogody, daty i godziny, kalendarza, wiadomości, tras. Obsługa za pośrednictwem internetu. Opracowanie algorytmu dla pomiaru i przetwarzania danych oraz odczytu danych, implementacja algorytmu w językach Javascript, Node.js, CSS, Python, Uruchomienie oraz testowanie lustra.</a:t>
            </a:r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9CB2B3D4-63F4-40A7-B7F3-0F2B7DEA4475}"/>
              </a:ext>
            </a:extLst>
          </p:cNvPr>
          <p:cNvGrpSpPr/>
          <p:nvPr/>
        </p:nvGrpSpPr>
        <p:grpSpPr>
          <a:xfrm>
            <a:off x="-363302" y="0"/>
            <a:ext cx="10269302" cy="1070106"/>
            <a:chOff x="-447141" y="-40982"/>
            <a:chExt cx="12639141" cy="1317054"/>
          </a:xfrm>
        </p:grpSpPr>
        <p:sp>
          <p:nvSpPr>
            <p:cNvPr id="25" name="Prostokąt 24">
              <a:extLst>
                <a:ext uri="{FF2B5EF4-FFF2-40B4-BE49-F238E27FC236}">
                  <a16:creationId xmlns:a16="http://schemas.microsoft.com/office/drawing/2014/main" id="{15F178FA-2580-4E2B-907D-6AF6D9735B77}"/>
                </a:ext>
              </a:extLst>
            </p:cNvPr>
            <p:cNvSpPr/>
            <p:nvPr/>
          </p:nvSpPr>
          <p:spPr>
            <a:xfrm>
              <a:off x="0" y="-40982"/>
              <a:ext cx="12192000" cy="1317054"/>
            </a:xfrm>
            <a:prstGeom prst="rect">
              <a:avLst/>
            </a:prstGeom>
            <a:solidFill>
              <a:srgbClr val="013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138" b="1" dirty="0">
                <a:latin typeface="Poppins" panose="00000500000000000000" pitchFamily="2" charset="-18"/>
                <a:cs typeface="Poppins" panose="00000500000000000000" pitchFamily="2" charset="-18"/>
              </a:endParaRPr>
            </a:p>
          </p:txBody>
        </p:sp>
        <p:pic>
          <p:nvPicPr>
            <p:cNvPr id="26" name="Obraz 25">
              <a:extLst>
                <a:ext uri="{FF2B5EF4-FFF2-40B4-BE49-F238E27FC236}">
                  <a16:creationId xmlns:a16="http://schemas.microsoft.com/office/drawing/2014/main" id="{A85BFB85-5D4B-4F50-BCAF-A6D19F047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66" y="126504"/>
              <a:ext cx="962382" cy="912182"/>
            </a:xfrm>
            <a:prstGeom prst="rect">
              <a:avLst/>
            </a:prstGeom>
          </p:spPr>
        </p:pic>
        <p:sp>
          <p:nvSpPr>
            <p:cNvPr id="30" name="pole tekstowe 29">
              <a:extLst>
                <a:ext uri="{FF2B5EF4-FFF2-40B4-BE49-F238E27FC236}">
                  <a16:creationId xmlns:a16="http://schemas.microsoft.com/office/drawing/2014/main" id="{E2C94C35-5B5D-41C4-8AC8-8485D7D57F56}"/>
                </a:ext>
              </a:extLst>
            </p:cNvPr>
            <p:cNvSpPr txBox="1"/>
            <p:nvPr/>
          </p:nvSpPr>
          <p:spPr>
            <a:xfrm>
              <a:off x="-447141" y="385534"/>
              <a:ext cx="6104466" cy="298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975" b="1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Politechnika Krakowska</a:t>
              </a:r>
            </a:p>
          </p:txBody>
        </p:sp>
        <p:sp>
          <p:nvSpPr>
            <p:cNvPr id="31" name="pole tekstowe 30">
              <a:extLst>
                <a:ext uri="{FF2B5EF4-FFF2-40B4-BE49-F238E27FC236}">
                  <a16:creationId xmlns:a16="http://schemas.microsoft.com/office/drawing/2014/main" id="{33C1817F-1A12-45C6-91BD-7282990AA1E2}"/>
                </a:ext>
              </a:extLst>
            </p:cNvPr>
            <p:cNvSpPr txBox="1"/>
            <p:nvPr/>
          </p:nvSpPr>
          <p:spPr>
            <a:xfrm>
              <a:off x="1395947" y="607358"/>
              <a:ext cx="2324098" cy="298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975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im. Tadeusza Kościuszki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097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9E81C91-4E2C-456A-8780-6E044B3B750D}"/>
              </a:ext>
            </a:extLst>
          </p:cNvPr>
          <p:cNvSpPr txBox="1"/>
          <p:nvPr/>
        </p:nvSpPr>
        <p:spPr>
          <a:xfrm>
            <a:off x="2594151" y="3420312"/>
            <a:ext cx="4769254" cy="3174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l-PL" sz="1463" dirty="0">
                <a:latin typeface="Poppins" panose="00000500000000000000" pitchFamily="2" charset="-18"/>
                <a:cs typeface="Poppins" panose="00000500000000000000" pitchFamily="2" charset="-18"/>
              </a:rPr>
              <a:t>Karta wydania tematu pracy z Dziekanatu (skan)</a:t>
            </a:r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EC28E4DB-F9DD-4B6E-9892-983898B80065}"/>
              </a:ext>
            </a:extLst>
          </p:cNvPr>
          <p:cNvGrpSpPr/>
          <p:nvPr/>
        </p:nvGrpSpPr>
        <p:grpSpPr>
          <a:xfrm>
            <a:off x="-363302" y="0"/>
            <a:ext cx="10269302" cy="1070106"/>
            <a:chOff x="-447141" y="-40982"/>
            <a:chExt cx="12639141" cy="1317054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EC5C7068-18AD-4098-AA78-8A2543A9B61F}"/>
                </a:ext>
              </a:extLst>
            </p:cNvPr>
            <p:cNvSpPr/>
            <p:nvPr/>
          </p:nvSpPr>
          <p:spPr>
            <a:xfrm>
              <a:off x="0" y="-40982"/>
              <a:ext cx="12192000" cy="1317054"/>
            </a:xfrm>
            <a:prstGeom prst="rect">
              <a:avLst/>
            </a:prstGeom>
            <a:solidFill>
              <a:srgbClr val="013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138" b="1" dirty="0">
                <a:latin typeface="Poppins" panose="00000500000000000000" pitchFamily="2" charset="-18"/>
                <a:cs typeface="Poppins" panose="00000500000000000000" pitchFamily="2" charset="-18"/>
              </a:endParaRPr>
            </a:p>
          </p:txBody>
        </p:sp>
        <p:pic>
          <p:nvPicPr>
            <p:cNvPr id="15" name="Obraz 14">
              <a:extLst>
                <a:ext uri="{FF2B5EF4-FFF2-40B4-BE49-F238E27FC236}">
                  <a16:creationId xmlns:a16="http://schemas.microsoft.com/office/drawing/2014/main" id="{6A2608A0-8AE6-4D1E-B505-776708F8B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66" y="126504"/>
              <a:ext cx="962382" cy="912182"/>
            </a:xfrm>
            <a:prstGeom prst="rect">
              <a:avLst/>
            </a:prstGeom>
          </p:spPr>
        </p:pic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7F5337C2-EB57-415F-A0CF-2AD5264CB120}"/>
                </a:ext>
              </a:extLst>
            </p:cNvPr>
            <p:cNvSpPr txBox="1"/>
            <p:nvPr/>
          </p:nvSpPr>
          <p:spPr>
            <a:xfrm>
              <a:off x="-447141" y="385534"/>
              <a:ext cx="6104466" cy="298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975" b="1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Politechnika Krakowska</a:t>
              </a:r>
            </a:p>
          </p:txBody>
        </p:sp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E9597834-6C20-49D5-BADE-11A49D3176B7}"/>
                </a:ext>
              </a:extLst>
            </p:cNvPr>
            <p:cNvSpPr txBox="1"/>
            <p:nvPr/>
          </p:nvSpPr>
          <p:spPr>
            <a:xfrm>
              <a:off x="1395947" y="607358"/>
              <a:ext cx="2324098" cy="298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975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im. Tadeusza Kościuszki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009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6FFB71D-4839-4565-8D55-80096156CEDA}"/>
              </a:ext>
            </a:extLst>
          </p:cNvPr>
          <p:cNvSpPr txBox="1"/>
          <p:nvPr/>
        </p:nvSpPr>
        <p:spPr>
          <a:xfrm>
            <a:off x="533347" y="1806907"/>
            <a:ext cx="8839306" cy="38322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</a:rPr>
              <a:t>Celem pracy jest stworzenie inteligentnego lustra korzystając z mikrokontrolera raspberry pi 4, modułów takich jak czujnik ruchu, temperatury, mikrofon. Kod projektu powstaje w środowisku Visual Studio Code przy użyciu języków programowania:</a:t>
            </a:r>
          </a:p>
          <a:p>
            <a:pPr marL="139303" indent="-13930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</a:rPr>
              <a:t>Javascript</a:t>
            </a:r>
          </a:p>
          <a:p>
            <a:pPr marL="139303" indent="-139303" algn="just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</a:rPr>
              <a:t>Node.js</a:t>
            </a:r>
          </a:p>
          <a:p>
            <a:pPr marL="139303" indent="-139303" algn="just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</a:rPr>
              <a:t>CSS</a:t>
            </a:r>
          </a:p>
          <a:p>
            <a:pPr marL="139303" indent="-139303" algn="just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</a:rPr>
              <a:t>Python</a:t>
            </a:r>
          </a:p>
          <a:p>
            <a:pPr algn="just"/>
            <a:endParaRPr lang="pl-PL" sz="975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just"/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</a:rPr>
              <a:t>Pierwsze trzy języki zostaną użyte do stworzenia strony internetowej na której będą wyświetlane informacje o godzinie, pogodzie, wiadomości ze świata i polski, </a:t>
            </a:r>
          </a:p>
          <a:p>
            <a:pPr algn="just"/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</a:rPr>
              <a:t>trasa do pracy. Zostanie również zaimplementowany kalendarz oraz obsługa lustra poprzez komendy głosowe. Ostatni z języków posłuży mi do zapisu danych z czujników. Strona zostanie wyświetlona na monitorze znajdującym się za poliwęglanem litym oklejonym jasną folią do przyciemniana szyb o odpowiedniej przezroczystości, aby było widać treść strony równocześnie z ukryciem monitora.</a:t>
            </a:r>
          </a:p>
          <a:p>
            <a:pPr algn="just"/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just"/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</a:rPr>
              <a:t>Rozwiązania rynkowe charakteryzują się wykorzystaniem biblioteki MagicMirror</a:t>
            </a:r>
            <a:r>
              <a:rPr lang="pl-PL" sz="1138" baseline="30000" dirty="0">
                <a:latin typeface="Poppins" panose="00000500000000000000" pitchFamily="2" charset="-18"/>
                <a:cs typeface="Poppins" panose="00000500000000000000" pitchFamily="2" charset="-18"/>
              </a:rPr>
              <a:t>2</a:t>
            </a: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</a:rPr>
              <a:t>, która dostarcza gotowe rozwiązania REST API dla aplikacji pogodowej, kalendarza oraz wielu innych udogodnień.</a:t>
            </a:r>
          </a:p>
          <a:p>
            <a:pPr algn="just"/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just"/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</a:rPr>
              <a:t>Mój projekt będzie napisany od zera co zapewnia dowolność w dobieraniu obsługiwanych aplikacji dla potrzeb odbiorcy. Jako innowacyjną funkcję dodam wyświetlanie trasy do wypowiedzianego przez nas miejsca.</a:t>
            </a:r>
          </a:p>
          <a:p>
            <a:pPr algn="just"/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6933C366-30EE-462F-88CB-6E918329CE63}"/>
              </a:ext>
            </a:extLst>
          </p:cNvPr>
          <p:cNvGrpSpPr/>
          <p:nvPr/>
        </p:nvGrpSpPr>
        <p:grpSpPr>
          <a:xfrm>
            <a:off x="-363302" y="0"/>
            <a:ext cx="10269302" cy="1070106"/>
            <a:chOff x="-447141" y="-40982"/>
            <a:chExt cx="12639141" cy="1317054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CB649184-BA82-438A-8444-C2A5A563134F}"/>
                </a:ext>
              </a:extLst>
            </p:cNvPr>
            <p:cNvSpPr/>
            <p:nvPr/>
          </p:nvSpPr>
          <p:spPr>
            <a:xfrm>
              <a:off x="0" y="-40982"/>
              <a:ext cx="12192000" cy="1317054"/>
            </a:xfrm>
            <a:prstGeom prst="rect">
              <a:avLst/>
            </a:prstGeom>
            <a:solidFill>
              <a:srgbClr val="013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138" b="1" dirty="0">
                <a:latin typeface="Poppins" panose="00000500000000000000" pitchFamily="2" charset="-18"/>
                <a:cs typeface="Poppins" panose="00000500000000000000" pitchFamily="2" charset="-18"/>
              </a:endParaRPr>
            </a:p>
          </p:txBody>
        </p:sp>
        <p:pic>
          <p:nvPicPr>
            <p:cNvPr id="18" name="Obraz 17">
              <a:extLst>
                <a:ext uri="{FF2B5EF4-FFF2-40B4-BE49-F238E27FC236}">
                  <a16:creationId xmlns:a16="http://schemas.microsoft.com/office/drawing/2014/main" id="{183456AB-DC37-4751-A6B6-1117CAB45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66" y="126504"/>
              <a:ext cx="962382" cy="912182"/>
            </a:xfrm>
            <a:prstGeom prst="rect">
              <a:avLst/>
            </a:prstGeom>
          </p:spPr>
        </p:pic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B3321FCE-7CCD-432F-82EC-9EE4E466F624}"/>
                </a:ext>
              </a:extLst>
            </p:cNvPr>
            <p:cNvSpPr txBox="1"/>
            <p:nvPr/>
          </p:nvSpPr>
          <p:spPr>
            <a:xfrm>
              <a:off x="-447141" y="385534"/>
              <a:ext cx="6104466" cy="298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975" b="1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Politechnika Krakowska</a:t>
              </a:r>
            </a:p>
          </p:txBody>
        </p:sp>
        <p:sp>
          <p:nvSpPr>
            <p:cNvPr id="20" name="pole tekstowe 19">
              <a:extLst>
                <a:ext uri="{FF2B5EF4-FFF2-40B4-BE49-F238E27FC236}">
                  <a16:creationId xmlns:a16="http://schemas.microsoft.com/office/drawing/2014/main" id="{772A9CEC-C5B4-4722-B389-B4F614E14853}"/>
                </a:ext>
              </a:extLst>
            </p:cNvPr>
            <p:cNvSpPr txBox="1"/>
            <p:nvPr/>
          </p:nvSpPr>
          <p:spPr>
            <a:xfrm>
              <a:off x="1395947" y="607358"/>
              <a:ext cx="2324098" cy="298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975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im. Tadeusza Kościuszki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37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95D6A5F-BE08-4471-9746-51C94B1BA588}"/>
              </a:ext>
            </a:extLst>
          </p:cNvPr>
          <p:cNvSpPr txBox="1"/>
          <p:nvPr/>
        </p:nvSpPr>
        <p:spPr>
          <a:xfrm>
            <a:off x="4043116" y="1716088"/>
            <a:ext cx="1861407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63" dirty="0">
                <a:latin typeface="Poppins" panose="00000500000000000000" pitchFamily="2" charset="-18"/>
                <a:cs typeface="Poppins" panose="00000500000000000000" pitchFamily="2" charset="-18"/>
              </a:rPr>
              <a:t>Wstępny prototyp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0FA22DE-523D-48EA-B3B5-1F3F69375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75" y="2376487"/>
            <a:ext cx="2306241" cy="30749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1F798DB3-BC0C-430F-B2AC-6CF96E751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885" y="2376489"/>
            <a:ext cx="2306240" cy="3074987"/>
          </a:xfrm>
          <a:prstGeom prst="rect">
            <a:avLst/>
          </a:prstGeom>
        </p:spPr>
      </p:pic>
      <p:grpSp>
        <p:nvGrpSpPr>
          <p:cNvPr id="14" name="Grupa 13">
            <a:extLst>
              <a:ext uri="{FF2B5EF4-FFF2-40B4-BE49-F238E27FC236}">
                <a16:creationId xmlns:a16="http://schemas.microsoft.com/office/drawing/2014/main" id="{3A8C0E6B-F4B4-41AD-954B-5748B5ACC859}"/>
              </a:ext>
            </a:extLst>
          </p:cNvPr>
          <p:cNvGrpSpPr/>
          <p:nvPr/>
        </p:nvGrpSpPr>
        <p:grpSpPr>
          <a:xfrm>
            <a:off x="-363302" y="0"/>
            <a:ext cx="10269302" cy="1070106"/>
            <a:chOff x="-447141" y="-40982"/>
            <a:chExt cx="12639141" cy="1317054"/>
          </a:xfrm>
        </p:grpSpPr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B8B703CB-12FE-4DB0-8CDB-EA7BDA4E1392}"/>
                </a:ext>
              </a:extLst>
            </p:cNvPr>
            <p:cNvSpPr/>
            <p:nvPr/>
          </p:nvSpPr>
          <p:spPr>
            <a:xfrm>
              <a:off x="0" y="-40982"/>
              <a:ext cx="12192000" cy="1317054"/>
            </a:xfrm>
            <a:prstGeom prst="rect">
              <a:avLst/>
            </a:prstGeom>
            <a:solidFill>
              <a:srgbClr val="013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138" b="1" dirty="0">
                <a:latin typeface="Poppins" panose="00000500000000000000" pitchFamily="2" charset="-18"/>
                <a:cs typeface="Poppins" panose="00000500000000000000" pitchFamily="2" charset="-18"/>
              </a:endParaRPr>
            </a:p>
          </p:txBody>
        </p:sp>
        <p:pic>
          <p:nvPicPr>
            <p:cNvPr id="16" name="Obraz 15">
              <a:extLst>
                <a:ext uri="{FF2B5EF4-FFF2-40B4-BE49-F238E27FC236}">
                  <a16:creationId xmlns:a16="http://schemas.microsoft.com/office/drawing/2014/main" id="{285BC880-223E-465D-9234-5C52B5F11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66" y="126504"/>
              <a:ext cx="962382" cy="912182"/>
            </a:xfrm>
            <a:prstGeom prst="rect">
              <a:avLst/>
            </a:prstGeom>
          </p:spPr>
        </p:pic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5FAC3907-F2CA-4092-804B-7DFC8FB3E2ED}"/>
                </a:ext>
              </a:extLst>
            </p:cNvPr>
            <p:cNvSpPr txBox="1"/>
            <p:nvPr/>
          </p:nvSpPr>
          <p:spPr>
            <a:xfrm>
              <a:off x="-447141" y="385534"/>
              <a:ext cx="6104466" cy="298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975" b="1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Politechnika Krakowska</a:t>
              </a:r>
            </a:p>
          </p:txBody>
        </p:sp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DAADFD95-F423-4A20-B384-6662852357B7}"/>
                </a:ext>
              </a:extLst>
            </p:cNvPr>
            <p:cNvSpPr txBox="1"/>
            <p:nvPr/>
          </p:nvSpPr>
          <p:spPr>
            <a:xfrm>
              <a:off x="1395947" y="607358"/>
              <a:ext cx="2324098" cy="298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975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im. Tadeusza Kościuszki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07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le tekstowe 9">
            <a:extLst>
              <a:ext uri="{FF2B5EF4-FFF2-40B4-BE49-F238E27FC236}">
                <a16:creationId xmlns:a16="http://schemas.microsoft.com/office/drawing/2014/main" id="{6A0C2170-2994-41BC-BAD2-C6301A96297E}"/>
              </a:ext>
            </a:extLst>
          </p:cNvPr>
          <p:cNvSpPr txBox="1"/>
          <p:nvPr/>
        </p:nvSpPr>
        <p:spPr>
          <a:xfrm>
            <a:off x="2364714" y="1820576"/>
            <a:ext cx="5176572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463" dirty="0">
                <a:latin typeface="Poppins" panose="00000500000000000000" pitchFamily="2" charset="-18"/>
                <a:cs typeface="Poppins" panose="00000500000000000000" pitchFamily="2" charset="-18"/>
              </a:rPr>
              <a:t>Literatura: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1216C7E-86AE-4628-B10D-8746819BA0E0}"/>
              </a:ext>
            </a:extLst>
          </p:cNvPr>
          <p:cNvSpPr txBox="1"/>
          <p:nvPr/>
        </p:nvSpPr>
        <p:spPr>
          <a:xfrm>
            <a:off x="907306" y="2512006"/>
            <a:ext cx="8091388" cy="236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buFont typeface="Arial" panose="020B0604020202020204" pitchFamily="34" charset="0"/>
              <a:buChar char="•"/>
            </a:pPr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  <a:hlinkClick r:id="rId3"/>
              </a:rPr>
              <a:t>https://rk.edu.pl/pl/operowanie-na-plikach-w-pythonie/</a:t>
            </a:r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  <a:hlinkClick r:id="rId4"/>
              </a:rPr>
              <a:t>https://michaelteeuw.nl/post/magic-mirror-part-i-the-idea-the-mirror</a:t>
            </a:r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  <a:hlinkClick r:id="rId5"/>
              </a:rPr>
              <a:t>https://www.youtube.com/watch?v=SR9vU-eF4ic&amp;ab_channel=BasementMaker</a:t>
            </a:r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  <a:hlinkClick r:id="rId6"/>
              </a:rPr>
              <a:t>https://newsapi.org/</a:t>
            </a:r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  <a:hlinkClick r:id="rId7"/>
              </a:rPr>
              <a:t>https://www.polsatnews.pl/kanaly-rss/</a:t>
            </a:r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  <a:hlinkClick r:id="rId8"/>
              </a:rPr>
              <a:t>https://www.tomshardware.com/news/raspberry-pi-web-server,40174.html</a:t>
            </a:r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  <a:hlinkClick r:id="rId9"/>
              </a:rPr>
              <a:t>https://www.youtube.com/watch?v=mu-Ghn-aeO8&amp;ab_channel=MSDGurukul</a:t>
            </a:r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  <a:hlinkClick r:id="rId10"/>
              </a:rPr>
              <a:t>https://developers.google.com/maps/documentation/javascript/overview</a:t>
            </a:r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  <a:hlinkClick r:id="rId11"/>
              </a:rPr>
              <a:t>https://openweathermap.org/api</a:t>
            </a:r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  <a:hlinkClick r:id="rId12"/>
              </a:rPr>
              <a:t>https://developer.mozilla.org/</a:t>
            </a:r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  <a:hlinkClick r:id="rId13"/>
              </a:rPr>
              <a:t>https://nodejs.org/en/</a:t>
            </a:r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32172" indent="-232172">
              <a:buFont typeface="Arial" panose="020B0604020202020204" pitchFamily="34" charset="0"/>
              <a:buChar char="•"/>
            </a:pPr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4FF1B87B-BC34-4D3B-B546-F7ACACB91FDE}"/>
              </a:ext>
            </a:extLst>
          </p:cNvPr>
          <p:cNvGrpSpPr/>
          <p:nvPr/>
        </p:nvGrpSpPr>
        <p:grpSpPr>
          <a:xfrm>
            <a:off x="-363302" y="0"/>
            <a:ext cx="10269302" cy="1070106"/>
            <a:chOff x="-447141" y="-40982"/>
            <a:chExt cx="12639141" cy="1317054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DCE33C15-D5E4-4607-944A-2DE5057416AC}"/>
                </a:ext>
              </a:extLst>
            </p:cNvPr>
            <p:cNvSpPr/>
            <p:nvPr/>
          </p:nvSpPr>
          <p:spPr>
            <a:xfrm>
              <a:off x="0" y="-40982"/>
              <a:ext cx="12192000" cy="1317054"/>
            </a:xfrm>
            <a:prstGeom prst="rect">
              <a:avLst/>
            </a:prstGeom>
            <a:solidFill>
              <a:srgbClr val="013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138" b="1" dirty="0">
                <a:latin typeface="Poppins" panose="00000500000000000000" pitchFamily="2" charset="-18"/>
                <a:cs typeface="Poppins" panose="00000500000000000000" pitchFamily="2" charset="-18"/>
              </a:endParaRPr>
            </a:p>
          </p:txBody>
        </p:sp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059D2E28-6C28-4955-BF32-A6AE64534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66" y="126504"/>
              <a:ext cx="962382" cy="912182"/>
            </a:xfrm>
            <a:prstGeom prst="rect">
              <a:avLst/>
            </a:prstGeom>
          </p:spPr>
        </p:pic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4E33FDCB-9A85-401C-9CBB-0151942AB8AF}"/>
                </a:ext>
              </a:extLst>
            </p:cNvPr>
            <p:cNvSpPr txBox="1"/>
            <p:nvPr/>
          </p:nvSpPr>
          <p:spPr>
            <a:xfrm>
              <a:off x="-447141" y="385534"/>
              <a:ext cx="6104466" cy="298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975" b="1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Politechnika Krakowska</a:t>
              </a:r>
            </a:p>
          </p:txBody>
        </p:sp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C50FBC3E-E19F-4518-83B2-383D548FA662}"/>
                </a:ext>
              </a:extLst>
            </p:cNvPr>
            <p:cNvSpPr txBox="1"/>
            <p:nvPr/>
          </p:nvSpPr>
          <p:spPr>
            <a:xfrm>
              <a:off x="1395947" y="607358"/>
              <a:ext cx="2324098" cy="298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975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im. Tadeusza Kościuszki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47180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443</Words>
  <Application>Microsoft Office PowerPoint</Application>
  <PresentationFormat>Papier A4 (210x297 mm)</PresentationFormat>
  <Paragraphs>52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Poppins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Jakub Kita</dc:creator>
  <cp:lastModifiedBy>Jakub Kita</cp:lastModifiedBy>
  <cp:revision>11</cp:revision>
  <dcterms:created xsi:type="dcterms:W3CDTF">2021-11-15T17:54:22Z</dcterms:created>
  <dcterms:modified xsi:type="dcterms:W3CDTF">2021-12-08T16:25:02Z</dcterms:modified>
</cp:coreProperties>
</file>