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3" r:id="rId3"/>
    <p:sldId id="594" r:id="rId5"/>
    <p:sldId id="266" r:id="rId6"/>
    <p:sldId id="267" r:id="rId7"/>
    <p:sldId id="268" r:id="rId8"/>
    <p:sldId id="301" r:id="rId9"/>
    <p:sldId id="313" r:id="rId10"/>
    <p:sldId id="270" r:id="rId11"/>
    <p:sldId id="271" r:id="rId12"/>
    <p:sldId id="310" r:id="rId13"/>
    <p:sldId id="595" r:id="rId14"/>
    <p:sldId id="596" r:id="rId15"/>
    <p:sldId id="306" r:id="rId16"/>
    <p:sldId id="597" r:id="rId17"/>
    <p:sldId id="309" r:id="rId18"/>
    <p:sldId id="598" r:id="rId19"/>
    <p:sldId id="599" r:id="rId20"/>
    <p:sldId id="676" r:id="rId21"/>
    <p:sldId id="282" r:id="rId22"/>
    <p:sldId id="677" r:id="rId23"/>
    <p:sldId id="283" r:id="rId24"/>
    <p:sldId id="284" r:id="rId25"/>
    <p:sldId id="285" r:id="rId26"/>
    <p:sldId id="678" r:id="rId27"/>
    <p:sldId id="289" r:id="rId28"/>
    <p:sldId id="318" r:id="rId29"/>
    <p:sldId id="319" r:id="rId30"/>
    <p:sldId id="320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75714"/>
  </p:normalViewPr>
  <p:slideViewPr>
    <p:cSldViewPr snapToGrid="0">
      <p:cViewPr varScale="1">
        <p:scale>
          <a:sx n="95" d="100"/>
          <a:sy n="95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2DCD-EC41-49F3-9748-093B53159B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B284-573B-4B63-AD79-97B3604C5C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DB284-573B-4B63-AD79-97B3604C5C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7994-8510-4C4E-B19E-27C802D47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4640-3A23-4484-87A7-3792C31965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Revision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Lecture 1</a:t>
            </a:r>
            <a:r>
              <a:rPr lang="en-US" altLang="zh-CN" sz="3000" dirty="0">
                <a:solidFill>
                  <a:schemeClr val="accent1"/>
                </a:solidFill>
              </a:rPr>
              <a:t>2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Two Inequalities for Estimating Probability Bounds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Markov</a:t>
                </a:r>
                <a:r>
                  <a:rPr lang="en-US" sz="2400" dirty="0"/>
                  <a:t>'</a:t>
                </a:r>
                <a:r>
                  <a:rPr lang="en-US" sz="2400" dirty="0">
                    <a:solidFill>
                      <a:schemeClr val="tx1"/>
                    </a:solidFill>
                  </a:rPr>
                  <a:t>s Inequality: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every a&gt;0</a:t>
                </a:r>
                <a:endParaRPr lang="en-US" sz="2400" dirty="0"/>
              </a:p>
              <a:p>
                <a:pPr lvl="1"/>
                <a:r>
                  <a:rPr lang="en-US" altLang="zh-CN" sz="2200" dirty="0"/>
                  <a:t>A</a:t>
                </a:r>
                <a:r>
                  <a:rPr lang="en-US" sz="2200" dirty="0"/>
                  <a:t> tool for finding </a:t>
                </a:r>
                <a:r>
                  <a:rPr lang="en-US" sz="2200" b="1" dirty="0"/>
                  <a:t>a</a:t>
                </a:r>
                <a:r>
                  <a:rPr lang="en-US" altLang="zh-CN" sz="2200" b="1" dirty="0"/>
                  <a:t>n</a:t>
                </a:r>
                <a:r>
                  <a:rPr lang="en-US" sz="2200" b="1" dirty="0"/>
                  <a:t> upper bound </a:t>
                </a:r>
                <a:r>
                  <a:rPr lang="en-US" sz="2200" dirty="0"/>
                  <a:t>for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  <a:endParaRPr lang="en-US" sz="2200" dirty="0"/>
              </a:p>
              <a:p>
                <a:pPr lvl="1"/>
                <a:endParaRPr lang="en-US" sz="2200" dirty="0"/>
              </a:p>
              <a:p>
                <a:r>
                  <a:rPr lang="en-US" sz="2400" dirty="0"/>
                  <a:t> Chebyshev's Inequality: For any random variable X and any number k&gt;0:    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2400" i="1" dirty="0">
                    <a:solidFill>
                      <a:schemeClr val="tx1"/>
                    </a:solidFill>
                  </a:rPr>
                  <a:t> </a:t>
                </a:r>
                <a:endParaRPr lang="en-US" alt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 rotWithShape="1">
                <a:blip r:embed="rId1"/>
                <a:stretch>
                  <a:fillRect t="-7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 Inequality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Distributions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Bernoulli Distribution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Bernoulli random variable X takes two possible values {0, 1} with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{X=1} denotes that the event happens (i.e.,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")</a:t>
                </a:r>
                <a:endParaRPr lang="en-US" sz="2200" dirty="0"/>
              </a:p>
              <a:p>
                <a:pPr lvl="1"/>
                <a:r>
                  <a:rPr lang="en-US" sz="2200" dirty="0"/>
                  <a:t>{X=0} denotes that the event does not happen (i.e.,</a:t>
                </a:r>
                <a:r>
                  <a:rPr lang="zh-CN" altLang="en-US" sz="2200" dirty="0"/>
                  <a:t>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no</a:t>
                </a:r>
                <a:r>
                  <a:rPr lang="en-US" sz="2200" dirty="0"/>
                  <a:t>")</a:t>
                </a:r>
                <a:endParaRPr lang="en-US" sz="2200" dirty="0"/>
              </a:p>
              <a:p>
                <a:pPr lvl="1"/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3655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Binomial Distribution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Binomial random variable X~B(n, p): </a:t>
                </a:r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or k = 0, 1, …, n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3655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Meaning: 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679450" lvl="1" indent="-342900"/>
                <a:r>
                  <a:rPr lang="en-US" sz="2200" dirty="0">
                    <a:solidFill>
                      <a:schemeClr val="tx1"/>
                    </a:solidFill>
                  </a:rPr>
                  <a:t>Each trial produces a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</a:t>
                </a:r>
                <a:r>
                  <a:rPr lang="en-US" sz="2200" dirty="0">
                    <a:solidFill>
                      <a:schemeClr val="tx1"/>
                    </a:solidFill>
                  </a:rPr>
                  <a:t> with probability p, and a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no</a:t>
                </a:r>
                <a:r>
                  <a:rPr lang="en-US" sz="2200" dirty="0"/>
                  <a:t>" </a:t>
                </a:r>
                <a:r>
                  <a:rPr lang="en-US" sz="2200" dirty="0">
                    <a:solidFill>
                      <a:schemeClr val="tx1"/>
                    </a:solidFill>
                  </a:rPr>
                  <a:t>with probability 1-p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679450" lvl="1" indent="-342900"/>
                <a:r>
                  <a:rPr lang="en-US" sz="2200" dirty="0">
                    <a:solidFill>
                      <a:schemeClr val="tx1"/>
                    </a:solidFill>
                  </a:rPr>
                  <a:t>X is the number of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 in </a:t>
                </a:r>
                <a:r>
                  <a:rPr lang="en-US" sz="2200" dirty="0">
                    <a:solidFill>
                      <a:schemeClr val="tx1"/>
                    </a:solidFill>
                  </a:rPr>
                  <a:t>n independent trials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3655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C820-5E38-4036-9241-0B31A6A3EC0A}" type="slidenum">
              <a:rPr lang="en-US" altLang="en-US"/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 4. Normal (Gaussian) Distribution 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833" y="1600201"/>
            <a:ext cx="8336718" cy="4343400"/>
          </a:xfrm>
        </p:spPr>
        <p:txBody>
          <a:bodyPr/>
          <a:lstStyle/>
          <a:p>
            <a:r>
              <a:rPr lang="en-US" altLang="en-US" dirty="0"/>
              <a:t>Normal probability density:</a:t>
            </a:r>
            <a:endParaRPr lang="en-US" altLang="en-US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75365" y="2174879"/>
          <a:ext cx="6463747" cy="115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2705100" imgH="482600" progId="Equation.3">
                  <p:embed/>
                </p:oleObj>
              </mc:Choice>
              <mc:Fallback>
                <p:oleObj name="公式" r:id="rId1" imgW="27051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365" y="2174879"/>
                        <a:ext cx="6463747" cy="115383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900819" y="4013617"/>
            <a:ext cx="2098651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9250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altLang="en-US" sz="2400" dirty="0"/>
              <a:t>E(X) = </a:t>
            </a:r>
            <a:r>
              <a:rPr lang="el-GR" alt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μ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marL="349250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altLang="en-US" sz="2400" dirty="0"/>
              <a:t>Var(X) = </a:t>
            </a:r>
            <a:r>
              <a:rPr lang="el-GR" alt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altLang="en-US" sz="2400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dirty="0"/>
              <a:t> 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Approximation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825088"/>
                <a:ext cx="10515600" cy="4477947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be independent random variables with the same</a:t>
                </a:r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distribution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be their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b="0" i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b="0" i="0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  </a:t>
                </a:r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be the standardized random variable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: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𝑆𝐷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 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Then for any a &lt; b</a:t>
                </a:r>
                <a:endParaRPr lang="en-US" altLang="zh-CN" b="1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)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= F(b) - F(a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) as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→∞</m:t>
                    </m:r>
                  </m:oMath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That is, t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he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pproaches to standard Normal as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→∞ 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</a:t>
                </a:r>
                <a:endPara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825088"/>
                <a:ext cx="10515600" cy="4477947"/>
              </a:xfrm>
              <a:blipFill rotWithShape="1">
                <a:blip r:embed="rId1"/>
                <a:stretch>
                  <a:fillRect t="-2" b="-46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/>
          <p:nvPr/>
        </p:nvSpPr>
        <p:spPr>
          <a:xfrm>
            <a:off x="838200" y="97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1"/>
                </a:solidFill>
              </a:rPr>
              <a:t>Normal Approximation by CLT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28050" y="2396490"/>
            <a:ext cx="2983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E(Sn) = nE(x)</a:t>
            </a:r>
            <a:endParaRPr lang="en-US" altLang="zh-CN"/>
          </a:p>
          <a:p>
            <a:r>
              <a:rPr lang="en-US" altLang="zh-CN"/>
              <a:t>Var(Sn) = nVar(x)</a:t>
            </a:r>
            <a:endParaRPr lang="en-US" altLang="zh-CN"/>
          </a:p>
          <a:p>
            <a:r>
              <a:rPr lang="en-US" altLang="zh-CN"/>
              <a:t>E(Xn</a:t>
            </a:r>
            <a:r>
              <a:rPr lang="zh-CN" altLang="en-US"/>
              <a:t>拔</a:t>
            </a:r>
            <a:r>
              <a:rPr lang="en-US" altLang="zh-CN"/>
              <a:t>) = E(x)</a:t>
            </a:r>
            <a:endParaRPr lang="en-US" altLang="zh-CN"/>
          </a:p>
          <a:p>
            <a:r>
              <a:rPr lang="en-US" altLang="zh-CN"/>
              <a:t>Var(Xn</a:t>
            </a:r>
            <a:r>
              <a:rPr lang="zh-CN" altLang="en-US"/>
              <a:t>拔</a:t>
            </a:r>
            <a:r>
              <a:rPr lang="en-US" altLang="zh-CN"/>
              <a:t>) = Var(x)/n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5. Bayesian Method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072"/>
            <a:ext cx="9622536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Goal: Use evidence to update the probability of hypotheses. I.e., compute the probability of hypotheses conditioned on evidence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Basic Steps: </a:t>
            </a:r>
            <a:endParaRPr lang="en-US" sz="2400" dirty="0"/>
          </a:p>
          <a:p>
            <a:r>
              <a:rPr lang="en-US" sz="2400" dirty="0"/>
              <a:t>What are </a:t>
            </a:r>
            <a:r>
              <a:rPr lang="en-US" sz="2400" b="1" dirty="0"/>
              <a:t>hypotheses</a:t>
            </a:r>
            <a:r>
              <a:rPr lang="en-US" sz="2400" dirty="0"/>
              <a:t>? Make hypotheses</a:t>
            </a:r>
            <a:endParaRPr lang="en-US" sz="2400" dirty="0"/>
          </a:p>
          <a:p>
            <a:r>
              <a:rPr lang="en-US" sz="2400" dirty="0"/>
              <a:t>Compute </a:t>
            </a:r>
            <a:r>
              <a:rPr lang="en-US" sz="2400" b="1" dirty="0"/>
              <a:t>prior odds </a:t>
            </a:r>
            <a:r>
              <a:rPr lang="en-US" sz="2400" dirty="0"/>
              <a:t>(probability) of hypotheses (without evidence) </a:t>
            </a:r>
            <a:endParaRPr lang="en-US" sz="2400" dirty="0"/>
          </a:p>
          <a:p>
            <a:r>
              <a:rPr lang="en-US" sz="2400" dirty="0"/>
              <a:t>What is </a:t>
            </a:r>
            <a:r>
              <a:rPr lang="en-US" sz="2400" b="1" dirty="0"/>
              <a:t>evidence</a:t>
            </a:r>
            <a:r>
              <a:rPr lang="en-US" sz="2400" dirty="0"/>
              <a:t>? Compute the likelihood of evidence under different hypotheses (</a:t>
            </a:r>
            <a:r>
              <a:rPr lang="en-US" sz="2400" b="1" dirty="0"/>
              <a:t>conditional</a:t>
            </a:r>
            <a:r>
              <a:rPr lang="en-US" sz="2400" dirty="0"/>
              <a:t> probabilities of evidence given hypotheses)</a:t>
            </a:r>
            <a:endParaRPr lang="en-US" sz="2400" dirty="0"/>
          </a:p>
          <a:p>
            <a:r>
              <a:rPr lang="en-US" sz="2400" dirty="0"/>
              <a:t>Compute the </a:t>
            </a:r>
            <a:r>
              <a:rPr lang="en-US" sz="2400" b="1" dirty="0"/>
              <a:t>posterior odds </a:t>
            </a:r>
            <a:r>
              <a:rPr lang="en-US" sz="2400" dirty="0"/>
              <a:t>of hypotheses (conditional probabilities of hypotheses under evidence)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Bayesian Method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1. Concepts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6. Least Square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accent1"/>
                </a:solidFill>
              </a:rPr>
              <a:t> Estimation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Principle of Least Squares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2073275" y="1600201"/>
                <a:ext cx="8042276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are given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unknowns  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75" y="1600201"/>
                <a:ext cx="8042276" cy="43434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042733" y="1685088"/>
                <a:ext cx="9521317" cy="4520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Take the derivative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and set them to zero</a:t>
                </a:r>
                <a:endParaRPr 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dirty="0"/>
                  <a:t>D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efine</a:t>
                </a:r>
                <a:endParaRPr 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It can be shown that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34925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3" y="1685088"/>
                <a:ext cx="9521317" cy="4520639"/>
              </a:xfrm>
              <a:prstGeom prst="rect">
                <a:avLst/>
              </a:prstGeom>
              <a:blipFill rotWithShape="1">
                <a:blip r:embed="rId1"/>
                <a:stretch>
                  <a:fillRect l="-1" t="-10" r="2" b="-20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03715" y="4542019"/>
            <a:ext cx="6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Procedure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0112" y="829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Correlation Coefficient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913617" y="1582496"/>
                <a:ext cx="8754383" cy="4963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How strong is the linear relationship between two variables?</a:t>
                </a:r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>
                    <a:ea typeface="宋体" panose="02010600030101010101" pitchFamily="2" charset="-122"/>
                  </a:rPr>
                  <a:t>The sample correlation coefficient </a:t>
                </a:r>
                <a:r>
                  <a:rPr lang="en-US" i="1" dirty="0">
                    <a:ea typeface="宋体" panose="02010600030101010101" pitchFamily="2" charset="-122"/>
                  </a:rPr>
                  <a:t>r </a:t>
                </a:r>
                <a:r>
                  <a:rPr lang="en-US" dirty="0">
                    <a:ea typeface="宋体" panose="02010600030101010101" pitchFamily="2" charset="-122"/>
                  </a:rPr>
                  <a:t>shows the strength of the linear relationship between two variables</a:t>
                </a:r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>
                    <a:ea typeface="宋体" panose="02010600030101010101" pitchFamily="2" charset="-122"/>
                  </a:rPr>
                  <a:t>The closer the data points are to the line, the closer the regression value is to 1 or -1</a:t>
                </a:r>
                <a:endParaRPr lang="en-US" dirty="0"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nary>
                          <m:naryPr>
                            <m:chr m:val="∑"/>
                            <m:grow m:val="on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nary>
                          <m:naryPr>
                            <m:chr m:val="∑"/>
                            <m:grow m:val="on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: sample deviation of X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: sample deviation of Y</a:t>
                </a:r>
                <a:endParaRPr lang="en-US" dirty="0">
                  <a:ea typeface="宋体" panose="02010600030101010101" pitchFamily="2" charset="-122"/>
                </a:endParaRPr>
              </a:p>
              <a:p>
                <a:pPr marL="349250" lvl="1" indent="0">
                  <a:buNone/>
                </a:pPr>
                <a:endParaRPr lang="en-US" b="1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7" y="1582496"/>
                <a:ext cx="8754383" cy="4963447"/>
              </a:xfrm>
              <a:prstGeom prst="rect">
                <a:avLst/>
              </a:prstGeom>
              <a:blipFill rotWithShape="1">
                <a:blip r:embed="rId1"/>
                <a:stretch>
                  <a:fillRect l="-4" t="-2" b="-8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Maximum Likelihood Estimation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Probability:</a:t>
            </a:r>
            <a:endParaRPr lang="en-US" sz="2400" dirty="0"/>
          </a:p>
          <a:p>
            <a:pPr lvl="1"/>
            <a:r>
              <a:rPr lang="en-US" sz="2200" dirty="0"/>
              <a:t>Knowing probability model </a:t>
            </a:r>
            <a:r>
              <a:rPr lang="en-US" sz="2200" dirty="0">
                <a:sym typeface="Wingdings" panose="05000000000000000000" pitchFamily="2" charset="2"/>
              </a:rPr>
              <a:t> distribution of outcomes</a:t>
            </a:r>
            <a:endParaRPr lang="en-US" sz="2200" dirty="0"/>
          </a:p>
          <a:p>
            <a:r>
              <a:rPr lang="en-US" sz="2400" dirty="0"/>
              <a:t>Maximum Likelihood</a:t>
            </a:r>
            <a:endParaRPr lang="en-US" sz="2400" dirty="0"/>
          </a:p>
          <a:p>
            <a:pPr lvl="1"/>
            <a:r>
              <a:rPr lang="en-US" dirty="0"/>
              <a:t>Observation of data </a:t>
            </a:r>
            <a:r>
              <a:rPr lang="en-US" dirty="0">
                <a:sym typeface="Wingdings" panose="05000000000000000000" pitchFamily="2" charset="2"/>
              </a:rPr>
              <a:t> Estimation of parameters in probability model</a:t>
            </a:r>
            <a:endParaRPr lang="en-US" dirty="0"/>
          </a:p>
          <a:p>
            <a:r>
              <a:rPr lang="en-US" sz="2400" dirty="0"/>
              <a:t>The aim of maximum likelihood estimation is to find the </a:t>
            </a:r>
            <a:r>
              <a:rPr lang="en-US" sz="2400" b="1" dirty="0"/>
              <a:t>parameter value</a:t>
            </a:r>
            <a:r>
              <a:rPr lang="en-US" sz="2400" dirty="0"/>
              <a:t>(s) that makes the observed data </a:t>
            </a:r>
            <a:r>
              <a:rPr lang="en-US" sz="2400" b="1" dirty="0"/>
              <a:t>most likely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 Likelihood Estimation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write down the probability of each observation by using the model parameters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Step 2</a:t>
            </a:r>
            <a:r>
              <a:rPr lang="en-US" sz="2400" dirty="0"/>
              <a:t>: write down the probability of all the data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Step 3</a:t>
            </a:r>
            <a:r>
              <a:rPr lang="en-US" sz="2400" dirty="0"/>
              <a:t>: Find the values of the parameters that maximize this probability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Procedure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game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Utility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False probability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56" y="1557401"/>
            <a:ext cx="10515600" cy="4351338"/>
          </a:xfrm>
        </p:spPr>
        <p:txBody>
          <a:bodyPr/>
          <a:lstStyle/>
          <a:p>
            <a:r>
              <a:rPr lang="en-US" dirty="0"/>
              <a:t>How to prepare final exam: </a:t>
            </a:r>
            <a:endParaRPr lang="en-US" dirty="0"/>
          </a:p>
          <a:p>
            <a:pPr lvl="1"/>
            <a:r>
              <a:rPr lang="en-US" dirty="0"/>
              <a:t>Go through </a:t>
            </a:r>
            <a:endParaRPr lang="en-US" dirty="0"/>
          </a:p>
          <a:p>
            <a:pPr lvl="2"/>
            <a:r>
              <a:rPr lang="en-US" dirty="0"/>
              <a:t>lecture notes</a:t>
            </a:r>
            <a:endParaRPr lang="en-US" dirty="0"/>
          </a:p>
          <a:p>
            <a:pPr lvl="2"/>
            <a:r>
              <a:rPr lang="en-US" dirty="0"/>
              <a:t>in-class exercises</a:t>
            </a:r>
            <a:endParaRPr lang="en-US" dirty="0"/>
          </a:p>
          <a:p>
            <a:pPr lvl="2"/>
            <a:r>
              <a:rPr lang="en-US" dirty="0"/>
              <a:t>tutorial questions and </a:t>
            </a:r>
            <a:endParaRPr lang="en-US" dirty="0"/>
          </a:p>
          <a:p>
            <a:pPr lvl="2"/>
            <a:r>
              <a:rPr lang="en-US" dirty="0"/>
              <a:t>assignments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Final exam paper covers all </a:t>
            </a:r>
            <a:r>
              <a:rPr lang="en-US"/>
              <a:t>course materials</a:t>
            </a:r>
            <a:endParaRPr lang="en-US" dirty="0"/>
          </a:p>
          <a:p>
            <a:r>
              <a:rPr lang="en-US" dirty="0"/>
              <a:t>Python will not be tested in the final exam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140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outcome</a:t>
            </a:r>
            <a:r>
              <a:rPr lang="en-US" sz="2400" dirty="0"/>
              <a:t> (sample) is a possible result of a random experiment</a:t>
            </a:r>
            <a:endParaRPr lang="en-US" sz="2400" dirty="0"/>
          </a:p>
          <a:p>
            <a:pPr lvl="1"/>
            <a:r>
              <a:rPr lang="en-US" sz="2200" dirty="0"/>
              <a:t>Outcomes are </a:t>
            </a:r>
            <a:r>
              <a:rPr lang="en-US" sz="2200" b="1" dirty="0"/>
              <a:t>unique </a:t>
            </a:r>
            <a:r>
              <a:rPr lang="en-US" sz="2200" dirty="0"/>
              <a:t>(mutually exclusive, not overlapping)</a:t>
            </a:r>
            <a:endParaRPr lang="en-US" sz="2200" dirty="0"/>
          </a:p>
          <a:p>
            <a:pPr lvl="1"/>
            <a:endParaRPr lang="en-US" sz="2200" dirty="0"/>
          </a:p>
          <a:p>
            <a:pPr marL="355600" indent="-342900"/>
            <a:r>
              <a:rPr lang="en-US" sz="2400" b="1" dirty="0"/>
              <a:t>Sample Space</a:t>
            </a:r>
            <a:r>
              <a:rPr lang="en-US" sz="2400" dirty="0"/>
              <a:t> is the </a:t>
            </a:r>
            <a:r>
              <a:rPr lang="en-US" sz="2400" b="1" dirty="0"/>
              <a:t>set</a:t>
            </a:r>
            <a:r>
              <a:rPr lang="en-US" sz="2400" dirty="0"/>
              <a:t> of all the possible outcomes</a:t>
            </a:r>
            <a:endParaRPr lang="en-US" sz="2400" dirty="0"/>
          </a:p>
          <a:p>
            <a:pPr marL="355600" indent="-342900"/>
            <a:endParaRPr lang="en-US" sz="2400" dirty="0"/>
          </a:p>
          <a:p>
            <a:pPr marL="355600" indent="-342900"/>
            <a:r>
              <a:rPr lang="en-US" sz="2400" dirty="0"/>
              <a:t>An </a:t>
            </a:r>
            <a:r>
              <a:rPr lang="en-US" sz="2400" b="1" dirty="0"/>
              <a:t>event</a:t>
            </a:r>
            <a:r>
              <a:rPr lang="en-US" sz="2400" dirty="0"/>
              <a:t> A is a </a:t>
            </a:r>
            <a:r>
              <a:rPr lang="en-US" sz="2400" b="1" dirty="0"/>
              <a:t>set</a:t>
            </a:r>
            <a:r>
              <a:rPr lang="en-US" sz="2400" dirty="0"/>
              <a:t> of outcomes</a:t>
            </a:r>
            <a:endParaRPr lang="en-US" sz="2400" dirty="0"/>
          </a:p>
          <a:p>
            <a:pPr marL="12700" indent="0">
              <a:buNone/>
            </a:pPr>
            <a:r>
              <a:rPr lang="en-US" sz="2400" dirty="0"/>
              <a:t>  </a:t>
            </a:r>
            <a:endParaRPr lang="en-US" sz="2400" dirty="0"/>
          </a:p>
          <a:p>
            <a:pPr marL="355600" indent="-342900"/>
            <a:r>
              <a:rPr lang="en-US" sz="2400" b="1" dirty="0"/>
              <a:t>Random Variable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X: its value depends on outcomes of a random experiment </a:t>
            </a:r>
            <a:endParaRPr lang="en-US" sz="2400" dirty="0"/>
          </a:p>
          <a:p>
            <a:pPr marL="812800" lvl="1" indent="-342900"/>
            <a:r>
              <a:rPr lang="en-US" sz="2200" dirty="0"/>
              <a:t>For example: X is the number of a rolling dice</a:t>
            </a:r>
            <a:endParaRPr lang="en-US" sz="2200" dirty="0"/>
          </a:p>
          <a:p>
            <a:pPr marL="1270000" lvl="2" indent="-342900"/>
            <a:r>
              <a:rPr lang="en-US" sz="1800" dirty="0"/>
              <a:t>{X=1} is an event; {X&gt;2} is an event   </a:t>
            </a:r>
            <a:endParaRPr lang="en-US" sz="1800" dirty="0"/>
          </a:p>
          <a:p>
            <a:pPr marL="355600" indent="-342900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Space and Random Variable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86"/>
            <a:ext cx="995072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probability of an event is the </a:t>
            </a:r>
            <a:r>
              <a:rPr lang="en-US" sz="2400" b="1" dirty="0"/>
              <a:t>relative frequency </a:t>
            </a:r>
            <a:r>
              <a:rPr lang="en-US" sz="2400" dirty="0"/>
              <a:t>of occurrence in the experiment</a:t>
            </a:r>
            <a:endParaRPr lang="en-US" sz="2400" dirty="0"/>
          </a:p>
          <a:p>
            <a:r>
              <a:rPr lang="en-US" sz="2400" dirty="0"/>
              <a:t>Probability of event E is</a:t>
            </a:r>
            <a:endParaRPr lang="en-US" sz="2400" dirty="0"/>
          </a:p>
          <a:p>
            <a:pPr lvl="1">
              <a:spcBef>
                <a:spcPts val="1800"/>
              </a:spcBef>
            </a:pPr>
            <a:r>
              <a:rPr lang="en-US" dirty="0"/>
              <a:t>P(E) = 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/>
              <a:t>The value of P is between 0 and 1, inclusive</a:t>
            </a: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/>
              <a:t>Assume that each outcome has the same relative frequency</a:t>
            </a:r>
            <a:r>
              <a:rPr lang="en-US" sz="2000" dirty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30161" y="3054167"/>
            <a:ext cx="3459409" cy="749666"/>
            <a:chOff x="2109165" y="3034501"/>
            <a:chExt cx="3459409" cy="749666"/>
          </a:xfrm>
        </p:grpSpPr>
        <p:sp>
          <p:nvSpPr>
            <p:cNvPr id="6" name="TextBox 5"/>
            <p:cNvSpPr txBox="1"/>
            <p:nvPr/>
          </p:nvSpPr>
          <p:spPr>
            <a:xfrm>
              <a:off x="2155625" y="3034501"/>
              <a:ext cx="254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outcomes in 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9165" y="3414835"/>
              <a:ext cx="345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number of possible outcomes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185857" y="3414835"/>
              <a:ext cx="3118960" cy="3072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323935" y="2336415"/>
            <a:ext cx="2088572" cy="1908246"/>
            <a:chOff x="6482695" y="-232385"/>
            <a:chExt cx="2907125" cy="2038378"/>
          </a:xfrm>
        </p:grpSpPr>
        <p:sp>
          <p:nvSpPr>
            <p:cNvPr id="13" name="Oval 12"/>
            <p:cNvSpPr/>
            <p:nvPr/>
          </p:nvSpPr>
          <p:spPr>
            <a:xfrm>
              <a:off x="6482695" y="107576"/>
              <a:ext cx="2907125" cy="169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67932" y="660534"/>
              <a:ext cx="1455382" cy="8285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1378" y="-232385"/>
              <a:ext cx="2180502" cy="32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sample space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1491" y="867435"/>
              <a:ext cx="1009686" cy="32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event E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Math Definition of Probability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Probability is a way to assign numbers to events, which satisfies: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any event 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If S is the sample space, P(S) = 1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 finite or infinite sequences of </a:t>
            </a:r>
            <a:r>
              <a:rPr lang="en-US" altLang="zh-CN" sz="2400" b="1" dirty="0">
                <a:ea typeface="宋体" panose="02010600030101010101" pitchFamily="2" charset="-122"/>
              </a:rPr>
              <a:t>disjoint</a:t>
            </a:r>
            <a:r>
              <a:rPr lang="en-US" altLang="zh-CN" sz="2400" dirty="0">
                <a:ea typeface="宋体" panose="02010600030101010101" pitchFamily="2" charset="-122"/>
              </a:rPr>
              <a:t> events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919870" y="2574236"/>
          <a:ext cx="1381538" cy="38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774065" imgH="203200" progId="Equation.3">
                  <p:embed/>
                </p:oleObj>
              </mc:Choice>
              <mc:Fallback>
                <p:oleObj name="公式" r:id="rId1" imgW="774065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870" y="2574236"/>
                        <a:ext cx="1381538" cy="38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505852" y="4186474"/>
          <a:ext cx="2198104" cy="63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8346400" imgH="8229600" progId="Equation.3">
                  <p:embed/>
                </p:oleObj>
              </mc:Choice>
              <mc:Fallback>
                <p:oleObj name="Equation" r:id="rId3" imgW="28346400" imgH="822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852" y="4186474"/>
                        <a:ext cx="2198104" cy="63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Conditional Probability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A and B be two events, where P(B) &gt; 0. The conditional probability of A given B is: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If A and B are </a:t>
                </a:r>
                <a:r>
                  <a:rPr lang="en-US" sz="2400" b="1" dirty="0"/>
                  <a:t>independent</a:t>
                </a:r>
                <a:r>
                  <a:rPr lang="en-US" sz="2400" dirty="0"/>
                  <a:t> of each other and P(B) &gt; 0,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P(A|B) = P(A)</a:t>
                </a:r>
                <a:endParaRPr lang="en-US" sz="2400" dirty="0"/>
              </a:p>
              <a:p>
                <a:pPr lvl="1"/>
                <a:r>
                  <a:rPr lang="en-US" dirty="0"/>
                  <a:t>Information that B happens does not affect the probability of 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634502" cy="49749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Probability distribution function of the random variable X: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Cumulative distribution function: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For two random variables X and Y, the joint distribution is: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Events A and B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P(AB) = P(A)P(B), where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Random variables X and Y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for any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}={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}∩{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If X and Y are independent of each other, then f(X) and g(Y) are independent</a:t>
                </a:r>
                <a:endParaRPr lang="en-US" sz="2400" dirty="0"/>
              </a:p>
              <a:p>
                <a:pPr lvl="1"/>
                <a:r>
                  <a:rPr lang="en-US" sz="2000" dirty="0"/>
                  <a:t>E.g., X^2+2 and sin(Y) are independent </a:t>
                </a:r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634502" cy="4974941"/>
              </a:xfrm>
              <a:blipFill rotWithShape="1">
                <a:blip r:embed="rId1"/>
                <a:stretch>
                  <a:fillRect t="-6" r="1" b="-5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Joint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Probability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5100" dirty="0">
                    <a:cs typeface="Arial" panose="020B0604020202020204" pitchFamily="34" charset="0"/>
                  </a:rPr>
                  <a:t>Formulas for computing probability</a:t>
                </a:r>
                <a:endParaRPr lang="en-US" sz="5100" i="1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𝐴𝑈𝐵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. How about P(AUBUC)=? </a:t>
                </a:r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AB=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</m:t>
                    </m:r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 and B are independent, P(AB) = P(A)P(B)</a:t>
                </a:r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Expectation (Mean) of X: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51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Mean of random variable f(X): 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6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E(</a:t>
                </a:r>
                <a:r>
                  <a:rPr lang="en-US" sz="4600" dirty="0" err="1">
                    <a:cs typeface="Arial" panose="020B0604020202020204" pitchFamily="34" charset="0"/>
                  </a:rPr>
                  <a:t>aX+bY</a:t>
                </a:r>
                <a:r>
                  <a:rPr lang="en-US" sz="4600" dirty="0">
                    <a:cs typeface="Arial" panose="020B0604020202020204" pitchFamily="34" charset="0"/>
                  </a:rPr>
                  <a:t>) = </a:t>
                </a:r>
                <a:r>
                  <a:rPr lang="en-US" sz="4600" dirty="0" err="1">
                    <a:cs typeface="Arial" panose="020B0604020202020204" pitchFamily="34" charset="0"/>
                  </a:rPr>
                  <a:t>aE</a:t>
                </a:r>
                <a:r>
                  <a:rPr lang="en-US" sz="4600" dirty="0">
                    <a:cs typeface="Arial" panose="020B0604020202020204" pitchFamily="34" charset="0"/>
                  </a:rPr>
                  <a:t>(X)+</a:t>
                </a:r>
                <a:r>
                  <a:rPr lang="en-US" sz="4600" dirty="0" err="1">
                    <a:cs typeface="Arial" panose="020B0604020202020204" pitchFamily="34" charset="0"/>
                  </a:rPr>
                  <a:t>bE</a:t>
                </a:r>
                <a:r>
                  <a:rPr lang="en-US" sz="4600" dirty="0">
                    <a:cs typeface="Arial" panose="020B0604020202020204" pitchFamily="34" charset="0"/>
                  </a:rPr>
                  <a:t>(Y)</a:t>
                </a:r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P(X=c) = 1, E(X) = c. E.g., if P(X=-2) = 1, E(X) = -2 </a:t>
                </a:r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X and Y are independent, E(XY) = E(X)*E(Y)</a:t>
                </a:r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Possible values for X are {0,1,2,..,n}. Then</a:t>
                </a:r>
                <a:endParaRPr lang="en-US" sz="4600" dirty="0"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)+…+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5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)−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Standard Deviation: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𝑆𝐷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𝑉𝑎𝑟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ra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5100" dirty="0">
                    <a:cs typeface="Arial" panose="020B0604020202020204" pitchFamily="34" charset="0"/>
                  </a:rPr>
                  <a:t>: a measure of the spread of data</a:t>
                </a:r>
                <a:endParaRPr lang="en-US" sz="5100" dirty="0">
                  <a:cs typeface="Arial" panose="020B0604020202020204" pitchFamily="34" charset="0"/>
                </a:endParaRPr>
              </a:p>
              <a:p>
                <a:pPr marL="342900" lvl="1" indent="0">
                  <a:buNone/>
                </a:pPr>
                <a:endParaRPr lang="en-US" sz="17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  <a:blipFill rotWithShape="1">
                <a:blip r:embed="rId1"/>
                <a:stretch>
                  <a:fillRect l="-6" t="-1111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independent of each other,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Then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Var(-2X-7) = 4Var(X)</a:t>
                </a:r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SD(-2X+6) = 2SD(X)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 rotWithShape="1">
                <a:blip r:embed="rId1"/>
                <a:stretch>
                  <a:fillRect t="-7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zFhZGY0ZTViYWQyN2I0ZGJhNDk0OThkMjNkNmQ2MD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6886</Words>
  <Application>WPS 演示</Application>
  <PresentationFormat>Widescreen</PresentationFormat>
  <Paragraphs>278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Wingdings 2</vt:lpstr>
      <vt:lpstr>Symbol</vt:lpstr>
      <vt:lpstr>Calibri Light</vt:lpstr>
      <vt:lpstr>Office Theme</vt:lpstr>
      <vt:lpstr>Equation.3</vt:lpstr>
      <vt:lpstr>Equation.3</vt:lpstr>
      <vt:lpstr>Equation.3</vt:lpstr>
      <vt:lpstr>Equation.3</vt:lpstr>
      <vt:lpstr> Revision</vt:lpstr>
      <vt:lpstr>1. Concepts</vt:lpstr>
      <vt:lpstr>Sample Space and Random Variable</vt:lpstr>
      <vt:lpstr>Probability</vt:lpstr>
      <vt:lpstr>Math Definition of Probability</vt:lpstr>
      <vt:lpstr>Conditional Probability</vt:lpstr>
      <vt:lpstr>Joint Probability</vt:lpstr>
      <vt:lpstr>PowerPoint 演示文稿</vt:lpstr>
      <vt:lpstr>PowerPoint 演示文稿</vt:lpstr>
      <vt:lpstr>2. Two Inequalities for Estimating Probability Bounds</vt:lpstr>
      <vt:lpstr>Probability Inequality</vt:lpstr>
      <vt:lpstr>3. Distributions</vt:lpstr>
      <vt:lpstr>1. Bernoulli Distribution</vt:lpstr>
      <vt:lpstr>2. Binomial Distribution</vt:lpstr>
      <vt:lpstr> 4. Normal (Gaussian) Distribution </vt:lpstr>
      <vt:lpstr>4. Approximation</vt:lpstr>
      <vt:lpstr>PowerPoint 演示文稿</vt:lpstr>
      <vt:lpstr>5. Bayesian Method</vt:lpstr>
      <vt:lpstr>Bayesian Method</vt:lpstr>
      <vt:lpstr>6. Least Squares Estimation</vt:lpstr>
      <vt:lpstr>Principle of Least Squares</vt:lpstr>
      <vt:lpstr>Procedure</vt:lpstr>
      <vt:lpstr>Correlation Coefficient</vt:lpstr>
      <vt:lpstr>7. Maximum Likelihood Estimation</vt:lpstr>
      <vt:lpstr>Maximum Likelihood Estimation</vt:lpstr>
      <vt:lpstr>Procedure</vt:lpstr>
      <vt:lpstr>Others 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Jingjing</dc:creator>
  <cp:lastModifiedBy>千事暗觉</cp:lastModifiedBy>
  <cp:revision>102</cp:revision>
  <dcterms:created xsi:type="dcterms:W3CDTF">2020-03-07T07:02:00Z</dcterms:created>
  <dcterms:modified xsi:type="dcterms:W3CDTF">2024-04-15T14:09:53Z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353D8A3AC45B485C88B8E58E4744C45C_12</vt:lpwstr>
  </property>
  <property fmtid="{D5CDD505-2E9C-101B-9397-08002B2CF9AE}" pid="3" name="KSOProductBuildVer">
    <vt:lpwstr>2052-12.1.0.16729</vt:lpwstr>
  </property>
</Properties>
</file>