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9.xml" ContentType="application/inkml+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0.xml" ContentType="application/vnd.openxmlformats-officedocument.presentationml.notesSlide+xml"/>
  <Override PartName="/ppt/ink/ink16.xml" ContentType="application/inkml+xml"/>
  <Override PartName="/ppt/ink/ink17.xml" ContentType="application/inkml+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 id="2147483725" r:id="rId2"/>
  </p:sldMasterIdLst>
  <p:notesMasterIdLst>
    <p:notesMasterId r:id="rId29"/>
  </p:notesMasterIdLst>
  <p:handoutMasterIdLst>
    <p:handoutMasterId r:id="rId30"/>
  </p:handoutMasterIdLst>
  <p:sldIdLst>
    <p:sldId id="317" r:id="rId3"/>
    <p:sldId id="318" r:id="rId4"/>
    <p:sldId id="257" r:id="rId5"/>
    <p:sldId id="328" r:id="rId6"/>
    <p:sldId id="275" r:id="rId7"/>
    <p:sldId id="320" r:id="rId8"/>
    <p:sldId id="279" r:id="rId9"/>
    <p:sldId id="313" r:id="rId10"/>
    <p:sldId id="280" r:id="rId11"/>
    <p:sldId id="281" r:id="rId12"/>
    <p:sldId id="282" r:id="rId13"/>
    <p:sldId id="283" r:id="rId14"/>
    <p:sldId id="284" r:id="rId15"/>
    <p:sldId id="285" r:id="rId16"/>
    <p:sldId id="286" r:id="rId17"/>
    <p:sldId id="331" r:id="rId18"/>
    <p:sldId id="321" r:id="rId19"/>
    <p:sldId id="287" r:id="rId20"/>
    <p:sldId id="322" r:id="rId21"/>
    <p:sldId id="332" r:id="rId22"/>
    <p:sldId id="290" r:id="rId23"/>
    <p:sldId id="293" r:id="rId24"/>
    <p:sldId id="294" r:id="rId25"/>
    <p:sldId id="330" r:id="rId26"/>
    <p:sldId id="323" r:id="rId27"/>
    <p:sldId id="324"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3" autoAdjust="0"/>
    <p:restoredTop sz="60339" autoAdjust="0"/>
  </p:normalViewPr>
  <p:slideViewPr>
    <p:cSldViewPr>
      <p:cViewPr varScale="1">
        <p:scale>
          <a:sx n="52" d="100"/>
          <a:sy n="52" d="100"/>
        </p:scale>
        <p:origin x="-248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A8902-7BDA-244C-A48B-F89500F94FC3}"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5348727F-09B8-A14B-BC62-09ED120123D0}">
      <dgm:prSet custT="1"/>
      <dgm:spPr/>
      <dgm:t>
        <a:bodyPr/>
        <a:lstStyle/>
        <a:p>
          <a:pPr rtl="0"/>
          <a:r>
            <a:rPr lang="en-US" sz="2400" dirty="0">
              <a:solidFill>
                <a:schemeClr val="tx2"/>
              </a:solidFill>
            </a:rPr>
            <a:t>Plaintext</a:t>
          </a:r>
        </a:p>
      </dgm:t>
    </dgm:pt>
    <dgm:pt modelId="{99AF3896-DBB8-564E-8859-FCD5851974B7}" type="parTrans" cxnId="{CC80416B-A9FC-5E4A-BD1C-ECBDAA79D231}">
      <dgm:prSet/>
      <dgm:spPr/>
      <dgm:t>
        <a:bodyPr/>
        <a:lstStyle/>
        <a:p>
          <a:endParaRPr lang="en-US"/>
        </a:p>
      </dgm:t>
    </dgm:pt>
    <dgm:pt modelId="{4A08013E-2624-2D4C-8849-EB6537AAABAC}" type="sibTrans" cxnId="{CC80416B-A9FC-5E4A-BD1C-ECBDAA79D231}">
      <dgm:prSet/>
      <dgm:spPr/>
      <dgm:t>
        <a:bodyPr/>
        <a:lstStyle/>
        <a:p>
          <a:endParaRPr lang="en-US"/>
        </a:p>
      </dgm:t>
    </dgm:pt>
    <dgm:pt modelId="{49EA308F-2173-AD47-B839-F08C48273A91}">
      <dgm:prSet custT="1"/>
      <dgm:spPr/>
      <dgm:t>
        <a:bodyPr/>
        <a:lstStyle/>
        <a:p>
          <a:pPr rtl="0"/>
          <a:r>
            <a:rPr lang="en-US" sz="1800" dirty="0"/>
            <a:t>An original message</a:t>
          </a:r>
        </a:p>
      </dgm:t>
    </dgm:pt>
    <dgm:pt modelId="{3980553C-7CC4-554B-92AC-16634EF3168C}" type="parTrans" cxnId="{5380794A-847B-EA41-BA1F-9EA5CAC1C794}">
      <dgm:prSet/>
      <dgm:spPr/>
      <dgm:t>
        <a:bodyPr/>
        <a:lstStyle/>
        <a:p>
          <a:endParaRPr lang="en-US"/>
        </a:p>
      </dgm:t>
    </dgm:pt>
    <dgm:pt modelId="{D66BBF37-74D9-884C-8C42-4C9EAB57DEAC}" type="sibTrans" cxnId="{5380794A-847B-EA41-BA1F-9EA5CAC1C794}">
      <dgm:prSet/>
      <dgm:spPr/>
      <dgm:t>
        <a:bodyPr/>
        <a:lstStyle/>
        <a:p>
          <a:endParaRPr lang="en-US"/>
        </a:p>
      </dgm:t>
    </dgm:pt>
    <dgm:pt modelId="{A14C7065-ED96-B447-9CB1-AF877554F521}">
      <dgm:prSet custT="1"/>
      <dgm:spPr/>
      <dgm:t>
        <a:bodyPr/>
        <a:lstStyle/>
        <a:p>
          <a:pPr rtl="0"/>
          <a:r>
            <a:rPr lang="en-US" sz="2400" dirty="0">
              <a:solidFill>
                <a:srgbClr val="2F1F58"/>
              </a:solidFill>
            </a:rPr>
            <a:t>Ciphertext</a:t>
          </a:r>
        </a:p>
      </dgm:t>
    </dgm:pt>
    <dgm:pt modelId="{06D12F0E-F2C7-174E-BC49-A91D40CB8A4C}" type="parTrans" cxnId="{608ACC3E-539D-B44B-B878-00EEEB34300D}">
      <dgm:prSet/>
      <dgm:spPr/>
      <dgm:t>
        <a:bodyPr/>
        <a:lstStyle/>
        <a:p>
          <a:endParaRPr lang="en-US"/>
        </a:p>
      </dgm:t>
    </dgm:pt>
    <dgm:pt modelId="{77EE5A90-F4E2-6841-B6FE-AFE5C526F469}" type="sibTrans" cxnId="{608ACC3E-539D-B44B-B878-00EEEB34300D}">
      <dgm:prSet/>
      <dgm:spPr/>
      <dgm:t>
        <a:bodyPr/>
        <a:lstStyle/>
        <a:p>
          <a:endParaRPr lang="en-US"/>
        </a:p>
      </dgm:t>
    </dgm:pt>
    <dgm:pt modelId="{F1D161F9-893D-D343-9FD0-64EACF4F059A}">
      <dgm:prSet custT="1"/>
      <dgm:spPr/>
      <dgm:t>
        <a:bodyPr/>
        <a:lstStyle/>
        <a:p>
          <a:pPr rtl="0"/>
          <a:r>
            <a:rPr lang="en-US" sz="1800" dirty="0"/>
            <a:t>The coded message</a:t>
          </a:r>
        </a:p>
      </dgm:t>
    </dgm:pt>
    <dgm:pt modelId="{6303FF8C-E9A2-B148-ABD5-F8BF1CFDE6D7}" type="parTrans" cxnId="{6A3E42BF-4237-9E4A-95BC-6B6BF42BBE06}">
      <dgm:prSet/>
      <dgm:spPr/>
      <dgm:t>
        <a:bodyPr/>
        <a:lstStyle/>
        <a:p>
          <a:endParaRPr lang="en-US"/>
        </a:p>
      </dgm:t>
    </dgm:pt>
    <dgm:pt modelId="{7E678BC4-B86A-7749-B846-4F6CC826AAF5}" type="sibTrans" cxnId="{6A3E42BF-4237-9E4A-95BC-6B6BF42BBE06}">
      <dgm:prSet/>
      <dgm:spPr/>
      <dgm:t>
        <a:bodyPr/>
        <a:lstStyle/>
        <a:p>
          <a:endParaRPr lang="en-US"/>
        </a:p>
      </dgm:t>
    </dgm:pt>
    <dgm:pt modelId="{9D0F6B3A-5780-9E49-9D2C-E372D48F51D0}">
      <dgm:prSet custT="1"/>
      <dgm:spPr/>
      <dgm:t>
        <a:bodyPr/>
        <a:lstStyle/>
        <a:p>
          <a:pPr rtl="0"/>
          <a:r>
            <a:rPr lang="en-US" sz="2000" dirty="0">
              <a:solidFill>
                <a:srgbClr val="2F1F58"/>
              </a:solidFill>
            </a:rPr>
            <a:t>Enciphering/encryption</a:t>
          </a:r>
        </a:p>
      </dgm:t>
    </dgm:pt>
    <dgm:pt modelId="{004EDDD8-1DE7-0940-908C-B4624DFA7295}" type="parTrans" cxnId="{0B7C064A-47AE-5A41-B4FC-039ADA4F71B1}">
      <dgm:prSet/>
      <dgm:spPr/>
      <dgm:t>
        <a:bodyPr/>
        <a:lstStyle/>
        <a:p>
          <a:endParaRPr lang="en-US"/>
        </a:p>
      </dgm:t>
    </dgm:pt>
    <dgm:pt modelId="{22E45BAC-791C-9C41-9E05-1EF961D80AF9}" type="sibTrans" cxnId="{0B7C064A-47AE-5A41-B4FC-039ADA4F71B1}">
      <dgm:prSet/>
      <dgm:spPr/>
      <dgm:t>
        <a:bodyPr/>
        <a:lstStyle/>
        <a:p>
          <a:endParaRPr lang="en-US"/>
        </a:p>
      </dgm:t>
    </dgm:pt>
    <dgm:pt modelId="{B047066D-BE71-BD40-B6C8-CEE3F4E4B5E2}">
      <dgm:prSet/>
      <dgm:spPr/>
      <dgm:t>
        <a:bodyPr/>
        <a:lstStyle/>
        <a:p>
          <a:pPr rtl="0"/>
          <a:r>
            <a:rPr lang="en-US" sz="1500" dirty="0"/>
            <a:t>The process of converting from plaintext to ciphertext</a:t>
          </a:r>
        </a:p>
      </dgm:t>
    </dgm:pt>
    <dgm:pt modelId="{F5672B69-9443-BB49-9942-789B41742DC0}" type="parTrans" cxnId="{9F7D408B-E2EB-1A43-ADE1-3B853D398C47}">
      <dgm:prSet/>
      <dgm:spPr/>
      <dgm:t>
        <a:bodyPr/>
        <a:lstStyle/>
        <a:p>
          <a:endParaRPr lang="en-US"/>
        </a:p>
      </dgm:t>
    </dgm:pt>
    <dgm:pt modelId="{51AECFFC-6A7C-4643-B895-056E4A6CD05E}" type="sibTrans" cxnId="{9F7D408B-E2EB-1A43-ADE1-3B853D398C47}">
      <dgm:prSet/>
      <dgm:spPr/>
      <dgm:t>
        <a:bodyPr/>
        <a:lstStyle/>
        <a:p>
          <a:endParaRPr lang="en-US"/>
        </a:p>
      </dgm:t>
    </dgm:pt>
    <dgm:pt modelId="{D3F9B3D6-923E-4041-BBCB-6048A9B1B81C}">
      <dgm:prSet custT="1"/>
      <dgm:spPr/>
      <dgm:t>
        <a:bodyPr/>
        <a:lstStyle/>
        <a:p>
          <a:pPr rtl="0"/>
          <a:r>
            <a:rPr lang="en-US" sz="2000" dirty="0">
              <a:solidFill>
                <a:srgbClr val="2F1F58"/>
              </a:solidFill>
            </a:rPr>
            <a:t>Deciphering/decryption</a:t>
          </a:r>
        </a:p>
      </dgm:t>
    </dgm:pt>
    <dgm:pt modelId="{19775A4A-7582-AB46-8138-AED544C1FCAA}" type="parTrans" cxnId="{61E3F4D1-7B39-C04C-824C-AF12E907E4B4}">
      <dgm:prSet/>
      <dgm:spPr/>
      <dgm:t>
        <a:bodyPr/>
        <a:lstStyle/>
        <a:p>
          <a:endParaRPr lang="en-US"/>
        </a:p>
      </dgm:t>
    </dgm:pt>
    <dgm:pt modelId="{82D84AAB-6C54-8042-8300-8206C787DDB1}" type="sibTrans" cxnId="{61E3F4D1-7B39-C04C-824C-AF12E907E4B4}">
      <dgm:prSet/>
      <dgm:spPr/>
      <dgm:t>
        <a:bodyPr/>
        <a:lstStyle/>
        <a:p>
          <a:endParaRPr lang="en-US"/>
        </a:p>
      </dgm:t>
    </dgm:pt>
    <dgm:pt modelId="{D742A2F0-8A3D-CD42-A1AB-266148473644}">
      <dgm:prSet/>
      <dgm:spPr/>
      <dgm:t>
        <a:bodyPr/>
        <a:lstStyle/>
        <a:p>
          <a:pPr rtl="0"/>
          <a:r>
            <a:rPr lang="en-US" sz="1500" dirty="0"/>
            <a:t>Restoring the plaintext from the ciphertext</a:t>
          </a:r>
        </a:p>
      </dgm:t>
    </dgm:pt>
    <dgm:pt modelId="{0E5D1B14-0DCC-5340-BFAA-2DC1DCE59C33}" type="parTrans" cxnId="{49C4F98B-CDCC-FC43-B803-866F456B968B}">
      <dgm:prSet/>
      <dgm:spPr/>
      <dgm:t>
        <a:bodyPr/>
        <a:lstStyle/>
        <a:p>
          <a:endParaRPr lang="en-US"/>
        </a:p>
      </dgm:t>
    </dgm:pt>
    <dgm:pt modelId="{FFF4233B-9F35-644A-9BA8-ED6CC6D77EC3}" type="sibTrans" cxnId="{49C4F98B-CDCC-FC43-B803-866F456B968B}">
      <dgm:prSet/>
      <dgm:spPr/>
      <dgm:t>
        <a:bodyPr/>
        <a:lstStyle/>
        <a:p>
          <a:endParaRPr lang="en-US"/>
        </a:p>
      </dgm:t>
    </dgm:pt>
    <dgm:pt modelId="{88FDE07E-396E-0747-85E2-6EA4644FA247}">
      <dgm:prSet custT="1"/>
      <dgm:spPr/>
      <dgm:t>
        <a:bodyPr/>
        <a:lstStyle/>
        <a:p>
          <a:pPr rtl="0"/>
          <a:r>
            <a:rPr lang="en-US" sz="2400" dirty="0">
              <a:solidFill>
                <a:srgbClr val="2F1F58"/>
              </a:solidFill>
            </a:rPr>
            <a:t>Cryptography</a:t>
          </a:r>
        </a:p>
      </dgm:t>
    </dgm:pt>
    <dgm:pt modelId="{67B4BD3D-FB69-484A-8564-B48E45A4FB07}" type="parTrans" cxnId="{1A718D7A-45CE-084D-8773-229F70D9AE3E}">
      <dgm:prSet/>
      <dgm:spPr/>
      <dgm:t>
        <a:bodyPr/>
        <a:lstStyle/>
        <a:p>
          <a:endParaRPr lang="en-US"/>
        </a:p>
      </dgm:t>
    </dgm:pt>
    <dgm:pt modelId="{40573E98-C772-654E-A56F-FBDCCFD17606}" type="sibTrans" cxnId="{1A718D7A-45CE-084D-8773-229F70D9AE3E}">
      <dgm:prSet/>
      <dgm:spPr/>
      <dgm:t>
        <a:bodyPr/>
        <a:lstStyle/>
        <a:p>
          <a:endParaRPr lang="en-US"/>
        </a:p>
      </dgm:t>
    </dgm:pt>
    <dgm:pt modelId="{74F8E69B-EB3C-5140-B6D5-618EF5F6BB0C}">
      <dgm:prSet/>
      <dgm:spPr/>
      <dgm:t>
        <a:bodyPr/>
        <a:lstStyle/>
        <a:p>
          <a:pPr rtl="0"/>
          <a:r>
            <a:rPr lang="en-US" sz="1500" dirty="0"/>
            <a:t>The area of study of the many schemes used for encryption</a:t>
          </a:r>
        </a:p>
      </dgm:t>
    </dgm:pt>
    <dgm:pt modelId="{C0AEFE13-0805-7145-B4A6-59A50E7934FD}" type="parTrans" cxnId="{992B8104-F7B3-BF40-9882-A869A96F152B}">
      <dgm:prSet/>
      <dgm:spPr/>
      <dgm:t>
        <a:bodyPr/>
        <a:lstStyle/>
        <a:p>
          <a:endParaRPr lang="en-US"/>
        </a:p>
      </dgm:t>
    </dgm:pt>
    <dgm:pt modelId="{C1A7C8C8-2F84-694C-9795-8B097E6E331F}" type="sibTrans" cxnId="{992B8104-F7B3-BF40-9882-A869A96F152B}">
      <dgm:prSet/>
      <dgm:spPr/>
      <dgm:t>
        <a:bodyPr/>
        <a:lstStyle/>
        <a:p>
          <a:endParaRPr lang="en-US"/>
        </a:p>
      </dgm:t>
    </dgm:pt>
    <dgm:pt modelId="{18D2BECB-A6B1-C542-81EE-E42E56EEDFEA}">
      <dgm:prSet custT="1"/>
      <dgm:spPr/>
      <dgm:t>
        <a:bodyPr/>
        <a:lstStyle/>
        <a:p>
          <a:pPr rtl="0"/>
          <a:r>
            <a:rPr lang="en-US" sz="2000" dirty="0">
              <a:solidFill>
                <a:srgbClr val="2F1F58"/>
              </a:solidFill>
            </a:rPr>
            <a:t>Cryptographic system/cipher</a:t>
          </a:r>
        </a:p>
      </dgm:t>
    </dgm:pt>
    <dgm:pt modelId="{563157EC-8622-A149-B15C-52466E9724A6}" type="parTrans" cxnId="{93148F9E-341E-D747-8297-631099CBF004}">
      <dgm:prSet/>
      <dgm:spPr/>
      <dgm:t>
        <a:bodyPr/>
        <a:lstStyle/>
        <a:p>
          <a:endParaRPr lang="en-US"/>
        </a:p>
      </dgm:t>
    </dgm:pt>
    <dgm:pt modelId="{070E067A-1952-5743-AD8C-9D31F3A25212}" type="sibTrans" cxnId="{93148F9E-341E-D747-8297-631099CBF004}">
      <dgm:prSet/>
      <dgm:spPr/>
      <dgm:t>
        <a:bodyPr/>
        <a:lstStyle/>
        <a:p>
          <a:endParaRPr lang="en-US"/>
        </a:p>
      </dgm:t>
    </dgm:pt>
    <dgm:pt modelId="{033A6F5F-BA6C-B64D-9976-55100202B6F1}">
      <dgm:prSet custT="1"/>
      <dgm:spPr/>
      <dgm:t>
        <a:bodyPr/>
        <a:lstStyle/>
        <a:p>
          <a:pPr rtl="0"/>
          <a:r>
            <a:rPr lang="en-US" sz="1800" dirty="0"/>
            <a:t>A scheme</a:t>
          </a:r>
        </a:p>
      </dgm:t>
    </dgm:pt>
    <dgm:pt modelId="{D50B3FC1-48DB-684F-B7D5-F64AFFC2BF5D}" type="parTrans" cxnId="{8935692F-9108-C14F-8889-E4122AE4DE91}">
      <dgm:prSet/>
      <dgm:spPr/>
      <dgm:t>
        <a:bodyPr/>
        <a:lstStyle/>
        <a:p>
          <a:endParaRPr lang="en-US"/>
        </a:p>
      </dgm:t>
    </dgm:pt>
    <dgm:pt modelId="{3F85CB9B-1364-B542-BA7E-B24FD3F18EDF}" type="sibTrans" cxnId="{8935692F-9108-C14F-8889-E4122AE4DE91}">
      <dgm:prSet/>
      <dgm:spPr/>
      <dgm:t>
        <a:bodyPr/>
        <a:lstStyle/>
        <a:p>
          <a:endParaRPr lang="en-US"/>
        </a:p>
      </dgm:t>
    </dgm:pt>
    <dgm:pt modelId="{C50DE9CB-DF73-D34E-8DA3-3B868A3C6812}">
      <dgm:prSet custT="1"/>
      <dgm:spPr/>
      <dgm:t>
        <a:bodyPr/>
        <a:lstStyle/>
        <a:p>
          <a:pPr rtl="0"/>
          <a:r>
            <a:rPr lang="en-US" sz="2000" dirty="0">
              <a:solidFill>
                <a:srgbClr val="2F1F58"/>
              </a:solidFill>
            </a:rPr>
            <a:t>Cryptanalysis</a:t>
          </a:r>
        </a:p>
      </dgm:t>
    </dgm:pt>
    <dgm:pt modelId="{F17C44B2-36C8-DC44-8EFA-F3E73BACBA10}" type="parTrans" cxnId="{41BCFB28-CE48-7A4C-99C8-E746402B0162}">
      <dgm:prSet/>
      <dgm:spPr/>
      <dgm:t>
        <a:bodyPr/>
        <a:lstStyle/>
        <a:p>
          <a:endParaRPr lang="en-US"/>
        </a:p>
      </dgm:t>
    </dgm:pt>
    <dgm:pt modelId="{1503D53D-2D11-DA4C-8EEC-73E7287F71B1}" type="sibTrans" cxnId="{41BCFB28-CE48-7A4C-99C8-E746402B0162}">
      <dgm:prSet/>
      <dgm:spPr/>
      <dgm:t>
        <a:bodyPr/>
        <a:lstStyle/>
        <a:p>
          <a:endParaRPr lang="en-US"/>
        </a:p>
      </dgm:t>
    </dgm:pt>
    <dgm:pt modelId="{273C13BF-D5E0-9947-BA66-F83953A05F71}">
      <dgm:prSet/>
      <dgm:spPr/>
      <dgm:t>
        <a:bodyPr/>
        <a:lstStyle/>
        <a:p>
          <a:pPr rtl="0"/>
          <a:r>
            <a:rPr lang="en-US" sz="1500" dirty="0"/>
            <a:t>Techniques used for deciphering a message without any knowledge of the enciphering details</a:t>
          </a:r>
        </a:p>
      </dgm:t>
    </dgm:pt>
    <dgm:pt modelId="{C5D8B81A-3D1D-CB4D-9CBD-8AA29AE7042A}" type="parTrans" cxnId="{08B03873-F5B4-5E41-B289-F953417D446F}">
      <dgm:prSet/>
      <dgm:spPr/>
      <dgm:t>
        <a:bodyPr/>
        <a:lstStyle/>
        <a:p>
          <a:endParaRPr lang="en-US"/>
        </a:p>
      </dgm:t>
    </dgm:pt>
    <dgm:pt modelId="{C0BDBE91-A0E4-0F45-A5C7-03A1B0CA0A58}" type="sibTrans" cxnId="{08B03873-F5B4-5E41-B289-F953417D446F}">
      <dgm:prSet/>
      <dgm:spPr/>
      <dgm:t>
        <a:bodyPr/>
        <a:lstStyle/>
        <a:p>
          <a:endParaRPr lang="en-US"/>
        </a:p>
      </dgm:t>
    </dgm:pt>
    <dgm:pt modelId="{F0394E83-4F5A-2B4E-B9C0-844521745DAB}">
      <dgm:prSet custT="1"/>
      <dgm:spPr/>
      <dgm:t>
        <a:bodyPr/>
        <a:lstStyle/>
        <a:p>
          <a:pPr rtl="0"/>
          <a:r>
            <a:rPr lang="en-US" sz="2400" dirty="0">
              <a:solidFill>
                <a:srgbClr val="2F1F58"/>
              </a:solidFill>
            </a:rPr>
            <a:t>Cryptology</a:t>
          </a:r>
        </a:p>
      </dgm:t>
    </dgm:pt>
    <dgm:pt modelId="{780247C8-A3C6-334A-812F-575BE9BDCFC0}" type="parTrans" cxnId="{B9B4A0DC-0AD9-2944-B2F3-976693F40B6B}">
      <dgm:prSet/>
      <dgm:spPr/>
      <dgm:t>
        <a:bodyPr/>
        <a:lstStyle/>
        <a:p>
          <a:endParaRPr lang="en-US"/>
        </a:p>
      </dgm:t>
    </dgm:pt>
    <dgm:pt modelId="{C2BBF6F5-619D-4B4A-9B2D-CC8974C171A7}" type="sibTrans" cxnId="{B9B4A0DC-0AD9-2944-B2F3-976693F40B6B}">
      <dgm:prSet/>
      <dgm:spPr/>
      <dgm:t>
        <a:bodyPr/>
        <a:lstStyle/>
        <a:p>
          <a:endParaRPr lang="en-US"/>
        </a:p>
      </dgm:t>
    </dgm:pt>
    <dgm:pt modelId="{847BBB0F-CC84-1646-BB7A-D80821C46046}">
      <dgm:prSet custT="1"/>
      <dgm:spPr/>
      <dgm:t>
        <a:bodyPr/>
        <a:lstStyle/>
        <a:p>
          <a:pPr rtl="0"/>
          <a:r>
            <a:rPr lang="en-US" sz="1500" dirty="0"/>
            <a:t>The areas of cryptography and cryptanalysis</a:t>
          </a:r>
        </a:p>
      </dgm:t>
    </dgm:pt>
    <dgm:pt modelId="{AFDC6744-8294-F44A-B8B4-17349F454449}" type="parTrans" cxnId="{AA2A0AF1-7A18-EE4F-8A99-5F5B0A75098C}">
      <dgm:prSet/>
      <dgm:spPr/>
      <dgm:t>
        <a:bodyPr/>
        <a:lstStyle/>
        <a:p>
          <a:endParaRPr lang="en-US"/>
        </a:p>
      </dgm:t>
    </dgm:pt>
    <dgm:pt modelId="{81038317-A950-3545-89FF-913DC48CA0DD}" type="sibTrans" cxnId="{AA2A0AF1-7A18-EE4F-8A99-5F5B0A75098C}">
      <dgm:prSet/>
      <dgm:spPr/>
      <dgm:t>
        <a:bodyPr/>
        <a:lstStyle/>
        <a:p>
          <a:endParaRPr lang="en-US"/>
        </a:p>
      </dgm:t>
    </dgm:pt>
    <dgm:pt modelId="{4D2FC934-9758-5445-B3CC-8A521DC80CE4}" type="pres">
      <dgm:prSet presAssocID="{4FCA8902-7BDA-244C-A48B-F89500F94FC3}" presName="diagram" presStyleCnt="0">
        <dgm:presLayoutVars>
          <dgm:dir/>
          <dgm:resizeHandles val="exact"/>
        </dgm:presLayoutVars>
      </dgm:prSet>
      <dgm:spPr/>
      <dgm:t>
        <a:bodyPr/>
        <a:lstStyle/>
        <a:p>
          <a:endParaRPr lang="en-US"/>
        </a:p>
      </dgm:t>
    </dgm:pt>
    <dgm:pt modelId="{1BD6CD00-F3D1-8D40-8D28-A3BD5E82C475}" type="pres">
      <dgm:prSet presAssocID="{5348727F-09B8-A14B-BC62-09ED120123D0}" presName="node" presStyleLbl="node1" presStyleIdx="0" presStyleCnt="8">
        <dgm:presLayoutVars>
          <dgm:bulletEnabled val="1"/>
        </dgm:presLayoutVars>
      </dgm:prSet>
      <dgm:spPr/>
      <dgm:t>
        <a:bodyPr/>
        <a:lstStyle/>
        <a:p>
          <a:endParaRPr lang="en-US"/>
        </a:p>
      </dgm:t>
    </dgm:pt>
    <dgm:pt modelId="{96F253DF-30F3-1B4F-89BC-359AFC794146}" type="pres">
      <dgm:prSet presAssocID="{4A08013E-2624-2D4C-8849-EB6537AAABAC}" presName="sibTrans" presStyleCnt="0"/>
      <dgm:spPr/>
    </dgm:pt>
    <dgm:pt modelId="{B0966EE2-6F52-5048-A67C-57D12C898640}" type="pres">
      <dgm:prSet presAssocID="{A14C7065-ED96-B447-9CB1-AF877554F521}" presName="node" presStyleLbl="node1" presStyleIdx="1" presStyleCnt="8">
        <dgm:presLayoutVars>
          <dgm:bulletEnabled val="1"/>
        </dgm:presLayoutVars>
      </dgm:prSet>
      <dgm:spPr/>
      <dgm:t>
        <a:bodyPr/>
        <a:lstStyle/>
        <a:p>
          <a:endParaRPr lang="en-US"/>
        </a:p>
      </dgm:t>
    </dgm:pt>
    <dgm:pt modelId="{A95B953E-BD0D-A545-8FBD-690868FCA448}" type="pres">
      <dgm:prSet presAssocID="{77EE5A90-F4E2-6841-B6FE-AFE5C526F469}" presName="sibTrans" presStyleCnt="0"/>
      <dgm:spPr/>
    </dgm:pt>
    <dgm:pt modelId="{5AC2DC6E-FD4F-1D44-B057-7FBEEE8C82DC}" type="pres">
      <dgm:prSet presAssocID="{9D0F6B3A-5780-9E49-9D2C-E372D48F51D0}" presName="node" presStyleLbl="node1" presStyleIdx="2" presStyleCnt="8">
        <dgm:presLayoutVars>
          <dgm:bulletEnabled val="1"/>
        </dgm:presLayoutVars>
      </dgm:prSet>
      <dgm:spPr/>
      <dgm:t>
        <a:bodyPr/>
        <a:lstStyle/>
        <a:p>
          <a:endParaRPr lang="en-US"/>
        </a:p>
      </dgm:t>
    </dgm:pt>
    <dgm:pt modelId="{870DF698-0AEF-A047-9EB8-B01D9C510D42}" type="pres">
      <dgm:prSet presAssocID="{22E45BAC-791C-9C41-9E05-1EF961D80AF9}" presName="sibTrans" presStyleCnt="0"/>
      <dgm:spPr/>
    </dgm:pt>
    <dgm:pt modelId="{74FDB8DF-F763-CB41-A57A-E6507E52A162}" type="pres">
      <dgm:prSet presAssocID="{D3F9B3D6-923E-4041-BBCB-6048A9B1B81C}" presName="node" presStyleLbl="node1" presStyleIdx="3" presStyleCnt="8">
        <dgm:presLayoutVars>
          <dgm:bulletEnabled val="1"/>
        </dgm:presLayoutVars>
      </dgm:prSet>
      <dgm:spPr/>
      <dgm:t>
        <a:bodyPr/>
        <a:lstStyle/>
        <a:p>
          <a:endParaRPr lang="en-US"/>
        </a:p>
      </dgm:t>
    </dgm:pt>
    <dgm:pt modelId="{265A5939-2EEB-1D40-B0E6-012C5A1A999E}" type="pres">
      <dgm:prSet presAssocID="{82D84AAB-6C54-8042-8300-8206C787DDB1}" presName="sibTrans" presStyleCnt="0"/>
      <dgm:spPr/>
    </dgm:pt>
    <dgm:pt modelId="{54626824-0AF0-9046-9BBE-7C9BB249CE53}" type="pres">
      <dgm:prSet presAssocID="{88FDE07E-396E-0747-85E2-6EA4644FA247}" presName="node" presStyleLbl="node1" presStyleIdx="4" presStyleCnt="8">
        <dgm:presLayoutVars>
          <dgm:bulletEnabled val="1"/>
        </dgm:presLayoutVars>
      </dgm:prSet>
      <dgm:spPr/>
      <dgm:t>
        <a:bodyPr/>
        <a:lstStyle/>
        <a:p>
          <a:endParaRPr lang="en-US"/>
        </a:p>
      </dgm:t>
    </dgm:pt>
    <dgm:pt modelId="{8F6051FA-CF95-0041-9372-5104A06F3C7E}" type="pres">
      <dgm:prSet presAssocID="{40573E98-C772-654E-A56F-FBDCCFD17606}" presName="sibTrans" presStyleCnt="0"/>
      <dgm:spPr/>
    </dgm:pt>
    <dgm:pt modelId="{3CF59986-E6AA-A646-8838-D2E032E1435C}" type="pres">
      <dgm:prSet presAssocID="{18D2BECB-A6B1-C542-81EE-E42E56EEDFEA}" presName="node" presStyleLbl="node1" presStyleIdx="5" presStyleCnt="8">
        <dgm:presLayoutVars>
          <dgm:bulletEnabled val="1"/>
        </dgm:presLayoutVars>
      </dgm:prSet>
      <dgm:spPr/>
      <dgm:t>
        <a:bodyPr/>
        <a:lstStyle/>
        <a:p>
          <a:endParaRPr lang="en-US"/>
        </a:p>
      </dgm:t>
    </dgm:pt>
    <dgm:pt modelId="{2DCFB672-2F13-5442-BF08-D2D2F611DBA2}" type="pres">
      <dgm:prSet presAssocID="{070E067A-1952-5743-AD8C-9D31F3A25212}" presName="sibTrans" presStyleCnt="0"/>
      <dgm:spPr/>
    </dgm:pt>
    <dgm:pt modelId="{CA93F83E-92BE-D249-B0E2-CD17E7F2A410}" type="pres">
      <dgm:prSet presAssocID="{C50DE9CB-DF73-D34E-8DA3-3B868A3C6812}" presName="node" presStyleLbl="node1" presStyleIdx="6" presStyleCnt="8">
        <dgm:presLayoutVars>
          <dgm:bulletEnabled val="1"/>
        </dgm:presLayoutVars>
      </dgm:prSet>
      <dgm:spPr/>
      <dgm:t>
        <a:bodyPr/>
        <a:lstStyle/>
        <a:p>
          <a:endParaRPr lang="en-US"/>
        </a:p>
      </dgm:t>
    </dgm:pt>
    <dgm:pt modelId="{BC3D4535-DCA9-D24D-863F-D4F6BF6D405A}" type="pres">
      <dgm:prSet presAssocID="{1503D53D-2D11-DA4C-8EEC-73E7287F71B1}" presName="sibTrans" presStyleCnt="0"/>
      <dgm:spPr/>
    </dgm:pt>
    <dgm:pt modelId="{229FCA59-0238-9F47-B47E-35ED170315D3}" type="pres">
      <dgm:prSet presAssocID="{F0394E83-4F5A-2B4E-B9C0-844521745DAB}" presName="node" presStyleLbl="node1" presStyleIdx="7" presStyleCnt="8">
        <dgm:presLayoutVars>
          <dgm:bulletEnabled val="1"/>
        </dgm:presLayoutVars>
      </dgm:prSet>
      <dgm:spPr/>
      <dgm:t>
        <a:bodyPr/>
        <a:lstStyle/>
        <a:p>
          <a:endParaRPr lang="en-US"/>
        </a:p>
      </dgm:t>
    </dgm:pt>
  </dgm:ptLst>
  <dgm:cxnLst>
    <dgm:cxn modelId="{AA2A0AF1-7A18-EE4F-8A99-5F5B0A75098C}" srcId="{F0394E83-4F5A-2B4E-B9C0-844521745DAB}" destId="{847BBB0F-CC84-1646-BB7A-D80821C46046}" srcOrd="0" destOrd="0" parTransId="{AFDC6744-8294-F44A-B8B4-17349F454449}" sibTransId="{81038317-A950-3545-89FF-913DC48CA0DD}"/>
    <dgm:cxn modelId="{1A718D7A-45CE-084D-8773-229F70D9AE3E}" srcId="{4FCA8902-7BDA-244C-A48B-F89500F94FC3}" destId="{88FDE07E-396E-0747-85E2-6EA4644FA247}" srcOrd="4" destOrd="0" parTransId="{67B4BD3D-FB69-484A-8564-B48E45A4FB07}" sibTransId="{40573E98-C772-654E-A56F-FBDCCFD17606}"/>
    <dgm:cxn modelId="{19C4790B-89A9-4D43-89DA-80D10E54E9DD}" type="presOf" srcId="{88FDE07E-396E-0747-85E2-6EA4644FA247}" destId="{54626824-0AF0-9046-9BBE-7C9BB249CE53}" srcOrd="0" destOrd="0" presId="urn:microsoft.com/office/officeart/2005/8/layout/default"/>
    <dgm:cxn modelId="{8D82931F-278E-6442-99DB-C3E5CDEA4912}" type="presOf" srcId="{B047066D-BE71-BD40-B6C8-CEE3F4E4B5E2}" destId="{5AC2DC6E-FD4F-1D44-B057-7FBEEE8C82DC}" srcOrd="0" destOrd="1" presId="urn:microsoft.com/office/officeart/2005/8/layout/default"/>
    <dgm:cxn modelId="{3B664D02-5D0F-DC4E-8095-0FC8DC84D384}" type="presOf" srcId="{273C13BF-D5E0-9947-BA66-F83953A05F71}" destId="{CA93F83E-92BE-D249-B0E2-CD17E7F2A410}" srcOrd="0" destOrd="1" presId="urn:microsoft.com/office/officeart/2005/8/layout/default"/>
    <dgm:cxn modelId="{765B3658-0007-DB4B-B3E8-7108A9E6A767}" type="presOf" srcId="{F1D161F9-893D-D343-9FD0-64EACF4F059A}" destId="{B0966EE2-6F52-5048-A67C-57D12C898640}" srcOrd="0" destOrd="1" presId="urn:microsoft.com/office/officeart/2005/8/layout/default"/>
    <dgm:cxn modelId="{B92838B2-AD37-4141-BFE3-78A7A142D69B}" type="presOf" srcId="{847BBB0F-CC84-1646-BB7A-D80821C46046}" destId="{229FCA59-0238-9F47-B47E-35ED170315D3}" srcOrd="0" destOrd="1" presId="urn:microsoft.com/office/officeart/2005/8/layout/default"/>
    <dgm:cxn modelId="{E260DE97-CAA7-764D-8628-9DA302424B08}" type="presOf" srcId="{4FCA8902-7BDA-244C-A48B-F89500F94FC3}" destId="{4D2FC934-9758-5445-B3CC-8A521DC80CE4}" srcOrd="0" destOrd="0" presId="urn:microsoft.com/office/officeart/2005/8/layout/default"/>
    <dgm:cxn modelId="{EBA1332C-1523-5E4C-83CD-3D0499F62CE0}" type="presOf" srcId="{D742A2F0-8A3D-CD42-A1AB-266148473644}" destId="{74FDB8DF-F763-CB41-A57A-E6507E52A162}" srcOrd="0" destOrd="1" presId="urn:microsoft.com/office/officeart/2005/8/layout/default"/>
    <dgm:cxn modelId="{74127235-3BB6-BF46-B734-14CD122CE756}" type="presOf" srcId="{18D2BECB-A6B1-C542-81EE-E42E56EEDFEA}" destId="{3CF59986-E6AA-A646-8838-D2E032E1435C}" srcOrd="0" destOrd="0" presId="urn:microsoft.com/office/officeart/2005/8/layout/default"/>
    <dgm:cxn modelId="{F4E8B9DF-C1A3-1D4E-8664-38F2C803C429}" type="presOf" srcId="{033A6F5F-BA6C-B64D-9976-55100202B6F1}" destId="{3CF59986-E6AA-A646-8838-D2E032E1435C}" srcOrd="0" destOrd="1" presId="urn:microsoft.com/office/officeart/2005/8/layout/default"/>
    <dgm:cxn modelId="{5CD376C8-94A9-8E47-A1F4-FD6B60A06C7E}" type="presOf" srcId="{49EA308F-2173-AD47-B839-F08C48273A91}" destId="{1BD6CD00-F3D1-8D40-8D28-A3BD5E82C475}" srcOrd="0" destOrd="1" presId="urn:microsoft.com/office/officeart/2005/8/layout/default"/>
    <dgm:cxn modelId="{8935692F-9108-C14F-8889-E4122AE4DE91}" srcId="{18D2BECB-A6B1-C542-81EE-E42E56EEDFEA}" destId="{033A6F5F-BA6C-B64D-9976-55100202B6F1}" srcOrd="0" destOrd="0" parTransId="{D50B3FC1-48DB-684F-B7D5-F64AFFC2BF5D}" sibTransId="{3F85CB9B-1364-B542-BA7E-B24FD3F18EDF}"/>
    <dgm:cxn modelId="{B32F5CB2-866D-D54B-8F19-12AA740BBE08}" type="presOf" srcId="{74F8E69B-EB3C-5140-B6D5-618EF5F6BB0C}" destId="{54626824-0AF0-9046-9BBE-7C9BB249CE53}" srcOrd="0" destOrd="1" presId="urn:microsoft.com/office/officeart/2005/8/layout/default"/>
    <dgm:cxn modelId="{08B03873-F5B4-5E41-B289-F953417D446F}" srcId="{C50DE9CB-DF73-D34E-8DA3-3B868A3C6812}" destId="{273C13BF-D5E0-9947-BA66-F83953A05F71}" srcOrd="0" destOrd="0" parTransId="{C5D8B81A-3D1D-CB4D-9CBD-8AA29AE7042A}" sibTransId="{C0BDBE91-A0E4-0F45-A5C7-03A1B0CA0A58}"/>
    <dgm:cxn modelId="{5380794A-847B-EA41-BA1F-9EA5CAC1C794}" srcId="{5348727F-09B8-A14B-BC62-09ED120123D0}" destId="{49EA308F-2173-AD47-B839-F08C48273A91}" srcOrd="0" destOrd="0" parTransId="{3980553C-7CC4-554B-92AC-16634EF3168C}" sibTransId="{D66BBF37-74D9-884C-8C42-4C9EAB57DEAC}"/>
    <dgm:cxn modelId="{61E3F4D1-7B39-C04C-824C-AF12E907E4B4}" srcId="{4FCA8902-7BDA-244C-A48B-F89500F94FC3}" destId="{D3F9B3D6-923E-4041-BBCB-6048A9B1B81C}" srcOrd="3" destOrd="0" parTransId="{19775A4A-7582-AB46-8138-AED544C1FCAA}" sibTransId="{82D84AAB-6C54-8042-8300-8206C787DDB1}"/>
    <dgm:cxn modelId="{41BCFB28-CE48-7A4C-99C8-E746402B0162}" srcId="{4FCA8902-7BDA-244C-A48B-F89500F94FC3}" destId="{C50DE9CB-DF73-D34E-8DA3-3B868A3C6812}" srcOrd="6" destOrd="0" parTransId="{F17C44B2-36C8-DC44-8EFA-F3E73BACBA10}" sibTransId="{1503D53D-2D11-DA4C-8EEC-73E7287F71B1}"/>
    <dgm:cxn modelId="{49C4F98B-CDCC-FC43-B803-866F456B968B}" srcId="{D3F9B3D6-923E-4041-BBCB-6048A9B1B81C}" destId="{D742A2F0-8A3D-CD42-A1AB-266148473644}" srcOrd="0" destOrd="0" parTransId="{0E5D1B14-0DCC-5340-BFAA-2DC1DCE59C33}" sibTransId="{FFF4233B-9F35-644A-9BA8-ED6CC6D77EC3}"/>
    <dgm:cxn modelId="{608ACC3E-539D-B44B-B878-00EEEB34300D}" srcId="{4FCA8902-7BDA-244C-A48B-F89500F94FC3}" destId="{A14C7065-ED96-B447-9CB1-AF877554F521}" srcOrd="1" destOrd="0" parTransId="{06D12F0E-F2C7-174E-BC49-A91D40CB8A4C}" sibTransId="{77EE5A90-F4E2-6841-B6FE-AFE5C526F469}"/>
    <dgm:cxn modelId="{C614EF1B-3352-9D48-B266-2C7946C84FF1}" type="presOf" srcId="{A14C7065-ED96-B447-9CB1-AF877554F521}" destId="{B0966EE2-6F52-5048-A67C-57D12C898640}" srcOrd="0" destOrd="0" presId="urn:microsoft.com/office/officeart/2005/8/layout/default"/>
    <dgm:cxn modelId="{ED0DE613-E1FC-834D-995B-DAB37B7E7946}" type="presOf" srcId="{5348727F-09B8-A14B-BC62-09ED120123D0}" destId="{1BD6CD00-F3D1-8D40-8D28-A3BD5E82C475}" srcOrd="0" destOrd="0" presId="urn:microsoft.com/office/officeart/2005/8/layout/default"/>
    <dgm:cxn modelId="{B9B4A0DC-0AD9-2944-B2F3-976693F40B6B}" srcId="{4FCA8902-7BDA-244C-A48B-F89500F94FC3}" destId="{F0394E83-4F5A-2B4E-B9C0-844521745DAB}" srcOrd="7" destOrd="0" parTransId="{780247C8-A3C6-334A-812F-575BE9BDCFC0}" sibTransId="{C2BBF6F5-619D-4B4A-9B2D-CC8974C171A7}"/>
    <dgm:cxn modelId="{93148F9E-341E-D747-8297-631099CBF004}" srcId="{4FCA8902-7BDA-244C-A48B-F89500F94FC3}" destId="{18D2BECB-A6B1-C542-81EE-E42E56EEDFEA}" srcOrd="5" destOrd="0" parTransId="{563157EC-8622-A149-B15C-52466E9724A6}" sibTransId="{070E067A-1952-5743-AD8C-9D31F3A25212}"/>
    <dgm:cxn modelId="{031D9ACB-FD25-D049-85E6-7AA49153ACCE}" type="presOf" srcId="{9D0F6B3A-5780-9E49-9D2C-E372D48F51D0}" destId="{5AC2DC6E-FD4F-1D44-B057-7FBEEE8C82DC}" srcOrd="0" destOrd="0" presId="urn:microsoft.com/office/officeart/2005/8/layout/default"/>
    <dgm:cxn modelId="{6A3E42BF-4237-9E4A-95BC-6B6BF42BBE06}" srcId="{A14C7065-ED96-B447-9CB1-AF877554F521}" destId="{F1D161F9-893D-D343-9FD0-64EACF4F059A}" srcOrd="0" destOrd="0" parTransId="{6303FF8C-E9A2-B148-ABD5-F8BF1CFDE6D7}" sibTransId="{7E678BC4-B86A-7749-B846-4F6CC826AAF5}"/>
    <dgm:cxn modelId="{9F7D408B-E2EB-1A43-ADE1-3B853D398C47}" srcId="{9D0F6B3A-5780-9E49-9D2C-E372D48F51D0}" destId="{B047066D-BE71-BD40-B6C8-CEE3F4E4B5E2}" srcOrd="0" destOrd="0" parTransId="{F5672B69-9443-BB49-9942-789B41742DC0}" sibTransId="{51AECFFC-6A7C-4643-B895-056E4A6CD05E}"/>
    <dgm:cxn modelId="{0B7C064A-47AE-5A41-B4FC-039ADA4F71B1}" srcId="{4FCA8902-7BDA-244C-A48B-F89500F94FC3}" destId="{9D0F6B3A-5780-9E49-9D2C-E372D48F51D0}" srcOrd="2" destOrd="0" parTransId="{004EDDD8-1DE7-0940-908C-B4624DFA7295}" sibTransId="{22E45BAC-791C-9C41-9E05-1EF961D80AF9}"/>
    <dgm:cxn modelId="{8B0BA7C3-A469-8240-B4AD-315A06B5F7A2}" type="presOf" srcId="{C50DE9CB-DF73-D34E-8DA3-3B868A3C6812}" destId="{CA93F83E-92BE-D249-B0E2-CD17E7F2A410}" srcOrd="0" destOrd="0" presId="urn:microsoft.com/office/officeart/2005/8/layout/default"/>
    <dgm:cxn modelId="{66829804-59B7-7C47-AEA0-2ADD6C873C20}" type="presOf" srcId="{D3F9B3D6-923E-4041-BBCB-6048A9B1B81C}" destId="{74FDB8DF-F763-CB41-A57A-E6507E52A162}" srcOrd="0" destOrd="0" presId="urn:microsoft.com/office/officeart/2005/8/layout/default"/>
    <dgm:cxn modelId="{4890CD3E-0C5A-F341-ADBF-B91F2D9B483D}" type="presOf" srcId="{F0394E83-4F5A-2B4E-B9C0-844521745DAB}" destId="{229FCA59-0238-9F47-B47E-35ED170315D3}" srcOrd="0" destOrd="0" presId="urn:microsoft.com/office/officeart/2005/8/layout/default"/>
    <dgm:cxn modelId="{CC80416B-A9FC-5E4A-BD1C-ECBDAA79D231}" srcId="{4FCA8902-7BDA-244C-A48B-F89500F94FC3}" destId="{5348727F-09B8-A14B-BC62-09ED120123D0}" srcOrd="0" destOrd="0" parTransId="{99AF3896-DBB8-564E-8859-FCD5851974B7}" sibTransId="{4A08013E-2624-2D4C-8849-EB6537AAABAC}"/>
    <dgm:cxn modelId="{992B8104-F7B3-BF40-9882-A869A96F152B}" srcId="{88FDE07E-396E-0747-85E2-6EA4644FA247}" destId="{74F8E69B-EB3C-5140-B6D5-618EF5F6BB0C}" srcOrd="0" destOrd="0" parTransId="{C0AEFE13-0805-7145-B4A6-59A50E7934FD}" sibTransId="{C1A7C8C8-2F84-694C-9795-8B097E6E331F}"/>
    <dgm:cxn modelId="{0842F195-67B2-7841-8A6C-A572079259DF}" type="presParOf" srcId="{4D2FC934-9758-5445-B3CC-8A521DC80CE4}" destId="{1BD6CD00-F3D1-8D40-8D28-A3BD5E82C475}" srcOrd="0" destOrd="0" presId="urn:microsoft.com/office/officeart/2005/8/layout/default"/>
    <dgm:cxn modelId="{6600649A-21DA-F348-A891-86F7F6B2288D}" type="presParOf" srcId="{4D2FC934-9758-5445-B3CC-8A521DC80CE4}" destId="{96F253DF-30F3-1B4F-89BC-359AFC794146}" srcOrd="1" destOrd="0" presId="urn:microsoft.com/office/officeart/2005/8/layout/default"/>
    <dgm:cxn modelId="{1030EBB9-1205-1346-8E73-D8C3CFEFF826}" type="presParOf" srcId="{4D2FC934-9758-5445-B3CC-8A521DC80CE4}" destId="{B0966EE2-6F52-5048-A67C-57D12C898640}" srcOrd="2" destOrd="0" presId="urn:microsoft.com/office/officeart/2005/8/layout/default"/>
    <dgm:cxn modelId="{BC8CDBF3-FC6B-8441-AB58-4F4A8DAA0044}" type="presParOf" srcId="{4D2FC934-9758-5445-B3CC-8A521DC80CE4}" destId="{A95B953E-BD0D-A545-8FBD-690868FCA448}" srcOrd="3" destOrd="0" presId="urn:microsoft.com/office/officeart/2005/8/layout/default"/>
    <dgm:cxn modelId="{751E0D4F-911F-F94D-884B-56DF9CF74354}" type="presParOf" srcId="{4D2FC934-9758-5445-B3CC-8A521DC80CE4}" destId="{5AC2DC6E-FD4F-1D44-B057-7FBEEE8C82DC}" srcOrd="4" destOrd="0" presId="urn:microsoft.com/office/officeart/2005/8/layout/default"/>
    <dgm:cxn modelId="{EC7616F6-6BF5-2C49-9772-21A3D511FFF5}" type="presParOf" srcId="{4D2FC934-9758-5445-B3CC-8A521DC80CE4}" destId="{870DF698-0AEF-A047-9EB8-B01D9C510D42}" srcOrd="5" destOrd="0" presId="urn:microsoft.com/office/officeart/2005/8/layout/default"/>
    <dgm:cxn modelId="{C840DFDB-1699-1148-939F-80DA45B569E1}" type="presParOf" srcId="{4D2FC934-9758-5445-B3CC-8A521DC80CE4}" destId="{74FDB8DF-F763-CB41-A57A-E6507E52A162}" srcOrd="6" destOrd="0" presId="urn:microsoft.com/office/officeart/2005/8/layout/default"/>
    <dgm:cxn modelId="{849483AB-303E-104D-B42F-4A387F2B218A}" type="presParOf" srcId="{4D2FC934-9758-5445-B3CC-8A521DC80CE4}" destId="{265A5939-2EEB-1D40-B0E6-012C5A1A999E}" srcOrd="7" destOrd="0" presId="urn:microsoft.com/office/officeart/2005/8/layout/default"/>
    <dgm:cxn modelId="{514335CF-3EC6-274C-9429-4E05A43F1E37}" type="presParOf" srcId="{4D2FC934-9758-5445-B3CC-8A521DC80CE4}" destId="{54626824-0AF0-9046-9BBE-7C9BB249CE53}" srcOrd="8" destOrd="0" presId="urn:microsoft.com/office/officeart/2005/8/layout/default"/>
    <dgm:cxn modelId="{3502EEC5-B772-914C-A268-5FF633A02988}" type="presParOf" srcId="{4D2FC934-9758-5445-B3CC-8A521DC80CE4}" destId="{8F6051FA-CF95-0041-9372-5104A06F3C7E}" srcOrd="9" destOrd="0" presId="urn:microsoft.com/office/officeart/2005/8/layout/default"/>
    <dgm:cxn modelId="{2D06FBB2-5E9D-4C43-AC1D-3DD4F14BF13B}" type="presParOf" srcId="{4D2FC934-9758-5445-B3CC-8A521DC80CE4}" destId="{3CF59986-E6AA-A646-8838-D2E032E1435C}" srcOrd="10" destOrd="0" presId="urn:microsoft.com/office/officeart/2005/8/layout/default"/>
    <dgm:cxn modelId="{1035283E-50DB-0343-954D-4E5B6DE1386A}" type="presParOf" srcId="{4D2FC934-9758-5445-B3CC-8A521DC80CE4}" destId="{2DCFB672-2F13-5442-BF08-D2D2F611DBA2}" srcOrd="11" destOrd="0" presId="urn:microsoft.com/office/officeart/2005/8/layout/default"/>
    <dgm:cxn modelId="{54B19AE5-D51B-4A4E-8699-98AB6CC7442B}" type="presParOf" srcId="{4D2FC934-9758-5445-B3CC-8A521DC80CE4}" destId="{CA93F83E-92BE-D249-B0E2-CD17E7F2A410}" srcOrd="12" destOrd="0" presId="urn:microsoft.com/office/officeart/2005/8/layout/default"/>
    <dgm:cxn modelId="{81B019D2-58B1-8B42-A69C-2C890DF5BA1D}" type="presParOf" srcId="{4D2FC934-9758-5445-B3CC-8A521DC80CE4}" destId="{BC3D4535-DCA9-D24D-863F-D4F6BF6D405A}" srcOrd="13" destOrd="0" presId="urn:microsoft.com/office/officeart/2005/8/layout/default"/>
    <dgm:cxn modelId="{2A51DA48-E7C3-0C42-A5D4-88857A2402F4}" type="presParOf" srcId="{4D2FC934-9758-5445-B3CC-8A521DC80CE4}" destId="{229FCA59-0238-9F47-B47E-35ED170315D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a:t>The type of operations used for transforming plaintext to </a:t>
          </a:r>
          <a:r>
            <a:rPr lang="en-US" dirty="0" err="1"/>
            <a:t>ciphertext</a:t>
          </a:r>
          <a:endParaRPr lang="en-US" dirty="0"/>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dgm:spPr>
        <a:ln>
          <a:solidFill>
            <a:schemeClr val="tx1"/>
          </a:solidFill>
        </a:ln>
      </dgm:spPr>
      <dgm:t>
        <a:bodyPr/>
        <a:lstStyle/>
        <a:p>
          <a:r>
            <a:rPr lang="en-US"/>
            <a:t>Substitution</a:t>
          </a:r>
          <a:endParaRPr lang="en-US" dirty="0"/>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dgm:spPr>
        <a:ln>
          <a:solidFill>
            <a:schemeClr val="tx1"/>
          </a:solidFill>
        </a:ln>
      </dgm:spPr>
      <dgm:t>
        <a:bodyPr/>
        <a:lstStyle/>
        <a:p>
          <a:r>
            <a:rPr lang="en-US"/>
            <a:t>Transposition </a:t>
          </a:r>
          <a:endParaRPr lang="en-US" dirty="0"/>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a:t>The number of keys used</a:t>
          </a:r>
          <a:endParaRPr lang="en-US" dirty="0"/>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dgm:spPr>
        <a:ln>
          <a:solidFill>
            <a:schemeClr val="tx1"/>
          </a:solidFill>
        </a:ln>
      </dgm:spPr>
      <dgm:t>
        <a:bodyPr/>
        <a:lstStyle/>
        <a:p>
          <a:r>
            <a:rPr lang="en-US" dirty="0"/>
            <a:t>Symmetric, single-key, secret-key, conventional encryption</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dgm:spPr>
        <a:ln>
          <a:solidFill>
            <a:schemeClr val="tx1"/>
          </a:solidFill>
        </a:ln>
      </dgm:spPr>
      <dgm:t>
        <a:bodyPr/>
        <a:lstStyle/>
        <a:p>
          <a:r>
            <a:rPr lang="en-US"/>
            <a:t>Asymmetric, two-key, or public-key encryption</a:t>
          </a:r>
          <a:endParaRPr lang="en-US" dirty="0"/>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a:t>The way in which the plaintext is processed</a:t>
          </a:r>
          <a:endParaRPr lang="en-US" dirty="0"/>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dgm:spPr>
        <a:ln>
          <a:solidFill>
            <a:schemeClr val="tx1"/>
          </a:solidFill>
        </a:ln>
      </dgm:spPr>
      <dgm:t>
        <a:bodyPr/>
        <a:lstStyle/>
        <a:p>
          <a:r>
            <a:rPr lang="en-US"/>
            <a:t>Block cipher</a:t>
          </a:r>
          <a:endParaRPr lang="en-US" dirty="0"/>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dgm:spPr>
        <a:ln>
          <a:solidFill>
            <a:schemeClr val="tx1"/>
          </a:solidFill>
        </a:ln>
      </dgm:spPr>
      <dgm:t>
        <a:bodyPr/>
        <a:lstStyle/>
        <a:p>
          <a:r>
            <a:rPr lang="en-US" dirty="0"/>
            <a:t>Stream cipher</a:t>
          </a:r>
          <a:endParaRPr lang="en-AU" dirty="0"/>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t>
        <a:bodyPr/>
        <a:lstStyle/>
        <a:p>
          <a:endParaRPr lang="en-US"/>
        </a:p>
      </dgm:t>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t>
        <a:bodyPr/>
        <a:lstStyle/>
        <a:p>
          <a:endParaRPr lang="en-US"/>
        </a:p>
      </dgm:t>
    </dgm:pt>
    <dgm:pt modelId="{9336B19B-5432-1E46-B703-26FB4A34E5C1}" type="pres">
      <dgm:prSet presAssocID="{E76956AC-EFF8-F348-9C47-5CB7BF58FA25}" presName="textNode" presStyleLbl="bgShp" presStyleIdx="0" presStyleCnt="3"/>
      <dgm:spPr/>
      <dgm:t>
        <a:bodyPr/>
        <a:lstStyle/>
        <a:p>
          <a:endParaRPr lang="en-US"/>
        </a:p>
      </dgm:t>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t>
        <a:bodyPr/>
        <a:lstStyle/>
        <a:p>
          <a:endParaRPr lang="en-US"/>
        </a:p>
      </dgm:t>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t>
        <a:bodyPr/>
        <a:lstStyle/>
        <a:p>
          <a:endParaRPr lang="en-US"/>
        </a:p>
      </dgm:t>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t>
        <a:bodyPr/>
        <a:lstStyle/>
        <a:p>
          <a:endParaRPr lang="en-US"/>
        </a:p>
      </dgm:t>
    </dgm:pt>
    <dgm:pt modelId="{36A619AB-C091-7846-8D68-3476FF3695D9}" type="pres">
      <dgm:prSet presAssocID="{7BD094F8-913A-BC4A-99AC-95E50E755F0C}" presName="textNode" presStyleLbl="bgShp" presStyleIdx="1" presStyleCnt="3"/>
      <dgm:spPr/>
      <dgm:t>
        <a:bodyPr/>
        <a:lstStyle/>
        <a:p>
          <a:endParaRPr lang="en-US"/>
        </a:p>
      </dgm:t>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t>
        <a:bodyPr/>
        <a:lstStyle/>
        <a:p>
          <a:endParaRPr lang="en-US"/>
        </a:p>
      </dgm:t>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t>
        <a:bodyPr/>
        <a:lstStyle/>
        <a:p>
          <a:endParaRPr lang="en-US"/>
        </a:p>
      </dgm:t>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t>
        <a:bodyPr/>
        <a:lstStyle/>
        <a:p>
          <a:endParaRPr lang="en-US"/>
        </a:p>
      </dgm:t>
    </dgm:pt>
    <dgm:pt modelId="{9504718C-E298-3746-85F8-A9FA9DD7EE5C}" type="pres">
      <dgm:prSet presAssocID="{76045574-DA6B-F846-A68B-8E8FE2F3C975}" presName="textNode" presStyleLbl="bgShp" presStyleIdx="2" presStyleCnt="3"/>
      <dgm:spPr/>
      <dgm:t>
        <a:bodyPr/>
        <a:lstStyle/>
        <a:p>
          <a:endParaRPr lang="en-US"/>
        </a:p>
      </dgm:t>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dgm:presLayoutVars>
          <dgm:bulletEnabled val="1"/>
        </dgm:presLayoutVars>
      </dgm:prSet>
      <dgm:spPr/>
      <dgm:t>
        <a:bodyPr/>
        <a:lstStyle/>
        <a:p>
          <a:endParaRPr lang="en-US"/>
        </a:p>
      </dgm:t>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dgm:presLayoutVars>
          <dgm:bulletEnabled val="1"/>
        </dgm:presLayoutVars>
      </dgm:prSet>
      <dgm:spPr/>
      <dgm:t>
        <a:bodyPr/>
        <a:lstStyle/>
        <a:p>
          <a:endParaRPr lang="en-US"/>
        </a:p>
      </dgm:t>
    </dgm:pt>
  </dgm:ptLst>
  <dgm:cxnLst>
    <dgm:cxn modelId="{ED5294EA-EC3D-6146-AC11-0E2332656079}" srcId="{E76956AC-EFF8-F348-9C47-5CB7BF58FA25}" destId="{15158232-5636-F54B-9E82-24A86B2CC40D}" srcOrd="0" destOrd="0" parTransId="{3788416C-4673-584E-B357-8CD978EB8C97}" sibTransId="{8A0198D0-2666-FD46-A986-88F01249EE75}"/>
    <dgm:cxn modelId="{570D2D0B-EE18-7E4B-99A5-F039E507DED5}" type="presOf" srcId="{F84D387D-20EE-E842-B722-C788E0C2879D}" destId="{7B864D13-D033-6D46-85D8-4A1CC9B5D5AA}"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DD77597B-8B15-EE4D-926F-9BFF9AE9AB4E}" srcId="{FDC179B3-BE5D-4142-AB77-6AE34AE14ACE}" destId="{E76956AC-EFF8-F348-9C47-5CB7BF58FA25}" srcOrd="0" destOrd="0" parTransId="{669DA478-D211-0C40-A153-9C8AC383781C}" sibTransId="{67C397A1-D85A-704D-9E69-98D69194DB91}"/>
    <dgm:cxn modelId="{DF5B02D5-B78E-324D-9616-205421D5EF40}" srcId="{FDC179B3-BE5D-4142-AB77-6AE34AE14ACE}" destId="{76045574-DA6B-F846-A68B-8E8FE2F3C975}" srcOrd="2" destOrd="0" parTransId="{D4136C0C-14FC-BE46-9FA0-B445DD03F538}" sibTransId="{76C84DE2-21E7-5B42-B416-6374F0DB8833}"/>
    <dgm:cxn modelId="{A3EED23B-BB20-DF49-90C9-66999160B986}" type="presOf" srcId="{7BD094F8-913A-BC4A-99AC-95E50E755F0C}" destId="{36A619AB-C091-7846-8D68-3476FF3695D9}" srcOrd="1"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123BCA35-B99A-5B4A-9EC9-335C8D6DC519}" srcId="{E76956AC-EFF8-F348-9C47-5CB7BF58FA25}" destId="{43FD649A-6D70-C048-ACE3-D29EFF662F0D}" srcOrd="1" destOrd="0" parTransId="{2D44BCB4-9992-9B42-A2BC-C9F4625246F0}" sibTransId="{DD30BE0D-E940-FB4E-ACA7-CBBF67E63FB3}"/>
    <dgm:cxn modelId="{651EC8F2-E649-B34A-B16F-933D801EBDE9}" type="presOf" srcId="{E76956AC-EFF8-F348-9C47-5CB7BF58FA25}" destId="{9336B19B-5432-1E46-B703-26FB4A34E5C1}" srcOrd="1" destOrd="0" presId="urn:microsoft.com/office/officeart/2005/8/layout/lProcess2"/>
    <dgm:cxn modelId="{BB822887-04B1-5546-BADE-ECE2A19CEE9E}" type="presOf" srcId="{86D473AD-F3F3-4048-8BC0-1AC6573A74E3}" destId="{AA328B5D-FEE6-4441-93D3-9724F5555524}"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55BCBCE4-F17E-D343-9020-8C15928D7F34}" srcId="{7BD094F8-913A-BC4A-99AC-95E50E755F0C}" destId="{86D473AD-F3F3-4048-8BC0-1AC6573A74E3}" srcOrd="1" destOrd="0" parTransId="{4DC18731-9099-B240-8DB8-04D8310D534A}" sibTransId="{FCEF4638-D522-6C4B-B4A6-8BE99DBEB8C7}"/>
    <dgm:cxn modelId="{60F2041D-095A-9644-997C-79CF5251895F}" type="presOf" srcId="{FDC179B3-BE5D-4142-AB77-6AE34AE14ACE}" destId="{91786F4A-90C9-994C-887B-4C7C898CCA39}" srcOrd="0" destOrd="0" presId="urn:microsoft.com/office/officeart/2005/8/layout/lProcess2"/>
    <dgm:cxn modelId="{B1F46906-4C46-694E-B064-9116B6C22A74}" srcId="{FDC179B3-BE5D-4142-AB77-6AE34AE14ACE}" destId="{7BD094F8-913A-BC4A-99AC-95E50E755F0C}" srcOrd="1" destOrd="0" parTransId="{F0A0612E-8F80-6442-BABA-B23CB08CC762}" sibTransId="{D417236E-5D90-DD40-848F-C43CD5017C1F}"/>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64F51EF7-CB9E-1043-9060-2B1D28AFE2D5}" srcId="{76045574-DA6B-F846-A68B-8E8FE2F3C975}" destId="{F84D387D-20EE-E842-B722-C788E0C2879D}" srcOrd="0" destOrd="0" parTransId="{EE900814-5820-BF4F-B343-E51425805490}" sibTransId="{55C19B54-24E2-3F48-B6C2-976AF1C1360B}"/>
    <dgm:cxn modelId="{DDF74426-F5A9-C64D-878D-D19BE93AB5D3}" type="presOf" srcId="{15158232-5636-F54B-9E82-24A86B2CC40D}" destId="{2BD908FB-9339-6045-9B70-D6C87F242750}"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52672F0A-140C-DA4E-8CA1-810F3EA363DD}" type="presOf" srcId="{E76956AC-EFF8-F348-9C47-5CB7BF58FA25}" destId="{569AA357-20E8-8B4F-9641-8B0A0558D5C1}" srcOrd="0" destOrd="0" presId="urn:microsoft.com/office/officeart/2005/8/layout/lProcess2"/>
    <dgm:cxn modelId="{64215637-22C7-C84D-BE07-0EC24000D470}" type="presOf" srcId="{7BD094F8-913A-BC4A-99AC-95E50E755F0C}" destId="{8E35AEC5-6E5C-E94B-AC07-8F1C48704551}" srcOrd="0" destOrd="0" presId="urn:microsoft.com/office/officeart/2005/8/layout/lProcess2"/>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dgm:spPr>
        <a:ln w="15875">
          <a:solidFill>
            <a:schemeClr val="accent1">
              <a:lumMod val="50000"/>
            </a:schemeClr>
          </a:solidFill>
        </a:ln>
      </dgm:spPr>
      <dgm:t>
        <a:bodyPr/>
        <a:lstStyle/>
        <a:p>
          <a:pPr rtl="0"/>
          <a:r>
            <a:rPr lang="en-US" sz="1700" b="1" i="0" dirty="0">
              <a:solidFill>
                <a:srgbClr val="2F1F58"/>
              </a:solidFill>
            </a:rPr>
            <a:t>Cryptanalysis</a:t>
          </a: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r>
            <a:rPr lang="en-US" sz="1600" b="1" i="0" dirty="0"/>
            <a:t>Attack relies on the nature of the algorithm plus some knowledge of the general characteristics of the plaintext</a:t>
          </a:r>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r>
            <a:rPr lang="en-US" sz="1600" b="1" i="0" dirty="0"/>
            <a:t>Attack exploits the characteristics of the algorithm to attempt to deduce a specific plaintext or to deduce the key being used</a:t>
          </a:r>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dgm:spPr>
        <a:ln w="15875">
          <a:solidFill>
            <a:schemeClr val="accent1">
              <a:lumMod val="50000"/>
            </a:schemeClr>
          </a:solidFill>
        </a:ln>
      </dgm:spPr>
      <dgm:t>
        <a:bodyPr/>
        <a:lstStyle/>
        <a:p>
          <a:pPr rtl="0"/>
          <a:r>
            <a:rPr lang="en-US" sz="1700" b="1" i="0" dirty="0">
              <a:solidFill>
                <a:srgbClr val="2F1F58"/>
              </a:solidFill>
            </a:rPr>
            <a:t>Brute-force attack</a:t>
          </a: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600" b="1" i="0" dirty="0"/>
            <a:t>Attacker tries every possible key on a piece of </a:t>
          </a:r>
          <a:r>
            <a:rPr lang="en-US" sz="1600" b="1" i="0" dirty="0" err="1"/>
            <a:t>ciphertext</a:t>
          </a:r>
          <a:r>
            <a:rPr lang="en-US" sz="1600" b="1" i="0" dirty="0"/>
            <a:t> until an intelligible translation into plaintext is obtained</a:t>
          </a:r>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D551D4F6-BF7E-0442-8C7C-EF75EF5264AE}">
      <dgm:prSet custT="1"/>
      <dgm:spPr>
        <a:ln w="15875">
          <a:solidFill>
            <a:schemeClr val="accent1">
              <a:lumMod val="50000"/>
            </a:schemeClr>
          </a:solidFill>
        </a:ln>
      </dgm:spPr>
      <dgm:t>
        <a:bodyPr/>
        <a:lstStyle/>
        <a:p>
          <a:pPr rtl="0"/>
          <a:r>
            <a:rPr lang="en-US" sz="1600" b="1" i="0" dirty="0"/>
            <a:t>On average, half of all possible keys must be tried to achieve success</a:t>
          </a:r>
        </a:p>
      </dgm:t>
    </dgm:pt>
    <dgm:pt modelId="{9B291BF1-36D4-6E44-AEFB-C4EDCBC409DD}" type="parTrans" cxnId="{A45CEA81-FFBC-2647-B707-28C8E97C2425}">
      <dgm:prSet/>
      <dgm:spPr/>
      <dgm:t>
        <a:bodyPr/>
        <a:lstStyle/>
        <a:p>
          <a:endParaRPr lang="en-US"/>
        </a:p>
      </dgm:t>
    </dgm:pt>
    <dgm:pt modelId="{CBC09AA7-D182-4040-9CF8-B62CC792ACE7}" type="sibTrans" cxnId="{A45CEA81-FFBC-2647-B707-28C8E97C2425}">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t>
        <a:bodyPr/>
        <a:lstStyle/>
        <a:p>
          <a:endParaRPr lang="en-US"/>
        </a:p>
      </dgm:t>
    </dgm:pt>
    <dgm:pt modelId="{4515F03F-816E-5E49-BB0C-C8627B372198}" type="pres">
      <dgm:prSet presAssocID="{02E679F1-E7F3-C443-9A8B-469A373F867B}" presName="arrow" presStyleLbl="node1" presStyleIdx="0" presStyleCnt="2" custScaleX="107765" custScaleY="109804">
        <dgm:presLayoutVars>
          <dgm:bulletEnabled val="1"/>
        </dgm:presLayoutVars>
      </dgm:prSet>
      <dgm:spPr/>
      <dgm:t>
        <a:bodyPr/>
        <a:lstStyle/>
        <a:p>
          <a:endParaRPr lang="en-US"/>
        </a:p>
      </dgm:t>
    </dgm:pt>
    <dgm:pt modelId="{A9D6B2B8-046A-AA47-AB10-DE4700B51C2F}" type="pres">
      <dgm:prSet presAssocID="{3536EE49-9360-6748-BE7C-2CDECA014E48}" presName="arrow" presStyleLbl="node1" presStyleIdx="1" presStyleCnt="2" custScaleX="107765" custScaleY="104784">
        <dgm:presLayoutVars>
          <dgm:bulletEnabled val="1"/>
        </dgm:presLayoutVars>
      </dgm:prSet>
      <dgm:spPr/>
      <dgm:t>
        <a:bodyPr/>
        <a:lstStyle/>
        <a:p>
          <a:endParaRPr lang="en-US"/>
        </a:p>
      </dgm:t>
    </dgm:pt>
  </dgm:ptLst>
  <dgm:cxnLst>
    <dgm:cxn modelId="{4676F88D-813F-E744-803B-EB8EB4C4C764}" type="presOf" srcId="{3536EE49-9360-6748-BE7C-2CDECA014E48}" destId="{A9D6B2B8-046A-AA47-AB10-DE4700B51C2F}" srcOrd="0" destOrd="0" presId="urn:microsoft.com/office/officeart/2005/8/layout/arrow1"/>
    <dgm:cxn modelId="{3F50E8A6-1346-2143-AF14-9106E4C829DC}" type="presOf" srcId="{D551D4F6-BF7E-0442-8C7C-EF75EF5264AE}" destId="{A9D6B2B8-046A-AA47-AB10-DE4700B51C2F}" srcOrd="0" destOrd="2" presId="urn:microsoft.com/office/officeart/2005/8/layout/arrow1"/>
    <dgm:cxn modelId="{34B0F9BD-9A2A-AA4C-A8FB-FE54C81BDB79}" type="presOf" srcId="{BF249172-BC22-1742-B29E-3863D0A9A808}" destId="{4515F03F-816E-5E49-BB0C-C8627B372198}" srcOrd="0" destOrd="2" presId="urn:microsoft.com/office/officeart/2005/8/layout/arrow1"/>
    <dgm:cxn modelId="{F99F9766-2242-164C-BB44-C6961417F1DC}" type="presOf" srcId="{0F5F0910-B88B-8145-BA77-E1F400CA1E78}" destId="{A9D6B2B8-046A-AA47-AB10-DE4700B51C2F}" srcOrd="0" destOrd="1"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E838774B-52E6-0C40-B3CA-1F45A2E00C26}" srcId="{56BE248D-E13C-564F-8E5B-EF027F1710E4}" destId="{3536EE49-9360-6748-BE7C-2CDECA014E48}" srcOrd="1" destOrd="0" parTransId="{AE48D6C5-8EDB-F54D-B495-A0CEABF578F7}" sibTransId="{E3C1063E-9DDB-F54F-98F0-FDDCDB67C2EC}"/>
    <dgm:cxn modelId="{CD6C3934-A0F9-7E44-880E-4793DD849876}" srcId="{02E679F1-E7F3-C443-9A8B-469A373F867B}" destId="{BF249172-BC22-1742-B29E-3863D0A9A808}" srcOrd="1" destOrd="0" parTransId="{A1E3825D-B09C-234F-8DE7-6F83BB4B34B1}" sibTransId="{78760BCF-4D44-1641-980D-34A6AD00E00C}"/>
    <dgm:cxn modelId="{A45CEA81-FFBC-2647-B707-28C8E97C2425}" srcId="{3536EE49-9360-6748-BE7C-2CDECA014E48}" destId="{D551D4F6-BF7E-0442-8C7C-EF75EF5264AE}" srcOrd="1" destOrd="0" parTransId="{9B291BF1-36D4-6E44-AEFB-C4EDCBC409DD}" sibTransId="{CBC09AA7-D182-4040-9CF8-B62CC792ACE7}"/>
    <dgm:cxn modelId="{13ACF170-B697-0040-9E4D-4618419F2640}" srcId="{02E679F1-E7F3-C443-9A8B-469A373F867B}" destId="{B00A256E-93E8-684D-9769-D67BEA125840}" srcOrd="0" destOrd="0" parTransId="{003B6F70-6F81-FC45-BE07-ACA5CDF2B375}" sibTransId="{7A972C39-E340-EA42-8A7C-70717FA76D33}"/>
    <dgm:cxn modelId="{4A04C1A0-8370-4246-8CF4-32645BB2EFA4}" type="presOf" srcId="{B00A256E-93E8-684D-9769-D67BEA125840}" destId="{4515F03F-816E-5E49-BB0C-C8627B372198}" srcOrd="0" destOrd="1" presId="urn:microsoft.com/office/officeart/2005/8/layout/arrow1"/>
    <dgm:cxn modelId="{3E541F5A-5B07-F245-8732-BA053F8D399D}" type="presOf" srcId="{56BE248D-E13C-564F-8E5B-EF027F1710E4}" destId="{A7EB878A-CC20-314A-B808-AE5DD6F43793}" srcOrd="0" destOrd="0" presId="urn:microsoft.com/office/officeart/2005/8/layout/arrow1"/>
    <dgm:cxn modelId="{914E6C7D-8429-9B47-B726-8658685FAB93}" srcId="{56BE248D-E13C-564F-8E5B-EF027F1710E4}" destId="{02E679F1-E7F3-C443-9A8B-469A373F867B}" srcOrd="0" destOrd="0" parTransId="{5A6D8D90-3BF2-784E-B643-2264E0442808}" sibTransId="{FA93D9EC-5E81-F048-8664-159A5EA0A4D1}"/>
    <dgm:cxn modelId="{249FE6C3-A088-D545-84F4-AD743892AF1E}" type="presOf" srcId="{02E679F1-E7F3-C443-9A8B-469A373F867B}" destId="{4515F03F-816E-5E49-BB0C-C8627B372198}" srcOrd="0" destOrd="0" presId="urn:microsoft.com/office/officeart/2005/8/layout/arrow1"/>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5A748-A89C-AA4F-9C25-A6B6552924B3}"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4B58786D-6255-8441-BDF8-984DB0C66D62}">
      <dgm:prSet/>
      <dgm:spPr/>
      <dgm:t>
        <a:bodyPr/>
        <a:lstStyle/>
        <a:p>
          <a:pPr rtl="0"/>
          <a:r>
            <a:rPr lang="en-US" dirty="0"/>
            <a:t>Involves trying every possible key until an intelligible translation of the ciphertext into plaintext is obtained</a:t>
          </a:r>
        </a:p>
      </dgm:t>
    </dgm:pt>
    <dgm:pt modelId="{236C4C3F-25E3-3D44-B4E2-C4DF1F3629C2}" type="parTrans" cxnId="{1C8DB6DB-D932-F54C-B818-877FC7E1D3ED}">
      <dgm:prSet/>
      <dgm:spPr/>
      <dgm:t>
        <a:bodyPr/>
        <a:lstStyle/>
        <a:p>
          <a:endParaRPr lang="en-US"/>
        </a:p>
      </dgm:t>
    </dgm:pt>
    <dgm:pt modelId="{6C324A1F-9D40-744A-ACF6-A0A19B7A4967}" type="sibTrans" cxnId="{1C8DB6DB-D932-F54C-B818-877FC7E1D3ED}">
      <dgm:prSet/>
      <dgm:spPr>
        <a:ln>
          <a:solidFill>
            <a:schemeClr val="accent1">
              <a:lumMod val="75000"/>
            </a:schemeClr>
          </a:solidFill>
        </a:ln>
      </dgm:spPr>
      <dgm:t>
        <a:bodyPr/>
        <a:lstStyle/>
        <a:p>
          <a:endParaRPr lang="en-US"/>
        </a:p>
      </dgm:t>
    </dgm:pt>
    <dgm:pt modelId="{A62F2046-765A-AF4A-B7F2-0D7EECCA9CCE}">
      <dgm:prSet/>
      <dgm:spPr/>
      <dgm:t>
        <a:bodyPr/>
        <a:lstStyle/>
        <a:p>
          <a:pPr rtl="0"/>
          <a:r>
            <a:rPr lang="en-US" dirty="0"/>
            <a:t>On average, half of all possible keys must be tried to achieve success</a:t>
          </a:r>
        </a:p>
      </dgm:t>
    </dgm:pt>
    <dgm:pt modelId="{A8679D6A-896E-1444-A4F5-C46158A5F854}" type="parTrans" cxnId="{31A382E7-4C15-2F43-89F0-AA7DA8288401}">
      <dgm:prSet/>
      <dgm:spPr/>
      <dgm:t>
        <a:bodyPr/>
        <a:lstStyle/>
        <a:p>
          <a:endParaRPr lang="en-US"/>
        </a:p>
      </dgm:t>
    </dgm:pt>
    <dgm:pt modelId="{91BB27F2-C252-5E45-8C75-65E47EEEA4C0}" type="sibTrans" cxnId="{31A382E7-4C15-2F43-89F0-AA7DA8288401}">
      <dgm:prSet/>
      <dgm:spPr>
        <a:ln>
          <a:solidFill>
            <a:schemeClr val="accent1">
              <a:lumMod val="75000"/>
            </a:schemeClr>
          </a:solidFill>
        </a:ln>
      </dgm:spPr>
      <dgm:t>
        <a:bodyPr/>
        <a:lstStyle/>
        <a:p>
          <a:endParaRPr lang="en-US"/>
        </a:p>
      </dgm:t>
    </dgm:pt>
    <dgm:pt modelId="{F16D110F-13C3-AB4B-A868-8109E1776292}">
      <dgm:prSet/>
      <dgm:spPr/>
      <dgm:t>
        <a:bodyPr/>
        <a:lstStyle/>
        <a:p>
          <a:pPr rtl="0"/>
          <a:r>
            <a:rPr lang="en-AU" dirty="0"/>
            <a:t>To supplement the brute-force approach, some degree of knowledge about the expected plaintext is needed, and some means of automatically distinguishing plaintext from garble is also needed</a:t>
          </a:r>
          <a:endParaRPr lang="en-US" dirty="0"/>
        </a:p>
      </dgm:t>
    </dgm:pt>
    <dgm:pt modelId="{5CF0D781-5B04-A14B-8DF0-A415D104FAAA}" type="parTrans" cxnId="{E809198C-A29E-2449-B160-026C6FFAA1B7}">
      <dgm:prSet/>
      <dgm:spPr/>
      <dgm:t>
        <a:bodyPr/>
        <a:lstStyle/>
        <a:p>
          <a:endParaRPr lang="en-US"/>
        </a:p>
      </dgm:t>
    </dgm:pt>
    <dgm:pt modelId="{A905C911-6C87-8443-BA92-EB1932053F2B}" type="sibTrans" cxnId="{E809198C-A29E-2449-B160-026C6FFAA1B7}">
      <dgm:prSet/>
      <dgm:spPr/>
      <dgm:t>
        <a:bodyPr/>
        <a:lstStyle/>
        <a:p>
          <a:endParaRPr lang="en-US"/>
        </a:p>
      </dgm:t>
    </dgm:pt>
    <dgm:pt modelId="{23EAF6F1-CBBE-7A4C-BDBB-F8F0383F5FD2}" type="pres">
      <dgm:prSet presAssocID="{0B15A748-A89C-AA4F-9C25-A6B6552924B3}" presName="outerComposite" presStyleCnt="0">
        <dgm:presLayoutVars>
          <dgm:chMax val="5"/>
          <dgm:dir/>
          <dgm:resizeHandles val="exact"/>
        </dgm:presLayoutVars>
      </dgm:prSet>
      <dgm:spPr/>
      <dgm:t>
        <a:bodyPr/>
        <a:lstStyle/>
        <a:p>
          <a:endParaRPr lang="en-US"/>
        </a:p>
      </dgm:t>
    </dgm:pt>
    <dgm:pt modelId="{A9D5F8EC-0487-7347-BF52-5E62935E4707}" type="pres">
      <dgm:prSet presAssocID="{0B15A748-A89C-AA4F-9C25-A6B6552924B3}" presName="dummyMaxCanvas" presStyleCnt="0">
        <dgm:presLayoutVars/>
      </dgm:prSet>
      <dgm:spPr/>
    </dgm:pt>
    <dgm:pt modelId="{299A7C9D-87BF-CD42-AA7C-FE94D20924FE}" type="pres">
      <dgm:prSet presAssocID="{0B15A748-A89C-AA4F-9C25-A6B6552924B3}" presName="ThreeNodes_1" presStyleLbl="node1" presStyleIdx="0" presStyleCnt="3">
        <dgm:presLayoutVars>
          <dgm:bulletEnabled val="1"/>
        </dgm:presLayoutVars>
      </dgm:prSet>
      <dgm:spPr/>
      <dgm:t>
        <a:bodyPr/>
        <a:lstStyle/>
        <a:p>
          <a:endParaRPr lang="en-US"/>
        </a:p>
      </dgm:t>
    </dgm:pt>
    <dgm:pt modelId="{F8E2679E-A04F-904E-82DB-28465952477A}" type="pres">
      <dgm:prSet presAssocID="{0B15A748-A89C-AA4F-9C25-A6B6552924B3}" presName="ThreeNodes_2" presStyleLbl="node1" presStyleIdx="1" presStyleCnt="3">
        <dgm:presLayoutVars>
          <dgm:bulletEnabled val="1"/>
        </dgm:presLayoutVars>
      </dgm:prSet>
      <dgm:spPr/>
      <dgm:t>
        <a:bodyPr/>
        <a:lstStyle/>
        <a:p>
          <a:endParaRPr lang="en-US"/>
        </a:p>
      </dgm:t>
    </dgm:pt>
    <dgm:pt modelId="{912E77E7-A946-8E44-BC90-3F69E61034C0}" type="pres">
      <dgm:prSet presAssocID="{0B15A748-A89C-AA4F-9C25-A6B6552924B3}" presName="ThreeNodes_3" presStyleLbl="node1" presStyleIdx="2" presStyleCnt="3">
        <dgm:presLayoutVars>
          <dgm:bulletEnabled val="1"/>
        </dgm:presLayoutVars>
      </dgm:prSet>
      <dgm:spPr/>
      <dgm:t>
        <a:bodyPr/>
        <a:lstStyle/>
        <a:p>
          <a:endParaRPr lang="en-US"/>
        </a:p>
      </dgm:t>
    </dgm:pt>
    <dgm:pt modelId="{3AB18B29-AC07-F547-9AF6-1CDFF6D8B642}" type="pres">
      <dgm:prSet presAssocID="{0B15A748-A89C-AA4F-9C25-A6B6552924B3}" presName="ThreeConn_1-2" presStyleLbl="fgAccFollowNode1" presStyleIdx="0" presStyleCnt="2">
        <dgm:presLayoutVars>
          <dgm:bulletEnabled val="1"/>
        </dgm:presLayoutVars>
      </dgm:prSet>
      <dgm:spPr/>
      <dgm:t>
        <a:bodyPr/>
        <a:lstStyle/>
        <a:p>
          <a:endParaRPr lang="en-US"/>
        </a:p>
      </dgm:t>
    </dgm:pt>
    <dgm:pt modelId="{BFAE0DD3-0D61-4446-A3F0-E88F1106B030}" type="pres">
      <dgm:prSet presAssocID="{0B15A748-A89C-AA4F-9C25-A6B6552924B3}" presName="ThreeConn_2-3" presStyleLbl="fgAccFollowNode1" presStyleIdx="1" presStyleCnt="2">
        <dgm:presLayoutVars>
          <dgm:bulletEnabled val="1"/>
        </dgm:presLayoutVars>
      </dgm:prSet>
      <dgm:spPr/>
      <dgm:t>
        <a:bodyPr/>
        <a:lstStyle/>
        <a:p>
          <a:endParaRPr lang="en-US"/>
        </a:p>
      </dgm:t>
    </dgm:pt>
    <dgm:pt modelId="{058FB15E-5066-9744-8EE7-BF871FE40FD6}" type="pres">
      <dgm:prSet presAssocID="{0B15A748-A89C-AA4F-9C25-A6B6552924B3}" presName="ThreeNodes_1_text" presStyleLbl="node1" presStyleIdx="2" presStyleCnt="3">
        <dgm:presLayoutVars>
          <dgm:bulletEnabled val="1"/>
        </dgm:presLayoutVars>
      </dgm:prSet>
      <dgm:spPr/>
      <dgm:t>
        <a:bodyPr/>
        <a:lstStyle/>
        <a:p>
          <a:endParaRPr lang="en-US"/>
        </a:p>
      </dgm:t>
    </dgm:pt>
    <dgm:pt modelId="{A370778B-3C60-654D-8FE9-F924E3ACF4A7}" type="pres">
      <dgm:prSet presAssocID="{0B15A748-A89C-AA4F-9C25-A6B6552924B3}" presName="ThreeNodes_2_text" presStyleLbl="node1" presStyleIdx="2" presStyleCnt="3">
        <dgm:presLayoutVars>
          <dgm:bulletEnabled val="1"/>
        </dgm:presLayoutVars>
      </dgm:prSet>
      <dgm:spPr/>
      <dgm:t>
        <a:bodyPr/>
        <a:lstStyle/>
        <a:p>
          <a:endParaRPr lang="en-US"/>
        </a:p>
      </dgm:t>
    </dgm:pt>
    <dgm:pt modelId="{499FDD94-30DC-9248-A2D9-EB7035F1457F}" type="pres">
      <dgm:prSet presAssocID="{0B15A748-A89C-AA4F-9C25-A6B6552924B3}" presName="ThreeNodes_3_text" presStyleLbl="node1" presStyleIdx="2" presStyleCnt="3">
        <dgm:presLayoutVars>
          <dgm:bulletEnabled val="1"/>
        </dgm:presLayoutVars>
      </dgm:prSet>
      <dgm:spPr/>
      <dgm:t>
        <a:bodyPr/>
        <a:lstStyle/>
        <a:p>
          <a:endParaRPr lang="en-US"/>
        </a:p>
      </dgm:t>
    </dgm:pt>
  </dgm:ptLst>
  <dgm:cxnLst>
    <dgm:cxn modelId="{97726A14-6B84-FD41-9937-FB2ADC336149}" type="presOf" srcId="{4B58786D-6255-8441-BDF8-984DB0C66D62}" destId="{299A7C9D-87BF-CD42-AA7C-FE94D20924FE}" srcOrd="0" destOrd="0" presId="urn:microsoft.com/office/officeart/2005/8/layout/vProcess5"/>
    <dgm:cxn modelId="{EF17B426-A83D-564B-AAF3-AB07ED56368F}" type="presOf" srcId="{91BB27F2-C252-5E45-8C75-65E47EEEA4C0}" destId="{BFAE0DD3-0D61-4446-A3F0-E88F1106B030}" srcOrd="0" destOrd="0" presId="urn:microsoft.com/office/officeart/2005/8/layout/vProcess5"/>
    <dgm:cxn modelId="{1314396E-0FB4-C44A-B76A-3A75B2DDCB82}" type="presOf" srcId="{A62F2046-765A-AF4A-B7F2-0D7EECCA9CCE}" destId="{F8E2679E-A04F-904E-82DB-28465952477A}" srcOrd="0" destOrd="0" presId="urn:microsoft.com/office/officeart/2005/8/layout/vProcess5"/>
    <dgm:cxn modelId="{9B19D16F-1035-A94B-AB30-366FDD24CB30}" type="presOf" srcId="{0B15A748-A89C-AA4F-9C25-A6B6552924B3}" destId="{23EAF6F1-CBBE-7A4C-BDBB-F8F0383F5FD2}" srcOrd="0" destOrd="0" presId="urn:microsoft.com/office/officeart/2005/8/layout/vProcess5"/>
    <dgm:cxn modelId="{31A382E7-4C15-2F43-89F0-AA7DA8288401}" srcId="{0B15A748-A89C-AA4F-9C25-A6B6552924B3}" destId="{A62F2046-765A-AF4A-B7F2-0D7EECCA9CCE}" srcOrd="1" destOrd="0" parTransId="{A8679D6A-896E-1444-A4F5-C46158A5F854}" sibTransId="{91BB27F2-C252-5E45-8C75-65E47EEEA4C0}"/>
    <dgm:cxn modelId="{75473354-0AF7-DB49-A29C-E47EAA36B6F5}" type="presOf" srcId="{6C324A1F-9D40-744A-ACF6-A0A19B7A4967}" destId="{3AB18B29-AC07-F547-9AF6-1CDFF6D8B642}" srcOrd="0" destOrd="0" presId="urn:microsoft.com/office/officeart/2005/8/layout/vProcess5"/>
    <dgm:cxn modelId="{1C8DB6DB-D932-F54C-B818-877FC7E1D3ED}" srcId="{0B15A748-A89C-AA4F-9C25-A6B6552924B3}" destId="{4B58786D-6255-8441-BDF8-984DB0C66D62}" srcOrd="0" destOrd="0" parTransId="{236C4C3F-25E3-3D44-B4E2-C4DF1F3629C2}" sibTransId="{6C324A1F-9D40-744A-ACF6-A0A19B7A4967}"/>
    <dgm:cxn modelId="{F883BAB6-F57E-D84E-9604-92CCB06B737A}" type="presOf" srcId="{A62F2046-765A-AF4A-B7F2-0D7EECCA9CCE}" destId="{A370778B-3C60-654D-8FE9-F924E3ACF4A7}" srcOrd="1" destOrd="0" presId="urn:microsoft.com/office/officeart/2005/8/layout/vProcess5"/>
    <dgm:cxn modelId="{A982924F-207F-9842-BB50-2ACFB5C77D32}" type="presOf" srcId="{4B58786D-6255-8441-BDF8-984DB0C66D62}" destId="{058FB15E-5066-9744-8EE7-BF871FE40FD6}" srcOrd="1" destOrd="0" presId="urn:microsoft.com/office/officeart/2005/8/layout/vProcess5"/>
    <dgm:cxn modelId="{E809198C-A29E-2449-B160-026C6FFAA1B7}" srcId="{0B15A748-A89C-AA4F-9C25-A6B6552924B3}" destId="{F16D110F-13C3-AB4B-A868-8109E1776292}" srcOrd="2" destOrd="0" parTransId="{5CF0D781-5B04-A14B-8DF0-A415D104FAAA}" sibTransId="{A905C911-6C87-8443-BA92-EB1932053F2B}"/>
    <dgm:cxn modelId="{7FE9FA3A-D42B-FC4C-985F-081BB4CC4C90}" type="presOf" srcId="{F16D110F-13C3-AB4B-A868-8109E1776292}" destId="{499FDD94-30DC-9248-A2D9-EB7035F1457F}" srcOrd="1" destOrd="0" presId="urn:microsoft.com/office/officeart/2005/8/layout/vProcess5"/>
    <dgm:cxn modelId="{5EBD263F-C534-BB41-9F4C-E467C605E51D}" type="presOf" srcId="{F16D110F-13C3-AB4B-A868-8109E1776292}" destId="{912E77E7-A946-8E44-BC90-3F69E61034C0}" srcOrd="0" destOrd="0" presId="urn:microsoft.com/office/officeart/2005/8/layout/vProcess5"/>
    <dgm:cxn modelId="{FE656E4F-7113-A64E-A30F-2C8682C1E5C4}" type="presParOf" srcId="{23EAF6F1-CBBE-7A4C-BDBB-F8F0383F5FD2}" destId="{A9D5F8EC-0487-7347-BF52-5E62935E4707}" srcOrd="0" destOrd="0" presId="urn:microsoft.com/office/officeart/2005/8/layout/vProcess5"/>
    <dgm:cxn modelId="{1BE7F32B-3156-E342-85B3-18087549E748}" type="presParOf" srcId="{23EAF6F1-CBBE-7A4C-BDBB-F8F0383F5FD2}" destId="{299A7C9D-87BF-CD42-AA7C-FE94D20924FE}" srcOrd="1" destOrd="0" presId="urn:microsoft.com/office/officeart/2005/8/layout/vProcess5"/>
    <dgm:cxn modelId="{DE62E082-4019-8E4F-BECC-1CDB846AC2FC}" type="presParOf" srcId="{23EAF6F1-CBBE-7A4C-BDBB-F8F0383F5FD2}" destId="{F8E2679E-A04F-904E-82DB-28465952477A}" srcOrd="2" destOrd="0" presId="urn:microsoft.com/office/officeart/2005/8/layout/vProcess5"/>
    <dgm:cxn modelId="{324556C8-4A98-044E-A50C-9B20C4623E41}" type="presParOf" srcId="{23EAF6F1-CBBE-7A4C-BDBB-F8F0383F5FD2}" destId="{912E77E7-A946-8E44-BC90-3F69E61034C0}" srcOrd="3" destOrd="0" presId="urn:microsoft.com/office/officeart/2005/8/layout/vProcess5"/>
    <dgm:cxn modelId="{C2DE3387-E4D6-F949-9CF8-84B8C1901EB3}" type="presParOf" srcId="{23EAF6F1-CBBE-7A4C-BDBB-F8F0383F5FD2}" destId="{3AB18B29-AC07-F547-9AF6-1CDFF6D8B642}" srcOrd="4" destOrd="0" presId="urn:microsoft.com/office/officeart/2005/8/layout/vProcess5"/>
    <dgm:cxn modelId="{3F7B2D96-7E26-CE4E-A6DE-C9799558CFE0}" type="presParOf" srcId="{23EAF6F1-CBBE-7A4C-BDBB-F8F0383F5FD2}" destId="{BFAE0DD3-0D61-4446-A3F0-E88F1106B030}" srcOrd="5" destOrd="0" presId="urn:microsoft.com/office/officeart/2005/8/layout/vProcess5"/>
    <dgm:cxn modelId="{D083EC70-2DEF-5D45-B9FD-3501337F4887}" type="presParOf" srcId="{23EAF6F1-CBBE-7A4C-BDBB-F8F0383F5FD2}" destId="{058FB15E-5066-9744-8EE7-BF871FE40FD6}" srcOrd="6" destOrd="0" presId="urn:microsoft.com/office/officeart/2005/8/layout/vProcess5"/>
    <dgm:cxn modelId="{284A0BA2-97DB-BB40-8706-F1FAFA2DEBC8}" type="presParOf" srcId="{23EAF6F1-CBBE-7A4C-BDBB-F8F0383F5FD2}" destId="{A370778B-3C60-654D-8FE9-F924E3ACF4A7}" srcOrd="7" destOrd="0" presId="urn:microsoft.com/office/officeart/2005/8/layout/vProcess5"/>
    <dgm:cxn modelId="{9199C2CB-5E83-3844-9D4F-3A9A9B39CBE2}" type="presParOf" srcId="{23EAF6F1-CBBE-7A4C-BDBB-F8F0383F5FD2}" destId="{499FDD94-30DC-9248-A2D9-EB7035F145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CD00-F3D1-8D40-8D28-A3BD5E82C475}">
      <dsp:nvSpPr>
        <dsp:cNvPr id="0" name=""/>
        <dsp:cNvSpPr/>
      </dsp:nvSpPr>
      <dsp:spPr>
        <a:xfrm>
          <a:off x="0"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a:solidFill>
                <a:schemeClr val="tx2"/>
              </a:solidFill>
            </a:rPr>
            <a:t>Plaintext</a:t>
          </a:r>
        </a:p>
        <a:p>
          <a:pPr marL="171450" lvl="1" indent="-171450" algn="l" defTabSz="800100" rtl="0">
            <a:lnSpc>
              <a:spcPct val="90000"/>
            </a:lnSpc>
            <a:spcBef>
              <a:spcPct val="0"/>
            </a:spcBef>
            <a:spcAft>
              <a:spcPct val="15000"/>
            </a:spcAft>
            <a:buChar char="••"/>
          </a:pPr>
          <a:r>
            <a:rPr lang="en-US" sz="1800" kern="1200" dirty="0"/>
            <a:t>An original message</a:t>
          </a:r>
        </a:p>
      </dsp:txBody>
      <dsp:txXfrm>
        <a:off x="0" y="105866"/>
        <a:ext cx="2365870" cy="1419522"/>
      </dsp:txXfrm>
    </dsp:sp>
    <dsp:sp modelId="{B0966EE2-6F52-5048-A67C-57D12C898640}">
      <dsp:nvSpPr>
        <dsp:cNvPr id="0" name=""/>
        <dsp:cNvSpPr/>
      </dsp:nvSpPr>
      <dsp:spPr>
        <a:xfrm>
          <a:off x="2602458"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a:solidFill>
                <a:srgbClr val="2F1F58"/>
              </a:solidFill>
            </a:rPr>
            <a:t>Ciphertext</a:t>
          </a:r>
        </a:p>
        <a:p>
          <a:pPr marL="171450" lvl="1" indent="-171450" algn="l" defTabSz="800100" rtl="0">
            <a:lnSpc>
              <a:spcPct val="90000"/>
            </a:lnSpc>
            <a:spcBef>
              <a:spcPct val="0"/>
            </a:spcBef>
            <a:spcAft>
              <a:spcPct val="15000"/>
            </a:spcAft>
            <a:buChar char="••"/>
          </a:pPr>
          <a:r>
            <a:rPr lang="en-US" sz="1800" kern="1200" dirty="0"/>
            <a:t>The coded message</a:t>
          </a:r>
        </a:p>
      </dsp:txBody>
      <dsp:txXfrm>
        <a:off x="2602458" y="105866"/>
        <a:ext cx="2365870" cy="1419522"/>
      </dsp:txXfrm>
    </dsp:sp>
    <dsp:sp modelId="{5AC2DC6E-FD4F-1D44-B057-7FBEEE8C82DC}">
      <dsp:nvSpPr>
        <dsp:cNvPr id="0" name=""/>
        <dsp:cNvSpPr/>
      </dsp:nvSpPr>
      <dsp:spPr>
        <a:xfrm>
          <a:off x="5204916" y="10586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a:solidFill>
                <a:srgbClr val="2F1F58"/>
              </a:solidFill>
            </a:rPr>
            <a:t>Enciphering/encryption</a:t>
          </a:r>
        </a:p>
        <a:p>
          <a:pPr marL="114300" lvl="1" indent="-114300" algn="l" defTabSz="666750" rtl="0">
            <a:lnSpc>
              <a:spcPct val="90000"/>
            </a:lnSpc>
            <a:spcBef>
              <a:spcPct val="0"/>
            </a:spcBef>
            <a:spcAft>
              <a:spcPct val="15000"/>
            </a:spcAft>
            <a:buChar char="••"/>
          </a:pPr>
          <a:r>
            <a:rPr lang="en-US" sz="1500" kern="1200" dirty="0"/>
            <a:t>The process of converting from plaintext to ciphertext</a:t>
          </a:r>
        </a:p>
      </dsp:txBody>
      <dsp:txXfrm>
        <a:off x="5204916" y="105866"/>
        <a:ext cx="2365870" cy="1419522"/>
      </dsp:txXfrm>
    </dsp:sp>
    <dsp:sp modelId="{74FDB8DF-F763-CB41-A57A-E6507E52A162}">
      <dsp:nvSpPr>
        <dsp:cNvPr id="0" name=""/>
        <dsp:cNvSpPr/>
      </dsp:nvSpPr>
      <dsp:spPr>
        <a:xfrm>
          <a:off x="0"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a:solidFill>
                <a:srgbClr val="2F1F58"/>
              </a:solidFill>
            </a:rPr>
            <a:t>Deciphering/decryption</a:t>
          </a:r>
        </a:p>
        <a:p>
          <a:pPr marL="114300" lvl="1" indent="-114300" algn="l" defTabSz="666750" rtl="0">
            <a:lnSpc>
              <a:spcPct val="90000"/>
            </a:lnSpc>
            <a:spcBef>
              <a:spcPct val="0"/>
            </a:spcBef>
            <a:spcAft>
              <a:spcPct val="15000"/>
            </a:spcAft>
            <a:buChar char="••"/>
          </a:pPr>
          <a:r>
            <a:rPr lang="en-US" sz="1500" kern="1200" dirty="0"/>
            <a:t>Restoring the plaintext from the ciphertext</a:t>
          </a:r>
        </a:p>
      </dsp:txBody>
      <dsp:txXfrm>
        <a:off x="0" y="1761976"/>
        <a:ext cx="2365870" cy="1419522"/>
      </dsp:txXfrm>
    </dsp:sp>
    <dsp:sp modelId="{54626824-0AF0-9046-9BBE-7C9BB249CE53}">
      <dsp:nvSpPr>
        <dsp:cNvPr id="0" name=""/>
        <dsp:cNvSpPr/>
      </dsp:nvSpPr>
      <dsp:spPr>
        <a:xfrm>
          <a:off x="2602458"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a:solidFill>
                <a:srgbClr val="2F1F58"/>
              </a:solidFill>
            </a:rPr>
            <a:t>Cryptography</a:t>
          </a:r>
        </a:p>
        <a:p>
          <a:pPr marL="114300" lvl="1" indent="-114300" algn="l" defTabSz="666750" rtl="0">
            <a:lnSpc>
              <a:spcPct val="90000"/>
            </a:lnSpc>
            <a:spcBef>
              <a:spcPct val="0"/>
            </a:spcBef>
            <a:spcAft>
              <a:spcPct val="15000"/>
            </a:spcAft>
            <a:buChar char="••"/>
          </a:pPr>
          <a:r>
            <a:rPr lang="en-US" sz="1500" kern="1200" dirty="0"/>
            <a:t>The area of study of the many schemes used for encryption</a:t>
          </a:r>
        </a:p>
      </dsp:txBody>
      <dsp:txXfrm>
        <a:off x="2602458" y="1761976"/>
        <a:ext cx="2365870" cy="1419522"/>
      </dsp:txXfrm>
    </dsp:sp>
    <dsp:sp modelId="{3CF59986-E6AA-A646-8838-D2E032E1435C}">
      <dsp:nvSpPr>
        <dsp:cNvPr id="0" name=""/>
        <dsp:cNvSpPr/>
      </dsp:nvSpPr>
      <dsp:spPr>
        <a:xfrm>
          <a:off x="5204916" y="1761976"/>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a:solidFill>
                <a:srgbClr val="2F1F58"/>
              </a:solidFill>
            </a:rPr>
            <a:t>Cryptographic system/cipher</a:t>
          </a:r>
        </a:p>
        <a:p>
          <a:pPr marL="171450" lvl="1" indent="-171450" algn="l" defTabSz="800100" rtl="0">
            <a:lnSpc>
              <a:spcPct val="90000"/>
            </a:lnSpc>
            <a:spcBef>
              <a:spcPct val="0"/>
            </a:spcBef>
            <a:spcAft>
              <a:spcPct val="15000"/>
            </a:spcAft>
            <a:buChar char="••"/>
          </a:pPr>
          <a:r>
            <a:rPr lang="en-US" sz="1800" kern="1200" dirty="0"/>
            <a:t>A scheme</a:t>
          </a:r>
        </a:p>
      </dsp:txBody>
      <dsp:txXfrm>
        <a:off x="5204916" y="1761976"/>
        <a:ext cx="2365870" cy="1419522"/>
      </dsp:txXfrm>
    </dsp:sp>
    <dsp:sp modelId="{CA93F83E-92BE-D249-B0E2-CD17E7F2A410}">
      <dsp:nvSpPr>
        <dsp:cNvPr id="0" name=""/>
        <dsp:cNvSpPr/>
      </dsp:nvSpPr>
      <dsp:spPr>
        <a:xfrm>
          <a:off x="1301229" y="3418085"/>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a:solidFill>
                <a:srgbClr val="2F1F58"/>
              </a:solidFill>
            </a:rPr>
            <a:t>Cryptanalysis</a:t>
          </a:r>
        </a:p>
        <a:p>
          <a:pPr marL="114300" lvl="1" indent="-114300" algn="l" defTabSz="666750" rtl="0">
            <a:lnSpc>
              <a:spcPct val="90000"/>
            </a:lnSpc>
            <a:spcBef>
              <a:spcPct val="0"/>
            </a:spcBef>
            <a:spcAft>
              <a:spcPct val="15000"/>
            </a:spcAft>
            <a:buChar char="••"/>
          </a:pPr>
          <a:r>
            <a:rPr lang="en-US" sz="1500" kern="1200" dirty="0"/>
            <a:t>Techniques used for deciphering a message without any knowledge of the enciphering details</a:t>
          </a:r>
        </a:p>
      </dsp:txBody>
      <dsp:txXfrm>
        <a:off x="1301229" y="3418085"/>
        <a:ext cx="2365870" cy="1419522"/>
      </dsp:txXfrm>
    </dsp:sp>
    <dsp:sp modelId="{229FCA59-0238-9F47-B47E-35ED170315D3}">
      <dsp:nvSpPr>
        <dsp:cNvPr id="0" name=""/>
        <dsp:cNvSpPr/>
      </dsp:nvSpPr>
      <dsp:spPr>
        <a:xfrm>
          <a:off x="3903687" y="3418085"/>
          <a:ext cx="2365870" cy="1419522"/>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a:solidFill>
                <a:srgbClr val="2F1F58"/>
              </a:solidFill>
            </a:rPr>
            <a:t>Cryptology</a:t>
          </a:r>
        </a:p>
        <a:p>
          <a:pPr marL="114300" lvl="1" indent="-114300" algn="l" defTabSz="666750" rtl="0">
            <a:lnSpc>
              <a:spcPct val="90000"/>
            </a:lnSpc>
            <a:spcBef>
              <a:spcPct val="0"/>
            </a:spcBef>
            <a:spcAft>
              <a:spcPct val="15000"/>
            </a:spcAft>
            <a:buChar char="••"/>
          </a:pPr>
          <a:r>
            <a:rPr lang="en-US" sz="1500" kern="1200" dirty="0"/>
            <a:t>The areas of cryptography and cryptanalysis</a:t>
          </a:r>
        </a:p>
      </dsp:txBody>
      <dsp:txXfrm>
        <a:off x="3903687" y="3418085"/>
        <a:ext cx="2365870" cy="1419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76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The type of operations used for transforming plaintext to </a:t>
          </a:r>
          <a:r>
            <a:rPr lang="en-US" sz="1500" kern="1200" dirty="0" err="1"/>
            <a:t>ciphertext</a:t>
          </a:r>
          <a:endParaRPr lang="en-US" sz="1500" kern="1200" dirty="0"/>
        </a:p>
      </dsp:txBody>
      <dsp:txXfrm>
        <a:off x="762" y="0"/>
        <a:ext cx="1983134" cy="1234440"/>
      </dsp:txXfrm>
    </dsp:sp>
    <dsp:sp modelId="{2BD908FB-9339-6045-9B70-D6C87F242750}">
      <dsp:nvSpPr>
        <dsp:cNvPr id="0" name=""/>
        <dsp:cNvSpPr/>
      </dsp:nvSpPr>
      <dsp:spPr>
        <a:xfrm>
          <a:off x="19907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a:t>Substitution</a:t>
          </a:r>
          <a:endParaRPr lang="en-US" sz="1500" kern="1200" dirty="0"/>
        </a:p>
      </dsp:txBody>
      <dsp:txXfrm>
        <a:off x="235414" y="1271983"/>
        <a:ext cx="1513831" cy="1167992"/>
      </dsp:txXfrm>
    </dsp:sp>
    <dsp:sp modelId="{1A983032-6FEA-1C4A-BE9F-4D806E17953C}">
      <dsp:nvSpPr>
        <dsp:cNvPr id="0" name=""/>
        <dsp:cNvSpPr/>
      </dsp:nvSpPr>
      <dsp:spPr>
        <a:xfrm>
          <a:off x="19907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a:t>Transposition </a:t>
          </a:r>
          <a:endParaRPr lang="en-US" sz="1500" kern="1200" dirty="0"/>
        </a:p>
      </dsp:txBody>
      <dsp:txXfrm>
        <a:off x="235414" y="2703524"/>
        <a:ext cx="1513831" cy="1167992"/>
      </dsp:txXfrm>
    </dsp:sp>
    <dsp:sp modelId="{8E35AEC5-6E5C-E94B-AC07-8F1C48704551}">
      <dsp:nvSpPr>
        <dsp:cNvPr id="0" name=""/>
        <dsp:cNvSpPr/>
      </dsp:nvSpPr>
      <dsp:spPr>
        <a:xfrm>
          <a:off x="213263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The number of keys used</a:t>
          </a:r>
          <a:endParaRPr lang="en-US" sz="1500" kern="1200" dirty="0"/>
        </a:p>
      </dsp:txBody>
      <dsp:txXfrm>
        <a:off x="2132632" y="0"/>
        <a:ext cx="1983134" cy="1234440"/>
      </dsp:txXfrm>
    </dsp:sp>
    <dsp:sp modelId="{59F3607F-34BF-1445-8027-313F772320E6}">
      <dsp:nvSpPr>
        <dsp:cNvPr id="0" name=""/>
        <dsp:cNvSpPr/>
      </dsp:nvSpPr>
      <dsp:spPr>
        <a:xfrm>
          <a:off x="233094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a:t>Symmetric, single-key, secret-key, conventional encryption</a:t>
          </a:r>
        </a:p>
      </dsp:txBody>
      <dsp:txXfrm>
        <a:off x="2367284" y="1271983"/>
        <a:ext cx="1513831" cy="1167992"/>
      </dsp:txXfrm>
    </dsp:sp>
    <dsp:sp modelId="{AA328B5D-FEE6-4441-93D3-9724F5555524}">
      <dsp:nvSpPr>
        <dsp:cNvPr id="0" name=""/>
        <dsp:cNvSpPr/>
      </dsp:nvSpPr>
      <dsp:spPr>
        <a:xfrm>
          <a:off x="233094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a:t>Asymmetric, two-key, or public-key encryption</a:t>
          </a:r>
          <a:endParaRPr lang="en-US" sz="1500" kern="1200" dirty="0"/>
        </a:p>
      </dsp:txBody>
      <dsp:txXfrm>
        <a:off x="2367284" y="2703524"/>
        <a:ext cx="1513831" cy="1167992"/>
      </dsp:txXfrm>
    </dsp:sp>
    <dsp:sp modelId="{240978C4-FA23-8641-B69E-A16881CE1E3A}">
      <dsp:nvSpPr>
        <dsp:cNvPr id="0" name=""/>
        <dsp:cNvSpPr/>
      </dsp:nvSpPr>
      <dsp:spPr>
        <a:xfrm>
          <a:off x="426450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The way in which the plaintext is processed</a:t>
          </a:r>
          <a:endParaRPr lang="en-US" sz="1500" kern="1200" dirty="0"/>
        </a:p>
      </dsp:txBody>
      <dsp:txXfrm>
        <a:off x="4264502" y="0"/>
        <a:ext cx="1983134" cy="1234440"/>
      </dsp:txXfrm>
    </dsp:sp>
    <dsp:sp modelId="{7B864D13-D033-6D46-85D8-4A1CC9B5D5AA}">
      <dsp:nvSpPr>
        <dsp:cNvPr id="0" name=""/>
        <dsp:cNvSpPr/>
      </dsp:nvSpPr>
      <dsp:spPr>
        <a:xfrm>
          <a:off x="4462815"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a:t>Block cipher</a:t>
          </a:r>
          <a:endParaRPr lang="en-US" sz="1500" kern="1200" dirty="0"/>
        </a:p>
      </dsp:txBody>
      <dsp:txXfrm>
        <a:off x="4499153" y="1271983"/>
        <a:ext cx="1513831" cy="1167992"/>
      </dsp:txXfrm>
    </dsp:sp>
    <dsp:sp modelId="{5D658181-6169-AE4F-AB98-9FC0BCA0966D}">
      <dsp:nvSpPr>
        <dsp:cNvPr id="0" name=""/>
        <dsp:cNvSpPr/>
      </dsp:nvSpPr>
      <dsp:spPr>
        <a:xfrm>
          <a:off x="4462815"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a:t>Stream cipher</a:t>
          </a:r>
          <a:endParaRPr lang="en-AU" sz="1500" kern="1200" dirty="0"/>
        </a:p>
      </dsp:txBody>
      <dsp:txXfrm>
        <a:off x="4499153" y="2703524"/>
        <a:ext cx="1513831" cy="1167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5F03F-816E-5E49-BB0C-C8627B372198}">
      <dsp:nvSpPr>
        <dsp:cNvPr id="0" name=""/>
        <dsp:cNvSpPr/>
      </dsp:nvSpPr>
      <dsp:spPr>
        <a:xfrm rot="16200000">
          <a:off x="-161607" y="948077"/>
          <a:ext cx="4495781" cy="4580845"/>
        </a:xfrm>
        <a:prstGeom prst="up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55650" rtl="0">
            <a:lnSpc>
              <a:spcPct val="90000"/>
            </a:lnSpc>
            <a:spcBef>
              <a:spcPct val="0"/>
            </a:spcBef>
            <a:spcAft>
              <a:spcPct val="35000"/>
            </a:spcAft>
          </a:pPr>
          <a:r>
            <a:rPr lang="en-US" sz="1700" b="1" i="0" kern="1200" dirty="0">
              <a:solidFill>
                <a:srgbClr val="2F1F58"/>
              </a:solidFill>
            </a:rPr>
            <a:t>Cryptanalysis</a:t>
          </a:r>
        </a:p>
        <a:p>
          <a:pPr marL="171450" lvl="1" indent="-171450" algn="l" defTabSz="711200" rtl="0">
            <a:lnSpc>
              <a:spcPct val="90000"/>
            </a:lnSpc>
            <a:spcBef>
              <a:spcPct val="0"/>
            </a:spcBef>
            <a:spcAft>
              <a:spcPct val="15000"/>
            </a:spcAft>
            <a:buChar char="••"/>
          </a:pPr>
          <a:r>
            <a:rPr lang="en-US" sz="1600" b="1" i="0" kern="1200" dirty="0"/>
            <a:t>Attack relies on the nature of the algorithm plus some knowledge of the general characteristics of the plaintext</a:t>
          </a:r>
        </a:p>
        <a:p>
          <a:pPr marL="171450" lvl="1" indent="-171450" algn="l" defTabSz="711200" rtl="0">
            <a:lnSpc>
              <a:spcPct val="90000"/>
            </a:lnSpc>
            <a:spcBef>
              <a:spcPct val="0"/>
            </a:spcBef>
            <a:spcAft>
              <a:spcPct val="15000"/>
            </a:spcAft>
            <a:buChar char="••"/>
          </a:pPr>
          <a:r>
            <a:rPr lang="en-US" sz="1600" b="1" i="0" kern="1200" dirty="0"/>
            <a:t>Attack exploits the characteristics of the algorithm to attempt to deduce a specific plaintext or to deduce the key being used</a:t>
          </a:r>
        </a:p>
      </dsp:txBody>
      <dsp:txXfrm rot="5400000">
        <a:off x="582623" y="2114554"/>
        <a:ext cx="3794083" cy="2247891"/>
      </dsp:txXfrm>
    </dsp:sp>
    <dsp:sp modelId="{A9D6B2B8-046A-AA47-AB10-DE4700B51C2F}">
      <dsp:nvSpPr>
        <dsp:cNvPr id="0" name=""/>
        <dsp:cNvSpPr/>
      </dsp:nvSpPr>
      <dsp:spPr>
        <a:xfrm rot="5400000">
          <a:off x="4428825" y="1052790"/>
          <a:ext cx="4495781" cy="4371419"/>
        </a:xfrm>
        <a:prstGeom prst="up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55650" rtl="0">
            <a:lnSpc>
              <a:spcPct val="90000"/>
            </a:lnSpc>
            <a:spcBef>
              <a:spcPct val="0"/>
            </a:spcBef>
            <a:spcAft>
              <a:spcPct val="35000"/>
            </a:spcAft>
          </a:pPr>
          <a:r>
            <a:rPr lang="en-US" sz="1700" b="1" i="0" kern="1200" dirty="0">
              <a:solidFill>
                <a:srgbClr val="2F1F58"/>
              </a:solidFill>
            </a:rPr>
            <a:t>Brute-force attack</a:t>
          </a:r>
        </a:p>
        <a:p>
          <a:pPr marL="171450" lvl="1" indent="-171450" algn="l" defTabSz="711200" rtl="0">
            <a:lnSpc>
              <a:spcPct val="90000"/>
            </a:lnSpc>
            <a:spcBef>
              <a:spcPct val="0"/>
            </a:spcBef>
            <a:spcAft>
              <a:spcPct val="15000"/>
            </a:spcAft>
            <a:buChar char="••"/>
          </a:pPr>
          <a:r>
            <a:rPr lang="en-US" sz="1600" b="1" i="0" kern="1200" dirty="0"/>
            <a:t>Attacker tries every possible key on a piece of </a:t>
          </a:r>
          <a:r>
            <a:rPr lang="en-US" sz="1600" b="1" i="0" kern="1200" dirty="0" err="1"/>
            <a:t>ciphertext</a:t>
          </a:r>
          <a:r>
            <a:rPr lang="en-US" sz="1600" b="1" i="0" kern="1200" dirty="0"/>
            <a:t> until an intelligible translation into plaintext is obtained</a:t>
          </a:r>
        </a:p>
        <a:p>
          <a:pPr marL="171450" lvl="1" indent="-171450" algn="l" defTabSz="711200" rtl="0">
            <a:lnSpc>
              <a:spcPct val="90000"/>
            </a:lnSpc>
            <a:spcBef>
              <a:spcPct val="0"/>
            </a:spcBef>
            <a:spcAft>
              <a:spcPct val="15000"/>
            </a:spcAft>
            <a:buChar char="••"/>
          </a:pPr>
          <a:r>
            <a:rPr lang="en-US" sz="1600" b="1" i="0" kern="1200" dirty="0"/>
            <a:t>On average, half of all possible keys must be tried to achieve success</a:t>
          </a:r>
        </a:p>
      </dsp:txBody>
      <dsp:txXfrm rot="-5400000">
        <a:off x="4491006" y="2114554"/>
        <a:ext cx="3606421" cy="2247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A7C9D-87BF-CD42-AA7C-FE94D20924FE}">
      <dsp:nvSpPr>
        <dsp:cNvPr id="0" name=""/>
        <dsp:cNvSpPr/>
      </dsp:nvSpPr>
      <dsp:spPr>
        <a:xfrm>
          <a:off x="0" y="0"/>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t>Involves trying every possible key until an intelligible translation of the ciphertext into plaintext is obtained</a:t>
          </a:r>
        </a:p>
      </dsp:txBody>
      <dsp:txXfrm>
        <a:off x="42103" y="42103"/>
        <a:ext cx="5314454" cy="1353284"/>
      </dsp:txXfrm>
    </dsp:sp>
    <dsp:sp modelId="{F8E2679E-A04F-904E-82DB-28465952477A}">
      <dsp:nvSpPr>
        <dsp:cNvPr id="0" name=""/>
        <dsp:cNvSpPr/>
      </dsp:nvSpPr>
      <dsp:spPr>
        <a:xfrm>
          <a:off x="605789" y="1677072"/>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t>On average, half of all possible keys must be tried to achieve success</a:t>
          </a:r>
        </a:p>
      </dsp:txBody>
      <dsp:txXfrm>
        <a:off x="647892" y="1719175"/>
        <a:ext cx="5241255" cy="1353284"/>
      </dsp:txXfrm>
    </dsp:sp>
    <dsp:sp modelId="{912E77E7-A946-8E44-BC90-3F69E61034C0}">
      <dsp:nvSpPr>
        <dsp:cNvPr id="0" name=""/>
        <dsp:cNvSpPr/>
      </dsp:nvSpPr>
      <dsp:spPr>
        <a:xfrm>
          <a:off x="1211579" y="3354144"/>
          <a:ext cx="6865620" cy="143749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AU" sz="1800" kern="1200" dirty="0"/>
            <a:t>To supplement the brute-force approach, some degree of knowledge about the expected plaintext is needed, and some means of automatically distinguishing plaintext from garble is also needed</a:t>
          </a:r>
          <a:endParaRPr lang="en-US" sz="1800" kern="1200" dirty="0"/>
        </a:p>
      </dsp:txBody>
      <dsp:txXfrm>
        <a:off x="1253682" y="3396247"/>
        <a:ext cx="5241255" cy="1353284"/>
      </dsp:txXfrm>
    </dsp:sp>
    <dsp:sp modelId="{3AB18B29-AC07-F547-9AF6-1CDFF6D8B642}">
      <dsp:nvSpPr>
        <dsp:cNvPr id="0" name=""/>
        <dsp:cNvSpPr/>
      </dsp:nvSpPr>
      <dsp:spPr>
        <a:xfrm>
          <a:off x="5931251" y="1090096"/>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141484" y="1090096"/>
        <a:ext cx="513902" cy="703112"/>
      </dsp:txXfrm>
    </dsp:sp>
    <dsp:sp modelId="{BFAE0DD3-0D61-4446-A3F0-E88F1106B030}">
      <dsp:nvSpPr>
        <dsp:cNvPr id="0" name=""/>
        <dsp:cNvSpPr/>
      </dsp:nvSpPr>
      <dsp:spPr>
        <a:xfrm>
          <a:off x="6537041" y="2757585"/>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747274" y="2757585"/>
        <a:ext cx="513902" cy="7031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522F9-DEFC-5D48-8F12-A3D4BF31AE95}" type="datetimeFigureOut">
              <a:rPr lang="en-US" smtClean="0"/>
              <a:pPr/>
              <a:t>1/25/2023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682AA1-D6CD-2741-9A36-BE3B007CA97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0:31.773"/>
    </inkml:context>
    <inkml:brush xml:id="br0">
      <inkml:brushProperty name="width" value="0.025" units="cm"/>
      <inkml:brushProperty name="height" value="0.025" units="cm"/>
      <inkml:brushProperty name="color" value="#E71224"/>
    </inkml:brush>
  </inkml:definitions>
  <inkml:trace contextRef="#ctx0" brushRef="#br0">0 0 4996,'0'5'104,"14"-2"-72,-9-1 160,0-2-3,-2 0-189,0 0-61,-1 0-55,-2 1-120,3-1-568,-3 1-364,0 1-196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1:26.058"/>
    </inkml:context>
    <inkml:brush xml:id="br0">
      <inkml:brushProperty name="width" value="0.025" units="cm"/>
      <inkml:brushProperty name="height" value="0.025" units="cm"/>
      <inkml:brushProperty name="color" value="#004F8B"/>
    </inkml:brush>
  </inkml:definitions>
  <inkml:trace contextRef="#ctx0" brushRef="#br0">1 1 4472,'0'0'2017,"24"0"-6538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1:26.976"/>
    </inkml:context>
    <inkml:brush xml:id="br0">
      <inkml:brushProperty name="width" value="0.025" units="cm"/>
      <inkml:brushProperty name="height" value="0.025" units="cm"/>
      <inkml:brushProperty name="color" value="#004F8B"/>
    </inkml:brush>
  </inkml:definitions>
  <inkml:trace contextRef="#ctx0" brushRef="#br0">0 17 1148,'0'0'0,"6"0"260,-3 0-324,-3-16 20,2 16-308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1:27.521"/>
    </inkml:context>
    <inkml:brush xml:id="br0">
      <inkml:brushProperty name="width" value="0.025" units="cm"/>
      <inkml:brushProperty name="height" value="0.025" units="cm"/>
      <inkml:brushProperty name="color" value="#004F8B"/>
    </inkml:brush>
  </inkml:definitions>
  <inkml:trace contextRef="#ctx0" brushRef="#br0">0 1 2008,'2'10'372,"0"1"0,-1-1 0,0 0 1,-2 17-1,1-26-413,0 1-874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2:36.030"/>
    </inkml:context>
    <inkml:brush xml:id="br0">
      <inkml:brushProperty name="width" value="0.025" units="cm"/>
      <inkml:brushProperty name="height" value="0.025" units="cm"/>
      <inkml:brushProperty name="color" value="#004F8B"/>
    </inkml:brush>
  </inkml:definitions>
  <inkml:trace contextRef="#ctx0" brushRef="#br0">1 1 3804,'62'0'116,"1"0"0,6 0-248,6 0-260,1 0-604,5 0-92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3:05.232"/>
    </inkml:context>
    <inkml:brush xml:id="br0">
      <inkml:brushProperty name="width" value="0.025" units="cm"/>
      <inkml:brushProperty name="height" value="0.025" units="cm"/>
      <inkml:brushProperty name="color" value="#004F8B"/>
    </inkml:brush>
  </inkml:definitions>
  <inkml:trace contextRef="#ctx0" brushRef="#br0">1 0 1784,'0'0'104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3:05.881"/>
    </inkml:context>
    <inkml:brush xml:id="br0">
      <inkml:brushProperty name="width" value="0.025" units="cm"/>
      <inkml:brushProperty name="height" value="0.025" units="cm"/>
      <inkml:brushProperty name="color" value="#004F8B"/>
    </inkml:brush>
  </inkml:definitions>
  <inkml:trace contextRef="#ctx0" brushRef="#br0">0 1 2460,'0'0'8180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4:46.217"/>
    </inkml:context>
    <inkml:brush xml:id="br0">
      <inkml:brushProperty name="width" value="0.025" units="cm"/>
      <inkml:brushProperty name="height" value="0.025" units="cm"/>
      <inkml:brushProperty name="color" value="#004F8B"/>
    </inkml:brush>
  </inkml:definitions>
  <inkml:trace contextRef="#ctx0" brushRef="#br0">0 21 4768,'0'0'3623,"0"-16"-2356,0 11-6486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5:00.989"/>
    </inkml:context>
    <inkml:brush xml:id="br0">
      <inkml:brushProperty name="width" value="0.025" units="cm"/>
      <inkml:brushProperty name="height" value="0.025" units="cm"/>
      <inkml:brushProperty name="color" value="#004F8B"/>
    </inkml:brush>
  </inkml:definitions>
  <inkml:trace contextRef="#ctx0" brushRef="#br0">1 1 3788,'0'0'706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6:27.840"/>
    </inkml:context>
    <inkml:brush xml:id="br0">
      <inkml:brushProperty name="width" value="0.025" units="cm"/>
      <inkml:brushProperty name="height" value="0.025" units="cm"/>
      <inkml:brushProperty name="color" value="#004F8B"/>
    </inkml:brush>
  </inkml:definitions>
  <inkml:trace contextRef="#ctx0" brushRef="#br0">0 102 2816,'0'0'4045,"2"0"-3793,0 0 1,0 1-1,-1-1 1,1 0-1,0 0 1,0 0-1,0 0 1,0-1-1,-1 1 1,1 0-1,0-1 1,0 1-1,0-1 1,-1 0-1,3-1 1,4-6-71,-7 7-131,0 0 0,0-1 0,1 1 0,-1 0-1,0 0 1,1 0 0,-1 0 0,1 0 0,0 0 0,-1 1 0,1-1 0,0 0-1,-1 1 1,1-1 0,0 1 0,-1 0 0,1-1 0,0 1 0,0 0 0,0 0-1,-1 0 1,4 1 0,-2-1-3,0-1-1,-1 1 0,1-1 1,0 1-1,0-1 1,-1 0-1,1 0 1,0 0-1,-1 0 1,1 0-1,-1-1 1,4-2-1,-3 2-19,-1 0 1,1 1-1,-1 0 0,1-1 1,0 1-1,-1 0 0,1 0 0,0 0 1,0 0-1,0 1 0,0-1 1,5 1-1,-4 0 8,1-1 1,-1 1 0,1-1-1,-1 0 1,0 0-1,1-1 1,6-2 0,-6 2-27,-1 0 0,0 1 1,1-1-1,-1 1 0,0 0 1,1 1-1,8-1 0,242-12 766,4 0 338,-257 13-1109,-1 0-1,1 0 1,-1 0-1,1 0 1,-1 0-1,1 0 1,-1 0-1,1 1 1,-1-1-1,1 1 1,-1-1-1,1 1 1,-1-1-1,0 1 1,1 0-1,-1 0 1,0-1-1,1 1 0,-1 0 1,0 0-1,0 1 1,0-1-1,0 0 1,2 3-1,0 0 2,19 17 28,-2 38 188,-18-49-73,1-1-1,0 1 1,1 0 0,7 14-1,-8-17-732,-1 7-7364,-1-9 7886,-1-5 220,0 4-3638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8:39.624"/>
    </inkml:context>
    <inkml:brush xml:id="br0">
      <inkml:brushProperty name="width" value="0.025" units="cm"/>
      <inkml:brushProperty name="height" value="0.025" units="cm"/>
      <inkml:brushProperty name="color" value="#004F8B"/>
    </inkml:brush>
  </inkml:definitions>
  <inkml:trace contextRef="#ctx0" brushRef="#br0">1 0 4216,'7'0'2033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7:30.770"/>
    </inkml:context>
    <inkml:brush xml:id="br0">
      <inkml:brushProperty name="width" value="0.025" units="cm"/>
      <inkml:brushProperty name="height" value="0.025" units="cm"/>
      <inkml:brushProperty name="color" value="#004F8B"/>
    </inkml:brush>
  </inkml:definitions>
  <inkml:trace contextRef="#ctx0" brushRef="#br0">43 1 4168,'32'0'3069,"-29"0"-66,-15 0-2513,8 0-504,0 0 28,-41 0-154,43 0 90,-8 0 303,20 0-5703,-7 0 2811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8:41.760"/>
    </inkml:context>
    <inkml:brush xml:id="br0">
      <inkml:brushProperty name="width" value="0.025" units="cm"/>
      <inkml:brushProperty name="height" value="0.025" units="cm"/>
      <inkml:brushProperty name="color" value="#004F8B"/>
    </inkml:brush>
  </inkml:definitions>
  <inkml:trace contextRef="#ctx0" brushRef="#br0">0 1 2668,'0'0'204,"9"0"928,-4 0-808,0 0-420,-3 0 64,1 0-1060,-1 0 92,1 0-96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8:42.086"/>
    </inkml:context>
    <inkml:brush xml:id="br0">
      <inkml:brushProperty name="width" value="0.025" units="cm"/>
      <inkml:brushProperty name="height" value="0.025" units="cm"/>
      <inkml:brushProperty name="color" value="#004F8B"/>
    </inkml:brush>
  </inkml:definitions>
  <inkml:trace contextRef="#ctx0" brushRef="#br0">30 0 8617,'0'0'20,"0"12"-8,-14-12-144,4 0-3757,5 0 857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8:42.820"/>
    </inkml:context>
    <inkml:brush xml:id="br0">
      <inkml:brushProperty name="width" value="0.025" units="cm"/>
      <inkml:brushProperty name="height" value="0.025" units="cm"/>
      <inkml:brushProperty name="color" value="#004F8B"/>
    </inkml:brush>
  </inkml:definitions>
  <inkml:trace contextRef="#ctx0" brushRef="#br0">0 0 4536,'0'0'-16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8:42.457"/>
    </inkml:context>
    <inkml:brush xml:id="br0">
      <inkml:brushProperty name="width" value="0.025" units="cm"/>
      <inkml:brushProperty name="height" value="0.025" units="cm"/>
      <inkml:brushProperty name="color" value="#004F8B"/>
    </inkml:brush>
  </inkml:definitions>
  <inkml:trace contextRef="#ctx0" brushRef="#br0">8 0 10485,'0'0'20,"-5"0"-20,3 0-496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28:43.194"/>
    </inkml:context>
    <inkml:brush xml:id="br0">
      <inkml:brushProperty name="width" value="0.025" units="cm"/>
      <inkml:brushProperty name="height" value="0.025" units="cm"/>
      <inkml:brushProperty name="color" value="#004F8B"/>
    </inkml:brush>
  </inkml:definitions>
  <inkml:trace contextRef="#ctx0" brushRef="#br0">8 43 7133,'-1'-1'-3,"0"1"0,1-1 1,-1 1-1,1-1 0,-1 0 1,1 1-1,-1-1 1,1 1-1,0-1 0,-1 0 1,1 1-1,0-1 0,-1 0 1,1 0-1,0 1 0,0-1 1,0 0-1,0 0 0,0 1 1,0-1-1,0 0 1,0 0-1,0 1 0,0-1 1,0 0-1,0 0 0,0 1 1,1-2-1,-1-4 53,24 3 42,-25-2-131,1 5 38,0-1 0,0 1 0,1-1 0,-1 1 0,0-1 0,1 1 0,-1 0 0,0-1 0,1 1-1,-1-1 1,1 1 0,-1 0 0,0 0 0,1-1 0,-1 1 0,1 0 0,-1 0 0,1-1 0,-1 1 0,1 0 0,-1 0-1,1 0 1,-1 0 0,1 0 0,-1 0 0,1 0 0,-1 0 0,1 0 0,0 0 0,-1 0 0,1 0 0,2 0-26,21 0-5293,-22 0 4306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38:09.665"/>
    </inkml:context>
    <inkml:brush xml:id="br0">
      <inkml:brushProperty name="width" value="0.025" units="cm"/>
      <inkml:brushProperty name="height" value="0.025" units="cm"/>
      <inkml:brushProperty name="color" value="#E71224"/>
    </inkml:brush>
  </inkml:definitions>
  <inkml:trace contextRef="#ctx0" brushRef="#br0">2 1 7233,'-1'1'535,"1"1"0,0-1 0,0 1 0,0 0 0,0-1 0,0 1 0,0 0 0,0-1 0,0 1 0,1 0 0,-1-1 0,1 1 0,-1-1 0,2 4 0,1-5-254,51 18 1599,-21 2-4900,-23-8-3489,-5-5 2607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52:20.017"/>
    </inkml:context>
    <inkml:brush xml:id="br0">
      <inkml:brushProperty name="width" value="0.025" units="cm"/>
      <inkml:brushProperty name="height" value="0.025" units="cm"/>
      <inkml:brushProperty name="color" value="#E71224"/>
    </inkml:brush>
  </inkml:definitions>
  <inkml:trace contextRef="#ctx0" brushRef="#br0">1 27 1148,'5'-8'-88,"-2"8"-48,2-4 92,-3 1-24,2 3 268,1-3-64,-3 1-180,-2-1-160,3-1-212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9:01:51.967"/>
    </inkml:context>
    <inkml:brush xml:id="br0">
      <inkml:brushProperty name="width" value="0.025" units="cm"/>
      <inkml:brushProperty name="height" value="0.025" units="cm"/>
      <inkml:brushProperty name="color" value="#E71224"/>
    </inkml:brush>
  </inkml:definitions>
  <inkml:trace contextRef="#ctx0" brushRef="#br0">1 33 4004,'18'-23'3772,"-10"16"-8508,-5 5 3040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9:01:52.665"/>
    </inkml:context>
    <inkml:brush xml:id="br0">
      <inkml:brushProperty name="width" value="0.025" units="cm"/>
      <inkml:brushProperty name="height" value="0.025" units="cm"/>
      <inkml:brushProperty name="color" value="#E71224"/>
    </inkml:brush>
  </inkml:definitions>
  <inkml:trace contextRef="#ctx0" brushRef="#br0">13 1 8469,'8'0'4559,"-11"0"-2304,-13 0-1885,15 0-545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9:01:53.254"/>
    </inkml:context>
    <inkml:brush xml:id="br0">
      <inkml:brushProperty name="width" value="0.025" units="cm"/>
      <inkml:brushProperty name="height" value="0.025" units="cm"/>
      <inkml:brushProperty name="color" value="#E71224"/>
    </inkml:brush>
  </inkml:definitions>
  <inkml:trace contextRef="#ctx0" brushRef="#br0">0 1 5236,'0'0'7864,"3"0"-12392,-1 0 4045,-1-1-1,1 1 1,0 0-1,-1 0 1,1 1-1,-1-1 1,1 0-1,0 0 1,-1 1-1,1-1 0,-1 1 1,1-1-1,1 2 1,-1 17-580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7:38.028"/>
    </inkml:context>
    <inkml:brush xml:id="br0">
      <inkml:brushProperty name="width" value="0.025" units="cm"/>
      <inkml:brushProperty name="height" value="0.025" units="cm"/>
      <inkml:brushProperty name="color" value="#004F8B"/>
    </inkml:brush>
  </inkml:definitions>
  <inkml:trace contextRef="#ctx0" brushRef="#br0">0 1 3496,'0'0'8366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9:02:54.546"/>
    </inkml:context>
    <inkml:brush xml:id="br0">
      <inkml:brushProperty name="width" value="0.025" units="cm"/>
      <inkml:brushProperty name="height" value="0.025" units="cm"/>
      <inkml:brushProperty name="color" value="#E71224"/>
    </inkml:brush>
  </inkml:definitions>
  <inkml:trace contextRef="#ctx0" brushRef="#br0">1 0 696,'45'3'-140,"-3"-1"20,-2 3 24,0 0 96,-3 0 120,-3 2 24,1 2-120,-1 0-216,-1 4 24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9:03:12.604"/>
    </inkml:context>
    <inkml:brush xml:id="br0">
      <inkml:brushProperty name="width" value="0.025" units="cm"/>
      <inkml:brushProperty name="height" value="0.025" units="cm"/>
      <inkml:brushProperty name="color" value="#E71224"/>
    </inkml:brush>
  </inkml:definitions>
  <inkml:trace contextRef="#ctx0" brushRef="#br0">1 1 1556,'4'0'-7,"-3"0"13,-1 0-2,1 0-1,0-1 1,-1 1 0,1 0 0,-1 0-1,1 0 1,0 0 0,-1 0 0,1 0-1,-1 0 1,1 1 0,0-1 0,-1 0-1,1 0 1,-1 0 0,1 1 0,-1-1-1,1 0 1,-1 0 0,1 1 0,-1-1-1,1 0 1,-1 1 0,1-1 0,-1 1-1,1-1 1,-1 1 0,0-1 0,1 1-1,-1-1 1,0 1 0,1-1 0,-1 1-1,0-1 1,0 1 0,0-1-1,1 1 1,-1 0 0,0-1 0,0 1-1,0-1 1,0 1 0,0 0 0,0 0-1,51-1 668,225 0-1531,-255 0 158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9:03:14.316"/>
    </inkml:context>
    <inkml:brush xml:id="br0">
      <inkml:brushProperty name="width" value="0.025" units="cm"/>
      <inkml:brushProperty name="height" value="0.025" units="cm"/>
      <inkml:brushProperty name="color" value="#E71224"/>
    </inkml:brush>
  </inkml:definitions>
  <inkml:trace contextRef="#ctx0" brushRef="#br0">1 0 1320,'267'18'479,"532"32"3298,-267-37-5385,-515-13 316,-3 0 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7:46.022"/>
    </inkml:context>
    <inkml:brush xml:id="br0">
      <inkml:brushProperty name="width" value="0.025" units="cm"/>
      <inkml:brushProperty name="height" value="0.025" units="cm"/>
      <inkml:brushProperty name="color" value="#004F8B"/>
    </inkml:brush>
  </inkml:definitions>
  <inkml:trace contextRef="#ctx0" brushRef="#br0">2 34 4472,'0'0'9793,"0"0"-9773,0 0-1,0 0 1,0 0-1,-1 0 1,1 0-1,0 0 1,0-1-1,0 1 1,0 0-1,0 0 1,0 0-1,0 0 1,0 0-1,0-1 1,0 1-1,0 0 1,0 0-1,0 0 1,0 0-1,0-1 1,0 1 0,0 0-1,0 0 1,0 0-1,0 0 1,0-1-1,0 1 1,0 0-1,0 0 1,0 0-1,0 0 1,0 0-1,1-1 1,-1 1-1,0 0 1,0 0-1,0 0 1,0 0-1,0 0 1,0 0-1,1 0 1,-1-1-1,0 1 1,0 0-1,0 0 1,0 0-1,0 0 1,1 0-1,-1 0 1,0 0-1,0 0 1,0 0-1,0 0 1,1 0-1,-1 0 1,0 0-1,0 0 1,0 0-1,0 0 1,0 0-1,1 0 1,-1 0-1,0 0 1,0 0-1,0 0 1,0 0-1,1 1 1,-1-1-1,2 0-321,0 0-1,1-1 1,-1 1-1,0-1 1,0 1-1,0-1 1,0 0-1,0 1 1,0-1-1,0 0 1,0 0-1,0-1 1,0 1-1,0 0 1,-1-1-1,1 1 1,0-1-1,-1 1 1,1-1-1,1-2 1,3-1-2650,10 5 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8:00.564"/>
    </inkml:context>
    <inkml:brush xml:id="br0">
      <inkml:brushProperty name="width" value="0.025" units="cm"/>
      <inkml:brushProperty name="height" value="0.025" units="cm"/>
      <inkml:brushProperty name="color" value="#004F8B"/>
    </inkml:brush>
  </inkml:definitions>
  <inkml:trace contextRef="#ctx0" brushRef="#br0">1 1 3480,'0'0'10670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8:01.355"/>
    </inkml:context>
    <inkml:brush xml:id="br0">
      <inkml:brushProperty name="width" value="0.025" units="cm"/>
      <inkml:brushProperty name="height" value="0.025" units="cm"/>
      <inkml:brushProperty name="color" value="#004F8B"/>
    </inkml:brush>
  </inkml:definitions>
  <inkml:trace contextRef="#ctx0" brushRef="#br0">1 0 6169,'0'0'11043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8:01.779"/>
    </inkml:context>
    <inkml:brush xml:id="br0">
      <inkml:brushProperty name="width" value="0.025" units="cm"/>
      <inkml:brushProperty name="height" value="0.025" units="cm"/>
      <inkml:brushProperty name="color" value="#004F8B"/>
    </inkml:brush>
  </inkml:definitions>
  <inkml:trace contextRef="#ctx0" brushRef="#br0">1 18 6169,'0'0'1111,"10"1"916,-5-5-5991,-5-11 1253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8:12.645"/>
    </inkml:context>
    <inkml:brush xml:id="br0">
      <inkml:brushProperty name="width" value="0.025" units="cm"/>
      <inkml:brushProperty name="height" value="0.025" units="cm"/>
      <inkml:brushProperty name="color" value="#004F8B"/>
    </inkml:brush>
  </inkml:definitions>
  <inkml:trace contextRef="#ctx0" brushRef="#br0">41 0 13333,'0'0'0,"-23"0"-384,6 0 172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8:19:33.953"/>
    </inkml:context>
    <inkml:brush xml:id="br0">
      <inkml:brushProperty name="width" value="0.025" units="cm"/>
      <inkml:brushProperty name="height" value="0.025" units="cm"/>
      <inkml:brushProperty name="color" value="#004F8B"/>
    </inkml:brush>
  </inkml:definitions>
  <inkml:trace contextRef="#ctx0" brushRef="#br0">25 0 7989,'0'0'-268,"-24"0"-768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extLst>
      <p:ext uri="{BB962C8B-B14F-4D97-AF65-F5344CB8AC3E}">
        <p14:creationId xmlns:p14="http://schemas.microsoft.com/office/powerpoint/2010/main" val="21907563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a:latin typeface="Arial" pitchFamily="-1" charset="0"/>
                <a:ea typeface="ＭＳ Ｐゴシック" pitchFamily="-1" charset="-128"/>
                <a:cs typeface="ＭＳ Ｐゴシック" pitchFamily="-1" charset="-128"/>
              </a:rPr>
              <a:t>, Chapter 3 – “</a:t>
            </a:r>
            <a:r>
              <a:rPr lang="en-AU" dirty="0">
                <a:latin typeface="Arial" pitchFamily="-1" charset="0"/>
                <a:ea typeface="ＭＳ Ｐゴシック" pitchFamily="-1" charset="-128"/>
                <a:cs typeface="ＭＳ Ｐゴシック" pitchFamily="-1" charset="-128"/>
              </a:rPr>
              <a:t>Classical Encryption Techniques</a:t>
            </a:r>
            <a:r>
              <a:rPr lang="en-US" dirty="0">
                <a:latin typeface="Arial" pitchFamily="-1" charset="0"/>
                <a:ea typeface="ＭＳ Ｐゴシック" pitchFamily="-1" charset="-128"/>
                <a:cs typeface="ＭＳ Ｐゴシック" pitchFamily="-1" charset="-128"/>
              </a:rPr>
              <a:t>”.</a:t>
            </a:r>
            <a:endParaRPr lang="en-AU" dirty="0">
              <a:latin typeface="Arial" pitchFamily="-1" charset="0"/>
              <a:ea typeface="ＭＳ Ｐゴシック" pitchFamily="-1" charset="-128"/>
              <a:cs typeface="ＭＳ Ｐゴシック" pitchFamily="-1" charset="-128"/>
            </a:endParaRPr>
          </a:p>
          <a:p>
            <a:pPr eaLnBrk="1" hangingPunct="1"/>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10</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Two more definitions are worthy of note. An encryption scheme is unconditionally</a:t>
            </a:r>
          </a:p>
          <a:p>
            <a:r>
              <a:rPr lang="en-US" sz="1200" kern="1200" baseline="0" dirty="0">
                <a:solidFill>
                  <a:schemeClr val="tx1"/>
                </a:solidFill>
                <a:latin typeface="Arial" charset="0"/>
                <a:ea typeface="ＭＳ Ｐゴシック" pitchFamily="-107" charset="-128"/>
                <a:cs typeface="ＭＳ Ｐゴシック" pitchFamily="-107" charset="-128"/>
              </a:rPr>
              <a:t>secure  if the ciphertext generated by the scheme does not contain enough</a:t>
            </a:r>
          </a:p>
          <a:p>
            <a:r>
              <a:rPr lang="en-US" sz="1200" kern="1200" baseline="0" dirty="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a:solidFill>
                  <a:schemeClr val="tx1"/>
                </a:solidFill>
                <a:latin typeface="Arial" charset="0"/>
                <a:ea typeface="ＭＳ Ｐゴシック" pitchFamily="-107" charset="-128"/>
                <a:cs typeface="ＭＳ Ｐゴシック" pitchFamily="-107" charset="-128"/>
              </a:rPr>
              <a:t>much ciphertext is available. That is, no matter how much time an opponent has, it</a:t>
            </a:r>
          </a:p>
          <a:p>
            <a:r>
              <a:rPr lang="en-US" sz="1200" kern="1200" baseline="0" dirty="0">
                <a:solidFill>
                  <a:schemeClr val="tx1"/>
                </a:solidFill>
                <a:latin typeface="Arial" charset="0"/>
                <a:ea typeface="ＭＳ Ｐゴシック" pitchFamily="-107" charset="-128"/>
                <a:cs typeface="ＭＳ Ｐゴシック" pitchFamily="-107" charset="-128"/>
              </a:rPr>
              <a:t>is impossible for him or her to decrypt the ciphertext simply because the required</a:t>
            </a:r>
          </a:p>
          <a:p>
            <a:r>
              <a:rPr lang="en-US" sz="1200" kern="1200" baseline="0" dirty="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a:solidFill>
                  <a:schemeClr val="tx1"/>
                </a:solidFill>
                <a:latin typeface="Arial" charset="0"/>
                <a:ea typeface="ＭＳ Ｐゴシック" pitchFamily="-107" charset="-128"/>
                <a:cs typeface="ＭＳ Ｐゴシック" pitchFamily="-107" charset="-128"/>
              </a:rPr>
              <a:t>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encryption scheme is said to be computationally secure  if either of the</a:t>
            </a:r>
          </a:p>
          <a:p>
            <a:r>
              <a:rPr lang="en-US" sz="1200" kern="1200" baseline="0" dirty="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a:solidFill>
                  <a:schemeClr val="tx1"/>
                </a:solidFill>
                <a:latin typeface="Arial" charset="0"/>
                <a:ea typeface="ＭＳ Ｐゴシック" pitchFamily="-107" charset="-128"/>
                <a:cs typeface="ＭＳ Ｐゴシック" pitchFamily="-107" charset="-128"/>
              </a:rPr>
              <a:t>amount of effort required to cryptanalyze ciphertext successfully.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a:solidFill>
                  <a:schemeClr val="tx1"/>
                </a:solidFill>
                <a:latin typeface="Arial" charset="0"/>
                <a:ea typeface="ＭＳ Ｐゴシック" pitchFamily="-107" charset="-128"/>
                <a:cs typeface="ＭＳ Ｐゴシック" pitchFamily="-107" charset="-128"/>
              </a:rPr>
              <a:t>encryption and be discernible in the ciphertext. This will become clear as we examine</a:t>
            </a:r>
          </a:p>
          <a:p>
            <a:r>
              <a:rPr lang="en-US" sz="1200" kern="1200" baseline="0" dirty="0">
                <a:solidFill>
                  <a:schemeClr val="tx1"/>
                </a:solidFill>
                <a:latin typeface="Arial" charset="0"/>
                <a:ea typeface="ＭＳ Ｐゴシック" pitchFamily="-107" charset="-128"/>
                <a:cs typeface="ＭＳ Ｐゴシック" pitchFamily="-107" charset="-128"/>
              </a:rPr>
              <a:t>various symmetric encryption schemes in this chapter. We will see in Part Two</a:t>
            </a:r>
          </a:p>
          <a:p>
            <a:r>
              <a:rPr lang="en-US" sz="1200" kern="1200" baseline="0" dirty="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CF3D3E-BD47-D548-9428-8A2F8546E1CE}" type="slidenum">
              <a:rPr lang="en-AU">
                <a:latin typeface="Arial" pitchFamily="-1" charset="0"/>
              </a:rPr>
              <a:pPr/>
              <a:t>11</a:t>
            </a:fld>
            <a:endParaRPr lang="en-AU" dirty="0">
              <a:latin typeface="Arial" pitchFamily="-1"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brute-force attack  involves trying every possible key until an intelligible</a:t>
            </a:r>
          </a:p>
          <a:p>
            <a:r>
              <a:rPr lang="en-US" sz="1200" kern="1200" baseline="0" dirty="0">
                <a:solidFill>
                  <a:schemeClr val="tx1"/>
                </a:solidFill>
                <a:latin typeface="Arial" charset="0"/>
                <a:ea typeface="ＭＳ Ｐゴシック" pitchFamily="-107" charset="-128"/>
                <a:cs typeface="ＭＳ Ｐゴシック" pitchFamily="-107" charset="-128"/>
              </a:rPr>
              <a:t>translation of the ciphertext into plaintext is obtained. On average, half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a:solidFill>
                  <a:schemeClr val="tx1"/>
                </a:solidFill>
                <a:latin typeface="Arial" charset="0"/>
                <a:ea typeface="ＭＳ Ｐゴシック" pitchFamily="-107" charset="-128"/>
                <a:cs typeface="ＭＳ Ｐゴシック" pitchFamily="-107" charset="-128"/>
              </a:rPr>
              <a:t>average an attacker would discover the actual key after </a:t>
            </a:r>
            <a:r>
              <a:rPr lang="en-US" sz="1200" b="0" kern="1200" baseline="0" dirty="0">
                <a:solidFill>
                  <a:schemeClr val="tx1"/>
                </a:solidFill>
                <a:latin typeface="Arial" charset="0"/>
                <a:ea typeface="ＭＳ Ｐゴシック" pitchFamily="-107" charset="-128"/>
                <a:cs typeface="ＭＳ Ｐゴシック" pitchFamily="-107" charset="-128"/>
              </a:rPr>
              <a:t>X/2 tries.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note that there is more to a brute-force attack than simply running through all possible</a:t>
            </a:r>
          </a:p>
          <a:p>
            <a:r>
              <a:rPr lang="en-US" sz="1200" kern="1200" baseline="0" dirty="0">
                <a:solidFill>
                  <a:schemeClr val="tx1"/>
                </a:solidFill>
                <a:latin typeface="Arial" charset="0"/>
                <a:ea typeface="ＭＳ Ｐゴシック" pitchFamily="-107" charset="-128"/>
                <a:cs typeface="ＭＳ Ｐゴシック" pitchFamily="-107" charset="-128"/>
              </a:rPr>
              <a:t>keys. Unless known plaintext is provided, the analyst must be able to recognize</a:t>
            </a:r>
          </a:p>
          <a:p>
            <a:r>
              <a:rPr lang="en-US" sz="1200" kern="1200" baseline="0" dirty="0">
                <a:solidFill>
                  <a:schemeClr val="tx1"/>
                </a:solidFill>
                <a:latin typeface="Arial" charset="0"/>
                <a:ea typeface="ＭＳ Ｐゴシック" pitchFamily="-107" charset="-128"/>
                <a:cs typeface="ＭＳ Ｐゴシック" pitchFamily="-107" charset="-128"/>
              </a:rPr>
              <a:t>plaintext as plaintext. If the message is just plain text in English, then the result pops</a:t>
            </a:r>
          </a:p>
          <a:p>
            <a:r>
              <a:rPr lang="en-US" sz="1200" kern="1200" baseline="0" dirty="0">
                <a:solidFill>
                  <a:schemeClr val="tx1"/>
                </a:solidFill>
                <a:latin typeface="Arial" charset="0"/>
                <a:ea typeface="ＭＳ Ｐゴシック" pitchFamily="-107" charset="-128"/>
                <a:cs typeface="ＭＳ Ｐゴシック" pitchFamily="-107" charset="-128"/>
              </a:rPr>
              <a:t>out easily, although the task of recognizing English would have to be automated. If</a:t>
            </a:r>
          </a:p>
          <a:p>
            <a:r>
              <a:rPr lang="en-US" sz="1200" kern="1200" baseline="0" dirty="0">
                <a:solidFill>
                  <a:schemeClr val="tx1"/>
                </a:solidFill>
                <a:latin typeface="Arial" charset="0"/>
                <a:ea typeface="ＭＳ Ｐゴシック" pitchFamily="-107" charset="-128"/>
                <a:cs typeface="ＭＳ Ｐゴシック" pitchFamily="-107" charset="-128"/>
              </a:rPr>
              <a:t>the text message has been compressed before encryption, then recognition is more</a:t>
            </a:r>
          </a:p>
          <a:p>
            <a:r>
              <a:rPr lang="en-US" sz="1200" kern="1200" baseline="0" dirty="0">
                <a:solidFill>
                  <a:schemeClr val="tx1"/>
                </a:solidFill>
                <a:latin typeface="Arial" charset="0"/>
                <a:ea typeface="ＭＳ Ｐゴシック" pitchFamily="-107" charset="-128"/>
                <a:cs typeface="ＭＳ Ｐゴシック" pitchFamily="-107" charset="-128"/>
              </a:rPr>
              <a:t>difficult. And if the message is some more general type of data, such as a numerical</a:t>
            </a:r>
          </a:p>
          <a:p>
            <a:r>
              <a:rPr lang="en-US" sz="1200" kern="1200" baseline="0" dirty="0">
                <a:solidFill>
                  <a:schemeClr val="tx1"/>
                </a:solidFill>
                <a:latin typeface="Arial" charset="0"/>
                <a:ea typeface="ＭＳ Ｐゴシック" pitchFamily="-107" charset="-128"/>
                <a:cs typeface="ＭＳ Ｐゴシック" pitchFamily="-107" charset="-128"/>
              </a:rPr>
              <a:t>file, and this has been compressed, the problem becomes even more difficult to</a:t>
            </a:r>
          </a:p>
          <a:p>
            <a:r>
              <a:rPr lang="en-US" sz="1200" kern="1200" baseline="0" dirty="0">
                <a:solidFill>
                  <a:schemeClr val="tx1"/>
                </a:solidFill>
                <a:latin typeface="Arial" charset="0"/>
                <a:ea typeface="ＭＳ Ｐゴシック" pitchFamily="-107" charset="-128"/>
                <a:cs typeface="ＭＳ Ｐゴシック" pitchFamily="-107" charset="-128"/>
              </a:rPr>
              <a:t>automate. Thus, to supplement the brute-force approach, some degree of knowledge</a:t>
            </a:r>
          </a:p>
          <a:p>
            <a:r>
              <a:rPr lang="en-US" sz="1200" kern="1200" baseline="0" dirty="0">
                <a:solidFill>
                  <a:schemeClr val="tx1"/>
                </a:solidFill>
                <a:latin typeface="Arial" charset="0"/>
                <a:ea typeface="ＭＳ Ｐゴシック" pitchFamily="-107" charset="-128"/>
                <a:cs typeface="ＭＳ Ｐゴシック" pitchFamily="-107" charset="-128"/>
              </a:rPr>
              <a:t>about the expected plaintext is needed, and some means of automatically</a:t>
            </a:r>
          </a:p>
          <a:p>
            <a:r>
              <a:rPr lang="en-US" sz="1200" kern="1200" baseline="0" dirty="0">
                <a:solidFill>
                  <a:schemeClr val="tx1"/>
                </a:solidFill>
                <a:latin typeface="Arial" charset="0"/>
                <a:ea typeface="ＭＳ Ｐゴシック" pitchFamily="-107" charset="-128"/>
                <a:cs typeface="ＭＳ Ｐゴシック" pitchFamily="-107" charset="-128"/>
              </a:rPr>
              <a:t>distinguishing plaintext from garble is also needed.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12</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13</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14</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a:latin typeface="Arial" pitchFamily="-1" charset="0"/>
              <a:ea typeface="ＭＳ Ｐゴシック" pitchFamily="-1" charset="-128"/>
              <a:cs typeface="ＭＳ Ｐゴシック" pitchFamily="-1"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a:solidFill>
                  <a:schemeClr val="tx1"/>
                </a:solidFill>
                <a:latin typeface="Arial" charset="0"/>
                <a:ea typeface="ＭＳ Ｐゴシック" pitchFamily="-107" charset="-128"/>
                <a:cs typeface="ＭＳ Ｐゴシック" pitchFamily="-107" charset="-128"/>
              </a:rPr>
              <a:t>p , substitute</a:t>
            </a:r>
          </a:p>
          <a:p>
            <a:r>
              <a:rPr lang="en-US" sz="1200" kern="1200" baseline="0" dirty="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230E297-2321-1044-B2A3-982F69E44412}" type="slidenum">
              <a:rPr lang="en-AU">
                <a:latin typeface="Arial" pitchFamily="-1" charset="0"/>
              </a:rPr>
              <a:pPr/>
              <a:t>15</a:t>
            </a:fld>
            <a:endParaRPr lang="en-AU" dirty="0">
              <a:latin typeface="Arial"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If it is known that a given ciphertext is a Caesar cipher, then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 is easily performed: simply try all the 25 possible keys. Figure 3.3</a:t>
            </a:r>
          </a:p>
          <a:p>
            <a:r>
              <a:rPr lang="en-US" sz="1200" kern="1200" baseline="0" dirty="0">
                <a:solidFill>
                  <a:schemeClr val="tx1"/>
                </a:solidFill>
                <a:latin typeface="Arial" charset="0"/>
                <a:ea typeface="ＭＳ Ｐゴシック" pitchFamily="-107" charset="-128"/>
                <a:cs typeface="ＭＳ Ｐゴシック" pitchFamily="-107" charset="-128"/>
              </a:rPr>
              <a:t>shows the results of applying this strategy to the example ciphertext. In this case, the</a:t>
            </a:r>
          </a:p>
          <a:p>
            <a:r>
              <a:rPr lang="en-US" sz="1200" kern="1200" baseline="0" dirty="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In most networking situations, we can assume that the algorithms are known.</a:t>
            </a:r>
          </a:p>
          <a:p>
            <a:r>
              <a:rPr lang="en-US" sz="1200" kern="1200" baseline="0" dirty="0">
                <a:solidFill>
                  <a:schemeClr val="tx1"/>
                </a:solidFill>
                <a:latin typeface="Arial" charset="0"/>
                <a:ea typeface="ＭＳ Ｐゴシック" pitchFamily="-107" charset="-128"/>
                <a:cs typeface="ＭＳ Ｐゴシック" pitchFamily="-107" charset="-128"/>
              </a:rPr>
              <a:t>What generally makes brute-force cryptanalysis impractical is the use of an algorithm</a:t>
            </a:r>
          </a:p>
          <a:p>
            <a:r>
              <a:rPr lang="en-US" sz="1200" kern="1200" baseline="0" dirty="0">
                <a:solidFill>
                  <a:schemeClr val="tx1"/>
                </a:solidFill>
                <a:latin typeface="Arial" charset="0"/>
                <a:ea typeface="ＭＳ Ｐゴシック" pitchFamily="-107" charset="-128"/>
                <a:cs typeface="ＭＳ Ｐゴシック" pitchFamily="-107" charset="-128"/>
              </a:rPr>
              <a:t>that employs a large number of keys. For example, the triple DES algorithm,</a:t>
            </a:r>
          </a:p>
          <a:p>
            <a:r>
              <a:rPr lang="en-US" sz="1200" kern="1200" baseline="0" dirty="0">
                <a:solidFill>
                  <a:schemeClr val="tx1"/>
                </a:solidFill>
                <a:latin typeface="Arial" charset="0"/>
                <a:ea typeface="ＭＳ Ｐゴシック" pitchFamily="-107" charset="-128"/>
                <a:cs typeface="ＭＳ Ｐゴシック" pitchFamily="-107" charset="-128"/>
              </a:rPr>
              <a:t>examined in Chapter 7, makes use of a 168-bit key, giving a key space of 2</a:t>
            </a:r>
            <a:r>
              <a:rPr lang="en-US" sz="1200" kern="1200" baseline="30000" dirty="0">
                <a:solidFill>
                  <a:schemeClr val="tx1"/>
                </a:solidFill>
                <a:latin typeface="Arial" charset="0"/>
                <a:ea typeface="ＭＳ Ｐゴシック" pitchFamily="-107" charset="-128"/>
                <a:cs typeface="ＭＳ Ｐゴシック" pitchFamily="-107" charset="-128"/>
              </a:rPr>
              <a:t>168</a:t>
            </a:r>
            <a:r>
              <a:rPr lang="en-US" sz="1200" kern="1200" baseline="0" dirty="0">
                <a:solidFill>
                  <a:schemeClr val="tx1"/>
                </a:solidFill>
                <a:latin typeface="Arial" charset="0"/>
                <a:ea typeface="ＭＳ Ｐゴシック" pitchFamily="-107" charset="-128"/>
                <a:cs typeface="ＭＳ Ｐゴシック" pitchFamily="-107" charset="-128"/>
              </a:rPr>
              <a:t>  or</a:t>
            </a:r>
          </a:p>
          <a:p>
            <a:r>
              <a:rPr lang="en-US" sz="1200" kern="1200" baseline="0" dirty="0">
                <a:solidFill>
                  <a:schemeClr val="tx1"/>
                </a:solidFill>
                <a:latin typeface="Arial" charset="0"/>
                <a:ea typeface="ＭＳ Ｐゴシック" pitchFamily="-107" charset="-128"/>
                <a:cs typeface="ＭＳ Ｐゴシック" pitchFamily="-107" charset="-128"/>
              </a:rPr>
              <a:t>greater than 3.7 *  10</a:t>
            </a:r>
            <a:r>
              <a:rPr lang="en-US" sz="1200" kern="1200" baseline="30000" dirty="0">
                <a:solidFill>
                  <a:schemeClr val="tx1"/>
                </a:solidFill>
                <a:latin typeface="Arial" charset="0"/>
                <a:ea typeface="ＭＳ Ｐゴシック" pitchFamily="-107" charset="-128"/>
                <a:cs typeface="ＭＳ Ｐゴシック" pitchFamily="-107" charset="-128"/>
              </a:rPr>
              <a:t>50</a:t>
            </a:r>
            <a:r>
              <a:rPr lang="en-US" sz="1200" kern="1200" baseline="0" dirty="0">
                <a:solidFill>
                  <a:schemeClr val="tx1"/>
                </a:solidFill>
                <a:latin typeface="Arial" charset="0"/>
                <a:ea typeface="ＭＳ Ｐゴシック" pitchFamily="-107" charset="-128"/>
                <a:cs typeface="ＭＳ Ｐゴシック" pitchFamily="-107" charset="-128"/>
              </a:rPr>
              <a:t>  possible keys.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third characteristic is also significant. If the language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is unknown, then plaintext output may not be recognizable. Furthermore, the</a:t>
            </a:r>
          </a:p>
          <a:p>
            <a:r>
              <a:rPr lang="en-US" sz="1200" kern="1200" baseline="0" dirty="0">
                <a:solidFill>
                  <a:schemeClr val="tx1"/>
                </a:solidFill>
                <a:latin typeface="Arial" charset="0"/>
                <a:ea typeface="ＭＳ Ｐゴシック" pitchFamily="-107" charset="-128"/>
                <a:cs typeface="ＭＳ Ｐゴシック" pitchFamily="-107" charset="-128"/>
              </a:rPr>
              <a:t>input may be abbreviated or compressed in some fashion, again making recognition</a:t>
            </a:r>
          </a:p>
          <a:p>
            <a:r>
              <a:rPr lang="en-US" sz="1200" kern="1200" baseline="0" dirty="0">
                <a:solidFill>
                  <a:schemeClr val="tx1"/>
                </a:solidFill>
                <a:latin typeface="Arial" charset="0"/>
                <a:ea typeface="ＭＳ Ｐゴシック" pitchFamily="-107" charset="-128"/>
                <a:cs typeface="ＭＳ Ｐゴシック" pitchFamily="-107" charset="-128"/>
              </a:rPr>
              <a:t>difficult. For example, Figure 3.4 shows a portion of a text file compressed</a:t>
            </a:r>
          </a:p>
          <a:p>
            <a:r>
              <a:rPr lang="en-US" sz="1200" kern="1200" baseline="0" dirty="0">
                <a:solidFill>
                  <a:schemeClr val="tx1"/>
                </a:solidFill>
                <a:latin typeface="Arial" charset="0"/>
                <a:ea typeface="ＭＳ Ｐゴシック" pitchFamily="-107" charset="-128"/>
                <a:cs typeface="ＭＳ Ｐゴシック" pitchFamily="-107" charset="-128"/>
              </a:rPr>
              <a:t>using an algorithm called ZIP. If this file is then encrypted with a simple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(expanded to include more than just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 plaintext may not be recognized when it is uncovered in the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17</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18</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a:solidFill>
                  <a:schemeClr val="tx1"/>
                </a:solidFill>
                <a:latin typeface="Arial" charset="0"/>
                <a:ea typeface="ＭＳ Ｐゴシック" pitchFamily="-107" charset="-128"/>
                <a:cs typeface="ＭＳ Ｐゴシック" pitchFamily="-107" charset="-128"/>
              </a:rPr>
              <a:t>we define the term permutation . A permutation  of a finite set of elements </a:t>
            </a:r>
            <a:r>
              <a:rPr lang="en-US" sz="1200" i="1" kern="1200" baseline="0" dirty="0">
                <a:solidFill>
                  <a:schemeClr val="tx1"/>
                </a:solidFill>
                <a:latin typeface="Arial" charset="0"/>
                <a:ea typeface="ＭＳ Ｐゴシック" pitchFamily="-107" charset="-128"/>
                <a:cs typeface="ＭＳ Ｐゴシック" pitchFamily="-107" charset="-128"/>
              </a:rPr>
              <a:t>S</a:t>
            </a:r>
          </a:p>
          <a:p>
            <a:r>
              <a:rPr lang="en-US" sz="1200" kern="1200" baseline="0" dirty="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 with each element appearing exactly</a:t>
            </a:r>
          </a:p>
          <a:p>
            <a:r>
              <a:rPr lang="en-US" sz="1200" kern="1200" baseline="0" dirty="0">
                <a:solidFill>
                  <a:schemeClr val="tx1"/>
                </a:solidFill>
                <a:latin typeface="Arial" charset="0"/>
                <a:ea typeface="ＭＳ Ｐゴシック" pitchFamily="-107" charset="-128"/>
                <a:cs typeface="ＭＳ Ｐゴシック" pitchFamily="-107" charset="-128"/>
              </a:rPr>
              <a:t>once.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For example, if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abc, acb, bac, bca, cab, cba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a:solidFill>
                  <a:schemeClr val="tx1"/>
                </a:solidFill>
                <a:latin typeface="Arial" charset="0"/>
                <a:ea typeface="ＭＳ Ｐゴシック" pitchFamily="-107" charset="-128"/>
                <a:cs typeface="ＭＳ Ｐゴシック" pitchFamily="-107" charset="-128"/>
              </a:rPr>
              <a:t>26</a:t>
            </a:r>
            <a:r>
              <a:rPr lang="en-US" sz="1200" kern="1200" baseline="0" dirty="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a:solidFill>
                  <a:schemeClr val="tx1"/>
                </a:solidFill>
                <a:latin typeface="Arial" charset="0"/>
                <a:ea typeface="ＭＳ Ｐゴシック" pitchFamily="-107" charset="-128"/>
                <a:cs typeface="ＭＳ Ｐゴシック" pitchFamily="-107" charset="-128"/>
              </a:rPr>
              <a:t>techniques for cryptanalysis. Such an approach is referred to as a monoalphabetic</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 because a single cipher alphabet (mapping from plain alphabet</a:t>
            </a:r>
          </a:p>
          <a:p>
            <a:r>
              <a:rPr lang="en-US" sz="1200" kern="1200" baseline="0" dirty="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19</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a:solidFill>
                  <a:schemeClr val="tx1"/>
                </a:solidFill>
                <a:latin typeface="Arial" charset="0"/>
                <a:ea typeface="ＭＳ Ｐゴシック" pitchFamily="-107" charset="-128"/>
                <a:cs typeface="ＭＳ Ｐゴシック" pitchFamily="-107" charset="-128"/>
              </a:rPr>
              <a:t>of the plaintext (e.g., noncompressed English text), then the analyst can exploit the</a:t>
            </a:r>
          </a:p>
          <a:p>
            <a:r>
              <a:rPr lang="en-US" sz="1200" kern="1200" baseline="0" dirty="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a:solidFill>
                  <a:schemeClr val="tx1"/>
                </a:solidFill>
                <a:latin typeface="Arial" charset="0"/>
                <a:ea typeface="ＭＳ Ｐゴシック" pitchFamily="-107" charset="-128"/>
                <a:cs typeface="ＭＳ Ｐゴシック" pitchFamily="-107" charset="-128"/>
              </a:rPr>
              <a:t>a partial example here that is adapted from one in [SINK09]. The ciphertext to be</a:t>
            </a:r>
          </a:p>
          <a:p>
            <a:r>
              <a:rPr lang="en-US" sz="1200" kern="1200" baseline="0" dirty="0">
                <a:solidFill>
                  <a:schemeClr val="tx1"/>
                </a:solidFill>
                <a:latin typeface="Arial" charset="0"/>
                <a:ea typeface="ＭＳ Ｐゴシック" pitchFamily="-107" charset="-128"/>
                <a:cs typeface="ＭＳ Ｐゴシック" pitchFamily="-107" charset="-128"/>
              </a:rPr>
              <a:t>solved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a:solidFill>
                  <a:schemeClr val="tx1"/>
                </a:solidFill>
                <a:latin typeface="Arial" charset="0"/>
                <a:ea typeface="ＭＳ Ｐゴシック" pitchFamily="-107" charset="-128"/>
                <a:cs typeface="ＭＳ Ｐゴシック" pitchFamily="-107" charset="-128"/>
              </a:rPr>
              <a:t>ciphertext (in percentages)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a:solidFill>
                  <a:schemeClr val="tx1"/>
                </a:solidFill>
                <a:latin typeface="Arial" charset="0"/>
                <a:ea typeface="ＭＳ Ｐゴシック" pitchFamily="-107" charset="-128"/>
                <a:cs typeface="ＭＳ Ｐゴシック" pitchFamily="-107" charset="-128"/>
              </a:rPr>
              <a:t>M 6.67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a:solidFill>
                  <a:schemeClr val="tx1"/>
                </a:solidFill>
                <a:latin typeface="Arial" charset="0"/>
                <a:ea typeface="ＭＳ Ｐゴシック" pitchFamily="-107" charset="-128"/>
                <a:cs typeface="ＭＳ Ｐゴシック" pitchFamily="-107" charset="-128"/>
              </a:rPr>
              <a:t>to plain letters from the set {a, h, i, n, o, r, s}. The letters with the lowest</a:t>
            </a:r>
          </a:p>
          <a:p>
            <a:r>
              <a:rPr lang="en-US" sz="1200" kern="1200" baseline="0" dirty="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21</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a:solidFill>
                  <a:schemeClr val="tx1"/>
                </a:solidFill>
                <a:latin typeface="Arial" charset="0"/>
                <a:ea typeface="ＭＳ Ｐゴシック" pitchFamily="-107" charset="-128"/>
                <a:cs typeface="ＭＳ Ｐゴシック" pitchFamily="-107" charset="-128"/>
              </a:rPr>
              <a:t>as digrams . A table similar to Figure 3.5 could be drawn up showing the relative frequency</a:t>
            </a:r>
          </a:p>
          <a:p>
            <a:r>
              <a:rPr lang="en-US" sz="1200" kern="1200" baseline="0" dirty="0">
                <a:solidFill>
                  <a:schemeClr val="tx1"/>
                </a:solidFill>
                <a:latin typeface="Arial" charset="0"/>
                <a:ea typeface="ＭＳ Ｐゴシック" pitchFamily="-107" charset="-128"/>
                <a:cs typeface="ＭＳ Ｐゴシック" pitchFamily="-107" charset="-128"/>
              </a:rPr>
              <a:t>of digrams. The most common such digram is th. In our ciphertext, the most</a:t>
            </a:r>
          </a:p>
          <a:p>
            <a:r>
              <a:rPr lang="en-US" sz="1200" kern="1200" baseline="0" dirty="0">
                <a:solidFill>
                  <a:schemeClr val="tx1"/>
                </a:solidFill>
                <a:latin typeface="Arial" charset="0"/>
                <a:ea typeface="ＭＳ Ｐゴシック" pitchFamily="-107" charset="-128"/>
                <a:cs typeface="ＭＳ Ｐゴシック" pitchFamily="-107" charset="-128"/>
              </a:rPr>
              <a:t>common digram is ZW, which appears three times. So we make the correspondence</a:t>
            </a:r>
          </a:p>
          <a:p>
            <a:r>
              <a:rPr lang="en-US" sz="1200" kern="1200" baseline="0" dirty="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a:solidFill>
                  <a:schemeClr val="tx1"/>
                </a:solidFill>
                <a:latin typeface="Arial" charset="0"/>
                <a:ea typeface="ＭＳ Ｐゴシック" pitchFamily="-107" charset="-128"/>
                <a:cs typeface="ＭＳ Ｐゴシック" pitchFamily="-107" charset="-128"/>
              </a:rPr>
              <a:t>Now notice that the sequence ZWP appears in the ciphertext, and we can translate</a:t>
            </a:r>
          </a:p>
          <a:p>
            <a:r>
              <a:rPr lang="en-US" sz="1200" kern="1200" baseline="0" dirty="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a:solidFill>
                  <a:schemeClr val="tx1"/>
                </a:solidFill>
                <a:latin typeface="Arial" charset="0"/>
                <a:ea typeface="ＭＳ Ｐゴシック" pitchFamily="-107" charset="-128"/>
                <a:cs typeface="ＭＳ Ｐゴシック" pitchFamily="-107" charset="-128"/>
              </a:rPr>
              <a:t>four letters form a complete word, but if they do, it is of the form th_t. If so, S</a:t>
            </a:r>
          </a:p>
          <a:p>
            <a:r>
              <a:rPr lang="en-US" sz="1200" kern="1200" baseline="0" dirty="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a:solidFill>
                  <a:schemeClr val="tx1"/>
                </a:solidFill>
                <a:latin typeface="Arial" charset="0"/>
                <a:ea typeface="ＭＳ Ｐゴシック" pitchFamily="-107" charset="-128"/>
                <a:cs typeface="ＭＳ Ｐゴシック" pitchFamily="-107" charset="-128"/>
              </a:rPr>
              <a:t>   t    a                     e      e    te      a    that     e   e   a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a:solidFill>
                  <a:schemeClr val="tx1"/>
                </a:solidFill>
                <a:latin typeface="Arial" charset="0"/>
                <a:ea typeface="ＭＳ Ｐゴシック" pitchFamily="-107" charset="-128"/>
                <a:cs typeface="ＭＳ Ｐゴシック" pitchFamily="-107" charset="-128"/>
              </a:rPr>
              <a:t>        e   t          ta    t    ha   e   ee     a   e       th            t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a:solidFill>
                  <a:schemeClr val="tx1"/>
                </a:solidFill>
                <a:latin typeface="Arial" charset="0"/>
                <a:ea typeface="ＭＳ Ｐゴシック" pitchFamily="-107" charset="-128"/>
                <a:cs typeface="ＭＳ Ｐゴシック" pitchFamily="-107" charset="-128"/>
              </a:rPr>
              <a:t>   e     e   e    tat      e           the         t</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a:solidFill>
                  <a:schemeClr val="tx1"/>
                </a:solidFill>
                <a:latin typeface="Arial" charset="0"/>
                <a:ea typeface="ＭＳ Ｐゴシック" pitchFamily="-107" charset="-128"/>
                <a:cs typeface="ＭＳ Ｐゴシック" pitchFamily="-107" charset="-128"/>
              </a:rPr>
              <a:t>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a:solidFill>
                  <a:schemeClr val="tx1"/>
                </a:solidFill>
                <a:latin typeface="Arial" charset="0"/>
                <a:ea typeface="ＭＳ Ｐゴシック" pitchFamily="-107" charset="-128"/>
                <a:cs typeface="ＭＳ Ｐゴシック" pitchFamily="-107" charset="-128"/>
              </a:rPr>
              <a:t>representatives of the Viet cong in Moscow</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Monoalphabetic ciphers are easy to break because they reflect the frequency</a:t>
            </a:r>
          </a:p>
          <a:p>
            <a:r>
              <a:rPr lang="en-US" sz="1200" kern="1200" baseline="0" dirty="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a:solidFill>
                  <a:schemeClr val="tx1"/>
                </a:solidFill>
                <a:latin typeface="Arial" charset="0"/>
                <a:ea typeface="ＭＳ Ｐゴシック" pitchFamily="-107" charset="-128"/>
                <a:cs typeface="ＭＳ Ｐゴシック" pitchFamily="-107" charset="-128"/>
              </a:rPr>
              <a:t>only one element of ciphertext, and multiple-letter patterns (e.g., digram frequencies)</a:t>
            </a:r>
          </a:p>
          <a:p>
            <a:r>
              <a:rPr lang="en-US" sz="1200" kern="1200" baseline="0" dirty="0">
                <a:solidFill>
                  <a:schemeClr val="tx1"/>
                </a:solidFill>
                <a:latin typeface="Arial" charset="0"/>
                <a:ea typeface="ＭＳ Ｐゴシック" pitchFamily="-107" charset="-128"/>
                <a:cs typeface="ＭＳ Ｐゴシック" pitchFamily="-107" charset="-128"/>
              </a:rPr>
              <a:t>still survive in the ciphertext, making cryptanalysis relatively straightforward.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a:solidFill>
                  <a:schemeClr val="tx1"/>
                </a:solidFill>
                <a:latin typeface="Arial" charset="0"/>
                <a:ea typeface="ＭＳ Ｐゴシック" pitchFamily="-107" charset="-128"/>
                <a:cs typeface="ＭＳ Ｐゴシック" pitchFamily="-107" charset="-128"/>
              </a:rPr>
              <a:t>which the structure of the plaintext survives in the ciphertext: One approach is to</a:t>
            </a:r>
          </a:p>
          <a:p>
            <a:r>
              <a:rPr lang="en-US" sz="1200" kern="1200" baseline="0" dirty="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a:solidFill>
                  <a:schemeClr val="tx1"/>
                </a:solidFill>
                <a:latin typeface="Arial" charset="0"/>
                <a:ea typeface="ＭＳ Ｐゴシック" pitchFamily="-107" charset="-128"/>
                <a:cs typeface="ＭＳ Ｐゴシック" pitchFamily="-107" charset="-128"/>
              </a:rPr>
              <a:t>encryption, was the only type of encryption in use prior to the development of </a:t>
            </a:r>
            <a:r>
              <a:rPr lang="en-US" sz="1200" kern="1200" baseline="0" dirty="0" err="1">
                <a:solidFill>
                  <a:schemeClr val="tx1"/>
                </a:solidFill>
                <a:latin typeface="Arial" charset="0"/>
                <a:ea typeface="ＭＳ Ｐゴシック" pitchFamily="-107" charset="-128"/>
                <a:cs typeface="ＭＳ Ｐゴシック" pitchFamily="-107" charset="-128"/>
              </a:rPr>
              <a:t>publickey</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dirty="0">
                <a:solidFill>
                  <a:schemeClr val="tx1"/>
                </a:solidFill>
                <a:latin typeface="Arial" charset="0"/>
                <a:ea typeface="ＭＳ Ｐゴシック" pitchFamily="-107" charset="-128"/>
                <a:cs typeface="ＭＳ Ｐゴシック" pitchFamily="-107" charset="-128"/>
              </a:rPr>
              <a:t>most widely used symmetric cipher: DES and AES.</a:t>
            </a:r>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22</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23</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a:solidFill>
                  <a:schemeClr val="tx1"/>
                </a:solidFill>
                <a:latin typeface="Arial" charset="0"/>
                <a:ea typeface="ＭＳ Ｐゴシック" pitchFamily="-107" charset="-128"/>
                <a:cs typeface="ＭＳ Ｐゴシック" pitchFamily="-107" charset="-128"/>
              </a:rPr>
              <a:t>monarch</a:t>
            </a:r>
            <a:r>
              <a:rPr lang="en-US" sz="1200" kern="1200" baseline="0" dirty="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DDA18FF-09AB-534E-BCD5-8E9C52E261E8}" type="slidenum">
              <a:rPr lang="en-AU" smtClean="0"/>
              <a:pPr>
                <a:defRPr/>
              </a:pPr>
              <a:t>24</a:t>
            </a:fld>
            <a:endParaRPr lang="en-AU" dirty="0"/>
          </a:p>
        </p:txBody>
      </p:sp>
    </p:spTree>
    <p:extLst>
      <p:ext uri="{BB962C8B-B14F-4D97-AF65-F5344CB8AC3E}">
        <p14:creationId xmlns:p14="http://schemas.microsoft.com/office/powerpoint/2010/main" val="3077541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Despite this level of confidence in its security, the Playfair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ciphertext are generally sufficient.</a:t>
            </a:r>
          </a:p>
          <a:p>
            <a:r>
              <a:rPr lang="en-US" sz="1200" kern="1200" baseline="0" dirty="0">
                <a:solidFill>
                  <a:schemeClr val="tx1"/>
                </a:solidFill>
                <a:latin typeface="Arial" charset="0"/>
                <a:ea typeface="ＭＳ Ｐゴシック" pitchFamily="-107" charset="-128"/>
                <a:cs typeface="ＭＳ Ｐゴシック" pitchFamily="-107" charset="-128"/>
              </a:rPr>
              <a:t>One way of revealing the effectiveness of the Playfair and other ciphers</a:t>
            </a:r>
          </a:p>
          <a:p>
            <a:r>
              <a:rPr lang="en-US" sz="1200" kern="1200" baseline="0" dirty="0">
                <a:solidFill>
                  <a:schemeClr val="tx1"/>
                </a:solidFill>
                <a:latin typeface="Arial" charset="0"/>
                <a:ea typeface="ＭＳ Ｐゴシック" pitchFamily="-107" charset="-128"/>
                <a:cs typeface="ＭＳ Ｐゴシック" pitchFamily="-107" charset="-128"/>
              </a:rPr>
              <a:t>is shown in Figure 3.6. The line labeled plaintext  plots a typical frequency</a:t>
            </a:r>
          </a:p>
          <a:p>
            <a:r>
              <a:rPr lang="en-US" sz="1200" kern="1200" baseline="0" dirty="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 cipher, because the frequency values for individual</a:t>
            </a:r>
          </a:p>
          <a:p>
            <a:r>
              <a:rPr lang="en-US" sz="1200" kern="1200" baseline="0" dirty="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a:solidFill>
                  <a:schemeClr val="tx1"/>
                </a:solidFill>
                <a:latin typeface="Arial" charset="0"/>
                <a:ea typeface="ＭＳ Ｐゴシック" pitchFamily="-107" charset="-128"/>
                <a:cs typeface="ＭＳ Ｐゴシック" pitchFamily="-107" charset="-128"/>
              </a:rPr>
              <a:t>most frequently used letter. Using the results of Figure 2.5, we see that</a:t>
            </a:r>
          </a:p>
          <a:p>
            <a:r>
              <a:rPr lang="en-US" sz="1200" kern="1200" baseline="0" dirty="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.6 also shows the frequency distribution that results when the text</a:t>
            </a:r>
          </a:p>
          <a:p>
            <a:r>
              <a:rPr lang="en-US" sz="1200" kern="1200" baseline="0" dirty="0">
                <a:solidFill>
                  <a:schemeClr val="tx1"/>
                </a:solidFill>
                <a:latin typeface="Arial" charset="0"/>
                <a:ea typeface="ＭＳ Ｐゴシック" pitchFamily="-107" charset="-128"/>
                <a:cs typeface="ＭＳ Ｐゴシック" pitchFamily="-107" charset="-128"/>
              </a:rPr>
              <a:t>is encrypted using the Playfair cipher. To normalize the plot,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each letter in the ciphertext was again divided by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a:solidFill>
                  <a:schemeClr val="tx1"/>
                </a:solidFill>
                <a:latin typeface="Arial" charset="0"/>
                <a:ea typeface="ＭＳ Ｐゴシック" pitchFamily="-107" charset="-128"/>
                <a:cs typeface="ＭＳ Ｐゴシック" pitchFamily="-107" charset="-128"/>
              </a:rPr>
              <a:t>information were totally concealed in the encryption process, the ciphertext plot</a:t>
            </a:r>
          </a:p>
          <a:p>
            <a:r>
              <a:rPr lang="en-US" sz="1200" kern="1200" baseline="0" dirty="0">
                <a:solidFill>
                  <a:schemeClr val="tx1"/>
                </a:solidFill>
                <a:latin typeface="Arial" charset="0"/>
                <a:ea typeface="ＭＳ Ｐゴシック" pitchFamily="-107" charset="-128"/>
                <a:cs typeface="ＭＳ Ｐゴシック" pitchFamily="-107" charset="-128"/>
              </a:rPr>
              <a:t>of frequencies would be flat, and cryptanalysis using ciphertext only would be</a:t>
            </a:r>
          </a:p>
          <a:p>
            <a:r>
              <a:rPr lang="en-US" sz="1200" kern="1200" baseline="0" dirty="0">
                <a:solidFill>
                  <a:schemeClr val="tx1"/>
                </a:solidFill>
                <a:latin typeface="Arial" charset="0"/>
                <a:ea typeface="ＭＳ Ｐゴシック" pitchFamily="-107" charset="-128"/>
                <a:cs typeface="ＭＳ Ｐゴシック" pitchFamily="-107" charset="-128"/>
              </a:rPr>
              <a:t>effectively impossible. As the figure shows, the Playfair cipher has a flatter distribution</a:t>
            </a:r>
          </a:p>
          <a:p>
            <a:r>
              <a:rPr lang="en-US" sz="1200" kern="1200" baseline="0" dirty="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a:solidFill>
                  <a:schemeClr val="tx1"/>
                </a:solidFill>
                <a:latin typeface="Arial" charset="0"/>
                <a:ea typeface="ＭＳ Ｐゴシック" pitchFamily="-107" charset="-128"/>
                <a:cs typeface="ＭＳ Ｐゴシック" pitchFamily="-107" charset="-128"/>
              </a:rPr>
              <a:t>a cryptanalyst to work with. The plot also shows the Vigenère cipher, discussed</a:t>
            </a:r>
          </a:p>
          <a:p>
            <a:r>
              <a:rPr lang="en-US" sz="1200" kern="1200" baseline="0" dirty="0">
                <a:solidFill>
                  <a:schemeClr val="tx1"/>
                </a:solidFill>
                <a:latin typeface="Arial" charset="0"/>
                <a:ea typeface="ＭＳ Ｐゴシック" pitchFamily="-107" charset="-128"/>
                <a:cs typeface="ＭＳ Ｐゴシック" pitchFamily="-107" charset="-128"/>
              </a:rPr>
              <a:t>subsequently. The Hill  and Vigenère curves on the plot are based on results</a:t>
            </a:r>
          </a:p>
          <a:p>
            <a:r>
              <a:rPr lang="en-US" sz="1200" kern="1200" baseline="0" dirty="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25</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interesting multiletter cipher is the Hill cipher, developed by the mathematician</a:t>
            </a:r>
          </a:p>
          <a:p>
            <a:r>
              <a:rPr lang="en-US" sz="1200" kern="1200" baseline="0" dirty="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a:solidFill>
                  <a:schemeClr val="tx1"/>
                </a:solidFill>
                <a:latin typeface="Arial" charset="0"/>
                <a:ea typeface="ＭＳ Ｐゴシック" pitchFamily="-107" charset="-128"/>
                <a:cs typeface="ＭＳ Ｐゴシック" pitchFamily="-107" charset="-128"/>
              </a:rPr>
              <a:t>multiplication and inversion, see Appendix 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a:solidFill>
                  <a:schemeClr val="tx1"/>
                </a:solidFill>
                <a:latin typeface="Arial" charset="0"/>
                <a:ea typeface="ＭＳ Ｐゴシック" pitchFamily="-107" charset="-128"/>
                <a:cs typeface="ＭＳ Ｐゴシック" pitchFamily="-107" charset="-128"/>
              </a:rPr>
              <a:t>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of a square matrix </a:t>
            </a:r>
            <a:r>
              <a:rPr lang="en-US" sz="1200" b="1" kern="1200" baseline="0" dirty="0">
                <a:solidFill>
                  <a:schemeClr val="tx1"/>
                </a:solidFill>
                <a:latin typeface="Arial" charset="0"/>
                <a:ea typeface="ＭＳ Ｐゴシック" pitchFamily="-107" charset="-128"/>
                <a:cs typeface="ＭＳ Ｐゴシック" pitchFamily="-107" charset="-128"/>
              </a:rPr>
              <a:t>M  </a:t>
            </a:r>
            <a:r>
              <a:rPr lang="en-US" sz="1200" b="0" kern="1200" baseline="0" dirty="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a:solidFill>
                  <a:schemeClr val="tx1"/>
                </a:solidFill>
                <a:latin typeface="Arial" charset="0"/>
                <a:ea typeface="ＭＳ Ｐゴシック" pitchFamily="-107" charset="-128"/>
                <a:cs typeface="ＭＳ Ｐゴシック" pitchFamily="-107" charset="-128"/>
              </a:rPr>
              <a:t>M (M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 = M</a:t>
            </a:r>
            <a:r>
              <a:rPr lang="en-US" sz="1200" b="1"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M = I , </a:t>
            </a:r>
            <a:r>
              <a:rPr lang="en-US" sz="1200" b="0" kern="1200" baseline="0" dirty="0">
                <a:solidFill>
                  <a:schemeClr val="tx1"/>
                </a:solidFill>
                <a:latin typeface="Arial" charset="0"/>
                <a:ea typeface="ＭＳ Ｐゴシック" pitchFamily="-107" charset="-128"/>
                <a:cs typeface="ＭＳ Ｐゴシック" pitchFamily="-107" charset="-128"/>
              </a:rPr>
              <a:t>wher</a:t>
            </a:r>
            <a:r>
              <a:rPr lang="en-US" sz="1200" b="1" kern="1200" baseline="0" dirty="0">
                <a:solidFill>
                  <a:schemeClr val="tx1"/>
                </a:solidFill>
                <a:latin typeface="Arial" charset="0"/>
                <a:ea typeface="ＭＳ Ｐゴシック" pitchFamily="-107" charset="-128"/>
                <a:cs typeface="ＭＳ Ｐゴシック" pitchFamily="-107" charset="-128"/>
              </a:rPr>
              <a:t>e I  </a:t>
            </a:r>
            <a:r>
              <a:rPr lang="en-US" sz="1200" b="0" kern="1200" baseline="0" dirty="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a:solidFill>
                  <a:schemeClr val="tx1"/>
                </a:solidFill>
                <a:latin typeface="Arial" charset="0"/>
                <a:ea typeface="ＭＳ Ｐゴシック" pitchFamily="-107" charset="-128"/>
                <a:cs typeface="ＭＳ Ｐゴシック" pitchFamily="-107" charset="-128"/>
              </a:rPr>
              <a:t>. I  </a:t>
            </a:r>
            <a:r>
              <a:rPr lang="en-US" sz="1200" b="0" kern="1200" baseline="0" dirty="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a:solidFill>
                  <a:schemeClr val="tx1"/>
                </a:solidFill>
                <a:latin typeface="Arial" charset="0"/>
                <a:ea typeface="ＭＳ Ｐゴシック" pitchFamily="-107" charset="-128"/>
                <a:cs typeface="ＭＳ Ｐゴシック" pitchFamily="-107" charset="-128"/>
              </a:rPr>
              <a:t>equation.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a:solidFill>
                  <a:schemeClr val="tx1"/>
                </a:solidFill>
                <a:latin typeface="Arial" charset="0"/>
                <a:ea typeface="ＭＳ Ｐゴシック" pitchFamily="-107" charset="-128"/>
                <a:cs typeface="ＭＳ Ｐゴシック" pitchFamily="-107" charset="-128"/>
              </a:rPr>
              <a:t>of determinant. For any square matrix (m * m ), the determinant  equals the sum of</a:t>
            </a:r>
          </a:p>
          <a:p>
            <a:r>
              <a:rPr lang="en-US" sz="1200" kern="1200" baseline="0" dirty="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a:solidFill>
                  <a:schemeClr val="tx1"/>
                </a:solidFill>
                <a:latin typeface="Arial" charset="0"/>
                <a:ea typeface="ＭＳ Ｐゴシック" pitchFamily="-107" charset="-128"/>
                <a:cs typeface="ＭＳ Ｐゴシック" pitchFamily="-107" charset="-128"/>
              </a:rPr>
              <a:t>and substitutes for them m  ciphertext letters. The substitution is determined</a:t>
            </a:r>
          </a:p>
          <a:p>
            <a:r>
              <a:rPr lang="en-US" sz="1200" kern="1200" baseline="0" dirty="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Playfair, the strength of the Hill cipher is that it completely hides</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Although the Hill cipher is strong against a ciphertext-only attack, it is</a:t>
            </a:r>
          </a:p>
          <a:p>
            <a:r>
              <a:rPr lang="en-US" sz="1200" kern="1200" baseline="0" dirty="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26</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EBAFD47-136D-274F-8F53-1A334E3EE086}" type="slidenum">
              <a:rPr lang="en-AU">
                <a:latin typeface="Arial" pitchFamily="-1" charset="0"/>
              </a:rPr>
              <a:pPr/>
              <a:t>3</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kern="1200" baseline="0" dirty="0">
                <a:solidFill>
                  <a:schemeClr val="tx1"/>
                </a:solidFill>
                <a:latin typeface="Arial" charset="0"/>
                <a:ea typeface="ＭＳ Ｐゴシック" pitchFamily="-107" charset="-128"/>
                <a:cs typeface="ＭＳ Ｐゴシック" pitchFamily="-107" charset="-128"/>
              </a:rPr>
              <a:t>plaintext , while the coded message is called the ciphertext . The process of converting</a:t>
            </a:r>
          </a:p>
          <a:p>
            <a:r>
              <a:rPr lang="en-US" sz="1200" kern="1200" baseline="0" dirty="0">
                <a:solidFill>
                  <a:schemeClr val="tx1"/>
                </a:solidFill>
                <a:latin typeface="Arial" charset="0"/>
                <a:ea typeface="ＭＳ Ｐゴシック" pitchFamily="-107" charset="-128"/>
                <a:cs typeface="ＭＳ Ｐゴシック" pitchFamily="-107" charset="-128"/>
              </a:rPr>
              <a:t>from plaintext to ciphertext is known as enciphering  or encryption ; restoring the</a:t>
            </a:r>
          </a:p>
          <a:p>
            <a:r>
              <a:rPr lang="en-US" sz="1200" kern="1200" baseline="0" dirty="0">
                <a:solidFill>
                  <a:schemeClr val="tx1"/>
                </a:solidFill>
                <a:latin typeface="Arial" charset="0"/>
                <a:ea typeface="ＭＳ Ｐゴシック" pitchFamily="-107" charset="-128"/>
                <a:cs typeface="ＭＳ Ｐゴシック" pitchFamily="-107" charset="-128"/>
              </a:rPr>
              <a:t>plaintext from the ciphertext is deciphering  or decryption . The many schemes used</a:t>
            </a:r>
          </a:p>
          <a:p>
            <a:r>
              <a:rPr lang="en-US" sz="1200" kern="1200" baseline="0" dirty="0">
                <a:solidFill>
                  <a:schemeClr val="tx1"/>
                </a:solidFill>
                <a:latin typeface="Arial" charset="0"/>
                <a:ea typeface="ＭＳ Ｐゴシック" pitchFamily="-107" charset="-128"/>
                <a:cs typeface="ＭＳ Ｐゴシック" pitchFamily="-107" charset="-128"/>
              </a:rPr>
              <a:t>for encryption constitute the area of study known as cryptography . Such a scheme</a:t>
            </a:r>
          </a:p>
          <a:p>
            <a:r>
              <a:rPr lang="en-US" sz="1200" kern="1200" baseline="0" dirty="0">
                <a:solidFill>
                  <a:schemeClr val="tx1"/>
                </a:solidFill>
                <a:latin typeface="Arial" charset="0"/>
                <a:ea typeface="ＭＳ Ｐゴシック" pitchFamily="-107" charset="-128"/>
                <a:cs typeface="ＭＳ Ｐゴシック" pitchFamily="-107" charset="-128"/>
              </a:rPr>
              <a:t>is known as a cryptographic system  or a cipher . Techniques used for deciphering a</a:t>
            </a:r>
          </a:p>
          <a:p>
            <a:r>
              <a:rPr lang="en-US" sz="1200" kern="1200" baseline="0" dirty="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cryptanalysis .</a:t>
            </a:r>
          </a:p>
          <a:p>
            <a:r>
              <a:rPr lang="en-US" sz="1200" kern="1200" baseline="0" dirty="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a:solidFill>
                  <a:schemeClr val="tx1"/>
                </a:solidFill>
                <a:latin typeface="Arial" charset="0"/>
                <a:ea typeface="ＭＳ Ｐゴシック" pitchFamily="-107" charset="-128"/>
                <a:cs typeface="ＭＳ Ｐゴシック" pitchFamily="-107" charset="-128"/>
              </a:rPr>
              <a:t>cryptography and cryptanalysis together are called cryptology .</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kern="1200" baseline="0" dirty="0">
                <a:solidFill>
                  <a:schemeClr val="tx1"/>
                </a:solidFill>
                <a:latin typeface="Arial" charset="0"/>
                <a:ea typeface="ＭＳ Ｐゴシック" pitchFamily="-107" charset="-128"/>
                <a:cs typeface="ＭＳ Ｐゴシック" pitchFamily="-107" charset="-128"/>
              </a:rPr>
              <a:t> A symmetric encryption scheme has five ingredients (Figure 3.1)</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Plaintext:  This is the original intelligible message or data that is fed into the</a:t>
            </a:r>
          </a:p>
          <a:p>
            <a:r>
              <a:rPr lang="en-US" sz="1200" b="0" kern="1200" baseline="0" dirty="0">
                <a:solidFill>
                  <a:schemeClr val="tx1"/>
                </a:solidFill>
                <a:latin typeface="Arial" charset="0"/>
                <a:ea typeface="ＭＳ Ｐゴシック" pitchFamily="-107" charset="-128"/>
                <a:cs typeface="ＭＳ Ｐゴシック" pitchFamily="-107" charset="-128"/>
              </a:rPr>
              <a:t>algorithm as input.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Encryption algorithm:  The encryption algorithm performs various substitutions</a:t>
            </a:r>
          </a:p>
          <a:p>
            <a:r>
              <a:rPr lang="en-US" sz="1200" b="0" kern="1200" baseline="0" dirty="0">
                <a:solidFill>
                  <a:schemeClr val="tx1"/>
                </a:solidFill>
                <a:latin typeface="Arial" charset="0"/>
                <a:ea typeface="ＭＳ Ｐゴシック" pitchFamily="-107" charset="-128"/>
                <a:cs typeface="ＭＳ Ｐゴシック" pitchFamily="-107" charset="-128"/>
              </a:rPr>
              <a:t>and transformations on the plaintext.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Secret key:  The secret key is also input to the encryption algorithm. The key is</a:t>
            </a:r>
          </a:p>
          <a:p>
            <a:r>
              <a:rPr lang="en-US" sz="1200" b="0" kern="1200" baseline="0" dirty="0">
                <a:solidFill>
                  <a:schemeClr val="tx1"/>
                </a:solidFill>
                <a:latin typeface="Arial" charset="0"/>
                <a:ea typeface="ＭＳ Ｐゴシック" pitchFamily="-107" charset="-128"/>
                <a:cs typeface="ＭＳ Ｐゴシック" pitchFamily="-107" charset="-128"/>
              </a:rPr>
              <a:t>a value independent of the plaintext and of the algorithm. The algorithm will</a:t>
            </a:r>
          </a:p>
          <a:p>
            <a:r>
              <a:rPr lang="en-US" sz="1200" b="0" kern="1200" baseline="0" dirty="0">
                <a:solidFill>
                  <a:schemeClr val="tx1"/>
                </a:solidFill>
                <a:latin typeface="Arial" charset="0"/>
                <a:ea typeface="ＭＳ Ｐゴシック" pitchFamily="-107" charset="-128"/>
                <a:cs typeface="ＭＳ Ｐゴシック" pitchFamily="-107" charset="-128"/>
              </a:rPr>
              <a:t>produce a different output depending on the specific key being used at the</a:t>
            </a:r>
          </a:p>
          <a:p>
            <a:r>
              <a:rPr lang="en-US" sz="1200" b="0" kern="1200" baseline="0" dirty="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b="0" kern="1200" baseline="0" dirty="0">
                <a:solidFill>
                  <a:schemeClr val="tx1"/>
                </a:solidFill>
                <a:latin typeface="Arial" charset="0"/>
                <a:ea typeface="ＭＳ Ｐゴシック" pitchFamily="-107" charset="-128"/>
                <a:cs typeface="ＭＳ Ｐゴシック" pitchFamily="-107" charset="-128"/>
              </a:rPr>
              <a:t>depend on the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a:solidFill>
                  <a:schemeClr val="tx1"/>
                </a:solidFill>
                <a:latin typeface="Arial" charset="0"/>
                <a:ea typeface="ＭＳ Ｐゴシック" pitchFamily="-107" charset="-128"/>
                <a:cs typeface="ＭＳ Ｐゴシック" pitchFamily="-107" charset="-128"/>
              </a:rPr>
              <a:t>produce two different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The ciphertext is an apparently random</a:t>
            </a:r>
          </a:p>
          <a:p>
            <a:r>
              <a:rPr lang="en-US" sz="1200" kern="1200" baseline="0" dirty="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a:solidFill>
                  <a:schemeClr val="tx1"/>
                </a:solidFill>
                <a:latin typeface="Arial" charset="0"/>
                <a:ea typeface="ＭＳ Ｐゴシック" pitchFamily="-107" charset="-128"/>
                <a:cs typeface="ＭＳ Ｐゴシック" pitchFamily="-107" charset="-128"/>
              </a:rPr>
              <a:t>reverse. It takes the ciphertext and the secret key and produces the original</a:t>
            </a:r>
          </a:p>
          <a:p>
            <a:r>
              <a:rPr lang="en-US" sz="1200" kern="1200" baseline="0" dirty="0">
                <a:solidFill>
                  <a:schemeClr val="tx1"/>
                </a:solidFill>
                <a:latin typeface="Arial" charset="0"/>
                <a:ea typeface="ＭＳ Ｐゴシック" pitchFamily="-107" charset="-128"/>
                <a:cs typeface="ＭＳ Ｐゴシック" pitchFamily="-107" charset="-128"/>
              </a:rPr>
              <a:t>plaintext.</a:t>
            </a:r>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7AB4349-EBA6-734F-968E-76D033A1EA87}" type="slidenum">
              <a:rPr lang="en-AU">
                <a:latin typeface="Arial" pitchFamily="-1" charset="0"/>
              </a:rPr>
              <a:pPr/>
              <a:t>5</a:t>
            </a:fld>
            <a:endParaRPr lang="en-AU" dirty="0">
              <a:latin typeface="Arial" pitchFamily="-1"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There are two requirements for secure use of conventional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We need a strong encryption algorithm. At a minimum, we would like the algorithm</a:t>
            </a:r>
          </a:p>
          <a:p>
            <a:r>
              <a:rPr lang="en-US" sz="1200" kern="1200" baseline="0" dirty="0">
                <a:solidFill>
                  <a:schemeClr val="tx1"/>
                </a:solidFill>
                <a:latin typeface="Arial" charset="0"/>
                <a:ea typeface="ＭＳ Ｐゴシック" pitchFamily="-107" charset="-128"/>
                <a:cs typeface="ＭＳ Ｐゴシック" pitchFamily="-107" charset="-128"/>
              </a:rPr>
              <a:t>to be such that an opponent who knows the algorithm and has access to</a:t>
            </a:r>
          </a:p>
          <a:p>
            <a:r>
              <a:rPr lang="en-US" sz="1200" kern="1200" baseline="0" dirty="0">
                <a:solidFill>
                  <a:schemeClr val="tx1"/>
                </a:solidFill>
                <a:latin typeface="Arial" charset="0"/>
                <a:ea typeface="ＭＳ Ｐゴシック" pitchFamily="-107" charset="-128"/>
                <a:cs typeface="ＭＳ Ｐゴシック" pitchFamily="-107" charset="-128"/>
              </a:rPr>
              <a:t>one or more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would be unable to decipher the ciphertext or figure</a:t>
            </a:r>
          </a:p>
          <a:p>
            <a:r>
              <a:rPr lang="en-US" sz="1200" kern="1200" baseline="0" dirty="0">
                <a:solidFill>
                  <a:schemeClr val="tx1"/>
                </a:solidFill>
                <a:latin typeface="Arial" charset="0"/>
                <a:ea typeface="ＭＳ Ｐゴシック" pitchFamily="-107" charset="-128"/>
                <a:cs typeface="ＭＳ Ｐゴシック" pitchFamily="-107" charset="-128"/>
              </a:rPr>
              <a:t>out the key. This requirement is usually stated in a stronger form: The opponent</a:t>
            </a:r>
          </a:p>
          <a:p>
            <a:r>
              <a:rPr lang="en-US" sz="1200" kern="1200" baseline="0" dirty="0">
                <a:solidFill>
                  <a:schemeClr val="tx1"/>
                </a:solidFill>
                <a:latin typeface="Arial" charset="0"/>
                <a:ea typeface="ＭＳ Ｐゴシック" pitchFamily="-107" charset="-128"/>
                <a:cs typeface="ＭＳ Ｐゴシック" pitchFamily="-107" charset="-128"/>
              </a:rPr>
              <a:t>should be unable to decrypt ciphertext or discover the key even if he or</a:t>
            </a:r>
          </a:p>
          <a:p>
            <a:r>
              <a:rPr lang="en-US" sz="1200" kern="1200" baseline="0" dirty="0">
                <a:solidFill>
                  <a:schemeClr val="tx1"/>
                </a:solidFill>
                <a:latin typeface="Arial" charset="0"/>
                <a:ea typeface="ＭＳ Ｐゴシック" pitchFamily="-107" charset="-128"/>
                <a:cs typeface="ＭＳ Ｐゴシック" pitchFamily="-107" charset="-128"/>
              </a:rPr>
              <a:t>she is in possession of a number of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together with the plaintext that</a:t>
            </a:r>
          </a:p>
          <a:p>
            <a:r>
              <a:rPr lang="en-US" sz="1200" kern="1200" baseline="0" dirty="0">
                <a:solidFill>
                  <a:schemeClr val="tx1"/>
                </a:solidFill>
                <a:latin typeface="Arial" charset="0"/>
                <a:ea typeface="ＭＳ Ｐゴシック" pitchFamily="-107" charset="-128"/>
                <a:cs typeface="ＭＳ Ｐゴシック" pitchFamily="-107" charset="-128"/>
              </a:rPr>
              <a:t>produced each ciphertext.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assume that it is impractical to decrypt a message on the basis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plus  knowledge of the encryption/decryption algorithm. In other words,</a:t>
            </a:r>
          </a:p>
          <a:p>
            <a:r>
              <a:rPr lang="en-US" sz="1200" kern="1200" baseline="0" dirty="0">
                <a:solidFill>
                  <a:schemeClr val="tx1"/>
                </a:solidFill>
                <a:latin typeface="Arial" charset="0"/>
                <a:ea typeface="ＭＳ Ｐゴシック" pitchFamily="-107" charset="-128"/>
                <a:cs typeface="ＭＳ Ｐゴシック" pitchFamily="-107" charset="-128"/>
              </a:rPr>
              <a:t>we do not need to keep the algorithm secret; we need to keep only the key secret.</a:t>
            </a:r>
          </a:p>
          <a:p>
            <a:r>
              <a:rPr lang="en-US" sz="1200" kern="1200" baseline="0" dirty="0">
                <a:solidFill>
                  <a:schemeClr val="tx1"/>
                </a:solidFill>
                <a:latin typeface="Arial" charset="0"/>
                <a:ea typeface="ＭＳ Ｐゴシック" pitchFamily="-107" charset="-128"/>
                <a:cs typeface="ＭＳ Ｐゴシック" pitchFamily="-107" charset="-128"/>
              </a:rPr>
              <a:t>This feature of symmetric encryption is what makes it feasible for widespread use.</a:t>
            </a:r>
          </a:p>
          <a:p>
            <a:r>
              <a:rPr lang="en-US" sz="1200" kern="1200" baseline="0" dirty="0">
                <a:solidFill>
                  <a:schemeClr val="tx1"/>
                </a:solidFill>
                <a:latin typeface="Arial" charset="0"/>
                <a:ea typeface="ＭＳ Ｐゴシック" pitchFamily="-107" charset="-128"/>
                <a:cs typeface="ＭＳ Ｐゴシック" pitchFamily="-107" charset="-128"/>
              </a:rPr>
              <a:t>The fact that the algorithm need not be kept secret means that manufacturers can</a:t>
            </a:r>
          </a:p>
          <a:p>
            <a:r>
              <a:rPr lang="en-US" sz="1200" kern="1200" baseline="0" dirty="0">
                <a:solidFill>
                  <a:schemeClr val="tx1"/>
                </a:solidFill>
                <a:latin typeface="Arial" charset="0"/>
                <a:ea typeface="ＭＳ Ｐゴシック" pitchFamily="-107" charset="-128"/>
                <a:cs typeface="ＭＳ Ｐゴシック" pitchFamily="-107" charset="-128"/>
              </a:rPr>
              <a:t>and have developed low-cost chip implementations of data encryption algorithms.</a:t>
            </a:r>
          </a:p>
          <a:p>
            <a:r>
              <a:rPr lang="en-US" sz="1200" kern="1200" baseline="0" dirty="0">
                <a:solidFill>
                  <a:schemeClr val="tx1"/>
                </a:solidFill>
                <a:latin typeface="Arial" charset="0"/>
                <a:ea typeface="ＭＳ Ｐゴシック" pitchFamily="-107" charset="-128"/>
                <a:cs typeface="ＭＳ Ｐゴシック" pitchFamily="-107" charset="-128"/>
              </a:rPr>
              <a:t>These chips are widely available and incorporated into a number of products. With</a:t>
            </a:r>
          </a:p>
          <a:p>
            <a:r>
              <a:rPr lang="en-US" sz="1200" kern="1200" baseline="0" dirty="0">
                <a:solidFill>
                  <a:schemeClr val="tx1"/>
                </a:solidFill>
                <a:latin typeface="Arial" charset="0"/>
                <a:ea typeface="ＭＳ Ｐゴシック" pitchFamily="-107" charset="-128"/>
                <a:cs typeface="ＭＳ Ｐゴシック" pitchFamily="-107" charset="-128"/>
              </a:rPr>
              <a:t>the use of symmetric encryption, the principal security problem is maintaining the</a:t>
            </a:r>
          </a:p>
          <a:p>
            <a:r>
              <a:rPr lang="en-US" sz="1200" kern="1200" baseline="0" dirty="0">
                <a:solidFill>
                  <a:schemeClr val="tx1"/>
                </a:solidFill>
                <a:latin typeface="Arial" charset="0"/>
                <a:ea typeface="ＭＳ Ｐゴシック" pitchFamily="-107" charset="-128"/>
                <a:cs typeface="ＭＳ Ｐゴシック" pitchFamily="-107" charset="-128"/>
              </a:rPr>
              <a:t>secrecy of the key.</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symmetric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3.2.</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7</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type of operations used for transforming plaintext to ciphertext.  All</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 number of keys used.  If both sender and receiver use the same key, the</a:t>
            </a:r>
          </a:p>
          <a:p>
            <a:r>
              <a:rPr lang="en-US" sz="1200" kern="1200" baseline="0" dirty="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way in which the plaintext is processed.  A block cipher  processes the</a:t>
            </a:r>
          </a:p>
          <a:p>
            <a:r>
              <a:rPr lang="en-US" sz="1200" kern="1200" baseline="0" dirty="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8</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a:solidFill>
                  <a:schemeClr val="tx1"/>
                </a:solidFill>
                <a:latin typeface="Arial" charset="0"/>
                <a:ea typeface="ＭＳ Ｐゴシック" pitchFamily="-107" charset="-128"/>
                <a:cs typeface="ＭＳ Ｐゴシック" pitchFamily="-107" charset="-128"/>
              </a:rPr>
              <a:t>use rather than simply to recover the plaintext of a single ciphertext. There are two</a:t>
            </a:r>
          </a:p>
          <a:p>
            <a:r>
              <a:rPr lang="en-US" sz="1200" kern="1200" baseline="0" dirty="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Cryptanalysis:  Cryptanalytic attacks rely on the nature of the algorithm plus</a:t>
            </a:r>
          </a:p>
          <a:p>
            <a:r>
              <a:rPr lang="en-US" sz="1200" kern="1200" baseline="0" dirty="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a:solidFill>
                  <a:schemeClr val="tx1"/>
                </a:solidFill>
                <a:latin typeface="Arial" charset="0"/>
                <a:ea typeface="ＭＳ Ｐゴシック" pitchFamily="-107" charset="-128"/>
                <a:cs typeface="ＭＳ Ｐゴシック" pitchFamily="-107" charset="-128"/>
              </a:rPr>
              <a:t>even some sample plaintext–ciphertext pairs. This type of attack exploits the</a:t>
            </a:r>
          </a:p>
          <a:p>
            <a:r>
              <a:rPr lang="en-US" sz="1200" kern="1200" baseline="0" dirty="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Brute-force attack:  The attacker tries every possible key on a piece of ciphertext</a:t>
            </a:r>
          </a:p>
          <a:p>
            <a:r>
              <a:rPr lang="en-US" sz="1200" kern="1200" baseline="0" dirty="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E25AE01-FF18-0148-9AA3-3F0C69B6DACC}" type="slidenum">
              <a:rPr lang="en-AU">
                <a:latin typeface="Arial" pitchFamily="-1" charset="0"/>
              </a:rPr>
              <a:pPr/>
              <a:t>9</a:t>
            </a:fld>
            <a:endParaRPr lang="en-AU" dirty="0">
              <a:latin typeface="Arial" pitchFamily="-1"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Table 3.1 summarizes the various types of cryptanalytic attacks  based on the</a:t>
            </a:r>
          </a:p>
          <a:p>
            <a:r>
              <a:rPr lang="en-US" sz="1200" kern="1200" baseline="0" dirty="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a:solidFill>
                  <a:schemeClr val="tx1"/>
                </a:solidFill>
                <a:latin typeface="Arial" charset="0"/>
                <a:ea typeface="ＭＳ Ｐゴシック" pitchFamily="-107" charset="-128"/>
                <a:cs typeface="ＭＳ Ｐゴシック" pitchFamily="-107" charset="-128"/>
              </a:rPr>
              <a:t>presented when all that is available is the ciphertext only . In some cases, not even</a:t>
            </a:r>
          </a:p>
          <a:p>
            <a:r>
              <a:rPr lang="en-US" sz="1200" kern="1200" baseline="0" dirty="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a:solidFill>
                  <a:schemeClr val="tx1"/>
                </a:solidFill>
                <a:latin typeface="Arial" charset="0"/>
                <a:ea typeface="ＭＳ Ｐゴシック" pitchFamily="-107" charset="-128"/>
                <a:cs typeface="ＭＳ Ｐゴシック" pitchFamily="-107" charset="-128"/>
              </a:rPr>
              <a:t>does know the algorithm used for encryption. One possible attack under these</a:t>
            </a:r>
          </a:p>
          <a:p>
            <a:r>
              <a:rPr lang="en-US" sz="1200" kern="1200" baseline="0" dirty="0">
                <a:solidFill>
                  <a:schemeClr val="tx1"/>
                </a:solidFill>
                <a:latin typeface="Arial" charset="0"/>
                <a:ea typeface="ＭＳ Ｐゴシック" pitchFamily="-107" charset="-128"/>
                <a:cs typeface="ＭＳ Ｐゴシック" pitchFamily="-107" charset="-128"/>
              </a:rPr>
              <a:t> circumstances is the brute-force approach of trying all possible keys. If the key space</a:t>
            </a:r>
          </a:p>
          <a:p>
            <a:r>
              <a:rPr lang="en-US" sz="1200" kern="1200" baseline="0" dirty="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a:solidFill>
                  <a:schemeClr val="tx1"/>
                </a:solidFill>
                <a:latin typeface="Arial" charset="0"/>
                <a:ea typeface="ＭＳ Ｐゴシック" pitchFamily="-107" charset="-128"/>
                <a:cs typeface="ＭＳ Ｐゴシック" pitchFamily="-107" charset="-128"/>
              </a:rPr>
              <a:t>of the ciphertext itself, generally applying various statistical tests to it. To use this</a:t>
            </a:r>
          </a:p>
          <a:p>
            <a:r>
              <a:rPr lang="en-US" sz="1200" kern="1200" baseline="0" dirty="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ciphertext-only attack is the easiest to defend against because the</a:t>
            </a:r>
          </a:p>
          <a:p>
            <a:r>
              <a:rPr lang="en-US" sz="1200" kern="1200" baseline="0" dirty="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a:solidFill>
                  <a:schemeClr val="tx1"/>
                </a:solidFill>
                <a:latin typeface="Arial" charset="0"/>
                <a:ea typeface="ＭＳ Ｐゴシック" pitchFamily="-107" charset="-128"/>
                <a:cs typeface="ＭＳ Ｐゴシック" pitchFamily="-107" charset="-128"/>
              </a:rPr>
              <a:t>the analyst has more information. The analyst may be able to capture one or more</a:t>
            </a:r>
          </a:p>
          <a:p>
            <a:r>
              <a:rPr lang="en-US" sz="1200" kern="1200" baseline="0" dirty="0">
                <a:solidFill>
                  <a:schemeClr val="tx1"/>
                </a:solidFill>
                <a:latin typeface="Arial" charset="0"/>
                <a:ea typeface="ＭＳ Ｐゴシック" pitchFamily="-107" charset="-128"/>
                <a:cs typeface="ＭＳ Ｐゴシック" pitchFamily="-107" charset="-128"/>
              </a:rPr>
              <a:t>plaintext messages as well as their encryptions. Or the analyst may know that certain</a:t>
            </a:r>
          </a:p>
          <a:p>
            <a:r>
              <a:rPr lang="en-US" sz="1200" kern="1200" baseline="0" dirty="0">
                <a:solidFill>
                  <a:schemeClr val="tx1"/>
                </a:solidFill>
                <a:latin typeface="Arial" charset="0"/>
                <a:ea typeface="ＭＳ Ｐゴシック" pitchFamily="-107" charset="-128"/>
                <a:cs typeface="ＭＳ Ｐゴシック" pitchFamily="-107" charset="-128"/>
              </a:rPr>
              <a:t>plaintext patterns will appear in a message. For example, a file that is encoded in the</a:t>
            </a:r>
          </a:p>
          <a:p>
            <a:r>
              <a:rPr lang="en-US" sz="1200" kern="1200" baseline="0" dirty="0">
                <a:solidFill>
                  <a:schemeClr val="tx1"/>
                </a:solidFill>
                <a:latin typeface="Arial" charset="0"/>
                <a:ea typeface="ＭＳ Ｐゴシック" pitchFamily="-107" charset="-128"/>
                <a:cs typeface="ＭＳ Ｐゴシック" pitchFamily="-107" charset="-128"/>
              </a:rPr>
              <a:t>Postscript format always begins with the same pattern, or there may be a standardized</a:t>
            </a:r>
          </a:p>
          <a:p>
            <a:r>
              <a:rPr lang="en-US" sz="1200" kern="1200" baseline="0" dirty="0">
                <a:solidFill>
                  <a:schemeClr val="tx1"/>
                </a:solidFill>
                <a:latin typeface="Arial" charset="0"/>
                <a:ea typeface="ＭＳ Ｐゴシック" pitchFamily="-107" charset="-128"/>
                <a:cs typeface="ＭＳ Ｐゴシック" pitchFamily="-107" charset="-128"/>
              </a:rPr>
              <a:t>header or banner to an electronic funds transfer message, and so on. All these are</a:t>
            </a:r>
          </a:p>
          <a:p>
            <a:r>
              <a:rPr lang="en-US" sz="1200" kern="1200" baseline="0" dirty="0">
                <a:solidFill>
                  <a:schemeClr val="tx1"/>
                </a:solidFill>
                <a:latin typeface="Arial" charset="0"/>
                <a:ea typeface="ＭＳ Ｐゴシック" pitchFamily="-107" charset="-128"/>
                <a:cs typeface="ＭＳ Ｐゴシック" pitchFamily="-107" charset="-128"/>
              </a:rPr>
              <a:t>examples of known plaintext . With this knowledge, the analyst may be able to deduce</a:t>
            </a:r>
          </a:p>
          <a:p>
            <a:r>
              <a:rPr lang="en-US" sz="1200" kern="1200" baseline="0" dirty="0">
                <a:solidFill>
                  <a:schemeClr val="tx1"/>
                </a:solidFill>
                <a:latin typeface="Arial" charset="0"/>
                <a:ea typeface="ＭＳ Ｐゴシック" pitchFamily="-107" charset="-128"/>
                <a:cs typeface="ＭＳ Ｐゴシック" pitchFamily="-107" charset="-128"/>
              </a:rPr>
              <a:t>the key on the basis of the way in which the known plaintext is transformed.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a:solidFill>
                  <a:schemeClr val="tx1"/>
                </a:solidFill>
                <a:latin typeface="Arial" charset="0"/>
                <a:ea typeface="ＭＳ Ｐゴシック" pitchFamily="-107" charset="-128"/>
                <a:cs typeface="ＭＳ Ｐゴシック" pitchFamily="-107" charset="-128"/>
              </a:rPr>
              <a:t>the opponent may know the placement of certain key words in the header of the</a:t>
            </a:r>
          </a:p>
          <a:p>
            <a:r>
              <a:rPr lang="en-US" sz="1200" kern="1200" baseline="0" dirty="0">
                <a:solidFill>
                  <a:schemeClr val="tx1"/>
                </a:solidFill>
                <a:latin typeface="Arial" charset="0"/>
                <a:ea typeface="ＭＳ Ｐゴシック" pitchFamily="-107" charset="-128"/>
                <a:cs typeface="ＭＳ Ｐゴシック" pitchFamily="-107" charset="-128"/>
              </a:rPr>
              <a:t>file. As another example, the source code for a program developed by Corporation</a:t>
            </a:r>
          </a:p>
          <a:p>
            <a:r>
              <a:rPr lang="en-US" sz="1200" kern="1200" baseline="0" dirty="0">
                <a:solidFill>
                  <a:schemeClr val="tx1"/>
                </a:solidFill>
                <a:latin typeface="Arial" charset="0"/>
                <a:ea typeface="ＭＳ Ｐゴシック" pitchFamily="-107" charset="-128"/>
                <a:cs typeface="ＭＳ Ｐゴシック" pitchFamily="-107" charset="-128"/>
              </a:rPr>
              <a:t>X might include a copyright statement in some standardized 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the analyst is able somehow to get the source system to insert into the system</a:t>
            </a:r>
          </a:p>
          <a:p>
            <a:r>
              <a:rPr lang="en-US" sz="1200" kern="1200" baseline="0" dirty="0">
                <a:solidFill>
                  <a:schemeClr val="tx1"/>
                </a:solidFill>
                <a:latin typeface="Arial" charset="0"/>
                <a:ea typeface="ＭＳ Ｐゴシック" pitchFamily="-107" charset="-128"/>
                <a:cs typeface="ＭＳ Ｐゴシック" pitchFamily="-107" charset="-128"/>
              </a:rPr>
              <a:t>a message chosen by the analyst, then a chosen-plaintext  attack is possible. An</a:t>
            </a:r>
          </a:p>
          <a:p>
            <a:r>
              <a:rPr lang="en-US" sz="1200" kern="1200" baseline="0" dirty="0">
                <a:solidFill>
                  <a:schemeClr val="tx1"/>
                </a:solidFill>
                <a:latin typeface="Arial" charset="0"/>
                <a:ea typeface="ＭＳ Ｐゴシック" pitchFamily="-107" charset="-128"/>
                <a:cs typeface="ＭＳ Ｐゴシック" pitchFamily="-107" charset="-128"/>
              </a:rPr>
              <a:t>example of this strategy is differential cryptanalysis, explored in Chapter 3. In general,</a:t>
            </a:r>
          </a:p>
          <a:p>
            <a:r>
              <a:rPr lang="en-US" sz="1200" kern="1200" baseline="0" dirty="0">
                <a:solidFill>
                  <a:schemeClr val="tx1"/>
                </a:solidFill>
                <a:latin typeface="Arial" charset="0"/>
                <a:ea typeface="ＭＳ Ｐゴシック" pitchFamily="-107" charset="-128"/>
                <a:cs typeface="ＭＳ Ｐゴシック" pitchFamily="-107" charset="-128"/>
              </a:rPr>
              <a:t>if the analyst is able to choose the messages to encrypt, the analyst may deliberately</a:t>
            </a:r>
          </a:p>
          <a:p>
            <a:r>
              <a:rPr lang="en-US" sz="1200" kern="1200" baseline="0" dirty="0">
                <a:solidFill>
                  <a:schemeClr val="tx1"/>
                </a:solidFill>
                <a:latin typeface="Arial" charset="0"/>
                <a:ea typeface="ＭＳ Ｐゴシック" pitchFamily="-107" charset="-128"/>
                <a:cs typeface="ＭＳ Ｐゴシック" pitchFamily="-107" charset="-128"/>
              </a:rPr>
              <a:t>pick patterns that can be expected to reveal the structure of the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Table 3.1 lists two other types of attack: chosen ciphertext and chosen text.</a:t>
            </a:r>
          </a:p>
          <a:p>
            <a:r>
              <a:rPr lang="en-US" sz="1200" kern="1200" baseline="0" dirty="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13" Type="http://schemas.openxmlformats.org/officeDocument/2006/relationships/image" Target="../media/image352.png"/><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15.xml"/><Relationship Id="rId15" Type="http://schemas.openxmlformats.org/officeDocument/2006/relationships/image" Target="../media/image170.png"/><Relationship Id="rId4" Type="http://schemas.openxmlformats.org/officeDocument/2006/relationships/customXml" Target="../ink/ink16.xml"/><Relationship Id="rId14" Type="http://schemas.openxmlformats.org/officeDocument/2006/relationships/customXml" Target="../ink/ink17.xml"/></Relationships>
</file>

<file path=ppt/slides/_rels/slide11.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4.xml"/><Relationship Id="rId37" Type="http://schemas.openxmlformats.org/officeDocument/2006/relationships/image" Target="../media/image380.png"/><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6" Type="http://schemas.openxmlformats.org/officeDocument/2006/relationships/image" Target="../media/image416.png"/><Relationship Id="rId3" Type="http://schemas.openxmlformats.org/officeDocument/2006/relationships/image" Target="../media/image18.jpeg"/><Relationship Id="rId25" Type="http://schemas.openxmlformats.org/officeDocument/2006/relationships/customXml" Target="../ink/ink21.xml"/><Relationship Id="rId2" Type="http://schemas.openxmlformats.org/officeDocument/2006/relationships/notesSlide" Target="../notesSlides/notesSlide13.xml"/><Relationship Id="rId29" Type="http://schemas.openxmlformats.org/officeDocument/2006/relationships/image" Target="../media/image417.png"/><Relationship Id="rId1" Type="http://schemas.openxmlformats.org/officeDocument/2006/relationships/slideLayout" Target="../slideLayouts/slideLayout15.xml"/><Relationship Id="rId24" Type="http://schemas.openxmlformats.org/officeDocument/2006/relationships/image" Target="../media/image415.png"/><Relationship Id="rId23" Type="http://schemas.openxmlformats.org/officeDocument/2006/relationships/customXml" Target="../ink/ink20.xml"/><Relationship Id="rId15" Type="http://schemas.openxmlformats.org/officeDocument/2006/relationships/image" Target="../media/image170.png"/><Relationship Id="rId28" Type="http://schemas.openxmlformats.org/officeDocument/2006/relationships/customXml" Target="../ink/ink23.xml"/><Relationship Id="rId31" Type="http://schemas.openxmlformats.org/officeDocument/2006/relationships/image" Target="../media/image418.png"/><Relationship Id="rId4" Type="http://schemas.openxmlformats.org/officeDocument/2006/relationships/customXml" Target="../ink/ink19.xml"/><Relationship Id="rId22" Type="http://schemas.openxmlformats.org/officeDocument/2006/relationships/image" Target="../media/image414.png"/><Relationship Id="rId27" Type="http://schemas.openxmlformats.org/officeDocument/2006/relationships/customXml" Target="../ink/ink22.xml"/><Relationship Id="rId30" Type="http://schemas.openxmlformats.org/officeDocument/2006/relationships/customXml" Target="../ink/ink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71" Type="http://schemas.openxmlformats.org/officeDocument/2006/relationships/image" Target="../media/image699.png"/><Relationship Id="rId2" Type="http://schemas.openxmlformats.org/officeDocument/2006/relationships/customXml" Target="../ink/ink2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customXml" Target="../ink/ink29.xml"/><Relationship Id="rId39" Type="http://schemas.openxmlformats.org/officeDocument/2006/relationships/customXml" Target="../ink/ink32.xml"/><Relationship Id="rId3" Type="http://schemas.openxmlformats.org/officeDocument/2006/relationships/image" Target="../media/image28.pdf"/><Relationship Id="rId12" Type="http://schemas.openxmlformats.org/officeDocument/2006/relationships/image" Target="../media/image1019.png"/><Relationship Id="rId38" Type="http://schemas.openxmlformats.org/officeDocument/2006/relationships/image" Target="../media/image1032.png"/><Relationship Id="rId2" Type="http://schemas.openxmlformats.org/officeDocument/2006/relationships/notesSlide" Target="../notesSlides/notesSlide23.xml"/><Relationship Id="rId1" Type="http://schemas.openxmlformats.org/officeDocument/2006/relationships/slideLayout" Target="../slideLayouts/slideLayout8.xml"/><Relationship Id="rId11" Type="http://schemas.openxmlformats.org/officeDocument/2006/relationships/customXml" Target="../ink/ink28.xml"/><Relationship Id="rId37" Type="http://schemas.openxmlformats.org/officeDocument/2006/relationships/customXml" Target="../ink/ink31.xml"/><Relationship Id="rId40" Type="http://schemas.openxmlformats.org/officeDocument/2006/relationships/image" Target="../media/image1033.png"/><Relationship Id="rId5" Type="http://schemas.openxmlformats.org/officeDocument/2006/relationships/customXml" Target="../ink/ink27.xml"/><Relationship Id="rId15" Type="http://schemas.openxmlformats.org/officeDocument/2006/relationships/customXml" Target="../ink/ink30.xml"/><Relationship Id="rId36" Type="http://schemas.openxmlformats.org/officeDocument/2006/relationships/image" Target="../media/image1031.png"/><Relationship Id="rId10" Type="http://schemas.openxmlformats.org/officeDocument/2006/relationships/image" Target="../media/image1018.png"/><Relationship Id="rId4" Type="http://schemas.openxmlformats.org/officeDocument/2006/relationships/image" Target="../media/image27.png"/><Relationship Id="rId14" Type="http://schemas.openxmlformats.org/officeDocument/2006/relationships/image" Target="../media/image10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88"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customXml" Target="../ink/ink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df"/><Relationship Id="rId55" Type="http://schemas.openxmlformats.org/officeDocument/2006/relationships/image" Target="../media/image209.png"/><Relationship Id="rId42" Type="http://schemas.openxmlformats.org/officeDocument/2006/relationships/image" Target="../media/image170.png"/><Relationship Id="rId68" Type="http://schemas.openxmlformats.org/officeDocument/2006/relationships/image" Target="../media/image215.png"/><Relationship Id="rId71" Type="http://schemas.openxmlformats.org/officeDocument/2006/relationships/customXml" Target="../ink/ink7.xml"/><Relationship Id="rId2" Type="http://schemas.openxmlformats.org/officeDocument/2006/relationships/notesSlide" Target="../notesSlides/notesSlide6.xml"/><Relationship Id="rId70" Type="http://schemas.openxmlformats.org/officeDocument/2006/relationships/customXml" Target="../ink/ink6.xml"/><Relationship Id="rId75" Type="http://schemas.openxmlformats.org/officeDocument/2006/relationships/customXml" Target="../ink/ink8.xml"/><Relationship Id="rId1" Type="http://schemas.openxmlformats.org/officeDocument/2006/relationships/slideLayout" Target="../slideLayouts/slideLayout8.xml"/><Relationship Id="rId74" Type="http://schemas.openxmlformats.org/officeDocument/2006/relationships/image" Target="../media/image217.png"/><Relationship Id="rId5" Type="http://schemas.openxmlformats.org/officeDocument/2006/relationships/customXml" Target="../ink/ink2.xml"/><Relationship Id="rId57" Type="http://schemas.openxmlformats.org/officeDocument/2006/relationships/customXml" Target="../ink/ink4.xml"/><Relationship Id="rId90" Type="http://schemas.openxmlformats.org/officeDocument/2006/relationships/image" Target="../media/image225.png"/><Relationship Id="rId4" Type="http://schemas.openxmlformats.org/officeDocument/2006/relationships/image" Target="../media/image14.png"/><Relationship Id="rId56" Type="http://schemas.openxmlformats.org/officeDocument/2006/relationships/customXml" Target="../ink/ink3.xml"/><Relationship Id="rId69" Type="http://schemas.openxmlformats.org/officeDocument/2006/relationships/customXml" Target="../ink/ink5.xml"/></Relationships>
</file>

<file path=ppt/slides/_rels/slide7.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43" Type="http://schemas.openxmlformats.org/officeDocument/2006/relationships/image" Target="../media/image243.png"/></Relationships>
</file>

<file path=ppt/slides/_rels/slide8.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diagramData" Target="../diagrams/data3.xml"/><Relationship Id="rId89" Type="http://schemas.openxmlformats.org/officeDocument/2006/relationships/image" Target="../media/image316.png"/><Relationship Id="rId7" Type="http://schemas.microsoft.com/office/2007/relationships/diagramDrawing" Target="../diagrams/drawing3.xml"/><Relationship Id="rId2" Type="http://schemas.openxmlformats.org/officeDocument/2006/relationships/notesSlide" Target="../notesSlides/notesSlide8.xml"/><Relationship Id="rId88" Type="http://schemas.openxmlformats.org/officeDocument/2006/relationships/customXml" Target="../ink/ink11.xml"/><Relationship Id="rId91" Type="http://schemas.openxmlformats.org/officeDocument/2006/relationships/image" Target="../media/image317.png"/><Relationship Id="rId1" Type="http://schemas.openxmlformats.org/officeDocument/2006/relationships/slideLayout" Target="../slideLayouts/slideLayout15.xml"/><Relationship Id="rId6" Type="http://schemas.openxmlformats.org/officeDocument/2006/relationships/diagramColors" Target="../diagrams/colors3.xml"/><Relationship Id="rId87" Type="http://schemas.openxmlformats.org/officeDocument/2006/relationships/image" Target="../media/image208.png"/><Relationship Id="rId5" Type="http://schemas.openxmlformats.org/officeDocument/2006/relationships/diagramQuickStyle" Target="../diagrams/quickStyle3.xml"/><Relationship Id="rId90" Type="http://schemas.openxmlformats.org/officeDocument/2006/relationships/customXml" Target="../ink/ink12.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2" Type="http://schemas.openxmlformats.org/officeDocument/2006/relationships/customXml" Target="../ink/ink14.xml"/><Relationship Id="rId46" Type="http://schemas.openxmlformats.org/officeDocument/2006/relationships/customXml" Target="../ink/ink15.xml"/><Relationship Id="rId2" Type="http://schemas.openxmlformats.org/officeDocument/2006/relationships/notesSlide" Target="../notesSlides/notesSlide9.xml"/><Relationship Id="rId41" Type="http://schemas.openxmlformats.org/officeDocument/2006/relationships/image" Target="../media/image345.png"/><Relationship Id="rId1" Type="http://schemas.openxmlformats.org/officeDocument/2006/relationships/slideLayout" Target="../slideLayouts/slideLayout13.xml"/><Relationship Id="rId45" Type="http://schemas.openxmlformats.org/officeDocument/2006/relationships/image" Target="../media/image170.png"/><Relationship Id="rId4"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1854200" y="5203825"/>
            <a:ext cx="5446713" cy="852488"/>
          </a:xfrm>
        </p:spPr>
        <p:txBody>
          <a:bodyPr/>
          <a:lstStyle/>
          <a:p>
            <a:r>
              <a:rPr lang="en-US" dirty="0"/>
              <a:t>Seventh Edition, Global Edition</a:t>
            </a:r>
          </a:p>
          <a:p>
            <a:r>
              <a:rPr lang="en-US" dirty="0"/>
              <a:t>by William Stallings	</a:t>
            </a:r>
          </a:p>
          <a:p>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7" name="Title 6"/>
          <p:cNvSpPr>
            <a:spLocks noGrp="1"/>
          </p:cNvSpPr>
          <p:nvPr>
            <p:ph type="ctrTitle"/>
          </p:nvPr>
        </p:nvSpPr>
        <p:spPr/>
        <p:txBody>
          <a:bodyPr/>
          <a:lstStyle/>
          <a:p>
            <a:endParaRPr lang="en-US"/>
          </a:p>
        </p:txBody>
      </p:sp>
      <p:grpSp>
        <p:nvGrpSpPr>
          <p:cNvPr id="8" name="Group 7"/>
          <p:cNvGrpSpPr/>
          <p:nvPr/>
        </p:nvGrpSpPr>
        <p:grpSpPr>
          <a:xfrm>
            <a:off x="-31968" y="-27384"/>
            <a:ext cx="9319984" cy="6885384"/>
            <a:chOff x="-31968" y="-27384"/>
            <a:chExt cx="9319984" cy="6885384"/>
          </a:xfrm>
        </p:grpSpPr>
        <p:pic>
          <p:nvPicPr>
            <p:cNvPr id="9" name="Picture 8"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10" name="Group 15"/>
            <p:cNvGrpSpPr>
              <a:grpSpLocks/>
            </p:cNvGrpSpPr>
            <p:nvPr/>
          </p:nvGrpSpPr>
          <p:grpSpPr bwMode="auto">
            <a:xfrm flipH="1">
              <a:off x="-31968" y="0"/>
              <a:ext cx="2011680" cy="6858000"/>
              <a:chOff x="134471" y="0"/>
              <a:chExt cx="1581220" cy="6858000"/>
            </a:xfrm>
          </p:grpSpPr>
          <p:pic>
            <p:nvPicPr>
              <p:cNvPr id="14"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5"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1" name="Group 15"/>
            <p:cNvGrpSpPr>
              <a:grpSpLocks/>
            </p:cNvGrpSpPr>
            <p:nvPr/>
          </p:nvGrpSpPr>
          <p:grpSpPr bwMode="auto">
            <a:xfrm>
              <a:off x="7236296" y="-27384"/>
              <a:ext cx="2051720" cy="6858000"/>
              <a:chOff x="134471" y="0"/>
              <a:chExt cx="1581220" cy="6858000"/>
            </a:xfrm>
          </p:grpSpPr>
          <p:pic>
            <p:nvPicPr>
              <p:cNvPr id="12"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3"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40341"/>
            <a:ext cx="9144000" cy="1411941"/>
          </a:xfrm>
        </p:spPr>
        <p:txBody>
          <a:bodyPr/>
          <a:lstStyle/>
          <a:p>
            <a:r>
              <a:rPr lang="en-US" dirty="0"/>
              <a:t>Encryption Scheme Security</a:t>
            </a:r>
            <a:endParaRPr lang="en-AU" dirty="0"/>
          </a:p>
        </p:txBody>
      </p:sp>
      <p:sp>
        <p:nvSpPr>
          <p:cNvPr id="56323" name="Rectangle 3"/>
          <p:cNvSpPr>
            <a:spLocks noGrp="1" noChangeArrowheads="1"/>
          </p:cNvSpPr>
          <p:nvPr>
            <p:ph idx="1"/>
          </p:nvPr>
        </p:nvSpPr>
        <p:spPr>
          <a:xfrm>
            <a:off x="792162" y="1761565"/>
            <a:ext cx="7570787" cy="4791635"/>
          </a:xfrm>
        </p:spPr>
        <p:txBody>
          <a:bodyPr>
            <a:normAutofit lnSpcReduction="10000"/>
          </a:bodyPr>
          <a:lstStyle/>
          <a:p>
            <a:r>
              <a:rPr lang="en-AU" dirty="0"/>
              <a:t>Unconditionally secure</a:t>
            </a:r>
          </a:p>
          <a:p>
            <a:pPr lvl="1"/>
            <a:r>
              <a:rPr lang="en-AU" dirty="0"/>
              <a:t>No matter how much time an opponent has, it is impossible for him or her to decrypt the ciphertext simply because the required information is not there</a:t>
            </a:r>
          </a:p>
          <a:p>
            <a:r>
              <a:rPr lang="en-AU" dirty="0"/>
              <a:t>Computationally secure</a:t>
            </a:r>
          </a:p>
          <a:p>
            <a:pPr lvl="1"/>
            <a:r>
              <a:rPr lang="en-AU" dirty="0"/>
              <a:t>The cost of breaking the cipher exceeds the value of the encrypted information</a:t>
            </a:r>
          </a:p>
          <a:p>
            <a:pPr lvl="1"/>
            <a:r>
              <a:rPr lang="en-AU" dirty="0"/>
              <a:t>The time required to break the cipher      exceeds the useful lifetime of the      information</a:t>
            </a:r>
          </a:p>
        </p:txBody>
      </p:sp>
      <p:pic>
        <p:nvPicPr>
          <p:cNvPr id="8" name="Picture 7"/>
          <p:cNvPicPr>
            <a:picLocks noChangeAspect="1"/>
          </p:cNvPicPr>
          <p:nvPr/>
        </p:nvPicPr>
        <p:blipFill>
          <a:blip r:embed="rId3"/>
          <a:stretch>
            <a:fillRect/>
          </a:stretch>
        </p:blipFill>
        <p:spPr>
          <a:xfrm>
            <a:off x="7162800" y="4953000"/>
            <a:ext cx="1733550" cy="1714500"/>
          </a:xfrm>
          <a:prstGeom prst="rect">
            <a:avLst/>
          </a:prstGeom>
        </p:spPr>
      </p:pic>
      <p:sp>
        <p:nvSpPr>
          <p:cNvPr id="5" name="Footer Placeholder 4"/>
          <p:cNvSpPr>
            <a:spLocks noGrp="1"/>
          </p:cNvSpPr>
          <p:nvPr>
            <p:ph type="ftr" sz="quarter" idx="11"/>
          </p:nvPr>
        </p:nvSpPr>
        <p:spPr>
          <a:xfrm>
            <a:off x="0" y="6492875"/>
            <a:ext cx="6858000" cy="365125"/>
          </a:xfrm>
        </p:spPr>
        <p:txBody>
          <a:bodyPr/>
          <a:lstStyle/>
          <a:p>
            <a:pPr>
              <a:defRPr/>
            </a:pPr>
            <a:r>
              <a:rPr lang="en-US" dirty="0"/>
              <a:t>© 2017 Pearson Education, Ltd., All rights reserved. </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xmlns="" id="{711D315B-2C89-41C6-B0C9-4DB95F6522F6}"/>
                  </a:ext>
                </a:extLst>
              </p14:cNvPr>
              <p14:cNvContentPartPr/>
              <p14:nvPr/>
            </p14:nvContentPartPr>
            <p14:xfrm>
              <a:off x="3211303" y="4368360"/>
              <a:ext cx="360" cy="7560"/>
            </p14:xfrm>
          </p:contentPart>
        </mc:Choice>
        <mc:Fallback xmlns="">
          <p:pic>
            <p:nvPicPr>
              <p:cNvPr id="14" name="Ink 13">
                <a:extLst>
                  <a:ext uri="{FF2B5EF4-FFF2-40B4-BE49-F238E27FC236}">
                    <a16:creationId xmlns:a16="http://schemas.microsoft.com/office/drawing/2014/main" id="{711D315B-2C89-41C6-B0C9-4DB95F6522F6}"/>
                  </a:ext>
                </a:extLst>
              </p:cNvPr>
              <p:cNvPicPr/>
              <p:nvPr/>
            </p:nvPicPr>
            <p:blipFill>
              <a:blip r:embed="rId13"/>
              <a:stretch>
                <a:fillRect/>
              </a:stretch>
            </p:blipFill>
            <p:spPr>
              <a:xfrm>
                <a:off x="3206983" y="4364040"/>
                <a:ext cx="90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xmlns="" id="{3C9F1A3D-23C9-46AF-A698-16402EFBEBDC}"/>
                  </a:ext>
                </a:extLst>
              </p14:cNvPr>
              <p14:cNvContentPartPr/>
              <p14:nvPr/>
            </p14:nvContentPartPr>
            <p14:xfrm>
              <a:off x="4285903" y="4258920"/>
              <a:ext cx="360" cy="360"/>
            </p14:xfrm>
          </p:contentPart>
        </mc:Choice>
        <mc:Fallback xmlns="">
          <p:pic>
            <p:nvPicPr>
              <p:cNvPr id="15" name="Ink 14">
                <a:extLst>
                  <a:ext uri="{FF2B5EF4-FFF2-40B4-BE49-F238E27FC236}">
                    <a16:creationId xmlns:a16="http://schemas.microsoft.com/office/drawing/2014/main" id="{3C9F1A3D-23C9-46AF-A698-16402EFBEBDC}"/>
                  </a:ext>
                </a:extLst>
              </p:cNvPr>
              <p:cNvPicPr/>
              <p:nvPr/>
            </p:nvPicPr>
            <p:blipFill>
              <a:blip r:embed="rId15"/>
              <a:stretch>
                <a:fillRect/>
              </a:stretch>
            </p:blipFill>
            <p:spPr>
              <a:xfrm>
                <a:off x="4281583" y="4254600"/>
                <a:ext cx="9000" cy="90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Brute-Force Attack</a:t>
            </a:r>
            <a:endParaRPr lang="en-AU" dirty="0"/>
          </a:p>
        </p:txBody>
      </p:sp>
      <p:graphicFrame>
        <p:nvGraphicFramePr>
          <p:cNvPr id="6" name="Content Placeholder 5"/>
          <p:cNvGraphicFramePr>
            <a:graphicFrameLocks noGrp="1"/>
          </p:cNvGraphicFramePr>
          <p:nvPr>
            <p:ph idx="1"/>
          </p:nvPr>
        </p:nvGraphicFramePr>
        <p:xfrm>
          <a:off x="533400" y="1752600"/>
          <a:ext cx="8077200"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00" dirty="0"/>
              <a:t>© 2017 Pearson Education, Ltd., All rights reserved. </a:t>
            </a: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xmlns="" id="{51EBF284-5933-4B2A-90E6-46268CF21E55}"/>
                  </a:ext>
                </a:extLst>
              </p14:cNvPr>
              <p14:cNvContentPartPr/>
              <p14:nvPr/>
            </p14:nvContentPartPr>
            <p14:xfrm>
              <a:off x="4778743" y="5742120"/>
              <a:ext cx="312120" cy="70200"/>
            </p14:xfrm>
          </p:contentPart>
        </mc:Choice>
        <mc:Fallback xmlns="">
          <p:pic>
            <p:nvPicPr>
              <p:cNvPr id="21" name="Ink 20">
                <a:extLst>
                  <a:ext uri="{FF2B5EF4-FFF2-40B4-BE49-F238E27FC236}">
                    <a16:creationId xmlns:a16="http://schemas.microsoft.com/office/drawing/2014/main" id="{51EBF284-5933-4B2A-90E6-46268CF21E55}"/>
                  </a:ext>
                </a:extLst>
              </p:cNvPr>
              <p:cNvPicPr/>
              <p:nvPr/>
            </p:nvPicPr>
            <p:blipFill>
              <a:blip r:embed="rId37"/>
              <a:stretch>
                <a:fillRect/>
              </a:stretch>
            </p:blipFill>
            <p:spPr>
              <a:xfrm>
                <a:off x="4774423" y="5737800"/>
                <a:ext cx="320760" cy="7884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Substitution Technique</a:t>
            </a:r>
            <a:endParaRPr lang="en-AU" dirty="0"/>
          </a:p>
        </p:txBody>
      </p:sp>
      <p:sp>
        <p:nvSpPr>
          <p:cNvPr id="62467" name="Rectangle 3"/>
          <p:cNvSpPr>
            <a:spLocks noGrp="1" noChangeArrowheads="1"/>
          </p:cNvSpPr>
          <p:nvPr>
            <p:ph idx="1"/>
          </p:nvPr>
        </p:nvSpPr>
        <p:spPr>
          <a:xfrm>
            <a:off x="838200" y="2057400"/>
            <a:ext cx="7570787" cy="4486275"/>
          </a:xfrm>
        </p:spPr>
        <p:txBody>
          <a:bodyPr/>
          <a:lstStyle/>
          <a:p>
            <a:r>
              <a:rPr lang="en-AU" dirty="0"/>
              <a:t>Is one in which the letters of plaintext are replaced by other letters or by numbers or symbols</a:t>
            </a:r>
          </a:p>
          <a:p>
            <a:r>
              <a:rPr lang="en-AU" dirty="0"/>
              <a:t>If the plaintext is viewed as a sequence of bits, then substitution involves replacing plaintext bit patterns with ciphertext bit patterns</a:t>
            </a:r>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
        <p:nvSpPr>
          <p:cNvPr id="6" name="Footer Placeholder 5"/>
          <p:cNvSpPr>
            <a:spLocks noGrp="1"/>
          </p:cNvSpPr>
          <p:nvPr>
            <p:ph type="ftr" sz="quarter" idx="11"/>
          </p:nvPr>
        </p:nvSpPr>
        <p:spPr>
          <a:xfrm>
            <a:off x="0" y="6492875"/>
            <a:ext cx="7391400" cy="365125"/>
          </a:xfrm>
        </p:spPr>
        <p:txBody>
          <a:bodyPr/>
          <a:lstStyle/>
          <a:p>
            <a:pPr>
              <a:defRPr/>
            </a:pPr>
            <a:r>
              <a:rPr lang="en-US" sz="1000" dirty="0"/>
              <a:t>© 2017 Pearson Education, Ltd., All rights reserved.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a:t>Caesar Cipher</a:t>
            </a:r>
          </a:p>
        </p:txBody>
      </p:sp>
      <p:sp>
        <p:nvSpPr>
          <p:cNvPr id="5" name="Content Placeholder 4"/>
          <p:cNvSpPr>
            <a:spLocks noGrp="1"/>
          </p:cNvSpPr>
          <p:nvPr>
            <p:ph idx="1"/>
          </p:nvPr>
        </p:nvSpPr>
        <p:spPr>
          <a:xfrm>
            <a:off x="609600" y="1600200"/>
            <a:ext cx="8001000" cy="4791635"/>
          </a:xfrm>
        </p:spPr>
        <p:txBody>
          <a:bodyPr>
            <a:normAutofit fontScale="92500" lnSpcReduction="20000"/>
          </a:bodyPr>
          <a:lstStyle/>
          <a:p>
            <a:r>
              <a:rPr lang="en-US" dirty="0"/>
              <a:t>Simplest and earliest known use of a substitution cipher</a:t>
            </a:r>
          </a:p>
          <a:p>
            <a:r>
              <a:rPr lang="en-US" dirty="0"/>
              <a:t>Used by Julius Caesar</a:t>
            </a:r>
          </a:p>
          <a:p>
            <a:r>
              <a:rPr lang="en-US" dirty="0"/>
              <a:t>Involves replacing each letter of the alphabet with the letter standing three places further down the alphabet</a:t>
            </a:r>
          </a:p>
          <a:p>
            <a:r>
              <a:rPr lang="en-US" dirty="0"/>
              <a:t>Alphabet is wrapped around so that the letter following Z is A</a:t>
            </a:r>
          </a:p>
          <a:p>
            <a:pPr>
              <a:buNone/>
            </a:pPr>
            <a:r>
              <a:rPr lang="en-US" dirty="0"/>
              <a:t>	plain:    meet    me    after        the        toga       party</a:t>
            </a:r>
          </a:p>
          <a:p>
            <a:pPr>
              <a:buNone/>
            </a:pPr>
            <a:r>
              <a:rPr lang="en-US" dirty="0"/>
              <a:t>	cipher: PHHW  PH    DIWHU   WKH    WRJD    SDUWB</a:t>
            </a:r>
          </a:p>
        </p:txBody>
      </p:sp>
      <p:pic>
        <p:nvPicPr>
          <p:cNvPr id="6" name="Picture 5"/>
          <p:cNvPicPr>
            <a:picLocks noChangeAspect="1"/>
          </p:cNvPicPr>
          <p:nvPr/>
        </p:nvPicPr>
        <p:blipFill>
          <a:blip r:embed="rId3"/>
          <a:stretch>
            <a:fillRect/>
          </a:stretch>
        </p:blipFill>
        <p:spPr>
          <a:xfrm>
            <a:off x="7391400" y="228600"/>
            <a:ext cx="1005928" cy="990600"/>
          </a:xfrm>
          <a:prstGeom prst="rect">
            <a:avLst/>
          </a:prstGeom>
          <a:scene3d>
            <a:camera prst="orthographicFront">
              <a:rot lat="0" lon="21300001" rev="1200000"/>
            </a:camera>
            <a:lightRig rig="threePt" dir="t"/>
          </a:scene3d>
        </p:spPr>
      </p:pic>
      <p:pic>
        <p:nvPicPr>
          <p:cNvPr id="8" name="Picture 7"/>
          <p:cNvPicPr>
            <a:picLocks noChangeAspect="1"/>
          </p:cNvPicPr>
          <p:nvPr/>
        </p:nvPicPr>
        <p:blipFill>
          <a:blip r:embed="rId3"/>
          <a:stretch>
            <a:fillRect/>
          </a:stretch>
        </p:blipFill>
        <p:spPr>
          <a:xfrm rot="734462">
            <a:off x="693468" y="221355"/>
            <a:ext cx="1006891" cy="991548"/>
          </a:xfrm>
          <a:prstGeom prst="rect">
            <a:avLst/>
          </a:prstGeom>
          <a:scene3d>
            <a:camera prst="orthographicFront">
              <a:rot lat="600000" lon="21299994" rev="20999999"/>
            </a:camera>
            <a:lightRig rig="threePt" dir="t"/>
          </a:scene3d>
        </p:spPr>
      </p:pic>
      <p:sp>
        <p:nvSpPr>
          <p:cNvPr id="7" name="Footer Placeholder 6"/>
          <p:cNvSpPr>
            <a:spLocks noGrp="1"/>
          </p:cNvSpPr>
          <p:nvPr>
            <p:ph type="ftr" sz="quarter" idx="11"/>
          </p:nvPr>
        </p:nvSpPr>
        <p:spPr>
          <a:xfrm>
            <a:off x="0" y="6492875"/>
            <a:ext cx="9144000" cy="365125"/>
          </a:xfrm>
        </p:spPr>
        <p:txBody>
          <a:bodyPr/>
          <a:lstStyle/>
          <a:p>
            <a:pPr>
              <a:defRPr/>
            </a:pPr>
            <a:r>
              <a:rPr lang="en-US" sz="1000" dirty="0"/>
              <a:t>© 2017 Pearson Education, Ltd., All rights reserved.</a:t>
            </a:r>
            <a:r>
              <a:rPr lang="en-US" dirty="0"/>
              <a:t> </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xmlns="" id="{93D87EA5-7913-42C7-ACCE-A389682A4B25}"/>
                  </a:ext>
                </a:extLst>
              </p14:cNvPr>
              <p14:cNvContentPartPr/>
              <p14:nvPr/>
            </p14:nvContentPartPr>
            <p14:xfrm>
              <a:off x="1314103" y="5795040"/>
              <a:ext cx="2880" cy="360"/>
            </p14:xfrm>
          </p:contentPart>
        </mc:Choice>
        <mc:Fallback xmlns="">
          <p:pic>
            <p:nvPicPr>
              <p:cNvPr id="25" name="Ink 24">
                <a:extLst>
                  <a:ext uri="{FF2B5EF4-FFF2-40B4-BE49-F238E27FC236}">
                    <a16:creationId xmlns:a16="http://schemas.microsoft.com/office/drawing/2014/main" id="{93D87EA5-7913-42C7-ACCE-A389682A4B25}"/>
                  </a:ext>
                </a:extLst>
              </p:cNvPr>
              <p:cNvPicPr/>
              <p:nvPr/>
            </p:nvPicPr>
            <p:blipFill>
              <a:blip r:embed="rId22"/>
              <a:stretch>
                <a:fillRect/>
              </a:stretch>
            </p:blipFill>
            <p:spPr>
              <a:xfrm>
                <a:off x="1309783" y="5790720"/>
                <a:ext cx="115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xmlns="" id="{F4252A87-BEB2-4D41-A01A-CE4AE7673B8C}"/>
                  </a:ext>
                </a:extLst>
              </p14:cNvPr>
              <p14:cNvContentPartPr/>
              <p14:nvPr/>
            </p14:nvContentPartPr>
            <p14:xfrm>
              <a:off x="1405183" y="5853360"/>
              <a:ext cx="10800" cy="360"/>
            </p14:xfrm>
          </p:contentPart>
        </mc:Choice>
        <mc:Fallback xmlns="">
          <p:pic>
            <p:nvPicPr>
              <p:cNvPr id="27" name="Ink 26">
                <a:extLst>
                  <a:ext uri="{FF2B5EF4-FFF2-40B4-BE49-F238E27FC236}">
                    <a16:creationId xmlns:a16="http://schemas.microsoft.com/office/drawing/2014/main" id="{F4252A87-BEB2-4D41-A01A-CE4AE7673B8C}"/>
                  </a:ext>
                </a:extLst>
              </p:cNvPr>
              <p:cNvPicPr/>
              <p:nvPr/>
            </p:nvPicPr>
            <p:blipFill>
              <a:blip r:embed="rId24"/>
              <a:stretch>
                <a:fillRect/>
              </a:stretch>
            </p:blipFill>
            <p:spPr>
              <a:xfrm>
                <a:off x="1400863" y="5849040"/>
                <a:ext cx="19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xmlns="" id="{0BD54175-A367-46B9-B9DE-377A13D9FEC7}"/>
                  </a:ext>
                </a:extLst>
              </p14:cNvPr>
              <p14:cNvContentPartPr/>
              <p14:nvPr/>
            </p14:nvContentPartPr>
            <p14:xfrm>
              <a:off x="1880383" y="5741400"/>
              <a:ext cx="10800" cy="4680"/>
            </p14:xfrm>
          </p:contentPart>
        </mc:Choice>
        <mc:Fallback xmlns="">
          <p:pic>
            <p:nvPicPr>
              <p:cNvPr id="28" name="Ink 27">
                <a:extLst>
                  <a:ext uri="{FF2B5EF4-FFF2-40B4-BE49-F238E27FC236}">
                    <a16:creationId xmlns:a16="http://schemas.microsoft.com/office/drawing/2014/main" id="{0BD54175-A367-46B9-B9DE-377A13D9FEC7}"/>
                  </a:ext>
                </a:extLst>
              </p:cNvPr>
              <p:cNvPicPr/>
              <p:nvPr/>
            </p:nvPicPr>
            <p:blipFill>
              <a:blip r:embed="rId26"/>
              <a:stretch>
                <a:fillRect/>
              </a:stretch>
            </p:blipFill>
            <p:spPr>
              <a:xfrm>
                <a:off x="1876063" y="5737080"/>
                <a:ext cx="1944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xmlns="" id="{68B414E0-744C-49B5-A188-253848A6C2A2}"/>
                  </a:ext>
                </a:extLst>
              </p14:cNvPr>
              <p14:cNvContentPartPr/>
              <p14:nvPr/>
            </p14:nvContentPartPr>
            <p14:xfrm>
              <a:off x="1763023" y="5810160"/>
              <a:ext cx="360" cy="360"/>
            </p14:xfrm>
          </p:contentPart>
        </mc:Choice>
        <mc:Fallback xmlns="">
          <p:pic>
            <p:nvPicPr>
              <p:cNvPr id="30" name="Ink 29">
                <a:extLst>
                  <a:ext uri="{FF2B5EF4-FFF2-40B4-BE49-F238E27FC236}">
                    <a16:creationId xmlns:a16="http://schemas.microsoft.com/office/drawing/2014/main" id="{68B414E0-744C-49B5-A188-253848A6C2A2}"/>
                  </a:ext>
                </a:extLst>
              </p:cNvPr>
              <p:cNvPicPr/>
              <p:nvPr/>
            </p:nvPicPr>
            <p:blipFill>
              <a:blip r:embed="rId15"/>
              <a:stretch>
                <a:fillRect/>
              </a:stretch>
            </p:blipFill>
            <p:spPr>
              <a:xfrm>
                <a:off x="1758703" y="5805840"/>
                <a:ext cx="9000" cy="9000"/>
              </a:xfrm>
              <a:prstGeom prst="rect">
                <a:avLst/>
              </a:prstGeom>
            </p:spPr>
          </p:pic>
        </mc:Fallback>
      </mc:AlternateContent>
      <p:grpSp>
        <p:nvGrpSpPr>
          <p:cNvPr id="32" name="Group 31">
            <a:extLst>
              <a:ext uri="{FF2B5EF4-FFF2-40B4-BE49-F238E27FC236}">
                <a16:creationId xmlns:a16="http://schemas.microsoft.com/office/drawing/2014/main" xmlns="" id="{F9F022E1-C254-4DBD-9BD0-DA816336457E}"/>
              </a:ext>
            </a:extLst>
          </p:cNvPr>
          <p:cNvGrpSpPr/>
          <p:nvPr/>
        </p:nvGrpSpPr>
        <p:grpSpPr>
          <a:xfrm>
            <a:off x="1392583" y="5910240"/>
            <a:ext cx="111240" cy="15480"/>
            <a:chOff x="1392583" y="5910240"/>
            <a:chExt cx="111240" cy="15480"/>
          </a:xfrm>
        </p:grpSpPr>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xmlns="" id="{793923EB-7673-4EE2-8401-1B0A1A73EF02}"/>
                    </a:ext>
                  </a:extLst>
                </p14:cNvPr>
                <p14:cNvContentPartPr/>
                <p14:nvPr/>
              </p14:nvContentPartPr>
              <p14:xfrm>
                <a:off x="1392583" y="5925360"/>
                <a:ext cx="2880" cy="360"/>
              </p14:xfrm>
            </p:contentPart>
          </mc:Choice>
          <mc:Fallback xmlns="">
            <p:pic>
              <p:nvPicPr>
                <p:cNvPr id="29" name="Ink 28">
                  <a:extLst>
                    <a:ext uri="{FF2B5EF4-FFF2-40B4-BE49-F238E27FC236}">
                      <a16:creationId xmlns:a16="http://schemas.microsoft.com/office/drawing/2014/main" id="{793923EB-7673-4EE2-8401-1B0A1A73EF02}"/>
                    </a:ext>
                  </a:extLst>
                </p:cNvPr>
                <p:cNvPicPr/>
                <p:nvPr/>
              </p:nvPicPr>
              <p:blipFill>
                <a:blip r:embed="rId29"/>
                <a:stretch>
                  <a:fillRect/>
                </a:stretch>
              </p:blipFill>
              <p:spPr>
                <a:xfrm>
                  <a:off x="1388263" y="5921040"/>
                  <a:ext cx="115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xmlns="" id="{614796D5-6E7F-4BB7-B674-84A761D6357E}"/>
                    </a:ext>
                  </a:extLst>
                </p14:cNvPr>
                <p14:cNvContentPartPr/>
                <p14:nvPr/>
              </p14:nvContentPartPr>
              <p14:xfrm>
                <a:off x="1478983" y="5910240"/>
                <a:ext cx="24840" cy="15480"/>
              </p14:xfrm>
            </p:contentPart>
          </mc:Choice>
          <mc:Fallback xmlns="">
            <p:pic>
              <p:nvPicPr>
                <p:cNvPr id="31" name="Ink 30">
                  <a:extLst>
                    <a:ext uri="{FF2B5EF4-FFF2-40B4-BE49-F238E27FC236}">
                      <a16:creationId xmlns:a16="http://schemas.microsoft.com/office/drawing/2014/main" id="{614796D5-6E7F-4BB7-B674-84A761D6357E}"/>
                    </a:ext>
                  </a:extLst>
                </p:cNvPr>
                <p:cNvPicPr/>
                <p:nvPr/>
              </p:nvPicPr>
              <p:blipFill>
                <a:blip r:embed="rId31"/>
                <a:stretch>
                  <a:fillRect/>
                </a:stretch>
              </p:blipFill>
              <p:spPr>
                <a:xfrm>
                  <a:off x="1474663" y="5905920"/>
                  <a:ext cx="33480" cy="24120"/>
                </a:xfrm>
                <a:prstGeom prst="rect">
                  <a:avLst/>
                </a:prstGeom>
              </p:spPr>
            </p:pic>
          </mc:Fallback>
        </mc:AlternateContent>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a:t>Caesar Cipher Algorithm</a:t>
            </a:r>
          </a:p>
        </p:txBody>
      </p:sp>
      <p:sp>
        <p:nvSpPr>
          <p:cNvPr id="66563" name="Rectangle 3"/>
          <p:cNvSpPr>
            <a:spLocks noGrp="1" noChangeArrowheads="1"/>
          </p:cNvSpPr>
          <p:nvPr>
            <p:ph idx="1"/>
          </p:nvPr>
        </p:nvSpPr>
        <p:spPr>
          <a:xfrm>
            <a:off x="762000" y="1676400"/>
            <a:ext cx="7818438" cy="5020235"/>
          </a:xfrm>
        </p:spPr>
        <p:txBody>
          <a:bodyPr>
            <a:normAutofit fontScale="70000" lnSpcReduction="20000"/>
          </a:bodyPr>
          <a:lstStyle/>
          <a:p>
            <a:pPr>
              <a:lnSpc>
                <a:spcPct val="80000"/>
              </a:lnSpc>
              <a:defRPr/>
            </a:pPr>
            <a:r>
              <a:rPr lang="en-US" sz="2600" dirty="0"/>
              <a:t>Can define transformation as:</a:t>
            </a:r>
          </a:p>
          <a:p>
            <a:pPr lvl="1" eaLnBrk="1" hangingPunct="1">
              <a:buFont typeface="Wingdings" pitchFamily="-107" charset="2"/>
              <a:buNone/>
              <a:defRPr/>
            </a:pPr>
            <a:r>
              <a:rPr lang="en-AU" sz="18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a:latin typeface="Courier" pitchFamily="-107" charset="0"/>
                <a:ea typeface="ＭＳ Ｐゴシック" pitchFamily="-107" charset="-128"/>
              </a:rPr>
              <a:t>D E F G H I J K L M N O P Q R S T U V W X Y Z A B C</a:t>
            </a:r>
          </a:p>
          <a:p>
            <a:pPr>
              <a:lnSpc>
                <a:spcPct val="80000"/>
              </a:lnSpc>
              <a:defRPr/>
            </a:pPr>
            <a:r>
              <a:rPr lang="en-US" sz="2600" dirty="0"/>
              <a:t>Mathematically give each letter a number</a:t>
            </a:r>
          </a:p>
          <a:p>
            <a:pPr lvl="1" eaLnBrk="1" hangingPunct="1">
              <a:buFont typeface="Wingdings" pitchFamily="-107" charset="2"/>
              <a:buNone/>
              <a:defRPr/>
            </a:pPr>
            <a:r>
              <a:rPr lang="en-AU" sz="14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a:p>
            <a:pPr>
              <a:lnSpc>
                <a:spcPct val="80000"/>
              </a:lnSpc>
              <a:defRPr/>
            </a:pPr>
            <a:r>
              <a:rPr lang="en-US" sz="2600" dirty="0"/>
              <a:t>Algorithm can be expressed as:</a:t>
            </a:r>
            <a:endParaRPr lang="en-AU" i="1" dirty="0">
              <a:ea typeface="ＭＳ Ｐゴシック" pitchFamily="-107" charset="-128"/>
            </a:endParaRPr>
          </a:p>
          <a:p>
            <a:pPr lvl="1" eaLnBrk="1" hangingPunct="1">
              <a:buFont typeface="Wingdings" pitchFamily="-107" charset="2"/>
              <a:buNone/>
              <a:defRPr/>
            </a:pPr>
            <a:r>
              <a:rPr lang="en-AU" i="1" dirty="0">
                <a:ea typeface="ＭＳ Ｐゴシック" pitchFamily="-107" charset="-128"/>
              </a:rPr>
              <a:t>		c </a:t>
            </a:r>
            <a:r>
              <a:rPr lang="en-AU" dirty="0">
                <a:ea typeface="ＭＳ Ｐゴシック" pitchFamily="-107" charset="-128"/>
              </a:rPr>
              <a:t>= E(3, </a:t>
            </a:r>
            <a:r>
              <a:rPr lang="en-AU" i="1" dirty="0">
                <a:ea typeface="ＭＳ Ｐゴシック" pitchFamily="-107" charset="-128"/>
              </a:rPr>
              <a:t>p</a:t>
            </a:r>
            <a:r>
              <a:rPr lang="en-AU" dirty="0">
                <a:ea typeface="ＭＳ Ｐゴシック" pitchFamily="-107" charset="-128"/>
              </a:rPr>
              <a:t>) = (</a:t>
            </a:r>
            <a:r>
              <a:rPr lang="en-AU" i="1" dirty="0">
                <a:ea typeface="ＭＳ Ｐゴシック" pitchFamily="-107" charset="-128"/>
              </a:rPr>
              <a:t>p </a:t>
            </a:r>
            <a:r>
              <a:rPr lang="en-AU" dirty="0">
                <a:ea typeface="ＭＳ Ｐゴシック" pitchFamily="-107" charset="-128"/>
              </a:rPr>
              <a:t>+ </a:t>
            </a:r>
            <a:r>
              <a:rPr lang="en-AU" i="1" dirty="0">
                <a:ea typeface="ＭＳ Ｐゴシック" pitchFamily="-107" charset="-128"/>
              </a:rPr>
              <a:t>3</a:t>
            </a:r>
            <a:r>
              <a:rPr lang="en-AU" dirty="0">
                <a:ea typeface="ＭＳ Ｐゴシック" pitchFamily="-107" charset="-128"/>
              </a:rPr>
              <a:t>) mod (26)</a:t>
            </a:r>
          </a:p>
          <a:p>
            <a:pPr lvl="1" eaLnBrk="1" hangingPunct="1">
              <a:buFont typeface="Wingdings" pitchFamily="-107" charset="2"/>
              <a:buNone/>
              <a:defRPr/>
            </a:pPr>
            <a:endParaRPr lang="en-AU" sz="2000" dirty="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a:ea typeface="ＭＳ Ｐゴシック" pitchFamily="-107" charset="-128"/>
              </a:rPr>
              <a:t>		</a:t>
            </a:r>
            <a:r>
              <a:rPr lang="en-US" sz="2571" i="1" dirty="0">
                <a:ea typeface="ＭＳ Ｐゴシック" pitchFamily="-107" charset="-128"/>
              </a:rPr>
              <a:t>C =  E(k , p ) =  (p + k ) mod 26</a:t>
            </a:r>
          </a:p>
          <a:p>
            <a:pPr>
              <a:lnSpc>
                <a:spcPct val="80000"/>
              </a:lnSpc>
              <a:defRPr/>
            </a:pPr>
            <a:r>
              <a:rPr lang="en-US" sz="2571" dirty="0"/>
              <a:t>Where k  takes on a value in the range 1 to 25; the decryption algorithm is simply:</a:t>
            </a:r>
          </a:p>
          <a:p>
            <a:pPr>
              <a:buNone/>
            </a:pPr>
            <a:r>
              <a:rPr lang="en-US" sz="2571" i="1" dirty="0">
                <a:ea typeface="ＭＳ Ｐゴシック" pitchFamily="-107" charset="-128"/>
              </a:rPr>
              <a:t>		p =  D(k , C ) =  (C - k ) mod 26</a:t>
            </a:r>
            <a:endParaRPr lang="en-AU" sz="2571" i="1" dirty="0">
              <a:ea typeface="ＭＳ Ｐゴシック" pitchFamily="-107" charset="-128"/>
            </a:endParaRPr>
          </a:p>
        </p:txBody>
      </p:sp>
      <p:sp>
        <p:nvSpPr>
          <p:cNvPr id="4" name="Footer Placeholder 3"/>
          <p:cNvSpPr>
            <a:spLocks noGrp="1"/>
          </p:cNvSpPr>
          <p:nvPr>
            <p:ph type="ftr" sz="quarter" idx="11"/>
          </p:nvPr>
        </p:nvSpPr>
        <p:spPr>
          <a:xfrm>
            <a:off x="0" y="6492875"/>
            <a:ext cx="7239000" cy="365125"/>
          </a:xfrm>
        </p:spPr>
        <p:txBody>
          <a:bodyPr/>
          <a:lstStyle/>
          <a:p>
            <a:pPr>
              <a:defRPr/>
            </a:pPr>
            <a:r>
              <a:rPr lang="en-US" sz="1000" dirty="0"/>
              <a:t>© 2017 Pearson Education, Ltd., All rights reserved.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4800600" cy="365125"/>
          </a:xfrm>
        </p:spPr>
        <p:txBody>
          <a:bodyPr/>
          <a:lstStyle/>
          <a:p>
            <a:pPr>
              <a:defRPr/>
            </a:pPr>
            <a:r>
              <a:rPr lang="en-US" sz="1000" dirty="0"/>
              <a:t>© 2017 Pearson Education, Ltd., All rights reserved. </a:t>
            </a:r>
          </a:p>
        </p:txBody>
      </p:sp>
      <p:sp>
        <p:nvSpPr>
          <p:cNvPr id="8" name="TextBox 7"/>
          <p:cNvSpPr txBox="1"/>
          <p:nvPr/>
        </p:nvSpPr>
        <p:spPr>
          <a:xfrm>
            <a:off x="609600" y="4267200"/>
            <a:ext cx="3111500" cy="461665"/>
          </a:xfrm>
          <a:prstGeom prst="rect">
            <a:avLst/>
          </a:prstGeom>
          <a:noFill/>
        </p:spPr>
        <p:txBody>
          <a:bodyPr wrap="square" rtlCol="0">
            <a:spAutoFit/>
          </a:bodyPr>
          <a:lstStyle/>
          <a:p>
            <a:pPr algn="ctr"/>
            <a:r>
              <a:rPr lang="en-US" sz="1200" dirty="0"/>
              <a:t>(This chart can be found on page 75 in the textbook)</a:t>
            </a:r>
          </a:p>
        </p:txBody>
      </p:sp>
      <p:pic>
        <p:nvPicPr>
          <p:cNvPr id="7" name="Picture 6"/>
          <p:cNvPicPr>
            <a:picLocks noChangeAspect="1"/>
          </p:cNvPicPr>
          <p:nvPr/>
        </p:nvPicPr>
        <p:blipFill>
          <a:blip r:embed="rId3"/>
          <a:srcRect l="10769" r="18462" b="2921"/>
          <a:stretch>
            <a:fillRect/>
          </a:stretch>
        </p:blipFill>
        <p:spPr>
          <a:xfrm>
            <a:off x="4343400" y="0"/>
            <a:ext cx="4800600" cy="6937037"/>
          </a:xfrm>
          <a:prstGeom prst="rect">
            <a:avLst/>
          </a:prstGeom>
        </p:spPr>
      </p:pic>
      <p:sp>
        <p:nvSpPr>
          <p:cNvPr id="9" name="TextBox 8"/>
          <p:cNvSpPr txBox="1"/>
          <p:nvPr/>
        </p:nvSpPr>
        <p:spPr>
          <a:xfrm>
            <a:off x="609600" y="838200"/>
            <a:ext cx="2920999" cy="3046988"/>
          </a:xfrm>
          <a:prstGeom prst="rect">
            <a:avLst/>
          </a:prstGeom>
          <a:noFill/>
        </p:spPr>
        <p:txBody>
          <a:bodyPr wrap="square" rtlCol="0">
            <a:spAutoFit/>
          </a:bodyPr>
          <a:lstStyle/>
          <a:p>
            <a:pPr algn="ctr"/>
            <a:r>
              <a:rPr lang="en-US" sz="3200" dirty="0">
                <a:latin typeface="+mn-lt"/>
              </a:rPr>
              <a:t>Figure 3.3</a:t>
            </a:r>
          </a:p>
          <a:p>
            <a:pPr algn="ctr"/>
            <a:endParaRPr lang="en-US" sz="3200" dirty="0">
              <a:latin typeface="+mn-lt"/>
            </a:endParaRPr>
          </a:p>
          <a:p>
            <a:pPr algn="ctr"/>
            <a:r>
              <a:rPr lang="en-US" sz="3200" dirty="0">
                <a:latin typeface="+mn-lt"/>
              </a:rPr>
              <a:t> Brute-Force Cryptanalysis </a:t>
            </a:r>
          </a:p>
          <a:p>
            <a:pPr algn="ctr"/>
            <a:r>
              <a:rPr lang="en-US" sz="3200" dirty="0">
                <a:latin typeface="+mn-lt"/>
              </a:rPr>
              <a:t>of </a:t>
            </a:r>
          </a:p>
          <a:p>
            <a:pPr algn="ctr"/>
            <a:r>
              <a:rPr lang="en-US" sz="3200" dirty="0">
                <a:latin typeface="+mn-lt"/>
              </a:rPr>
              <a:t>Caesar Cipher </a:t>
            </a:r>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A8032BE-2BC8-4EDE-AF01-553ED3632EC5}"/>
              </a:ext>
            </a:extLst>
          </p:cNvPr>
          <p:cNvSpPr>
            <a:spLocks noGrp="1"/>
          </p:cNvSpPr>
          <p:nvPr>
            <p:ph type="ftr" sz="quarter" idx="11"/>
          </p:nvPr>
        </p:nvSpPr>
        <p:spPr/>
        <p:txBody>
          <a:bodyPr/>
          <a:lstStyle/>
          <a:p>
            <a:pPr>
              <a:defRPr/>
            </a:pPr>
            <a:r>
              <a:rPr lang="en-US"/>
              <a:t>© 2017 Pearson Education, Ltd., All rights reserved. </a:t>
            </a:r>
            <a:endParaRPr lang="en-US" dirty="0"/>
          </a:p>
        </p:txBody>
      </p:sp>
      <mc:AlternateContent xmlns:mc="http://schemas.openxmlformats.org/markup-compatibility/2006" xmlns:p14="http://schemas.microsoft.com/office/powerpoint/2010/main">
        <mc:Choice Requires="p14">
          <p:contentPart p14:bwMode="auto" r:id="rId2">
            <p14:nvContentPartPr>
              <p14:cNvPr id="49" name="Ink 48">
                <a:extLst>
                  <a:ext uri="{FF2B5EF4-FFF2-40B4-BE49-F238E27FC236}">
                    <a16:creationId xmlns:a16="http://schemas.microsoft.com/office/drawing/2014/main" xmlns="" id="{EDE8BDDA-E5DD-4D50-B743-EC5848D51536}"/>
                  </a:ext>
                </a:extLst>
              </p14:cNvPr>
              <p14:cNvContentPartPr/>
              <p14:nvPr/>
            </p14:nvContentPartPr>
            <p14:xfrm>
              <a:off x="327343" y="2915400"/>
              <a:ext cx="39960" cy="30600"/>
            </p14:xfrm>
          </p:contentPart>
        </mc:Choice>
        <mc:Fallback xmlns="">
          <p:pic>
            <p:nvPicPr>
              <p:cNvPr id="49" name="Ink 48">
                <a:extLst>
                  <a:ext uri="{FF2B5EF4-FFF2-40B4-BE49-F238E27FC236}">
                    <a16:creationId xmlns:a16="http://schemas.microsoft.com/office/drawing/2014/main" id="{EDE8BDDA-E5DD-4D50-B743-EC5848D51536}"/>
                  </a:ext>
                </a:extLst>
              </p:cNvPr>
              <p:cNvPicPr/>
              <p:nvPr/>
            </p:nvPicPr>
            <p:blipFill>
              <a:blip r:embed="rId71"/>
              <a:stretch>
                <a:fillRect/>
              </a:stretch>
            </p:blipFill>
            <p:spPr>
              <a:xfrm>
                <a:off x="323023" y="2911080"/>
                <a:ext cx="48600" cy="39240"/>
              </a:xfrm>
              <a:prstGeom prst="rect">
                <a:avLst/>
              </a:prstGeom>
            </p:spPr>
          </p:pic>
        </mc:Fallback>
      </mc:AlternateContent>
    </p:spTree>
    <p:extLst>
      <p:ext uri="{BB962C8B-B14F-4D97-AF65-F5344CB8AC3E}">
        <p14:creationId xmlns:p14="http://schemas.microsoft.com/office/powerpoint/2010/main" val="1317852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dirty="0"/>
              <a:t>Sample of Compressed Text</a:t>
            </a:r>
          </a:p>
        </p:txBody>
      </p:sp>
      <p:pic>
        <p:nvPicPr>
          <p:cNvPr id="8" name="Picture 7" descr="f2-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2414" r="-2017" b="-12414"/>
              <a:stretch>
                <a:fillRect/>
              </a:stretch>
            </p:blipFill>
          </mc:Choice>
          <mc:Fallback>
            <p:blipFill>
              <a:blip r:embed="rId4"/>
              <a:srcRect t="-12414" r="-2017" b="-12414"/>
              <a:stretch>
                <a:fillRect/>
              </a:stretch>
            </p:blipFill>
          </mc:Fallback>
        </mc:AlternateContent>
        <p:spPr>
          <a:xfrm>
            <a:off x="0" y="2286000"/>
            <a:ext cx="9121603" cy="3626594"/>
          </a:xfrm>
          <a:prstGeom prst="rect">
            <a:avLst/>
          </a:prstGeom>
          <a:solidFill>
            <a:schemeClr val="bg1"/>
          </a:solidFill>
          <a:ln>
            <a:solidFill>
              <a:schemeClr val="bg2">
                <a:lumMod val="50000"/>
              </a:schemeClr>
            </a:solidFill>
          </a:ln>
        </p:spPr>
      </p:pic>
      <p:sp>
        <p:nvSpPr>
          <p:cNvPr id="4" name="Footer Placeholder 3"/>
          <p:cNvSpPr>
            <a:spLocks noGrp="1"/>
          </p:cNvSpPr>
          <p:nvPr>
            <p:ph type="ftr" sz="quarter" idx="11"/>
          </p:nvPr>
        </p:nvSpPr>
        <p:spPr>
          <a:xfrm>
            <a:off x="0" y="6492875"/>
            <a:ext cx="5791200" cy="365125"/>
          </a:xfrm>
        </p:spPr>
        <p:txBody>
          <a:bodyPr/>
          <a:lstStyle/>
          <a:p>
            <a:pPr>
              <a:defRPr/>
            </a:pPr>
            <a:r>
              <a:rPr lang="en-US" sz="1000" dirty="0"/>
              <a:t>© 2017 Pearson Education, Ltd., All rights reserved. </a:t>
            </a:r>
          </a:p>
        </p:txBody>
      </p:sp>
      <p:sp>
        <p:nvSpPr>
          <p:cNvPr id="5" name="TextBox 4"/>
          <p:cNvSpPr txBox="1"/>
          <p:nvPr/>
        </p:nvSpPr>
        <p:spPr>
          <a:xfrm>
            <a:off x="304800" y="5181600"/>
            <a:ext cx="4419600" cy="457200"/>
          </a:xfrm>
          <a:prstGeom prst="rect">
            <a:avLst/>
          </a:prstGeom>
          <a:solidFill>
            <a:schemeClr val="bg1"/>
          </a:solidFill>
        </p:spPr>
        <p:txBody>
          <a:bodyPr wrap="square" rtlCol="0">
            <a:spAutoFit/>
          </a:bodyPr>
          <a:lstStyle/>
          <a:p>
            <a:endParaRPr lang="en-US" dirty="0"/>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609600" y="1762125"/>
            <a:ext cx="7753351" cy="4867275"/>
          </a:xfrm>
        </p:spPr>
        <p:txBody>
          <a:bodyPr>
            <a:normAutofit fontScale="92500" lnSpcReduction="10000"/>
          </a:bodyPr>
          <a:lstStyle/>
          <a:p>
            <a:r>
              <a:rPr lang="en-US" dirty="0"/>
              <a:t>Permutation</a:t>
            </a:r>
          </a:p>
          <a:p>
            <a:pPr lvl="1"/>
            <a:r>
              <a:rPr lang="en-US" sz="2378" dirty="0"/>
              <a:t>Of a finite set of elements </a:t>
            </a:r>
            <a:r>
              <a:rPr lang="en-US" sz="2378" i="1" dirty="0"/>
              <a:t>S </a:t>
            </a:r>
            <a:r>
              <a:rPr lang="en-US" sz="2378" dirty="0"/>
              <a:t>is an ordered sequence of all the elements of </a:t>
            </a:r>
            <a:r>
              <a:rPr lang="en-US" sz="2378" i="1" dirty="0"/>
              <a:t>S </a:t>
            </a:r>
            <a:r>
              <a:rPr lang="en-US" sz="2378" dirty="0"/>
              <a:t>, with each element appearing exactly once</a:t>
            </a:r>
          </a:p>
          <a:p>
            <a:pPr marL="342900" lvl="1" indent="-342900">
              <a:spcBef>
                <a:spcPts val="2400"/>
              </a:spcBef>
              <a:buClr>
                <a:srgbClr val="BAABE3"/>
              </a:buClr>
            </a:pPr>
            <a:r>
              <a:rPr lang="en-US" sz="2800" dirty="0">
                <a:cs typeface="ＭＳ Ｐゴシック" pitchFamily="-1" charset="-128"/>
              </a:rPr>
              <a:t>If the “cipher” line can be any permutation of the 26 alphabetic characters, then there are 26! or greater than 4 x 10</a:t>
            </a:r>
            <a:r>
              <a:rPr lang="en-US" sz="2800" baseline="30000" dirty="0">
                <a:cs typeface="ＭＳ Ｐゴシック" pitchFamily="-1" charset="-128"/>
              </a:rPr>
              <a:t>26</a:t>
            </a:r>
            <a:r>
              <a:rPr lang="en-US" sz="2800" dirty="0">
                <a:cs typeface="ＭＳ Ｐゴシック" pitchFamily="-1" charset="-128"/>
              </a:rPr>
              <a:t> possible keys</a:t>
            </a:r>
          </a:p>
          <a:p>
            <a:pPr lvl="1"/>
            <a:r>
              <a:rPr lang="en-US" sz="2378" dirty="0"/>
              <a:t>This is 10 orders of magnitude greater than the key space for DES</a:t>
            </a:r>
          </a:p>
          <a:p>
            <a:pPr lvl="1"/>
            <a:r>
              <a:rPr lang="en-US" sz="2378" dirty="0"/>
              <a:t>Approach is referred to as a </a:t>
            </a:r>
            <a:r>
              <a:rPr lang="en-US" sz="2378" i="1" dirty="0"/>
              <a:t>monoalphabetic substitution cipher</a:t>
            </a:r>
            <a:r>
              <a:rPr lang="en-US" sz="2378" dirty="0"/>
              <a:t> because a single cipher alphabet is used per message</a:t>
            </a:r>
          </a:p>
        </p:txBody>
      </p:sp>
      <p:sp>
        <p:nvSpPr>
          <p:cNvPr id="5" name="Footer Placeholder 4"/>
          <p:cNvSpPr>
            <a:spLocks noGrp="1"/>
          </p:cNvSpPr>
          <p:nvPr>
            <p:ph type="ftr" sz="quarter" idx="11"/>
          </p:nvPr>
        </p:nvSpPr>
        <p:spPr>
          <a:xfrm>
            <a:off x="0" y="6492875"/>
            <a:ext cx="6172200" cy="365125"/>
          </a:xfrm>
        </p:spPr>
        <p:txBody>
          <a:bodyPr/>
          <a:lstStyle/>
          <a:p>
            <a:pPr>
              <a:defRPr/>
            </a:pPr>
            <a:r>
              <a:rPr lang="en-US" sz="1000" dirty="0"/>
              <a:t>© 2017 Pearson Education, Ltd., All rights reserved.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dirty="0"/>
              <a:t>© 2017 Pearson Education, Ltd., All rights reserved. </a:t>
            </a:r>
          </a:p>
        </p:txBody>
      </p:sp>
      <p:pic>
        <p:nvPicPr>
          <p:cNvPr id="4" name="Picture 3"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9412" r="11818" b="5882"/>
              <a:stretch>
                <a:fillRect/>
              </a:stretch>
            </p:blipFill>
          </mc:Choice>
          <mc:Fallback>
            <p:blipFill>
              <a:blip r:embed="rId4"/>
              <a:srcRect l="7273" t="9412" r="11818" b="5882"/>
              <a:stretch>
                <a:fillRect/>
              </a:stretch>
            </p:blipFill>
          </mc:Fallback>
        </mc:AlternateContent>
        <p:spPr>
          <a:xfrm>
            <a:off x="685800" y="0"/>
            <a:ext cx="8001000" cy="6472658"/>
          </a:xfrm>
          <a:prstGeom prst="rect">
            <a:avLst/>
          </a:prstGeom>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429000"/>
            <a:ext cx="5446713" cy="1470025"/>
          </a:xfrm>
        </p:spPr>
        <p:txBody>
          <a:bodyPr/>
          <a:lstStyle/>
          <a:p>
            <a:pPr eaLnBrk="1" hangingPunct="1">
              <a:defRPr/>
            </a:pPr>
            <a:r>
              <a:rPr lang="en-US" dirty="0"/>
              <a:t>Chapter 3</a:t>
            </a:r>
          </a:p>
        </p:txBody>
      </p:sp>
      <p:sp>
        <p:nvSpPr>
          <p:cNvPr id="19459" name="Subtitle 13"/>
          <p:cNvSpPr>
            <a:spLocks noGrp="1"/>
          </p:cNvSpPr>
          <p:nvPr>
            <p:ph type="subTitle" idx="1"/>
          </p:nvPr>
        </p:nvSpPr>
        <p:spPr>
          <a:xfrm>
            <a:off x="1524000" y="4953000"/>
            <a:ext cx="6096000" cy="852488"/>
          </a:xfrm>
        </p:spPr>
        <p:txBody>
          <a:bodyPr>
            <a:noAutofit/>
          </a:bodyPr>
          <a:lstStyle/>
          <a:p>
            <a:pPr eaLnBrk="1" hangingPunct="1"/>
            <a:r>
              <a:rPr lang="en-US" sz="3600" dirty="0"/>
              <a:t>Classical Encryption Techniques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4294967295"/>
          </p:nvPr>
        </p:nvSpPr>
        <p:spPr>
          <a:xfrm>
            <a:off x="0" y="6492875"/>
            <a:ext cx="4648200" cy="365125"/>
          </a:xfrm>
          <a:prstGeom prst="rect">
            <a:avLst/>
          </a:prstGeom>
        </p:spPr>
        <p:txBody>
          <a:bodyPr/>
          <a:lstStyle/>
          <a:p>
            <a:pPr>
              <a:defRPr/>
            </a:pPr>
            <a:r>
              <a:rPr lang="en-US" sz="1000" dirty="0"/>
              <a:t>© 2017 Pearson Education, Ltd., All rights reserved.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2EF8EBFC-9D3B-442A-A8B1-A9F7F5F60852}"/>
              </a:ext>
            </a:extLst>
          </p:cNvPr>
          <p:cNvSpPr>
            <a:spLocks noGrp="1"/>
          </p:cNvSpPr>
          <p:nvPr>
            <p:ph type="ftr" sz="quarter" idx="11"/>
          </p:nvPr>
        </p:nvSpPr>
        <p:spPr/>
        <p:txBody>
          <a:bodyPr/>
          <a:lstStyle/>
          <a:p>
            <a:pPr>
              <a:defRPr/>
            </a:pPr>
            <a:r>
              <a:rPr lang="en-US"/>
              <a:t>© 2017 Pearson Education, Ltd., All rights reserved. </a:t>
            </a:r>
            <a:endParaRPr lang="en-US" dirty="0"/>
          </a:p>
        </p:txBody>
      </p:sp>
      <p:pic>
        <p:nvPicPr>
          <p:cNvPr id="4" name="Picture 3">
            <a:extLst>
              <a:ext uri="{FF2B5EF4-FFF2-40B4-BE49-F238E27FC236}">
                <a16:creationId xmlns:a16="http://schemas.microsoft.com/office/drawing/2014/main" xmlns="" id="{57AB0FA8-D220-43C1-BC78-396D81C490A0}"/>
              </a:ext>
            </a:extLst>
          </p:cNvPr>
          <p:cNvPicPr>
            <a:picLocks noChangeAspect="1"/>
          </p:cNvPicPr>
          <p:nvPr/>
        </p:nvPicPr>
        <p:blipFill>
          <a:blip r:embed="rId2"/>
          <a:stretch>
            <a:fillRect/>
          </a:stretch>
        </p:blipFill>
        <p:spPr>
          <a:xfrm>
            <a:off x="500062" y="533400"/>
            <a:ext cx="8143875" cy="4905375"/>
          </a:xfrm>
          <a:prstGeom prst="rect">
            <a:avLst/>
          </a:prstGeom>
        </p:spPr>
      </p:pic>
    </p:spTree>
    <p:extLst>
      <p:ext uri="{BB962C8B-B14F-4D97-AF65-F5344CB8AC3E}">
        <p14:creationId xmlns:p14="http://schemas.microsoft.com/office/powerpoint/2010/main" val="3913942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a:t>Monoalphabetic Ciphers</a:t>
            </a:r>
          </a:p>
        </p:txBody>
      </p:sp>
      <p:sp>
        <p:nvSpPr>
          <p:cNvPr id="4" name="Content Placeholder 3"/>
          <p:cNvSpPr>
            <a:spLocks noGrp="1"/>
          </p:cNvSpPr>
          <p:nvPr>
            <p:ph idx="1"/>
          </p:nvPr>
        </p:nvSpPr>
        <p:spPr>
          <a:xfrm>
            <a:off x="792163" y="1762125"/>
            <a:ext cx="7570787" cy="4714875"/>
          </a:xfrm>
        </p:spPr>
        <p:txBody>
          <a:bodyPr>
            <a:normAutofit fontScale="92500" lnSpcReduction="20000"/>
          </a:bodyPr>
          <a:lstStyle/>
          <a:p>
            <a:r>
              <a:rPr lang="en-US" dirty="0"/>
              <a:t>Easy to break because they reflect the frequency data of the original alphabet</a:t>
            </a:r>
          </a:p>
          <a:p>
            <a:r>
              <a:rPr lang="en-US" dirty="0"/>
              <a:t>Countermeasure is to provide multiple substitutes (homophones) for a single letter</a:t>
            </a:r>
          </a:p>
          <a:p>
            <a:r>
              <a:rPr lang="en-US" dirty="0"/>
              <a:t>Digram</a:t>
            </a:r>
          </a:p>
          <a:p>
            <a:pPr lvl="1"/>
            <a:r>
              <a:rPr lang="en-US" dirty="0"/>
              <a:t>Two-letter combination</a:t>
            </a:r>
          </a:p>
          <a:p>
            <a:pPr lvl="1"/>
            <a:r>
              <a:rPr lang="en-US" dirty="0"/>
              <a:t>Most common is </a:t>
            </a:r>
            <a:r>
              <a:rPr lang="en-US" i="1" dirty="0"/>
              <a:t>th</a:t>
            </a:r>
            <a:endParaRPr lang="en-US" dirty="0"/>
          </a:p>
          <a:p>
            <a:r>
              <a:rPr lang="en-US" dirty="0"/>
              <a:t>Trigram </a:t>
            </a:r>
          </a:p>
          <a:p>
            <a:pPr lvl="1"/>
            <a:r>
              <a:rPr lang="en-US" dirty="0"/>
              <a:t>Three-letter combination</a:t>
            </a:r>
          </a:p>
          <a:p>
            <a:pPr lvl="1"/>
            <a:r>
              <a:rPr lang="en-US" dirty="0"/>
              <a:t>Most frequent is </a:t>
            </a:r>
            <a:r>
              <a:rPr lang="en-US" i="1" dirty="0"/>
              <a:t>the </a:t>
            </a:r>
            <a:endParaRPr lang="en-US" dirty="0"/>
          </a:p>
        </p:txBody>
      </p:sp>
      <p:pic>
        <p:nvPicPr>
          <p:cNvPr id="5" name="Picture 4"/>
          <p:cNvPicPr>
            <a:picLocks noChangeAspect="1"/>
          </p:cNvPicPr>
          <p:nvPr/>
        </p:nvPicPr>
        <p:blipFill>
          <a:blip r:embed="rId3"/>
          <a:stretch>
            <a:fillRect/>
          </a:stretch>
        </p:blipFill>
        <p:spPr>
          <a:xfrm>
            <a:off x="6477000" y="3581400"/>
            <a:ext cx="768742" cy="1036637"/>
          </a:xfrm>
          <a:prstGeom prst="rect">
            <a:avLst/>
          </a:prstGeom>
        </p:spPr>
      </p:pic>
      <p:pic>
        <p:nvPicPr>
          <p:cNvPr id="6" name="Picture 5"/>
          <p:cNvPicPr>
            <a:picLocks noChangeAspect="1"/>
          </p:cNvPicPr>
          <p:nvPr/>
        </p:nvPicPr>
        <p:blipFill>
          <a:blip r:embed="rId4"/>
          <a:stretch>
            <a:fillRect/>
          </a:stretch>
        </p:blipFill>
        <p:spPr>
          <a:xfrm>
            <a:off x="5486400" y="3581400"/>
            <a:ext cx="838200" cy="1257299"/>
          </a:xfrm>
          <a:prstGeom prst="rect">
            <a:avLst/>
          </a:prstGeom>
        </p:spPr>
      </p:pic>
      <p:pic>
        <p:nvPicPr>
          <p:cNvPr id="8" name="Picture 7"/>
          <p:cNvPicPr>
            <a:picLocks noChangeAspect="1"/>
          </p:cNvPicPr>
          <p:nvPr/>
        </p:nvPicPr>
        <p:blipFill>
          <a:blip r:embed="rId5"/>
          <a:stretch>
            <a:fillRect/>
          </a:stretch>
        </p:blipFill>
        <p:spPr>
          <a:xfrm>
            <a:off x="8305800" y="5181600"/>
            <a:ext cx="838200" cy="1077686"/>
          </a:xfrm>
          <a:prstGeom prst="rect">
            <a:avLst/>
          </a:prstGeom>
        </p:spPr>
      </p:pic>
      <p:pic>
        <p:nvPicPr>
          <p:cNvPr id="9" name="Picture 8"/>
          <p:cNvPicPr>
            <a:picLocks noChangeAspect="1"/>
          </p:cNvPicPr>
          <p:nvPr/>
        </p:nvPicPr>
        <p:blipFill>
          <a:blip r:embed="rId3"/>
          <a:stretch>
            <a:fillRect/>
          </a:stretch>
        </p:blipFill>
        <p:spPr>
          <a:xfrm>
            <a:off x="7391400" y="5562600"/>
            <a:ext cx="768742" cy="1036637"/>
          </a:xfrm>
          <a:prstGeom prst="rect">
            <a:avLst/>
          </a:prstGeom>
        </p:spPr>
      </p:pic>
      <p:pic>
        <p:nvPicPr>
          <p:cNvPr id="10" name="Picture 9"/>
          <p:cNvPicPr>
            <a:picLocks noChangeAspect="1"/>
          </p:cNvPicPr>
          <p:nvPr/>
        </p:nvPicPr>
        <p:blipFill>
          <a:blip r:embed="rId4"/>
          <a:stretch>
            <a:fillRect/>
          </a:stretch>
        </p:blipFill>
        <p:spPr>
          <a:xfrm>
            <a:off x="6324600" y="5600701"/>
            <a:ext cx="838200" cy="1257299"/>
          </a:xfrm>
          <a:prstGeom prst="rect">
            <a:avLst/>
          </a:prstGeom>
        </p:spPr>
      </p:pic>
      <p:sp>
        <p:nvSpPr>
          <p:cNvPr id="11" name="Footer Placeholder 10"/>
          <p:cNvSpPr>
            <a:spLocks noGrp="1"/>
          </p:cNvSpPr>
          <p:nvPr>
            <p:ph type="ftr" sz="quarter" idx="11"/>
          </p:nvPr>
        </p:nvSpPr>
        <p:spPr>
          <a:xfrm>
            <a:off x="0" y="6492875"/>
            <a:ext cx="5181600" cy="365125"/>
          </a:xfrm>
        </p:spPr>
        <p:txBody>
          <a:bodyPr/>
          <a:lstStyle/>
          <a:p>
            <a:pPr>
              <a:defRPr/>
            </a:pPr>
            <a:r>
              <a:rPr lang="en-US" sz="1000" dirty="0"/>
              <a:t>© 2017 Pearson Education, Ltd., All rights reserved.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792163" y="1762125"/>
            <a:ext cx="7570787" cy="4867275"/>
          </a:xfrm>
        </p:spPr>
        <p:txBody>
          <a:bodyPr>
            <a:normAutofit fontScale="92500" lnSpcReduction="20000"/>
          </a:bodyPr>
          <a:lstStyle/>
          <a:p>
            <a:r>
              <a:rPr lang="en-US" dirty="0"/>
              <a:t>Best-known multiple-letter encryption cipher</a:t>
            </a:r>
          </a:p>
          <a:p>
            <a:r>
              <a:rPr lang="en-US" dirty="0"/>
              <a:t>Treats digrams in the plaintext as single units and translates these units into ciphertext digrams</a:t>
            </a:r>
          </a:p>
          <a:p>
            <a:r>
              <a:rPr lang="en-US" dirty="0"/>
              <a:t>Based on the use of a 5 x 5 matrix of letters constructed using a keyword</a:t>
            </a:r>
          </a:p>
          <a:p>
            <a:r>
              <a:rPr lang="en-US" dirty="0"/>
              <a:t>Invented by British scientist Sir Charles Wheatstone in 1854</a:t>
            </a:r>
          </a:p>
          <a:p>
            <a:r>
              <a:rPr lang="en-US" dirty="0"/>
              <a:t>Used as the standard field system by the British Army in World War I and the U.S. Army and other Allied forces during World War II</a:t>
            </a:r>
          </a:p>
        </p:txBody>
      </p:sp>
      <p:sp>
        <p:nvSpPr>
          <p:cNvPr id="5" name="Footer Placeholder 4"/>
          <p:cNvSpPr>
            <a:spLocks noGrp="1"/>
          </p:cNvSpPr>
          <p:nvPr>
            <p:ph type="ftr" sz="quarter" idx="11"/>
          </p:nvPr>
        </p:nvSpPr>
        <p:spPr>
          <a:xfrm>
            <a:off x="0" y="6492875"/>
            <a:ext cx="5867400" cy="365125"/>
          </a:xfrm>
        </p:spPr>
        <p:txBody>
          <a:bodyPr/>
          <a:lstStyle/>
          <a:p>
            <a:pPr>
              <a:defRPr/>
            </a:pPr>
            <a:r>
              <a:rPr lang="en-US" sz="1000" dirty="0"/>
              <a:t>© 2017 Pearson Education, Ltd., All rights reserved.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08E4031D-D1D0-4F0A-91A0-9D7BBC68F817}"/>
                  </a:ext>
                </a:extLst>
              </p14:cNvPr>
              <p14:cNvContentPartPr/>
              <p14:nvPr/>
            </p14:nvContentPartPr>
            <p14:xfrm>
              <a:off x="4376623" y="3673200"/>
              <a:ext cx="10800" cy="9720"/>
            </p14:xfrm>
          </p:contentPart>
        </mc:Choice>
        <mc:Fallback xmlns="">
          <p:pic>
            <p:nvPicPr>
              <p:cNvPr id="3" name="Ink 2">
                <a:extLst>
                  <a:ext uri="{FF2B5EF4-FFF2-40B4-BE49-F238E27FC236}">
                    <a16:creationId xmlns:a16="http://schemas.microsoft.com/office/drawing/2014/main" id="{08E4031D-D1D0-4F0A-91A0-9D7BBC68F817}"/>
                  </a:ext>
                </a:extLst>
              </p:cNvPr>
              <p:cNvPicPr/>
              <p:nvPr/>
            </p:nvPicPr>
            <p:blipFill>
              <a:blip r:embed="rId6"/>
              <a:stretch>
                <a:fillRect/>
              </a:stretch>
            </p:blipFill>
            <p:spPr>
              <a:xfrm>
                <a:off x="4372303" y="3668880"/>
                <a:ext cx="19440" cy="1836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a:t>Playfair Key Matrix</a:t>
            </a:r>
          </a:p>
        </p:txBody>
      </p:sp>
      <p:sp>
        <p:nvSpPr>
          <p:cNvPr id="80899" name="Rectangle 3"/>
          <p:cNvSpPr>
            <a:spLocks noGrp="1" noChangeArrowheads="1"/>
          </p:cNvSpPr>
          <p:nvPr>
            <p:ph idx="1"/>
          </p:nvPr>
        </p:nvSpPr>
        <p:spPr>
          <a:xfrm>
            <a:off x="838200" y="1524000"/>
            <a:ext cx="7848600" cy="4375150"/>
          </a:xfrm>
        </p:spPr>
        <p:txBody>
          <a:bodyPr/>
          <a:lstStyle/>
          <a:p>
            <a:r>
              <a:rPr lang="en-AU" dirty="0"/>
              <a:t>Fill in letters of keyword (minus duplicates) from left to right and from top to bottom, then fill in the remainder of the matrix with the remaining letters in alphabetic order</a:t>
            </a:r>
          </a:p>
          <a:p>
            <a:r>
              <a:rPr lang="en-AU" dirty="0"/>
              <a:t>Using the keyword MONARCHY:</a:t>
            </a:r>
          </a:p>
        </p:txBody>
      </p:sp>
      <p:graphicFrame>
        <p:nvGraphicFramePr>
          <p:cNvPr id="80947" name="Group 51"/>
          <p:cNvGraphicFramePr>
            <a:graphicFrameLocks noGrp="1"/>
          </p:cNvGraphicFramePr>
          <p:nvPr/>
        </p:nvGraphicFramePr>
        <p:xfrm>
          <a:off x="3429000" y="4191000"/>
          <a:ext cx="4724400" cy="2229803"/>
        </p:xfrm>
        <a:graphic>
          <a:graphicData uri="http://schemas.openxmlformats.org/drawingml/2006/table">
            <a:tbl>
              <a:tblPr/>
              <a:tblGrid>
                <a:gridCol w="946150">
                  <a:extLst>
                    <a:ext uri="{9D8B030D-6E8A-4147-A177-3AD203B41FA5}">
                      <a16:colId xmlns:a16="http://schemas.microsoft.com/office/drawing/2014/main" xmlns="" val="20000"/>
                    </a:ext>
                  </a:extLst>
                </a:gridCol>
                <a:gridCol w="942975">
                  <a:extLst>
                    <a:ext uri="{9D8B030D-6E8A-4147-A177-3AD203B41FA5}">
                      <a16:colId xmlns:a16="http://schemas.microsoft.com/office/drawing/2014/main" xmlns="" val="20001"/>
                    </a:ext>
                  </a:extLst>
                </a:gridCol>
                <a:gridCol w="911225">
                  <a:extLst>
                    <a:ext uri="{9D8B030D-6E8A-4147-A177-3AD203B41FA5}">
                      <a16:colId xmlns:a16="http://schemas.microsoft.com/office/drawing/2014/main" xmlns="" val="20002"/>
                    </a:ext>
                  </a:extLst>
                </a:gridCol>
                <a:gridCol w="977900">
                  <a:extLst>
                    <a:ext uri="{9D8B030D-6E8A-4147-A177-3AD203B41FA5}">
                      <a16:colId xmlns:a16="http://schemas.microsoft.com/office/drawing/2014/main" xmlns="" val="20003"/>
                    </a:ext>
                  </a:extLst>
                </a:gridCol>
                <a:gridCol w="946150">
                  <a:extLst>
                    <a:ext uri="{9D8B030D-6E8A-4147-A177-3AD203B41FA5}">
                      <a16:colId xmlns:a16="http://schemas.microsoft.com/office/drawing/2014/main" xmlns=""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5" name="Footer Placeholder 4"/>
          <p:cNvSpPr>
            <a:spLocks noGrp="1"/>
          </p:cNvSpPr>
          <p:nvPr>
            <p:ph type="ftr" sz="quarter" idx="11"/>
          </p:nvPr>
        </p:nvSpPr>
        <p:spPr>
          <a:xfrm>
            <a:off x="0" y="6492875"/>
            <a:ext cx="4800600" cy="365125"/>
          </a:xfrm>
        </p:spPr>
        <p:txBody>
          <a:bodyPr/>
          <a:lstStyle/>
          <a:p>
            <a:pPr>
              <a:defRPr/>
            </a:pPr>
            <a:r>
              <a:rPr lang="en-US" sz="1000" dirty="0"/>
              <a:t>© 2017 Pearson Education, Ltd., All rights reserved.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08BA2-F99F-4BDB-9C96-B96A81BBA7EC}"/>
              </a:ext>
            </a:extLst>
          </p:cNvPr>
          <p:cNvSpPr>
            <a:spLocks noGrp="1"/>
          </p:cNvSpPr>
          <p:nvPr>
            <p:ph type="title"/>
          </p:nvPr>
        </p:nvSpPr>
        <p:spPr>
          <a:xfrm>
            <a:off x="1115023" y="154325"/>
            <a:ext cx="7358207" cy="1220995"/>
          </a:xfrm>
        </p:spPr>
        <p:txBody>
          <a:bodyPr/>
          <a:lstStyle/>
          <a:p>
            <a:endParaRPr lang="en-US"/>
          </a:p>
        </p:txBody>
      </p:sp>
      <p:pic>
        <p:nvPicPr>
          <p:cNvPr id="6" name="Content Placeholder 5">
            <a:extLst>
              <a:ext uri="{FF2B5EF4-FFF2-40B4-BE49-F238E27FC236}">
                <a16:creationId xmlns:a16="http://schemas.microsoft.com/office/drawing/2014/main" xmlns="" id="{B1515CB2-475C-4E2F-84B1-AD654A8C3A7C}"/>
              </a:ext>
            </a:extLst>
          </p:cNvPr>
          <p:cNvPicPr>
            <a:picLocks noGrp="1" noChangeAspect="1"/>
          </p:cNvPicPr>
          <p:nvPr>
            <p:ph idx="1"/>
          </p:nvPr>
        </p:nvPicPr>
        <p:blipFill>
          <a:blip r:embed="rId3"/>
          <a:stretch>
            <a:fillRect/>
          </a:stretch>
        </p:blipFill>
        <p:spPr>
          <a:xfrm>
            <a:off x="1374293" y="2182032"/>
            <a:ext cx="6988657" cy="3317848"/>
          </a:xfrm>
        </p:spPr>
      </p:pic>
      <p:sp>
        <p:nvSpPr>
          <p:cNvPr id="4" name="Footer Placeholder 3">
            <a:extLst>
              <a:ext uri="{FF2B5EF4-FFF2-40B4-BE49-F238E27FC236}">
                <a16:creationId xmlns:a16="http://schemas.microsoft.com/office/drawing/2014/main" xmlns="" id="{710EDD70-3705-40DF-A5DD-FA26D38E7A8E}"/>
              </a:ext>
            </a:extLst>
          </p:cNvPr>
          <p:cNvSpPr>
            <a:spLocks noGrp="1"/>
          </p:cNvSpPr>
          <p:nvPr>
            <p:ph type="ftr" sz="quarter" idx="11"/>
          </p:nvPr>
        </p:nvSpPr>
        <p:spPr/>
        <p:txBody>
          <a:bodyPr/>
          <a:lstStyle/>
          <a:p>
            <a:pPr>
              <a:defRPr/>
            </a:pPr>
            <a:r>
              <a:rPr lang="en-US"/>
              <a:t>© 2017 Pearson Education, Ltd., All rights reserved. </a:t>
            </a:r>
            <a:endParaRPr lang="en-US" dirty="0"/>
          </a:p>
        </p:txBody>
      </p:sp>
    </p:spTree>
    <p:extLst>
      <p:ext uri="{BB962C8B-B14F-4D97-AF65-F5344CB8AC3E}">
        <p14:creationId xmlns:p14="http://schemas.microsoft.com/office/powerpoint/2010/main" val="191006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943725" cy="365125"/>
          </a:xfrm>
        </p:spPr>
        <p:txBody>
          <a:bodyPr/>
          <a:lstStyle/>
          <a:p>
            <a:pPr>
              <a:defRPr/>
            </a:pPr>
            <a:r>
              <a:rPr lang="en-US" sz="1000" dirty="0"/>
              <a:t>© 2017 Pearson Education, Ltd., All rights reserved. </a:t>
            </a:r>
          </a:p>
        </p:txBody>
      </p:sp>
      <p:pic>
        <p:nvPicPr>
          <p:cNvPr id="4" name="Picture 3"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6364" r="7059" b="19091"/>
              <a:stretch>
                <a:fillRect/>
              </a:stretch>
            </p:blipFill>
          </mc:Choice>
          <mc:Fallback>
            <p:blipFill>
              <a:blip r:embed="rId4"/>
              <a:srcRect t="26364" r="7059" b="19091"/>
              <a:stretch>
                <a:fillRect/>
              </a:stretch>
            </p:blipFill>
          </mc:Fallback>
        </mc:AlternateContent>
        <p:spPr>
          <a:xfrm>
            <a:off x="114331" y="-152400"/>
            <a:ext cx="9029669" cy="6858000"/>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xmlns="" id="{3B094FBD-C0EE-48C5-9555-1802E2A26C84}"/>
                  </a:ext>
                </a:extLst>
              </p14:cNvPr>
              <p14:cNvContentPartPr/>
              <p14:nvPr/>
            </p14:nvContentPartPr>
            <p14:xfrm>
              <a:off x="4367983" y="5646360"/>
              <a:ext cx="10800" cy="11880"/>
            </p14:xfrm>
          </p:contentPart>
        </mc:Choice>
        <mc:Fallback xmlns="">
          <p:pic>
            <p:nvPicPr>
              <p:cNvPr id="10" name="Ink 9">
                <a:extLst>
                  <a:ext uri="{FF2B5EF4-FFF2-40B4-BE49-F238E27FC236}">
                    <a16:creationId xmlns:a16="http://schemas.microsoft.com/office/drawing/2014/main" id="{3B094FBD-C0EE-48C5-9555-1802E2A26C84}"/>
                  </a:ext>
                </a:extLst>
              </p:cNvPr>
              <p:cNvPicPr/>
              <p:nvPr/>
            </p:nvPicPr>
            <p:blipFill>
              <a:blip r:embed="rId10"/>
              <a:stretch>
                <a:fillRect/>
              </a:stretch>
            </p:blipFill>
            <p:spPr>
              <a:xfrm>
                <a:off x="4363663" y="5642040"/>
                <a:ext cx="194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xmlns="" id="{3F1E9985-5C1E-48CC-8F44-DB09FCB56217}"/>
                  </a:ext>
                </a:extLst>
              </p14:cNvPr>
              <p14:cNvContentPartPr/>
              <p14:nvPr/>
            </p14:nvContentPartPr>
            <p14:xfrm>
              <a:off x="5409103" y="5453760"/>
              <a:ext cx="7560" cy="360"/>
            </p14:xfrm>
          </p:contentPart>
        </mc:Choice>
        <mc:Fallback xmlns="">
          <p:pic>
            <p:nvPicPr>
              <p:cNvPr id="11" name="Ink 10">
                <a:extLst>
                  <a:ext uri="{FF2B5EF4-FFF2-40B4-BE49-F238E27FC236}">
                    <a16:creationId xmlns:a16="http://schemas.microsoft.com/office/drawing/2014/main" id="{3F1E9985-5C1E-48CC-8F44-DB09FCB56217}"/>
                  </a:ext>
                </a:extLst>
              </p:cNvPr>
              <p:cNvPicPr/>
              <p:nvPr/>
            </p:nvPicPr>
            <p:blipFill>
              <a:blip r:embed="rId12"/>
              <a:stretch>
                <a:fillRect/>
              </a:stretch>
            </p:blipFill>
            <p:spPr>
              <a:xfrm>
                <a:off x="5404783" y="5449440"/>
                <a:ext cx="162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xmlns="" id="{98A28AE6-9D07-42C9-A0CF-090F59A846E7}"/>
                  </a:ext>
                </a:extLst>
              </p14:cNvPr>
              <p14:cNvContentPartPr/>
              <p14:nvPr/>
            </p14:nvContentPartPr>
            <p14:xfrm>
              <a:off x="6143863" y="5170800"/>
              <a:ext cx="10800" cy="9000"/>
            </p14:xfrm>
          </p:contentPart>
        </mc:Choice>
        <mc:Fallback xmlns="">
          <p:pic>
            <p:nvPicPr>
              <p:cNvPr id="12" name="Ink 11">
                <a:extLst>
                  <a:ext uri="{FF2B5EF4-FFF2-40B4-BE49-F238E27FC236}">
                    <a16:creationId xmlns:a16="http://schemas.microsoft.com/office/drawing/2014/main" id="{98A28AE6-9D07-42C9-A0CF-090F59A846E7}"/>
                  </a:ext>
                </a:extLst>
              </p:cNvPr>
              <p:cNvPicPr/>
              <p:nvPr/>
            </p:nvPicPr>
            <p:blipFill>
              <a:blip r:embed="rId14"/>
              <a:stretch>
                <a:fillRect/>
              </a:stretch>
            </p:blipFill>
            <p:spPr>
              <a:xfrm>
                <a:off x="6139543" y="5166480"/>
                <a:ext cx="194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xmlns="" id="{0ED76A13-016E-44BD-8D34-C478ADAAE64F}"/>
                  </a:ext>
                </a:extLst>
              </p14:cNvPr>
              <p14:cNvContentPartPr/>
              <p14:nvPr/>
            </p14:nvContentPartPr>
            <p14:xfrm>
              <a:off x="4117423" y="3440640"/>
              <a:ext cx="122760" cy="21240"/>
            </p14:xfrm>
          </p:contentPart>
        </mc:Choice>
        <mc:Fallback xmlns="">
          <p:pic>
            <p:nvPicPr>
              <p:cNvPr id="24" name="Ink 23">
                <a:extLst>
                  <a:ext uri="{FF2B5EF4-FFF2-40B4-BE49-F238E27FC236}">
                    <a16:creationId xmlns:a16="http://schemas.microsoft.com/office/drawing/2014/main" id="{0ED76A13-016E-44BD-8D34-C478ADAAE64F}"/>
                  </a:ext>
                </a:extLst>
              </p:cNvPr>
              <p:cNvPicPr/>
              <p:nvPr/>
            </p:nvPicPr>
            <p:blipFill>
              <a:blip r:embed="rId36"/>
              <a:stretch>
                <a:fillRect/>
              </a:stretch>
            </p:blipFill>
            <p:spPr>
              <a:xfrm>
                <a:off x="4113103" y="3436320"/>
                <a:ext cx="1314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xmlns="" id="{C4C9F1AC-A09E-45C6-969A-D81E62F09986}"/>
                  </a:ext>
                </a:extLst>
              </p14:cNvPr>
              <p14:cNvContentPartPr/>
              <p14:nvPr/>
            </p14:nvContentPartPr>
            <p14:xfrm>
              <a:off x="1230943" y="3543600"/>
              <a:ext cx="133920" cy="6120"/>
            </p14:xfrm>
          </p:contentPart>
        </mc:Choice>
        <mc:Fallback xmlns="">
          <p:pic>
            <p:nvPicPr>
              <p:cNvPr id="25" name="Ink 24">
                <a:extLst>
                  <a:ext uri="{FF2B5EF4-FFF2-40B4-BE49-F238E27FC236}">
                    <a16:creationId xmlns:a16="http://schemas.microsoft.com/office/drawing/2014/main" id="{C4C9F1AC-A09E-45C6-969A-D81E62F09986}"/>
                  </a:ext>
                </a:extLst>
              </p:cNvPr>
              <p:cNvPicPr/>
              <p:nvPr/>
            </p:nvPicPr>
            <p:blipFill>
              <a:blip r:embed="rId38"/>
              <a:stretch>
                <a:fillRect/>
              </a:stretch>
            </p:blipFill>
            <p:spPr>
              <a:xfrm>
                <a:off x="1226623" y="3539280"/>
                <a:ext cx="14256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xmlns="" id="{85193183-68C6-413E-8D53-E9887D8A82F0}"/>
                  </a:ext>
                </a:extLst>
              </p14:cNvPr>
              <p14:cNvContentPartPr/>
              <p14:nvPr/>
            </p14:nvContentPartPr>
            <p14:xfrm>
              <a:off x="5774503" y="3512280"/>
              <a:ext cx="586800" cy="29520"/>
            </p14:xfrm>
          </p:contentPart>
        </mc:Choice>
        <mc:Fallback xmlns="">
          <p:pic>
            <p:nvPicPr>
              <p:cNvPr id="26" name="Ink 25">
                <a:extLst>
                  <a:ext uri="{FF2B5EF4-FFF2-40B4-BE49-F238E27FC236}">
                    <a16:creationId xmlns:a16="http://schemas.microsoft.com/office/drawing/2014/main" id="{85193183-68C6-413E-8D53-E9887D8A82F0}"/>
                  </a:ext>
                </a:extLst>
              </p:cNvPr>
              <p:cNvPicPr/>
              <p:nvPr/>
            </p:nvPicPr>
            <p:blipFill>
              <a:blip r:embed="rId40"/>
              <a:stretch>
                <a:fillRect/>
              </a:stretch>
            </p:blipFill>
            <p:spPr>
              <a:xfrm>
                <a:off x="5770183" y="3507960"/>
                <a:ext cx="595440" cy="38160"/>
              </a:xfrm>
              <a:prstGeom prst="rect">
                <a:avLst/>
              </a:prstGeom>
            </p:spPr>
          </p:pic>
        </mc:Fallback>
      </mc:AlternateContent>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Hill Cipher</a:t>
            </a:r>
          </a:p>
        </p:txBody>
      </p:sp>
      <p:sp>
        <p:nvSpPr>
          <p:cNvPr id="6" name="Content Placeholder 5"/>
          <p:cNvSpPr>
            <a:spLocks noGrp="1"/>
          </p:cNvSpPr>
          <p:nvPr>
            <p:ph idx="1"/>
          </p:nvPr>
        </p:nvSpPr>
        <p:spPr>
          <a:xfrm>
            <a:off x="838200" y="1676400"/>
            <a:ext cx="7570787" cy="4791075"/>
          </a:xfrm>
        </p:spPr>
        <p:txBody>
          <a:bodyPr>
            <a:normAutofit lnSpcReduction="10000"/>
          </a:bodyPr>
          <a:lstStyle/>
          <a:p>
            <a:r>
              <a:rPr lang="en-US" dirty="0"/>
              <a:t>Developed by the mathematician Lester Hill in 1929</a:t>
            </a:r>
          </a:p>
          <a:p>
            <a:r>
              <a:rPr lang="en-US" dirty="0"/>
              <a:t>Strength is that it completely hides single-letter frequencies</a:t>
            </a:r>
          </a:p>
          <a:p>
            <a:pPr lvl="1"/>
            <a:r>
              <a:rPr lang="en-US" dirty="0"/>
              <a:t>The use of a larger matrix hides more frequency information</a:t>
            </a:r>
          </a:p>
          <a:p>
            <a:pPr lvl="1"/>
            <a:r>
              <a:rPr lang="en-US" dirty="0"/>
              <a:t>A 3 x 3 Hill cipher hides not only single-letter but also two-letter frequency information</a:t>
            </a:r>
          </a:p>
          <a:p>
            <a:r>
              <a:rPr lang="en-US" dirty="0"/>
              <a:t>Strong against a ciphertext-only attack but easily broken with a known plaintext attack</a:t>
            </a:r>
          </a:p>
        </p:txBody>
      </p:sp>
      <p:sp>
        <p:nvSpPr>
          <p:cNvPr id="4" name="Footer Placeholder 3"/>
          <p:cNvSpPr>
            <a:spLocks noGrp="1"/>
          </p:cNvSpPr>
          <p:nvPr>
            <p:ph type="ftr" sz="quarter" idx="11"/>
          </p:nvPr>
        </p:nvSpPr>
        <p:spPr>
          <a:xfrm>
            <a:off x="0" y="6492875"/>
            <a:ext cx="9601200" cy="365125"/>
          </a:xfrm>
        </p:spPr>
        <p:txBody>
          <a:bodyPr/>
          <a:lstStyle/>
          <a:p>
            <a:pPr>
              <a:defRPr/>
            </a:pPr>
            <a:r>
              <a:rPr lang="en-US" sz="1000" dirty="0"/>
              <a:t>© 2017 Pearson Education, Ltd., All rights reserved.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Definitions</a:t>
            </a:r>
          </a:p>
        </p:txBody>
      </p:sp>
      <p:graphicFrame>
        <p:nvGraphicFramePr>
          <p:cNvPr id="11" name="Content Placeholder 10"/>
          <p:cNvGraphicFramePr>
            <a:graphicFrameLocks noGrp="1"/>
          </p:cNvGraphicFramePr>
          <p:nvPr>
            <p:ph idx="1"/>
          </p:nvPr>
        </p:nvGraphicFramePr>
        <p:xfrm>
          <a:off x="838200" y="1524000"/>
          <a:ext cx="75707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492875"/>
            <a:ext cx="4876800" cy="365125"/>
          </a:xfrm>
        </p:spPr>
        <p:txBody>
          <a:bodyPr/>
          <a:lstStyle/>
          <a:p>
            <a:r>
              <a:rPr lang="en-US" sz="1000" dirty="0"/>
              <a:t>© 2017 Pearson Education, Ltd., All rights reserved.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a:xfrm>
            <a:off x="0" y="6492875"/>
            <a:ext cx="5495925" cy="365125"/>
          </a:xfrm>
        </p:spPr>
        <p:txBody>
          <a:bodyPr/>
          <a:lstStyle/>
          <a:p>
            <a:r>
              <a:rPr lang="en-US" sz="1000" dirty="0"/>
              <a:t>© 2017 Pearson Education, Ltd., All rights reserved. </a:t>
            </a:r>
          </a:p>
        </p:txBody>
      </p:sp>
      <p:pic>
        <p:nvPicPr>
          <p:cNvPr id="7" name="Picture 6"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6364" b="40909"/>
              <a:stretch>
                <a:fillRect/>
              </a:stretch>
            </p:blipFill>
          </mc:Choice>
          <mc:Fallback>
            <p:blipFill>
              <a:blip r:embed="rId4"/>
              <a:srcRect t="16364" b="40909"/>
              <a:stretch>
                <a:fillRect/>
              </a:stretch>
            </p:blipFill>
          </mc:Fallback>
        </mc:AlternateContent>
        <p:spPr>
          <a:xfrm>
            <a:off x="0" y="1371600"/>
            <a:ext cx="9144000" cy="5056198"/>
          </a:xfrm>
          <a:prstGeom prst="rect">
            <a:avLst/>
          </a:prstGeom>
        </p:spPr>
      </p:pic>
      <mc:AlternateContent xmlns:mc="http://schemas.openxmlformats.org/markup-compatibility/2006" xmlns:p14="http://schemas.microsoft.com/office/powerpoint/2010/main">
        <mc:Choice Requires="p14">
          <p:contentPart p14:bwMode="auto" r:id="rId5">
            <p14:nvContentPartPr>
              <p14:cNvPr id="50" name="Ink 49">
                <a:extLst>
                  <a:ext uri="{FF2B5EF4-FFF2-40B4-BE49-F238E27FC236}">
                    <a16:creationId xmlns:a16="http://schemas.microsoft.com/office/drawing/2014/main" xmlns="" id="{808BAADF-D56A-49B7-81B3-2DD07DEE2928}"/>
                  </a:ext>
                </a:extLst>
              </p14:cNvPr>
              <p14:cNvContentPartPr/>
              <p14:nvPr/>
            </p14:nvContentPartPr>
            <p14:xfrm>
              <a:off x="6674863" y="6631320"/>
              <a:ext cx="12960" cy="5040"/>
            </p14:xfrm>
          </p:contentPart>
        </mc:Choice>
        <mc:Fallback xmlns="">
          <p:pic>
            <p:nvPicPr>
              <p:cNvPr id="50" name="Ink 49">
                <a:extLst>
                  <a:ext uri="{FF2B5EF4-FFF2-40B4-BE49-F238E27FC236}">
                    <a16:creationId xmlns:a16="http://schemas.microsoft.com/office/drawing/2014/main" id="{808BAADF-D56A-49B7-81B3-2DD07DEE2928}"/>
                  </a:ext>
                </a:extLst>
              </p:cNvPr>
              <p:cNvPicPr/>
              <p:nvPr/>
            </p:nvPicPr>
            <p:blipFill>
              <a:blip r:embed="rId88"/>
              <a:stretch>
                <a:fillRect/>
              </a:stretch>
            </p:blipFill>
            <p:spPr>
              <a:xfrm>
                <a:off x="6670543" y="6627000"/>
                <a:ext cx="21600" cy="136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Symmetric Cipher Model</a:t>
            </a:r>
            <a:endParaRPr lang="en-AU" dirty="0"/>
          </a:p>
        </p:txBody>
      </p:sp>
      <p:sp>
        <p:nvSpPr>
          <p:cNvPr id="46083" name="Rectangle 3"/>
          <p:cNvSpPr>
            <a:spLocks noGrp="1" noChangeArrowheads="1"/>
          </p:cNvSpPr>
          <p:nvPr>
            <p:ph idx="1"/>
          </p:nvPr>
        </p:nvSpPr>
        <p:spPr/>
        <p:txBody>
          <a:bodyPr/>
          <a:lstStyle/>
          <a:p>
            <a:r>
              <a:rPr lang="en-US" dirty="0"/>
              <a:t>There are two requirements for secure use of conventional encryption:</a:t>
            </a:r>
          </a:p>
          <a:p>
            <a:pPr lvl="1">
              <a:spcBef>
                <a:spcPts val="2400"/>
              </a:spcBef>
            </a:pPr>
            <a:r>
              <a:rPr lang="en-US" dirty="0"/>
              <a:t>A strong encryption algorithm</a:t>
            </a:r>
          </a:p>
          <a:p>
            <a:pPr lvl="1">
              <a:spcBef>
                <a:spcPts val="2400"/>
              </a:spcBef>
            </a:pPr>
            <a:r>
              <a:rPr lang="en-US" dirty="0"/>
              <a:t>Sender and receiver must have obtained copies of the secret key in a secure fashion and must keep the key secure</a:t>
            </a:r>
            <a:endParaRPr lang="en-AU" dirty="0"/>
          </a:p>
        </p:txBody>
      </p:sp>
      <p:pic>
        <p:nvPicPr>
          <p:cNvPr id="8" name="Picture 7"/>
          <p:cNvPicPr>
            <a:picLocks noChangeAspect="1"/>
          </p:cNvPicPr>
          <p:nvPr/>
        </p:nvPicPr>
        <p:blipFill>
          <a:blip r:embed="rId3"/>
          <a:stretch>
            <a:fillRect/>
          </a:stretch>
        </p:blipFill>
        <p:spPr>
          <a:xfrm>
            <a:off x="6324600" y="5033211"/>
            <a:ext cx="2667000" cy="1824789"/>
          </a:xfrm>
          <a:prstGeom prst="rect">
            <a:avLst/>
          </a:prstGeom>
        </p:spPr>
      </p:pic>
      <p:sp>
        <p:nvSpPr>
          <p:cNvPr id="5" name="Footer Placeholder 4"/>
          <p:cNvSpPr>
            <a:spLocks noGrp="1"/>
          </p:cNvSpPr>
          <p:nvPr>
            <p:ph type="ftr" sz="quarter" idx="11"/>
          </p:nvPr>
        </p:nvSpPr>
        <p:spPr>
          <a:xfrm>
            <a:off x="0" y="6492875"/>
            <a:ext cx="5486400" cy="365125"/>
          </a:xfrm>
        </p:spPr>
        <p:txBody>
          <a:bodyPr/>
          <a:lstStyle/>
          <a:p>
            <a:pPr>
              <a:defRPr/>
            </a:pPr>
            <a:r>
              <a:rPr lang="en-US" sz="1000" dirty="0"/>
              <a:t>© 2017 Pearson Education, Ltd., All rights reserved.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000" dirty="0"/>
              <a:t>© 2017 Pearson Education, Ltd., All rights reserved. </a:t>
            </a:r>
          </a:p>
        </p:txBody>
      </p:sp>
      <p:pic>
        <p:nvPicPr>
          <p:cNvPr id="7" name="Picture 6"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909" b="17273"/>
              <a:stretch>
                <a:fillRect/>
              </a:stretch>
            </p:blipFill>
          </mc:Choice>
          <mc:Fallback>
            <p:blipFill>
              <a:blip r:embed="rId4"/>
              <a:srcRect t="20909" b="17273"/>
              <a:stretch>
                <a:fillRect/>
              </a:stretch>
            </p:blipFill>
          </mc:Fallback>
        </mc:AlternateContent>
        <p:spPr>
          <a:xfrm>
            <a:off x="-228600" y="-457121"/>
            <a:ext cx="9144000" cy="7315121"/>
          </a:xfrm>
          <a:prstGeom prst="rect">
            <a:avLst/>
          </a:prstGeom>
        </p:spPr>
      </p:pic>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xmlns="" id="{50F0062C-75F5-438D-B01E-9EE1F5D92C97}"/>
                  </a:ext>
                </a:extLst>
              </p14:cNvPr>
              <p14:cNvContentPartPr/>
              <p14:nvPr/>
            </p14:nvContentPartPr>
            <p14:xfrm>
              <a:off x="4436023" y="707520"/>
              <a:ext cx="28440" cy="360"/>
            </p14:xfrm>
          </p:contentPart>
        </mc:Choice>
        <mc:Fallback xmlns="">
          <p:pic>
            <p:nvPicPr>
              <p:cNvPr id="34" name="Ink 33">
                <a:extLst>
                  <a:ext uri="{FF2B5EF4-FFF2-40B4-BE49-F238E27FC236}">
                    <a16:creationId xmlns:a16="http://schemas.microsoft.com/office/drawing/2014/main" id="{50F0062C-75F5-438D-B01E-9EE1F5D92C97}"/>
                  </a:ext>
                </a:extLst>
              </p:cNvPr>
              <p:cNvPicPr/>
              <p:nvPr/>
            </p:nvPicPr>
            <p:blipFill>
              <a:blip r:embed="rId55"/>
              <a:stretch>
                <a:fillRect/>
              </a:stretch>
            </p:blipFill>
            <p:spPr>
              <a:xfrm>
                <a:off x="4431703" y="703200"/>
                <a:ext cx="37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xmlns="" id="{8E3040BF-0900-4FA6-8927-612B0F1C0727}"/>
                  </a:ext>
                </a:extLst>
              </p14:cNvPr>
              <p14:cNvContentPartPr/>
              <p14:nvPr/>
            </p14:nvContentPartPr>
            <p14:xfrm>
              <a:off x="5698903" y="312240"/>
              <a:ext cx="360" cy="360"/>
            </p14:xfrm>
          </p:contentPart>
        </mc:Choice>
        <mc:Fallback xmlns="">
          <p:pic>
            <p:nvPicPr>
              <p:cNvPr id="38" name="Ink 37">
                <a:extLst>
                  <a:ext uri="{FF2B5EF4-FFF2-40B4-BE49-F238E27FC236}">
                    <a16:creationId xmlns:a16="http://schemas.microsoft.com/office/drawing/2014/main" id="{8E3040BF-0900-4FA6-8927-612B0F1C0727}"/>
                  </a:ext>
                </a:extLst>
              </p:cNvPr>
              <p:cNvPicPr/>
              <p:nvPr/>
            </p:nvPicPr>
            <p:blipFill>
              <a:blip r:embed="rId42"/>
              <a:stretch>
                <a:fillRect/>
              </a:stretch>
            </p:blipFill>
            <p:spPr>
              <a:xfrm>
                <a:off x="5694583" y="3079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 name="Ink 42">
                <a:extLst>
                  <a:ext uri="{FF2B5EF4-FFF2-40B4-BE49-F238E27FC236}">
                    <a16:creationId xmlns:a16="http://schemas.microsoft.com/office/drawing/2014/main" xmlns="" id="{244089C7-A068-4FBD-BF73-222020716F95}"/>
                  </a:ext>
                </a:extLst>
              </p14:cNvPr>
              <p14:cNvContentPartPr/>
              <p14:nvPr/>
            </p14:nvContentPartPr>
            <p14:xfrm>
              <a:off x="5711863" y="816240"/>
              <a:ext cx="25560" cy="12600"/>
            </p14:xfrm>
          </p:contentPart>
        </mc:Choice>
        <mc:Fallback xmlns="">
          <p:pic>
            <p:nvPicPr>
              <p:cNvPr id="43" name="Ink 42">
                <a:extLst>
                  <a:ext uri="{FF2B5EF4-FFF2-40B4-BE49-F238E27FC236}">
                    <a16:creationId xmlns:a16="http://schemas.microsoft.com/office/drawing/2014/main" id="{244089C7-A068-4FBD-BF73-222020716F95}"/>
                  </a:ext>
                </a:extLst>
              </p:cNvPr>
              <p:cNvPicPr/>
              <p:nvPr/>
            </p:nvPicPr>
            <p:blipFill>
              <a:blip r:embed="rId68"/>
              <a:stretch>
                <a:fillRect/>
              </a:stretch>
            </p:blipFill>
            <p:spPr>
              <a:xfrm>
                <a:off x="5707543" y="811920"/>
                <a:ext cx="34200" cy="21240"/>
              </a:xfrm>
              <a:prstGeom prst="rect">
                <a:avLst/>
              </a:prstGeom>
            </p:spPr>
          </p:pic>
        </mc:Fallback>
      </mc:AlternateContent>
      <p:grpSp>
        <p:nvGrpSpPr>
          <p:cNvPr id="48" name="Group 47">
            <a:extLst>
              <a:ext uri="{FF2B5EF4-FFF2-40B4-BE49-F238E27FC236}">
                <a16:creationId xmlns:a16="http://schemas.microsoft.com/office/drawing/2014/main" xmlns="" id="{3FAB8A7B-830C-4525-AE06-76FB66B36676}"/>
              </a:ext>
            </a:extLst>
          </p:cNvPr>
          <p:cNvGrpSpPr/>
          <p:nvPr/>
        </p:nvGrpSpPr>
        <p:grpSpPr>
          <a:xfrm>
            <a:off x="5627983" y="324840"/>
            <a:ext cx="9000" cy="34560"/>
            <a:chOff x="5627983" y="324840"/>
            <a:chExt cx="9000" cy="34560"/>
          </a:xfrm>
        </p:grpSpPr>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xmlns="" id="{39737992-4216-4D47-99CF-A28368B878A0}"/>
                    </a:ext>
                  </a:extLst>
                </p14:cNvPr>
                <p14:cNvContentPartPr/>
                <p14:nvPr/>
              </p14:nvContentPartPr>
              <p14:xfrm>
                <a:off x="5627983" y="359040"/>
                <a:ext cx="360" cy="360"/>
              </p14:xfrm>
            </p:contentPart>
          </mc:Choice>
          <mc:Fallback xmlns="">
            <p:pic>
              <p:nvPicPr>
                <p:cNvPr id="45" name="Ink 44">
                  <a:extLst>
                    <a:ext uri="{FF2B5EF4-FFF2-40B4-BE49-F238E27FC236}">
                      <a16:creationId xmlns:a16="http://schemas.microsoft.com/office/drawing/2014/main" id="{39737992-4216-4D47-99CF-A28368B878A0}"/>
                    </a:ext>
                  </a:extLst>
                </p:cNvPr>
                <p:cNvPicPr/>
                <p:nvPr/>
              </p:nvPicPr>
              <p:blipFill>
                <a:blip r:embed="rId42"/>
                <a:stretch>
                  <a:fillRect/>
                </a:stretch>
              </p:blipFill>
              <p:spPr>
                <a:xfrm>
                  <a:off x="5623663" y="3547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xmlns="" id="{7B419F62-1746-48C1-9636-C6C5D84E1711}"/>
                    </a:ext>
                  </a:extLst>
                </p14:cNvPr>
                <p14:cNvContentPartPr/>
                <p14:nvPr/>
              </p14:nvContentPartPr>
              <p14:xfrm>
                <a:off x="5636623" y="324840"/>
                <a:ext cx="360" cy="360"/>
              </p14:xfrm>
            </p:contentPart>
          </mc:Choice>
          <mc:Fallback xmlns="">
            <p:pic>
              <p:nvPicPr>
                <p:cNvPr id="46" name="Ink 45">
                  <a:extLst>
                    <a:ext uri="{FF2B5EF4-FFF2-40B4-BE49-F238E27FC236}">
                      <a16:creationId xmlns:a16="http://schemas.microsoft.com/office/drawing/2014/main" id="{7B419F62-1746-48C1-9636-C6C5D84E1711}"/>
                    </a:ext>
                  </a:extLst>
                </p:cNvPr>
                <p:cNvPicPr/>
                <p:nvPr/>
              </p:nvPicPr>
              <p:blipFill>
                <a:blip r:embed="rId42"/>
                <a:stretch>
                  <a:fillRect/>
                </a:stretch>
              </p:blipFill>
              <p:spPr>
                <a:xfrm>
                  <a:off x="5632303" y="32052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47" name="Ink 46">
                <a:extLst>
                  <a:ext uri="{FF2B5EF4-FFF2-40B4-BE49-F238E27FC236}">
                    <a16:creationId xmlns:a16="http://schemas.microsoft.com/office/drawing/2014/main" xmlns="" id="{D13DF33A-EF0A-4667-AC43-D9A64D9F915F}"/>
                  </a:ext>
                </a:extLst>
              </p14:cNvPr>
              <p14:cNvContentPartPr/>
              <p14:nvPr/>
            </p14:nvContentPartPr>
            <p14:xfrm>
              <a:off x="5652823" y="786000"/>
              <a:ext cx="6120" cy="6840"/>
            </p14:xfrm>
          </p:contentPart>
        </mc:Choice>
        <mc:Fallback xmlns="">
          <p:pic>
            <p:nvPicPr>
              <p:cNvPr id="47" name="Ink 46">
                <a:extLst>
                  <a:ext uri="{FF2B5EF4-FFF2-40B4-BE49-F238E27FC236}">
                    <a16:creationId xmlns:a16="http://schemas.microsoft.com/office/drawing/2014/main" id="{D13DF33A-EF0A-4667-AC43-D9A64D9F915F}"/>
                  </a:ext>
                </a:extLst>
              </p:cNvPr>
              <p:cNvPicPr/>
              <p:nvPr/>
            </p:nvPicPr>
            <p:blipFill>
              <a:blip r:embed="rId74"/>
              <a:stretch>
                <a:fillRect/>
              </a:stretch>
            </p:blipFill>
            <p:spPr>
              <a:xfrm>
                <a:off x="5648503" y="781680"/>
                <a:ext cx="1476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8" name="Ink 57">
                <a:extLst>
                  <a:ext uri="{FF2B5EF4-FFF2-40B4-BE49-F238E27FC236}">
                    <a16:creationId xmlns:a16="http://schemas.microsoft.com/office/drawing/2014/main" xmlns="" id="{6383F784-9C73-4945-BD05-421104D7736D}"/>
                  </a:ext>
                </a:extLst>
              </p14:cNvPr>
              <p14:cNvContentPartPr/>
              <p14:nvPr/>
            </p14:nvContentPartPr>
            <p14:xfrm>
              <a:off x="4288423" y="5296080"/>
              <a:ext cx="14760" cy="360"/>
            </p14:xfrm>
          </p:contentPart>
        </mc:Choice>
        <mc:Fallback xmlns="">
          <p:pic>
            <p:nvPicPr>
              <p:cNvPr id="58" name="Ink 57">
                <a:extLst>
                  <a:ext uri="{FF2B5EF4-FFF2-40B4-BE49-F238E27FC236}">
                    <a16:creationId xmlns:a16="http://schemas.microsoft.com/office/drawing/2014/main" id="{6383F784-9C73-4945-BD05-421104D7736D}"/>
                  </a:ext>
                </a:extLst>
              </p:cNvPr>
              <p:cNvPicPr/>
              <p:nvPr/>
            </p:nvPicPr>
            <p:blipFill>
              <a:blip r:embed="rId90"/>
              <a:stretch>
                <a:fillRect/>
              </a:stretch>
            </p:blipFill>
            <p:spPr>
              <a:xfrm>
                <a:off x="4284103" y="5291760"/>
                <a:ext cx="23400" cy="9000"/>
              </a:xfrm>
              <a:prstGeom prst="rect">
                <a:avLst/>
              </a:prstGeom>
            </p:spPr>
          </p:pic>
        </mc:Fallback>
      </mc:AlternateContent>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Cryptographic Systems</a:t>
            </a:r>
            <a:endParaRPr lang="en-AU" dirty="0"/>
          </a:p>
        </p:txBody>
      </p:sp>
      <p:sp>
        <p:nvSpPr>
          <p:cNvPr id="54275" name="Rectangle 3"/>
          <p:cNvSpPr>
            <a:spLocks noGrp="1" noChangeArrowheads="1"/>
          </p:cNvSpPr>
          <p:nvPr>
            <p:ph idx="1"/>
          </p:nvPr>
        </p:nvSpPr>
        <p:spPr>
          <a:xfrm>
            <a:off x="228600" y="1600200"/>
            <a:ext cx="8610600" cy="914400"/>
          </a:xfrm>
        </p:spPr>
        <p:txBody>
          <a:bodyPr>
            <a:normAutofit/>
          </a:bodyPr>
          <a:lstStyle/>
          <a:p>
            <a:r>
              <a:rPr lang="en-US" dirty="0"/>
              <a:t>Characterized along three independent dimensions:</a:t>
            </a:r>
          </a:p>
        </p:txBody>
      </p:sp>
      <p:graphicFrame>
        <p:nvGraphicFramePr>
          <p:cNvPr id="4" name="Diagram 3"/>
          <p:cNvGraphicFramePr/>
          <p:nvPr/>
        </p:nvGraphicFramePr>
        <p:xfrm>
          <a:off x="1447800" y="2438400"/>
          <a:ext cx="6248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77000" cy="365125"/>
          </a:xfrm>
        </p:spPr>
        <p:txBody>
          <a:bodyPr/>
          <a:lstStyle/>
          <a:p>
            <a:pPr>
              <a:defRPr/>
            </a:pPr>
            <a:r>
              <a:rPr lang="en-US" sz="1000" dirty="0"/>
              <a:t>© 2017 Pearson Education, Ltd., All rights reserved. </a:t>
            </a:r>
          </a:p>
        </p:txBody>
      </p:sp>
      <mc:AlternateContent xmlns:mc="http://schemas.openxmlformats.org/markup-compatibility/2006" xmlns:p14="http://schemas.microsoft.com/office/powerpoint/2010/main">
        <mc:Choice Requires="p14">
          <p:contentPart p14:bwMode="auto" r:id="rId8">
            <p14:nvContentPartPr>
              <p14:cNvPr id="54" name="Ink 53">
                <a:extLst>
                  <a:ext uri="{FF2B5EF4-FFF2-40B4-BE49-F238E27FC236}">
                    <a16:creationId xmlns:a16="http://schemas.microsoft.com/office/drawing/2014/main" xmlns="" id="{3ADB13EB-7D1C-4D40-88F9-34AE5BCBB6E1}"/>
                  </a:ext>
                </a:extLst>
              </p14:cNvPr>
              <p14:cNvContentPartPr/>
              <p14:nvPr/>
            </p14:nvContentPartPr>
            <p14:xfrm>
              <a:off x="6361663" y="5582280"/>
              <a:ext cx="9000" cy="360"/>
            </p14:xfrm>
          </p:contentPart>
        </mc:Choice>
        <mc:Fallback xmlns="">
          <p:pic>
            <p:nvPicPr>
              <p:cNvPr id="54" name="Ink 53">
                <a:extLst>
                  <a:ext uri="{FF2B5EF4-FFF2-40B4-BE49-F238E27FC236}">
                    <a16:creationId xmlns:a16="http://schemas.microsoft.com/office/drawing/2014/main" id="{3ADB13EB-7D1C-4D40-88F9-34AE5BCBB6E1}"/>
                  </a:ext>
                </a:extLst>
              </p:cNvPr>
              <p:cNvPicPr/>
              <p:nvPr/>
            </p:nvPicPr>
            <p:blipFill>
              <a:blip r:embed="rId43"/>
              <a:stretch>
                <a:fillRect/>
              </a:stretch>
            </p:blipFill>
            <p:spPr>
              <a:xfrm>
                <a:off x="6357343" y="5577960"/>
                <a:ext cx="17640" cy="90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Cryptanalysis and </a:t>
            </a:r>
            <a:br>
              <a:rPr lang="en-US" dirty="0"/>
            </a:br>
            <a:r>
              <a:rPr lang="en-US" dirty="0"/>
              <a:t>Brute-Force Attack</a:t>
            </a:r>
            <a:endParaRPr lang="en-AU" dirty="0"/>
          </a:p>
        </p:txBody>
      </p:sp>
      <p:graphicFrame>
        <p:nvGraphicFramePr>
          <p:cNvPr id="8" name="Content Placeholder 7"/>
          <p:cNvGraphicFramePr>
            <a:graphicFrameLocks noGrp="1"/>
          </p:cNvGraphicFramePr>
          <p:nvPr>
            <p:ph idx="1"/>
          </p:nvPr>
        </p:nvGraphicFramePr>
        <p:xfrm>
          <a:off x="228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876800" cy="365125"/>
          </a:xfrm>
        </p:spPr>
        <p:txBody>
          <a:bodyPr/>
          <a:lstStyle/>
          <a:p>
            <a:pPr>
              <a:defRPr/>
            </a:pPr>
            <a:r>
              <a:rPr lang="en-US" sz="1000" dirty="0"/>
              <a:t>© 2017 Pearson Education, Ltd., All rights reserved. </a:t>
            </a:r>
          </a:p>
        </p:txBody>
      </p:sp>
      <mc:AlternateContent xmlns:mc="http://schemas.openxmlformats.org/markup-compatibility/2006" xmlns:p14="http://schemas.microsoft.com/office/powerpoint/2010/main">
        <mc:Choice Requires="p14">
          <p:contentPart p14:bwMode="auto" r:id="rId8">
            <p14:nvContentPartPr>
              <p14:cNvPr id="54" name="Ink 53">
                <a:extLst>
                  <a:ext uri="{FF2B5EF4-FFF2-40B4-BE49-F238E27FC236}">
                    <a16:creationId xmlns:a16="http://schemas.microsoft.com/office/drawing/2014/main" xmlns="" id="{EEC0C0C9-D213-4A50-AB9E-2BC795EAE332}"/>
                  </a:ext>
                </a:extLst>
              </p14:cNvPr>
              <p14:cNvContentPartPr/>
              <p14:nvPr/>
            </p14:nvContentPartPr>
            <p14:xfrm>
              <a:off x="2832223" y="1248960"/>
              <a:ext cx="9000" cy="360"/>
            </p14:xfrm>
          </p:contentPart>
        </mc:Choice>
        <mc:Fallback xmlns="">
          <p:pic>
            <p:nvPicPr>
              <p:cNvPr id="54" name="Ink 53">
                <a:extLst>
                  <a:ext uri="{FF2B5EF4-FFF2-40B4-BE49-F238E27FC236}">
                    <a16:creationId xmlns:a16="http://schemas.microsoft.com/office/drawing/2014/main" id="{EEC0C0C9-D213-4A50-AB9E-2BC795EAE332}"/>
                  </a:ext>
                </a:extLst>
              </p:cNvPr>
              <p:cNvPicPr/>
              <p:nvPr/>
            </p:nvPicPr>
            <p:blipFill>
              <a:blip r:embed="rId87"/>
              <a:stretch>
                <a:fillRect/>
              </a:stretch>
            </p:blipFill>
            <p:spPr>
              <a:xfrm>
                <a:off x="2827903" y="1244640"/>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xmlns="" id="{FE381886-1C14-45C1-877B-462CA7B47377}"/>
                  </a:ext>
                </a:extLst>
              </p14:cNvPr>
              <p14:cNvContentPartPr/>
              <p14:nvPr/>
            </p14:nvContentPartPr>
            <p14:xfrm>
              <a:off x="4561303" y="1218000"/>
              <a:ext cx="3960" cy="6480"/>
            </p14:xfrm>
          </p:contentPart>
        </mc:Choice>
        <mc:Fallback xmlns="">
          <p:pic>
            <p:nvPicPr>
              <p:cNvPr id="55" name="Ink 54">
                <a:extLst>
                  <a:ext uri="{FF2B5EF4-FFF2-40B4-BE49-F238E27FC236}">
                    <a16:creationId xmlns:a16="http://schemas.microsoft.com/office/drawing/2014/main" id="{FE381886-1C14-45C1-877B-462CA7B47377}"/>
                  </a:ext>
                </a:extLst>
              </p:cNvPr>
              <p:cNvPicPr/>
              <p:nvPr/>
            </p:nvPicPr>
            <p:blipFill>
              <a:blip r:embed="rId89"/>
              <a:stretch>
                <a:fillRect/>
              </a:stretch>
            </p:blipFill>
            <p:spPr>
              <a:xfrm>
                <a:off x="4556983" y="1213680"/>
                <a:ext cx="1260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xmlns="" id="{45332E20-4F91-47B2-A208-48B549DD51D6}"/>
                  </a:ext>
                </a:extLst>
              </p14:cNvPr>
              <p14:cNvContentPartPr/>
              <p14:nvPr/>
            </p14:nvContentPartPr>
            <p14:xfrm>
              <a:off x="5907703" y="1153560"/>
              <a:ext cx="2520" cy="25920"/>
            </p14:xfrm>
          </p:contentPart>
        </mc:Choice>
        <mc:Fallback xmlns="">
          <p:pic>
            <p:nvPicPr>
              <p:cNvPr id="56" name="Ink 55">
                <a:extLst>
                  <a:ext uri="{FF2B5EF4-FFF2-40B4-BE49-F238E27FC236}">
                    <a16:creationId xmlns:a16="http://schemas.microsoft.com/office/drawing/2014/main" id="{45332E20-4F91-47B2-A208-48B549DD51D6}"/>
                  </a:ext>
                </a:extLst>
              </p:cNvPr>
              <p:cNvPicPr/>
              <p:nvPr/>
            </p:nvPicPr>
            <p:blipFill>
              <a:blip r:embed="rId91"/>
              <a:stretch>
                <a:fillRect/>
              </a:stretch>
            </p:blipFill>
            <p:spPr>
              <a:xfrm>
                <a:off x="5903383" y="1149240"/>
                <a:ext cx="11160" cy="345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orient="vert"/>
          </p:nvPr>
        </p:nvSpPr>
        <p:spPr>
          <a:xfrm>
            <a:off x="7620000" y="0"/>
            <a:ext cx="1447800" cy="6858000"/>
          </a:xfrm>
        </p:spPr>
        <p:txBody>
          <a:bodyPr>
            <a:normAutofit fontScale="90000"/>
            <a:scene3d>
              <a:camera prst="orthographicFront">
                <a:rot lat="0" lon="0" rev="5400000"/>
              </a:camera>
              <a:lightRig rig="threePt" dir="t"/>
            </a:scene3d>
          </a:bodyPr>
          <a:lstStyle/>
          <a:p>
            <a:pPr eaLnBrk="1" hangingPunct="1">
              <a:lnSpc>
                <a:spcPts val="3500"/>
              </a:lnSpc>
              <a:defRPr/>
            </a:pPr>
            <a:r>
              <a:rPr lang="en-US" sz="3556" dirty="0"/>
              <a:t>Table 3.1  </a:t>
            </a:r>
            <a:r>
              <a:rPr lang="en-US" sz="4400" dirty="0"/>
              <a:t/>
            </a:r>
            <a:br>
              <a:rPr lang="en-US" sz="4400" dirty="0"/>
            </a:br>
            <a:r>
              <a:rPr lang="en-US" sz="2444" dirty="0"/>
              <a:t>Types of </a:t>
            </a:r>
            <a:br>
              <a:rPr lang="en-US" sz="2444" dirty="0"/>
            </a:br>
            <a:r>
              <a:rPr lang="en-US" sz="2444" dirty="0"/>
              <a:t>Attacks </a:t>
            </a:r>
            <a:br>
              <a:rPr lang="en-US" sz="2444" dirty="0"/>
            </a:br>
            <a:r>
              <a:rPr lang="en-US" sz="2444" dirty="0"/>
              <a:t>on </a:t>
            </a:r>
            <a:br>
              <a:rPr lang="en-US" sz="2444" dirty="0"/>
            </a:br>
            <a:r>
              <a:rPr lang="en-US" sz="2444" dirty="0"/>
              <a:t>Encrypted </a:t>
            </a:r>
            <a:br>
              <a:rPr lang="en-US" sz="2444" dirty="0"/>
            </a:br>
            <a:r>
              <a:rPr lang="en-US" sz="2444" dirty="0"/>
              <a:t>Messages </a:t>
            </a:r>
            <a:endParaRPr lang="en-AU" sz="2444" dirty="0"/>
          </a:p>
        </p:txBody>
      </p:sp>
      <p:sp>
        <p:nvSpPr>
          <p:cNvPr id="6" name="Vertical Text Placeholder 5"/>
          <p:cNvSpPr>
            <a:spLocks noGrp="1"/>
          </p:cNvSpPr>
          <p:nvPr>
            <p:ph type="body" orient="vert" idx="1"/>
          </p:nvPr>
        </p:nvSpPr>
        <p:spPr/>
        <p:txBody>
          <a:bodyPr/>
          <a:lstStyle/>
          <a:p>
            <a:endParaRPr lang="en-US" dirty="0"/>
          </a:p>
        </p:txBody>
      </p:sp>
      <p:pic>
        <p:nvPicPr>
          <p:cNvPr id="5" name="Picture 4"/>
          <p:cNvPicPr>
            <a:picLocks noChangeAspect="1"/>
          </p:cNvPicPr>
          <p:nvPr/>
        </p:nvPicPr>
        <p:blipFill>
          <a:blip r:embed="rId3"/>
          <a:srcRect r="7115" b="1787"/>
          <a:stretch>
            <a:fillRect/>
          </a:stretch>
        </p:blipFill>
        <p:spPr>
          <a:xfrm>
            <a:off x="152400" y="381000"/>
            <a:ext cx="7329352" cy="6172200"/>
          </a:xfrm>
          <a:prstGeom prst="rect">
            <a:avLst/>
          </a:prstGeom>
        </p:spPr>
      </p:pic>
      <p:sp>
        <p:nvSpPr>
          <p:cNvPr id="7" name="Footer Placeholder 6"/>
          <p:cNvSpPr>
            <a:spLocks noGrp="1"/>
          </p:cNvSpPr>
          <p:nvPr>
            <p:ph type="ftr" sz="quarter" idx="11"/>
          </p:nvPr>
        </p:nvSpPr>
        <p:spPr>
          <a:xfrm>
            <a:off x="0" y="6492875"/>
            <a:ext cx="6248400" cy="365125"/>
          </a:xfrm>
        </p:spPr>
        <p:txBody>
          <a:bodyPr/>
          <a:lstStyle/>
          <a:p>
            <a:pPr>
              <a:defRPr/>
            </a:pPr>
            <a:r>
              <a:rPr lang="en-US" dirty="0"/>
              <a:t>© 2017 Pearson Education, Ltd., All rights reserved. </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xmlns="" id="{D8995AB1-442A-4A5B-8D07-7FEBAEADE5AD}"/>
                  </a:ext>
                </a:extLst>
              </p14:cNvPr>
              <p14:cNvContentPartPr/>
              <p14:nvPr/>
            </p14:nvContentPartPr>
            <p14:xfrm>
              <a:off x="1687063" y="3311400"/>
              <a:ext cx="153720" cy="360"/>
            </p14:xfrm>
          </p:contentPart>
        </mc:Choice>
        <mc:Fallback xmlns="">
          <p:pic>
            <p:nvPicPr>
              <p:cNvPr id="25" name="Ink 24">
                <a:extLst>
                  <a:ext uri="{FF2B5EF4-FFF2-40B4-BE49-F238E27FC236}">
                    <a16:creationId xmlns:a16="http://schemas.microsoft.com/office/drawing/2014/main" id="{D8995AB1-442A-4A5B-8D07-7FEBAEADE5AD}"/>
                  </a:ext>
                </a:extLst>
              </p:cNvPr>
              <p:cNvPicPr/>
              <p:nvPr/>
            </p:nvPicPr>
            <p:blipFill>
              <a:blip r:embed="rId41"/>
              <a:stretch>
                <a:fillRect/>
              </a:stretch>
            </p:blipFill>
            <p:spPr>
              <a:xfrm>
                <a:off x="1682743" y="3307080"/>
                <a:ext cx="1623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xmlns="" id="{1CDECD9B-11E6-42B4-983F-961A8BEF1109}"/>
                  </a:ext>
                </a:extLst>
              </p14:cNvPr>
              <p14:cNvContentPartPr/>
              <p14:nvPr/>
            </p14:nvContentPartPr>
            <p14:xfrm>
              <a:off x="1449823" y="766560"/>
              <a:ext cx="360" cy="360"/>
            </p14:xfrm>
          </p:contentPart>
        </mc:Choice>
        <mc:Fallback xmlns="">
          <p:pic>
            <p:nvPicPr>
              <p:cNvPr id="27" name="Ink 26">
                <a:extLst>
                  <a:ext uri="{FF2B5EF4-FFF2-40B4-BE49-F238E27FC236}">
                    <a16:creationId xmlns:a16="http://schemas.microsoft.com/office/drawing/2014/main" id="{1CDECD9B-11E6-42B4-983F-961A8BEF1109}"/>
                  </a:ext>
                </a:extLst>
              </p:cNvPr>
              <p:cNvPicPr/>
              <p:nvPr/>
            </p:nvPicPr>
            <p:blipFill>
              <a:blip r:embed="rId45"/>
              <a:stretch>
                <a:fillRect/>
              </a:stretch>
            </p:blipFill>
            <p:spPr>
              <a:xfrm>
                <a:off x="1445503" y="7622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xmlns="" id="{BF914109-8F51-4238-B24E-3B5EEC91DD28}"/>
                  </a:ext>
                </a:extLst>
              </p14:cNvPr>
              <p14:cNvContentPartPr/>
              <p14:nvPr/>
            </p14:nvContentPartPr>
            <p14:xfrm>
              <a:off x="721903" y="1608240"/>
              <a:ext cx="360" cy="360"/>
            </p14:xfrm>
          </p:contentPart>
        </mc:Choice>
        <mc:Fallback xmlns="">
          <p:pic>
            <p:nvPicPr>
              <p:cNvPr id="28" name="Ink 27">
                <a:extLst>
                  <a:ext uri="{FF2B5EF4-FFF2-40B4-BE49-F238E27FC236}">
                    <a16:creationId xmlns:a16="http://schemas.microsoft.com/office/drawing/2014/main" id="{BF914109-8F51-4238-B24E-3B5EEC91DD28}"/>
                  </a:ext>
                </a:extLst>
              </p:cNvPr>
              <p:cNvPicPr/>
              <p:nvPr/>
            </p:nvPicPr>
            <p:blipFill>
              <a:blip r:embed="rId45"/>
              <a:stretch>
                <a:fillRect/>
              </a:stretch>
            </p:blipFill>
            <p:spPr>
              <a:xfrm>
                <a:off x="717583" y="1603920"/>
                <a:ext cx="9000" cy="9000"/>
              </a:xfrm>
              <a:prstGeom prst="rect">
                <a:avLst/>
              </a:prstGeom>
            </p:spPr>
          </p:pic>
        </mc:Fallback>
      </mc:AlternateContent>
    </p:spTree>
  </p:cSld>
  <p:clrMapOvr>
    <a:masterClrMapping/>
  </p:clrMapOvr>
  <p:transition>
    <p:dissolve/>
  </p:transition>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11675</TotalTime>
  <Words>5887</Words>
  <Application>Microsoft Office PowerPoint</Application>
  <PresentationFormat>On-screen Show (4:3)</PresentationFormat>
  <Paragraphs>616</Paragraphs>
  <Slides>26</Slides>
  <Notes>24</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Infusion</vt:lpstr>
      <vt:lpstr>1_Infusion</vt:lpstr>
      <vt:lpstr>PowerPoint Presentation</vt:lpstr>
      <vt:lpstr>Chapter 3</vt:lpstr>
      <vt:lpstr>Definitions</vt:lpstr>
      <vt:lpstr>PowerPoint Presentation</vt:lpstr>
      <vt:lpstr>Symmetric Cipher Model</vt:lpstr>
      <vt:lpstr>PowerPoint Presentation</vt:lpstr>
      <vt:lpstr>Cryptographic Systems</vt:lpstr>
      <vt:lpstr>Cryptanalysis and  Brute-Force Attack</vt:lpstr>
      <vt:lpstr>Table 3.1   Types of  Attacks  on  Encrypted  Messages </vt:lpstr>
      <vt:lpstr>Encryption Scheme Security</vt:lpstr>
      <vt:lpstr>Brute-Force Attack</vt:lpstr>
      <vt:lpstr>Substitution Technique</vt:lpstr>
      <vt:lpstr>Caesar Cipher</vt:lpstr>
      <vt:lpstr>Caesar Cipher Algorithm</vt:lpstr>
      <vt:lpstr>PowerPoint Presentation</vt:lpstr>
      <vt:lpstr>PowerPoint Presentation</vt:lpstr>
      <vt:lpstr>Sample of Compressed Text</vt:lpstr>
      <vt:lpstr>Monoalphabetic Cipher</vt:lpstr>
      <vt:lpstr>PowerPoint Presentation</vt:lpstr>
      <vt:lpstr>PowerPoint Presentation</vt:lpstr>
      <vt:lpstr>Monoalphabetic Ciphers</vt:lpstr>
      <vt:lpstr>Playfair Cipher</vt:lpstr>
      <vt:lpstr>Playfair Key Matrix</vt:lpstr>
      <vt:lpstr>PowerPoint Presentation</vt:lpstr>
      <vt:lpstr>PowerPoint Presentation</vt:lpstr>
      <vt:lpstr>Hill Cipher</vt:lpstr>
    </vt:vector>
  </TitlesOfParts>
  <Manager/>
  <Company>School of Eng &amp; IT,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Osama Amjad</cp:lastModifiedBy>
  <cp:revision>105</cp:revision>
  <cp:lastPrinted>2009-08-04T04:48:40Z</cp:lastPrinted>
  <dcterms:created xsi:type="dcterms:W3CDTF">2016-03-13T02:05:22Z</dcterms:created>
  <dcterms:modified xsi:type="dcterms:W3CDTF">2023-01-26T20:52:34Z</dcterms:modified>
  <cp:category/>
</cp:coreProperties>
</file>