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notesMasterIdLst>
    <p:notesMasterId r:id="rId22"/>
  </p:notesMasterIdLst>
  <p:handoutMasterIdLst>
    <p:handoutMasterId r:id="rId23"/>
  </p:handoutMasterIdLst>
  <p:sldIdLst>
    <p:sldId id="320" r:id="rId2"/>
    <p:sldId id="321" r:id="rId3"/>
    <p:sldId id="276" r:id="rId4"/>
    <p:sldId id="324" r:id="rId5"/>
    <p:sldId id="277" r:id="rId6"/>
    <p:sldId id="278" r:id="rId7"/>
    <p:sldId id="325" r:id="rId8"/>
    <p:sldId id="326" r:id="rId9"/>
    <p:sldId id="296" r:id="rId10"/>
    <p:sldId id="327" r:id="rId11"/>
    <p:sldId id="297" r:id="rId12"/>
    <p:sldId id="328" r:id="rId13"/>
    <p:sldId id="301" r:id="rId14"/>
    <p:sldId id="319" r:id="rId15"/>
    <p:sldId id="304" r:id="rId16"/>
    <p:sldId id="307" r:id="rId17"/>
    <p:sldId id="310" r:id="rId18"/>
    <p:sldId id="311" r:id="rId19"/>
    <p:sldId id="317" r:id="rId20"/>
    <p:sldId id="323" r:id="rId21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6" autoAdjust="0"/>
    <p:restoredTop sz="82999" autoAdjust="0"/>
  </p:normalViewPr>
  <p:slideViewPr>
    <p:cSldViewPr>
      <p:cViewPr varScale="1">
        <p:scale>
          <a:sx n="105" d="100"/>
          <a:sy n="105" d="100"/>
        </p:scale>
        <p:origin x="232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7" d="100"/>
          <a:sy n="127" d="100"/>
        </p:scale>
        <p:origin x="-100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0A5A06-352A-F343-A538-22EA1C5C333F}" type="doc">
      <dgm:prSet loTypeId="urn:microsoft.com/office/officeart/2005/8/layout/arrow5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56B1CD2-8455-7E4B-96D7-414CB80DCB21}">
      <dgm:prSet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use of double DES results in a mapping that is not equivalent to a single DES encryption</a:t>
          </a:r>
        </a:p>
      </dgm:t>
    </dgm:pt>
    <dgm:pt modelId="{59E3FD17-B4A4-7C45-88C0-20819969C39B}" type="parTrans" cxnId="{FDE91803-A9F0-8749-9D97-93C6C728F0B7}">
      <dgm:prSet/>
      <dgm:spPr/>
      <dgm:t>
        <a:bodyPr/>
        <a:lstStyle/>
        <a:p>
          <a:endParaRPr lang="en-US"/>
        </a:p>
      </dgm:t>
    </dgm:pt>
    <dgm:pt modelId="{ABCF0EFD-C3DE-BE4F-B2F8-E8F911CBF43A}" type="sibTrans" cxnId="{FDE91803-A9F0-8749-9D97-93C6C728F0B7}">
      <dgm:prSet/>
      <dgm:spPr/>
      <dgm:t>
        <a:bodyPr/>
        <a:lstStyle/>
        <a:p>
          <a:endParaRPr lang="en-US"/>
        </a:p>
      </dgm:t>
    </dgm:pt>
    <dgm:pt modelId="{ABBB2B24-D95A-3840-AD62-5975B77AA795}">
      <dgm:prSet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meet-in-the-middle attack algorithm will attack this scheme and does not depend on any particular property of DES but will work against any block encryption cipher</a:t>
          </a:r>
        </a:p>
      </dgm:t>
    </dgm:pt>
    <dgm:pt modelId="{29DE476F-6BD2-884A-9AA9-24E0768961D7}" type="parTrans" cxnId="{B49C7608-0DA3-2D4C-A441-1D1785AEE941}">
      <dgm:prSet/>
      <dgm:spPr/>
      <dgm:t>
        <a:bodyPr/>
        <a:lstStyle/>
        <a:p>
          <a:endParaRPr lang="en-US"/>
        </a:p>
      </dgm:t>
    </dgm:pt>
    <dgm:pt modelId="{1A96AAF2-091E-8A48-807B-D5CEA818EB70}" type="sibTrans" cxnId="{B49C7608-0DA3-2D4C-A441-1D1785AEE941}">
      <dgm:prSet/>
      <dgm:spPr/>
      <dgm:t>
        <a:bodyPr/>
        <a:lstStyle/>
        <a:p>
          <a:endParaRPr lang="en-US"/>
        </a:p>
      </dgm:t>
    </dgm:pt>
    <dgm:pt modelId="{372E3E5B-EF8D-A24F-B8EF-C03EC62A8B69}" type="pres">
      <dgm:prSet presAssocID="{940A5A06-352A-F343-A538-22EA1C5C333F}" presName="diagram" presStyleCnt="0">
        <dgm:presLayoutVars>
          <dgm:dir/>
          <dgm:resizeHandles val="exact"/>
        </dgm:presLayoutVars>
      </dgm:prSet>
      <dgm:spPr/>
    </dgm:pt>
    <dgm:pt modelId="{CABB9488-165E-AF46-AD09-198A95CA42D5}" type="pres">
      <dgm:prSet presAssocID="{556B1CD2-8455-7E4B-96D7-414CB80DCB21}" presName="arrow" presStyleLbl="node1" presStyleIdx="0" presStyleCnt="2">
        <dgm:presLayoutVars>
          <dgm:bulletEnabled val="1"/>
        </dgm:presLayoutVars>
      </dgm:prSet>
      <dgm:spPr/>
    </dgm:pt>
    <dgm:pt modelId="{53700B98-CB5D-6E42-991E-36901AA3DD8A}" type="pres">
      <dgm:prSet presAssocID="{ABBB2B24-D95A-3840-AD62-5975B77AA795}" presName="arrow" presStyleLbl="node1" presStyleIdx="1" presStyleCnt="2">
        <dgm:presLayoutVars>
          <dgm:bulletEnabled val="1"/>
        </dgm:presLayoutVars>
      </dgm:prSet>
      <dgm:spPr/>
    </dgm:pt>
  </dgm:ptLst>
  <dgm:cxnLst>
    <dgm:cxn modelId="{FDE91803-A9F0-8749-9D97-93C6C728F0B7}" srcId="{940A5A06-352A-F343-A538-22EA1C5C333F}" destId="{556B1CD2-8455-7E4B-96D7-414CB80DCB21}" srcOrd="0" destOrd="0" parTransId="{59E3FD17-B4A4-7C45-88C0-20819969C39B}" sibTransId="{ABCF0EFD-C3DE-BE4F-B2F8-E8F911CBF43A}"/>
    <dgm:cxn modelId="{B49C7608-0DA3-2D4C-A441-1D1785AEE941}" srcId="{940A5A06-352A-F343-A538-22EA1C5C333F}" destId="{ABBB2B24-D95A-3840-AD62-5975B77AA795}" srcOrd="1" destOrd="0" parTransId="{29DE476F-6BD2-884A-9AA9-24E0768961D7}" sibTransId="{1A96AAF2-091E-8A48-807B-D5CEA818EB70}"/>
    <dgm:cxn modelId="{6D38474A-A98C-9F41-A8F2-3D4DE82DB158}" type="presOf" srcId="{556B1CD2-8455-7E4B-96D7-414CB80DCB21}" destId="{CABB9488-165E-AF46-AD09-198A95CA42D5}" srcOrd="0" destOrd="0" presId="urn:microsoft.com/office/officeart/2005/8/layout/arrow5"/>
    <dgm:cxn modelId="{A2CDDF4A-3187-2942-B816-25914AFBD2B1}" type="presOf" srcId="{ABBB2B24-D95A-3840-AD62-5975B77AA795}" destId="{53700B98-CB5D-6E42-991E-36901AA3DD8A}" srcOrd="0" destOrd="0" presId="urn:microsoft.com/office/officeart/2005/8/layout/arrow5"/>
    <dgm:cxn modelId="{28B4DB83-A615-1240-96C9-8FA04FED8CEE}" type="presOf" srcId="{940A5A06-352A-F343-A538-22EA1C5C333F}" destId="{372E3E5B-EF8D-A24F-B8EF-C03EC62A8B69}" srcOrd="0" destOrd="0" presId="urn:microsoft.com/office/officeart/2005/8/layout/arrow5"/>
    <dgm:cxn modelId="{6B018D68-06F7-294B-BA84-FD53C3662530}" type="presParOf" srcId="{372E3E5B-EF8D-A24F-B8EF-C03EC62A8B69}" destId="{CABB9488-165E-AF46-AD09-198A95CA42D5}" srcOrd="0" destOrd="0" presId="urn:microsoft.com/office/officeart/2005/8/layout/arrow5"/>
    <dgm:cxn modelId="{6C8F2DFB-7CB6-CB42-B91F-39A9C3F0E677}" type="presParOf" srcId="{372E3E5B-EF8D-A24F-B8EF-C03EC62A8B69}" destId="{53700B98-CB5D-6E42-991E-36901AA3DD8A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C216DB-ED2B-1644-B547-B90E16F29DD5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83B06D-8E94-E942-B828-2F655F2F04A0}">
      <dgm:prSet phldrT="[Text]" custT="1"/>
      <dgm:spPr/>
      <dgm:t>
        <a:bodyPr/>
        <a:lstStyle/>
        <a:p>
          <a:r>
            <a: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rPr>
            <a:t>Three-key 3DES has an effective key length of 168 bits and is defined as: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CB920F1-553D-2D46-8465-E4F4CF910A57}" type="parTrans" cxnId="{5E24A378-C063-0546-8EE6-D8B851A66715}">
      <dgm:prSet/>
      <dgm:spPr/>
      <dgm:t>
        <a:bodyPr/>
        <a:lstStyle/>
        <a:p>
          <a:endParaRPr lang="en-US"/>
        </a:p>
      </dgm:t>
    </dgm:pt>
    <dgm:pt modelId="{BEC42A92-1379-B24C-A141-0F2FAB9EBC34}" type="sibTrans" cxnId="{5E24A378-C063-0546-8EE6-D8B851A66715}">
      <dgm:prSet/>
      <dgm:spPr/>
      <dgm:t>
        <a:bodyPr/>
        <a:lstStyle/>
        <a:p>
          <a:endParaRPr lang="en-US"/>
        </a:p>
      </dgm:t>
    </dgm:pt>
    <dgm:pt modelId="{E7380C2F-715F-564D-960A-EFF975110623}">
      <dgm:prSet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i="1" dirty="0">
              <a:ea typeface="+mn-ea"/>
              <a:cs typeface="+mn-cs"/>
            </a:rPr>
            <a:t>C</a:t>
          </a:r>
          <a:r>
            <a:rPr lang="en-US" sz="1800" dirty="0">
              <a:ea typeface="+mn-ea"/>
              <a:cs typeface="+mn-cs"/>
            </a:rPr>
            <a:t> = E( </a:t>
          </a:r>
          <a:r>
            <a:rPr lang="en-US" sz="1800" i="1" dirty="0">
              <a:ea typeface="+mn-ea"/>
              <a:cs typeface="+mn-cs"/>
            </a:rPr>
            <a:t>K</a:t>
          </a:r>
          <a:r>
            <a:rPr lang="en-US" sz="1800" i="1" baseline="-25000" dirty="0">
              <a:ea typeface="+mn-ea"/>
              <a:cs typeface="+mn-cs"/>
            </a:rPr>
            <a:t>3</a:t>
          </a:r>
          <a:r>
            <a:rPr lang="en-US" sz="1800" dirty="0">
              <a:ea typeface="+mn-ea"/>
              <a:cs typeface="+mn-cs"/>
            </a:rPr>
            <a:t>, D( </a:t>
          </a:r>
          <a:r>
            <a:rPr lang="en-US" sz="1800" i="1" dirty="0">
              <a:ea typeface="+mn-ea"/>
              <a:cs typeface="+mn-cs"/>
            </a:rPr>
            <a:t>K</a:t>
          </a:r>
          <a:r>
            <a:rPr lang="en-US" sz="1800" i="1" baseline="-25000" dirty="0">
              <a:ea typeface="+mn-ea"/>
              <a:cs typeface="+mn-cs"/>
            </a:rPr>
            <a:t>2</a:t>
          </a:r>
          <a:r>
            <a:rPr lang="en-US" sz="1800" dirty="0">
              <a:ea typeface="+mn-ea"/>
              <a:cs typeface="+mn-cs"/>
            </a:rPr>
            <a:t>, E( </a:t>
          </a:r>
          <a:r>
            <a:rPr lang="en-US" sz="1800" i="1" dirty="0">
              <a:ea typeface="+mn-ea"/>
              <a:cs typeface="+mn-cs"/>
            </a:rPr>
            <a:t>K</a:t>
          </a:r>
          <a:r>
            <a:rPr lang="en-US" sz="1800" i="1" baseline="-25000" dirty="0">
              <a:ea typeface="+mn-ea"/>
              <a:cs typeface="+mn-cs"/>
            </a:rPr>
            <a:t>1</a:t>
          </a:r>
          <a:r>
            <a:rPr lang="en-US" sz="1800" i="1" dirty="0">
              <a:ea typeface="+mn-ea"/>
              <a:cs typeface="+mn-cs"/>
            </a:rPr>
            <a:t>,  P</a:t>
          </a:r>
          <a:r>
            <a:rPr lang="en-US" sz="1800" dirty="0">
              <a:ea typeface="+mn-ea"/>
              <a:cs typeface="+mn-cs"/>
            </a:rPr>
            <a:t>)))</a:t>
          </a:r>
        </a:p>
      </dgm:t>
    </dgm:pt>
    <dgm:pt modelId="{90D40BFD-6BF0-6042-9114-72968A472306}" type="parTrans" cxnId="{CFA63F32-8365-C341-B5FA-457121D21D4F}">
      <dgm:prSet/>
      <dgm:spPr/>
      <dgm:t>
        <a:bodyPr/>
        <a:lstStyle/>
        <a:p>
          <a:endParaRPr lang="en-US"/>
        </a:p>
      </dgm:t>
    </dgm:pt>
    <dgm:pt modelId="{644890B0-9A52-BA4B-81CD-E482EF13A0B4}" type="sibTrans" cxnId="{CFA63F32-8365-C341-B5FA-457121D21D4F}">
      <dgm:prSet/>
      <dgm:spPr/>
      <dgm:t>
        <a:bodyPr/>
        <a:lstStyle/>
        <a:p>
          <a:endParaRPr lang="en-US"/>
        </a:p>
      </dgm:t>
    </dgm:pt>
    <dgm:pt modelId="{1F6D968B-9C81-7149-825C-4C1B5DBBAF05}">
      <dgm:prSet custT="1"/>
      <dgm:spPr/>
      <dgm:t>
        <a:bodyPr/>
        <a:lstStyle/>
        <a:p>
          <a:r>
            <a: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rPr>
            <a:t>Backward compatibility with DES is provided by putting:</a:t>
          </a:r>
        </a:p>
      </dgm:t>
    </dgm:pt>
    <dgm:pt modelId="{DDC030CC-236E-6D4D-8E64-83324EC40F52}" type="parTrans" cxnId="{7B4EE2F3-0065-0C43-B34D-A1DF098B1CE3}">
      <dgm:prSet/>
      <dgm:spPr/>
      <dgm:t>
        <a:bodyPr/>
        <a:lstStyle/>
        <a:p>
          <a:endParaRPr lang="en-US"/>
        </a:p>
      </dgm:t>
    </dgm:pt>
    <dgm:pt modelId="{E6D289FB-2828-1443-8E24-3175B3B78C5D}" type="sibTrans" cxnId="{7B4EE2F3-0065-0C43-B34D-A1DF098B1CE3}">
      <dgm:prSet/>
      <dgm:spPr/>
      <dgm:t>
        <a:bodyPr/>
        <a:lstStyle/>
        <a:p>
          <a:endParaRPr lang="en-US"/>
        </a:p>
      </dgm:t>
    </dgm:pt>
    <dgm:pt modelId="{3F4EDAF9-9D08-1D44-AB52-71601EE4E50A}">
      <dgm:prSet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ea typeface="+mn-ea"/>
              <a:cs typeface="+mn-cs"/>
            </a:rPr>
            <a:t>K</a:t>
          </a:r>
          <a:r>
            <a:rPr lang="en-US" sz="1800" i="1" baseline="-25000" dirty="0">
              <a:ea typeface="+mn-ea"/>
              <a:cs typeface="+mn-cs"/>
            </a:rPr>
            <a:t>3</a:t>
          </a:r>
          <a:r>
            <a:rPr lang="en-US" sz="1800" dirty="0">
              <a:ea typeface="+mn-ea"/>
              <a:cs typeface="+mn-cs"/>
            </a:rPr>
            <a:t> = K</a:t>
          </a:r>
          <a:r>
            <a:rPr lang="en-US" sz="1800" i="1" baseline="-25000" dirty="0">
              <a:ea typeface="+mn-ea"/>
              <a:cs typeface="+mn-cs"/>
            </a:rPr>
            <a:t>2</a:t>
          </a:r>
          <a:r>
            <a:rPr lang="en-US" sz="1800" dirty="0">
              <a:ea typeface="+mn-ea"/>
              <a:cs typeface="+mn-cs"/>
            </a:rPr>
            <a:t> or K</a:t>
          </a:r>
          <a:r>
            <a:rPr lang="en-US" sz="1800" i="1" baseline="-25000" dirty="0">
              <a:ea typeface="+mn-ea"/>
              <a:cs typeface="+mn-cs"/>
            </a:rPr>
            <a:t>1</a:t>
          </a:r>
          <a:r>
            <a:rPr lang="en-US" sz="1800" dirty="0">
              <a:ea typeface="+mn-ea"/>
              <a:cs typeface="+mn-cs"/>
            </a:rPr>
            <a:t> = K</a:t>
          </a:r>
          <a:r>
            <a:rPr lang="en-US" sz="1800" i="1" baseline="-25000" dirty="0">
              <a:ea typeface="+mn-ea"/>
              <a:cs typeface="+mn-cs"/>
            </a:rPr>
            <a:t>2</a:t>
          </a:r>
        </a:p>
      </dgm:t>
    </dgm:pt>
    <dgm:pt modelId="{8D97F396-8791-D143-904C-8BCA1AFBE763}" type="parTrans" cxnId="{9CF644C9-2F36-0F4E-88D0-D264FC9C6EE0}">
      <dgm:prSet/>
      <dgm:spPr/>
      <dgm:t>
        <a:bodyPr/>
        <a:lstStyle/>
        <a:p>
          <a:endParaRPr lang="en-US"/>
        </a:p>
      </dgm:t>
    </dgm:pt>
    <dgm:pt modelId="{D4836390-ABAF-D748-893E-862820630DC5}" type="sibTrans" cxnId="{9CF644C9-2F36-0F4E-88D0-D264FC9C6EE0}">
      <dgm:prSet/>
      <dgm:spPr/>
      <dgm:t>
        <a:bodyPr/>
        <a:lstStyle/>
        <a:p>
          <a:endParaRPr lang="en-US"/>
        </a:p>
      </dgm:t>
    </dgm:pt>
    <dgm:pt modelId="{3969A5AD-E6FA-AF46-8F98-FB5D920FDA77}" type="pres">
      <dgm:prSet presAssocID="{93C216DB-ED2B-1644-B547-B90E16F29DD5}" presName="Name0" presStyleCnt="0">
        <dgm:presLayoutVars>
          <dgm:dir/>
          <dgm:animLvl val="lvl"/>
          <dgm:resizeHandles val="exact"/>
        </dgm:presLayoutVars>
      </dgm:prSet>
      <dgm:spPr/>
    </dgm:pt>
    <dgm:pt modelId="{B2783D83-5AD2-1A44-A143-B88620F77D99}" type="pres">
      <dgm:prSet presAssocID="{E583B06D-8E94-E942-B828-2F655F2F04A0}" presName="linNode" presStyleCnt="0"/>
      <dgm:spPr/>
    </dgm:pt>
    <dgm:pt modelId="{555409E5-3EC4-B74F-9976-846F69623AD6}" type="pres">
      <dgm:prSet presAssocID="{E583B06D-8E94-E942-B828-2F655F2F04A0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F5C4D4F-71A5-CF46-84AE-1A1B3AAB815F}" type="pres">
      <dgm:prSet presAssocID="{E583B06D-8E94-E942-B828-2F655F2F04A0}" presName="descendantText" presStyleLbl="alignAccFollowNode1" presStyleIdx="0" presStyleCnt="2">
        <dgm:presLayoutVars>
          <dgm:bulletEnabled val="1"/>
        </dgm:presLayoutVars>
      </dgm:prSet>
      <dgm:spPr/>
    </dgm:pt>
    <dgm:pt modelId="{31F88A7A-726D-D546-84B2-30A1F6D47072}" type="pres">
      <dgm:prSet presAssocID="{BEC42A92-1379-B24C-A141-0F2FAB9EBC34}" presName="sp" presStyleCnt="0"/>
      <dgm:spPr/>
    </dgm:pt>
    <dgm:pt modelId="{7F344B22-0B58-694F-8B66-08433083ED11}" type="pres">
      <dgm:prSet presAssocID="{1F6D968B-9C81-7149-825C-4C1B5DBBAF05}" presName="linNode" presStyleCnt="0"/>
      <dgm:spPr/>
    </dgm:pt>
    <dgm:pt modelId="{89932878-5AE7-6E41-B546-D00826EE62FB}" type="pres">
      <dgm:prSet presAssocID="{1F6D968B-9C81-7149-825C-4C1B5DBBAF0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3454F1FB-1E63-E44A-A2B5-AFACABCAA9C9}" type="pres">
      <dgm:prSet presAssocID="{1F6D968B-9C81-7149-825C-4C1B5DBBAF0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CFA63F32-8365-C341-B5FA-457121D21D4F}" srcId="{E583B06D-8E94-E942-B828-2F655F2F04A0}" destId="{E7380C2F-715F-564D-960A-EFF975110623}" srcOrd="0" destOrd="0" parTransId="{90D40BFD-6BF0-6042-9114-72968A472306}" sibTransId="{644890B0-9A52-BA4B-81CD-E482EF13A0B4}"/>
    <dgm:cxn modelId="{5E24A378-C063-0546-8EE6-D8B851A66715}" srcId="{93C216DB-ED2B-1644-B547-B90E16F29DD5}" destId="{E583B06D-8E94-E942-B828-2F655F2F04A0}" srcOrd="0" destOrd="0" parTransId="{5CB920F1-553D-2D46-8465-E4F4CF910A57}" sibTransId="{BEC42A92-1379-B24C-A141-0F2FAB9EBC34}"/>
    <dgm:cxn modelId="{E27F98C2-B950-3849-A4ED-53372449227A}" type="presOf" srcId="{3F4EDAF9-9D08-1D44-AB52-71601EE4E50A}" destId="{3454F1FB-1E63-E44A-A2B5-AFACABCAA9C9}" srcOrd="0" destOrd="0" presId="urn:microsoft.com/office/officeart/2005/8/layout/vList5"/>
    <dgm:cxn modelId="{9CF644C9-2F36-0F4E-88D0-D264FC9C6EE0}" srcId="{1F6D968B-9C81-7149-825C-4C1B5DBBAF05}" destId="{3F4EDAF9-9D08-1D44-AB52-71601EE4E50A}" srcOrd="0" destOrd="0" parTransId="{8D97F396-8791-D143-904C-8BCA1AFBE763}" sibTransId="{D4836390-ABAF-D748-893E-862820630DC5}"/>
    <dgm:cxn modelId="{69E60DD3-6CC7-CB48-B6E5-38DE13004B92}" type="presOf" srcId="{E583B06D-8E94-E942-B828-2F655F2F04A0}" destId="{555409E5-3EC4-B74F-9976-846F69623AD6}" srcOrd="0" destOrd="0" presId="urn:microsoft.com/office/officeart/2005/8/layout/vList5"/>
    <dgm:cxn modelId="{C4942CE2-4478-C24F-8816-573632A06092}" type="presOf" srcId="{1F6D968B-9C81-7149-825C-4C1B5DBBAF05}" destId="{89932878-5AE7-6E41-B546-D00826EE62FB}" srcOrd="0" destOrd="0" presId="urn:microsoft.com/office/officeart/2005/8/layout/vList5"/>
    <dgm:cxn modelId="{76413CE6-7162-AB41-9348-0052F43912B9}" type="presOf" srcId="{93C216DB-ED2B-1644-B547-B90E16F29DD5}" destId="{3969A5AD-E6FA-AF46-8F98-FB5D920FDA77}" srcOrd="0" destOrd="0" presId="urn:microsoft.com/office/officeart/2005/8/layout/vList5"/>
    <dgm:cxn modelId="{9744ECEF-1C6F-9A48-9C75-0E4CFCB4CF84}" type="presOf" srcId="{E7380C2F-715F-564D-960A-EFF975110623}" destId="{0F5C4D4F-71A5-CF46-84AE-1A1B3AAB815F}" srcOrd="0" destOrd="0" presId="urn:microsoft.com/office/officeart/2005/8/layout/vList5"/>
    <dgm:cxn modelId="{7B4EE2F3-0065-0C43-B34D-A1DF098B1CE3}" srcId="{93C216DB-ED2B-1644-B547-B90E16F29DD5}" destId="{1F6D968B-9C81-7149-825C-4C1B5DBBAF05}" srcOrd="1" destOrd="0" parTransId="{DDC030CC-236E-6D4D-8E64-83324EC40F52}" sibTransId="{E6D289FB-2828-1443-8E24-3175B3B78C5D}"/>
    <dgm:cxn modelId="{DEFF0041-B968-474C-B0BD-1037F4CFFA6F}" type="presParOf" srcId="{3969A5AD-E6FA-AF46-8F98-FB5D920FDA77}" destId="{B2783D83-5AD2-1A44-A143-B88620F77D99}" srcOrd="0" destOrd="0" presId="urn:microsoft.com/office/officeart/2005/8/layout/vList5"/>
    <dgm:cxn modelId="{0B2C3CB9-749A-3B4F-A72F-E93F93EA7CBE}" type="presParOf" srcId="{B2783D83-5AD2-1A44-A143-B88620F77D99}" destId="{555409E5-3EC4-B74F-9976-846F69623AD6}" srcOrd="0" destOrd="0" presId="urn:microsoft.com/office/officeart/2005/8/layout/vList5"/>
    <dgm:cxn modelId="{39BFEA21-E380-584B-A5F1-B87E2B6AE378}" type="presParOf" srcId="{B2783D83-5AD2-1A44-A143-B88620F77D99}" destId="{0F5C4D4F-71A5-CF46-84AE-1A1B3AAB815F}" srcOrd="1" destOrd="0" presId="urn:microsoft.com/office/officeart/2005/8/layout/vList5"/>
    <dgm:cxn modelId="{912E7A75-0F92-DD4E-B23C-6E00331DA0E7}" type="presParOf" srcId="{3969A5AD-E6FA-AF46-8F98-FB5D920FDA77}" destId="{31F88A7A-726D-D546-84B2-30A1F6D47072}" srcOrd="1" destOrd="0" presId="urn:microsoft.com/office/officeart/2005/8/layout/vList5"/>
    <dgm:cxn modelId="{9A15E987-9A27-8C44-B0DD-06F65B34C097}" type="presParOf" srcId="{3969A5AD-E6FA-AF46-8F98-FB5D920FDA77}" destId="{7F344B22-0B58-694F-8B66-08433083ED11}" srcOrd="2" destOrd="0" presId="urn:microsoft.com/office/officeart/2005/8/layout/vList5"/>
    <dgm:cxn modelId="{222AC303-2C65-5C47-9AFF-8F84EC07360A}" type="presParOf" srcId="{7F344B22-0B58-694F-8B66-08433083ED11}" destId="{89932878-5AE7-6E41-B546-D00826EE62FB}" srcOrd="0" destOrd="0" presId="urn:microsoft.com/office/officeart/2005/8/layout/vList5"/>
    <dgm:cxn modelId="{1BD0B8E6-9ACA-1744-9BBD-72CB1A7C09D1}" type="presParOf" srcId="{7F344B22-0B58-694F-8B66-08433083ED11}" destId="{3454F1FB-1E63-E44A-A2B5-AFACABCAA9C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BE7BEC-545D-D64E-96EC-FE79BE33ECE6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431F54-E767-4243-8D8B-D3814424A10E}">
      <dgm:prSet phldrT="[Text]"/>
      <dgm:spPr/>
      <dgm:t>
        <a:bodyPr/>
        <a:lstStyle/>
        <a:p>
          <a:r>
            <a:rPr lang="en-US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There are three modes that make it possible to convert a block cipher into a stream cipher:</a:t>
          </a:r>
        </a:p>
      </dgm:t>
    </dgm:pt>
    <dgm:pt modelId="{222EB2EB-EB41-CF4E-BE7F-DD80A1B607F4}" type="parTrans" cxnId="{0CCAF309-2128-3445-8447-E606527F255A}">
      <dgm:prSet/>
      <dgm:spPr/>
      <dgm:t>
        <a:bodyPr/>
        <a:lstStyle/>
        <a:p>
          <a:endParaRPr lang="en-US"/>
        </a:p>
      </dgm:t>
    </dgm:pt>
    <dgm:pt modelId="{2B8BB445-5489-D644-849A-1A709E7BBF83}" type="sibTrans" cxnId="{0CCAF309-2128-3445-8447-E606527F255A}">
      <dgm:prSet/>
      <dgm:spPr/>
      <dgm:t>
        <a:bodyPr/>
        <a:lstStyle/>
        <a:p>
          <a:endParaRPr lang="en-US"/>
        </a:p>
      </dgm:t>
    </dgm:pt>
    <dgm:pt modelId="{58DD8CBF-0CDA-2F41-A832-938B991D04E2}">
      <dgm:prSet/>
      <dgm:spPr/>
      <dgm:t>
        <a:bodyPr/>
        <a:lstStyle/>
        <a:p>
          <a:r>
            <a:rPr lang="en-US"/>
            <a:t>Cipher feedback (CFB) mode</a:t>
          </a:r>
          <a:endParaRPr lang="en-US" dirty="0"/>
        </a:p>
      </dgm:t>
    </dgm:pt>
    <dgm:pt modelId="{4A86C97F-E9D6-5E41-9C6B-22CBDA85F866}" type="parTrans" cxnId="{092FD197-9B8E-BE43-885A-CD339F8BEBA3}">
      <dgm:prSet/>
      <dgm:spPr/>
      <dgm:t>
        <a:bodyPr/>
        <a:lstStyle/>
        <a:p>
          <a:endParaRPr lang="en-US"/>
        </a:p>
      </dgm:t>
    </dgm:pt>
    <dgm:pt modelId="{DB86FFFF-B2EF-2649-8D0B-33BAB33541C1}" type="sibTrans" cxnId="{092FD197-9B8E-BE43-885A-CD339F8BEBA3}">
      <dgm:prSet/>
      <dgm:spPr/>
      <dgm:t>
        <a:bodyPr/>
        <a:lstStyle/>
        <a:p>
          <a:endParaRPr lang="en-US"/>
        </a:p>
      </dgm:t>
    </dgm:pt>
    <dgm:pt modelId="{708EB527-8AD5-C840-89A6-88AF5EE9105B}">
      <dgm:prSet/>
      <dgm:spPr/>
      <dgm:t>
        <a:bodyPr/>
        <a:lstStyle/>
        <a:p>
          <a:r>
            <a:rPr lang="en-US"/>
            <a:t>Output feedback (OFB) mode</a:t>
          </a:r>
          <a:endParaRPr lang="en-US" dirty="0"/>
        </a:p>
      </dgm:t>
    </dgm:pt>
    <dgm:pt modelId="{3EADD320-B312-D443-86BA-21405D0AE39C}" type="parTrans" cxnId="{2708B42F-9165-2745-976A-80D6BB00462C}">
      <dgm:prSet/>
      <dgm:spPr/>
      <dgm:t>
        <a:bodyPr/>
        <a:lstStyle/>
        <a:p>
          <a:endParaRPr lang="en-US"/>
        </a:p>
      </dgm:t>
    </dgm:pt>
    <dgm:pt modelId="{C2AB7DC5-786D-4E4E-92A2-795F6F8871A7}" type="sibTrans" cxnId="{2708B42F-9165-2745-976A-80D6BB00462C}">
      <dgm:prSet/>
      <dgm:spPr/>
      <dgm:t>
        <a:bodyPr/>
        <a:lstStyle/>
        <a:p>
          <a:endParaRPr lang="en-US"/>
        </a:p>
      </dgm:t>
    </dgm:pt>
    <dgm:pt modelId="{DE5FE457-1C66-D84E-8BF1-85EFC0F4B3ED}">
      <dgm:prSet/>
      <dgm:spPr/>
      <dgm:t>
        <a:bodyPr/>
        <a:lstStyle/>
        <a:p>
          <a:r>
            <a:rPr lang="en-US"/>
            <a:t>Counter (CTR) mode</a:t>
          </a:r>
          <a:endParaRPr lang="en-US" dirty="0"/>
        </a:p>
      </dgm:t>
    </dgm:pt>
    <dgm:pt modelId="{0F72127E-7521-1E4E-962F-7378C8E261E1}" type="parTrans" cxnId="{B3DACF62-C4B6-C844-AFE7-D0D5A2695A7A}">
      <dgm:prSet/>
      <dgm:spPr/>
      <dgm:t>
        <a:bodyPr/>
        <a:lstStyle/>
        <a:p>
          <a:endParaRPr lang="en-US"/>
        </a:p>
      </dgm:t>
    </dgm:pt>
    <dgm:pt modelId="{E907E514-6085-DE46-A0F9-A9B7F7A4AD6E}" type="sibTrans" cxnId="{B3DACF62-C4B6-C844-AFE7-D0D5A2695A7A}">
      <dgm:prSet/>
      <dgm:spPr/>
      <dgm:t>
        <a:bodyPr/>
        <a:lstStyle/>
        <a:p>
          <a:endParaRPr lang="en-US"/>
        </a:p>
      </dgm:t>
    </dgm:pt>
    <dgm:pt modelId="{80F64FA5-C481-3543-8044-B7061D04AC23}" type="pres">
      <dgm:prSet presAssocID="{A1BE7BEC-545D-D64E-96EC-FE79BE33ECE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01821D2-68AC-424D-9A0A-86676DF95596}" type="pres">
      <dgm:prSet presAssocID="{96431F54-E767-4243-8D8B-D3814424A10E}" presName="root" presStyleCnt="0"/>
      <dgm:spPr/>
    </dgm:pt>
    <dgm:pt modelId="{EBCA17E4-FBD7-0B42-AD1B-2722B4074462}" type="pres">
      <dgm:prSet presAssocID="{96431F54-E767-4243-8D8B-D3814424A10E}" presName="rootComposite" presStyleCnt="0"/>
      <dgm:spPr/>
    </dgm:pt>
    <dgm:pt modelId="{CF140ED0-2604-B044-A020-DF33CC6F82A1}" type="pres">
      <dgm:prSet presAssocID="{96431F54-E767-4243-8D8B-D3814424A10E}" presName="rootText" presStyleLbl="node1" presStyleIdx="0" presStyleCnt="1"/>
      <dgm:spPr/>
    </dgm:pt>
    <dgm:pt modelId="{B0C7A249-3D26-1940-8E51-4AC8C83A92E5}" type="pres">
      <dgm:prSet presAssocID="{96431F54-E767-4243-8D8B-D3814424A10E}" presName="rootConnector" presStyleLbl="node1" presStyleIdx="0" presStyleCnt="1"/>
      <dgm:spPr/>
    </dgm:pt>
    <dgm:pt modelId="{8EE36E6F-F651-6444-BFE9-5ECE2483AF06}" type="pres">
      <dgm:prSet presAssocID="{96431F54-E767-4243-8D8B-D3814424A10E}" presName="childShape" presStyleCnt="0"/>
      <dgm:spPr/>
    </dgm:pt>
    <dgm:pt modelId="{49DAA590-1612-E647-8ED8-B7F56BBB34EC}" type="pres">
      <dgm:prSet presAssocID="{4A86C97F-E9D6-5E41-9C6B-22CBDA85F866}" presName="Name13" presStyleLbl="parChTrans1D2" presStyleIdx="0" presStyleCnt="3"/>
      <dgm:spPr/>
    </dgm:pt>
    <dgm:pt modelId="{C1BE3AAD-2BE3-1547-9164-66C5DFF33B78}" type="pres">
      <dgm:prSet presAssocID="{58DD8CBF-0CDA-2F41-A832-938B991D04E2}" presName="childText" presStyleLbl="bgAcc1" presStyleIdx="0" presStyleCnt="3">
        <dgm:presLayoutVars>
          <dgm:bulletEnabled val="1"/>
        </dgm:presLayoutVars>
      </dgm:prSet>
      <dgm:spPr/>
    </dgm:pt>
    <dgm:pt modelId="{6F6CB8C7-B4B5-7D47-A868-DAA68895D727}" type="pres">
      <dgm:prSet presAssocID="{3EADD320-B312-D443-86BA-21405D0AE39C}" presName="Name13" presStyleLbl="parChTrans1D2" presStyleIdx="1" presStyleCnt="3"/>
      <dgm:spPr/>
    </dgm:pt>
    <dgm:pt modelId="{C5A15383-9A9A-E74E-B74C-4985D51F9BC1}" type="pres">
      <dgm:prSet presAssocID="{708EB527-8AD5-C840-89A6-88AF5EE9105B}" presName="childText" presStyleLbl="bgAcc1" presStyleIdx="1" presStyleCnt="3">
        <dgm:presLayoutVars>
          <dgm:bulletEnabled val="1"/>
        </dgm:presLayoutVars>
      </dgm:prSet>
      <dgm:spPr/>
    </dgm:pt>
    <dgm:pt modelId="{FA3825C2-9D45-054A-AC04-3945249603C4}" type="pres">
      <dgm:prSet presAssocID="{0F72127E-7521-1E4E-962F-7378C8E261E1}" presName="Name13" presStyleLbl="parChTrans1D2" presStyleIdx="2" presStyleCnt="3"/>
      <dgm:spPr/>
    </dgm:pt>
    <dgm:pt modelId="{BCDA1758-61EC-A349-A07F-7AF5A8B669EC}" type="pres">
      <dgm:prSet presAssocID="{DE5FE457-1C66-D84E-8BF1-85EFC0F4B3ED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DC0EA702-34E6-4C4F-923A-6380D4028155}" type="presOf" srcId="{DE5FE457-1C66-D84E-8BF1-85EFC0F4B3ED}" destId="{BCDA1758-61EC-A349-A07F-7AF5A8B669EC}" srcOrd="0" destOrd="0" presId="urn:microsoft.com/office/officeart/2005/8/layout/hierarchy3"/>
    <dgm:cxn modelId="{0CCAF309-2128-3445-8447-E606527F255A}" srcId="{A1BE7BEC-545D-D64E-96EC-FE79BE33ECE6}" destId="{96431F54-E767-4243-8D8B-D3814424A10E}" srcOrd="0" destOrd="0" parTransId="{222EB2EB-EB41-CF4E-BE7F-DD80A1B607F4}" sibTransId="{2B8BB445-5489-D644-849A-1A709E7BBF83}"/>
    <dgm:cxn modelId="{DE4F9511-A23E-1C46-9F6E-910331B65BBC}" type="presOf" srcId="{4A86C97F-E9D6-5E41-9C6B-22CBDA85F866}" destId="{49DAA590-1612-E647-8ED8-B7F56BBB34EC}" srcOrd="0" destOrd="0" presId="urn:microsoft.com/office/officeart/2005/8/layout/hierarchy3"/>
    <dgm:cxn modelId="{42833C12-EE4F-9F48-82C8-BDD3673190C1}" type="presOf" srcId="{96431F54-E767-4243-8D8B-D3814424A10E}" destId="{CF140ED0-2604-B044-A020-DF33CC6F82A1}" srcOrd="0" destOrd="0" presId="urn:microsoft.com/office/officeart/2005/8/layout/hierarchy3"/>
    <dgm:cxn modelId="{2708B42F-9165-2745-976A-80D6BB00462C}" srcId="{96431F54-E767-4243-8D8B-D3814424A10E}" destId="{708EB527-8AD5-C840-89A6-88AF5EE9105B}" srcOrd="1" destOrd="0" parTransId="{3EADD320-B312-D443-86BA-21405D0AE39C}" sibTransId="{C2AB7DC5-786D-4E4E-92A2-795F6F8871A7}"/>
    <dgm:cxn modelId="{20D6E141-6978-E544-90B0-CB27A78F15AF}" type="presOf" srcId="{A1BE7BEC-545D-D64E-96EC-FE79BE33ECE6}" destId="{80F64FA5-C481-3543-8044-B7061D04AC23}" srcOrd="0" destOrd="0" presId="urn:microsoft.com/office/officeart/2005/8/layout/hierarchy3"/>
    <dgm:cxn modelId="{E279BD42-051F-114C-825A-7E935752EF15}" type="presOf" srcId="{3EADD320-B312-D443-86BA-21405D0AE39C}" destId="{6F6CB8C7-B4B5-7D47-A868-DAA68895D727}" srcOrd="0" destOrd="0" presId="urn:microsoft.com/office/officeart/2005/8/layout/hierarchy3"/>
    <dgm:cxn modelId="{B3DACF62-C4B6-C844-AFE7-D0D5A2695A7A}" srcId="{96431F54-E767-4243-8D8B-D3814424A10E}" destId="{DE5FE457-1C66-D84E-8BF1-85EFC0F4B3ED}" srcOrd="2" destOrd="0" parTransId="{0F72127E-7521-1E4E-962F-7378C8E261E1}" sibTransId="{E907E514-6085-DE46-A0F9-A9B7F7A4AD6E}"/>
    <dgm:cxn modelId="{092FD197-9B8E-BE43-885A-CD339F8BEBA3}" srcId="{96431F54-E767-4243-8D8B-D3814424A10E}" destId="{58DD8CBF-0CDA-2F41-A832-938B991D04E2}" srcOrd="0" destOrd="0" parTransId="{4A86C97F-E9D6-5E41-9C6B-22CBDA85F866}" sibTransId="{DB86FFFF-B2EF-2649-8D0B-33BAB33541C1}"/>
    <dgm:cxn modelId="{42CD3BA4-A18B-ED49-B90A-1CBEBCA53ED7}" type="presOf" srcId="{0F72127E-7521-1E4E-962F-7378C8E261E1}" destId="{FA3825C2-9D45-054A-AC04-3945249603C4}" srcOrd="0" destOrd="0" presId="urn:microsoft.com/office/officeart/2005/8/layout/hierarchy3"/>
    <dgm:cxn modelId="{C2CB3AC3-6584-5542-ADAB-CC04993A7B21}" type="presOf" srcId="{58DD8CBF-0CDA-2F41-A832-938B991D04E2}" destId="{C1BE3AAD-2BE3-1547-9164-66C5DFF33B78}" srcOrd="0" destOrd="0" presId="urn:microsoft.com/office/officeart/2005/8/layout/hierarchy3"/>
    <dgm:cxn modelId="{0FA180E3-E194-FC4D-8B9C-E645AA0FFE65}" type="presOf" srcId="{708EB527-8AD5-C840-89A6-88AF5EE9105B}" destId="{C5A15383-9A9A-E74E-B74C-4985D51F9BC1}" srcOrd="0" destOrd="0" presId="urn:microsoft.com/office/officeart/2005/8/layout/hierarchy3"/>
    <dgm:cxn modelId="{0BC5F6F2-2D36-C541-9F87-9036D89E0DEA}" type="presOf" srcId="{96431F54-E767-4243-8D8B-D3814424A10E}" destId="{B0C7A249-3D26-1940-8E51-4AC8C83A92E5}" srcOrd="1" destOrd="0" presId="urn:microsoft.com/office/officeart/2005/8/layout/hierarchy3"/>
    <dgm:cxn modelId="{479037D5-0A88-8F47-A29E-FFAD4DD0D85E}" type="presParOf" srcId="{80F64FA5-C481-3543-8044-B7061D04AC23}" destId="{601821D2-68AC-424D-9A0A-86676DF95596}" srcOrd="0" destOrd="0" presId="urn:microsoft.com/office/officeart/2005/8/layout/hierarchy3"/>
    <dgm:cxn modelId="{B87BFF52-514C-884C-BBA7-6B3D9B97D720}" type="presParOf" srcId="{601821D2-68AC-424D-9A0A-86676DF95596}" destId="{EBCA17E4-FBD7-0B42-AD1B-2722B4074462}" srcOrd="0" destOrd="0" presId="urn:microsoft.com/office/officeart/2005/8/layout/hierarchy3"/>
    <dgm:cxn modelId="{09F09E58-02AA-404B-8187-1F1B1B22A633}" type="presParOf" srcId="{EBCA17E4-FBD7-0B42-AD1B-2722B4074462}" destId="{CF140ED0-2604-B044-A020-DF33CC6F82A1}" srcOrd="0" destOrd="0" presId="urn:microsoft.com/office/officeart/2005/8/layout/hierarchy3"/>
    <dgm:cxn modelId="{9686C54F-EB3A-DF4C-B32B-4FF9AB43458C}" type="presParOf" srcId="{EBCA17E4-FBD7-0B42-AD1B-2722B4074462}" destId="{B0C7A249-3D26-1940-8E51-4AC8C83A92E5}" srcOrd="1" destOrd="0" presId="urn:microsoft.com/office/officeart/2005/8/layout/hierarchy3"/>
    <dgm:cxn modelId="{53423FBB-8E22-F041-9E15-927FAECABCCE}" type="presParOf" srcId="{601821D2-68AC-424D-9A0A-86676DF95596}" destId="{8EE36E6F-F651-6444-BFE9-5ECE2483AF06}" srcOrd="1" destOrd="0" presId="urn:microsoft.com/office/officeart/2005/8/layout/hierarchy3"/>
    <dgm:cxn modelId="{E530470F-C834-8246-96A2-C21B4E5E6E2B}" type="presParOf" srcId="{8EE36E6F-F651-6444-BFE9-5ECE2483AF06}" destId="{49DAA590-1612-E647-8ED8-B7F56BBB34EC}" srcOrd="0" destOrd="0" presId="urn:microsoft.com/office/officeart/2005/8/layout/hierarchy3"/>
    <dgm:cxn modelId="{69AE9138-E46F-384E-B8D2-B6FBF46A7C61}" type="presParOf" srcId="{8EE36E6F-F651-6444-BFE9-5ECE2483AF06}" destId="{C1BE3AAD-2BE3-1547-9164-66C5DFF33B78}" srcOrd="1" destOrd="0" presId="urn:microsoft.com/office/officeart/2005/8/layout/hierarchy3"/>
    <dgm:cxn modelId="{E3C84BE8-4258-B74D-B29C-3250F10E4EE5}" type="presParOf" srcId="{8EE36E6F-F651-6444-BFE9-5ECE2483AF06}" destId="{6F6CB8C7-B4B5-7D47-A868-DAA68895D727}" srcOrd="2" destOrd="0" presId="urn:microsoft.com/office/officeart/2005/8/layout/hierarchy3"/>
    <dgm:cxn modelId="{D05CCC19-DAD3-C047-A91C-6D1BA1E3AE16}" type="presParOf" srcId="{8EE36E6F-F651-6444-BFE9-5ECE2483AF06}" destId="{C5A15383-9A9A-E74E-B74C-4985D51F9BC1}" srcOrd="3" destOrd="0" presId="urn:microsoft.com/office/officeart/2005/8/layout/hierarchy3"/>
    <dgm:cxn modelId="{CD05A527-D3E5-8A46-A28D-3BE9A4C688A0}" type="presParOf" srcId="{8EE36E6F-F651-6444-BFE9-5ECE2483AF06}" destId="{FA3825C2-9D45-054A-AC04-3945249603C4}" srcOrd="4" destOrd="0" presId="urn:microsoft.com/office/officeart/2005/8/layout/hierarchy3"/>
    <dgm:cxn modelId="{630457C4-EEEB-4349-A18A-5DBC75622D5A}" type="presParOf" srcId="{8EE36E6F-F651-6444-BFE9-5ECE2483AF06}" destId="{BCDA1758-61EC-A349-A07F-7AF5A8B669E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B9488-165E-AF46-AD09-198A95CA42D5}">
      <dsp:nvSpPr>
        <dsp:cNvPr id="0" name=""/>
        <dsp:cNvSpPr/>
      </dsp:nvSpPr>
      <dsp:spPr>
        <a:xfrm rot="16200000">
          <a:off x="654" y="340872"/>
          <a:ext cx="4109330" cy="4109330"/>
        </a:xfrm>
        <a:prstGeom prst="downArrow">
          <a:avLst>
            <a:gd name="adj1" fmla="val 50000"/>
            <a:gd name="adj2" fmla="val 35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use of double DES results in a mapping that is not equivalent to a single DES encryption</a:t>
          </a:r>
        </a:p>
      </dsp:txBody>
      <dsp:txXfrm rot="5400000">
        <a:off x="654" y="1368204"/>
        <a:ext cx="3390197" cy="2054665"/>
      </dsp:txXfrm>
    </dsp:sp>
    <dsp:sp modelId="{53700B98-CB5D-6E42-991E-36901AA3DD8A}">
      <dsp:nvSpPr>
        <dsp:cNvPr id="0" name=""/>
        <dsp:cNvSpPr/>
      </dsp:nvSpPr>
      <dsp:spPr>
        <a:xfrm rot="5400000">
          <a:off x="4348215" y="340872"/>
          <a:ext cx="4109330" cy="4109330"/>
        </a:xfrm>
        <a:prstGeom prst="downArrow">
          <a:avLst>
            <a:gd name="adj1" fmla="val 50000"/>
            <a:gd name="adj2" fmla="val 35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meet-in-the-middle attack algorithm will attack this scheme and does not depend on any particular property of DES but will work against any block encryption cipher</a:t>
          </a:r>
        </a:p>
      </dsp:txBody>
      <dsp:txXfrm rot="-5400000">
        <a:off x="5067348" y="1368205"/>
        <a:ext cx="3390197" cy="20546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5C4D4F-71A5-CF46-84AE-1A1B3AAB815F}">
      <dsp:nvSpPr>
        <dsp:cNvPr id="0" name=""/>
        <dsp:cNvSpPr/>
      </dsp:nvSpPr>
      <dsp:spPr>
        <a:xfrm rot="5400000">
          <a:off x="3881726" y="-1459704"/>
          <a:ext cx="941635" cy="4096512"/>
        </a:xfrm>
        <a:prstGeom prst="round2SameRect">
          <a:avLst/>
        </a:prstGeom>
        <a:solidFill>
          <a:schemeClr val="bg1"/>
        </a:solidFill>
        <a:ln w="38100" cap="flat" cmpd="sng" algn="ctr">
          <a:solidFill>
            <a:schemeClr val="accent1"/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1" kern="1200" dirty="0">
              <a:ea typeface="+mn-ea"/>
              <a:cs typeface="+mn-cs"/>
            </a:rPr>
            <a:t>C</a:t>
          </a:r>
          <a:r>
            <a:rPr lang="en-US" sz="1800" kern="1200" dirty="0">
              <a:ea typeface="+mn-ea"/>
              <a:cs typeface="+mn-cs"/>
            </a:rPr>
            <a:t> = E( </a:t>
          </a:r>
          <a:r>
            <a:rPr lang="en-US" sz="1800" i="1" kern="1200" dirty="0">
              <a:ea typeface="+mn-ea"/>
              <a:cs typeface="+mn-cs"/>
            </a:rPr>
            <a:t>K</a:t>
          </a:r>
          <a:r>
            <a:rPr lang="en-US" sz="1800" i="1" kern="1200" baseline="-25000" dirty="0">
              <a:ea typeface="+mn-ea"/>
              <a:cs typeface="+mn-cs"/>
            </a:rPr>
            <a:t>3</a:t>
          </a:r>
          <a:r>
            <a:rPr lang="en-US" sz="1800" kern="1200" dirty="0">
              <a:ea typeface="+mn-ea"/>
              <a:cs typeface="+mn-cs"/>
            </a:rPr>
            <a:t>, D( </a:t>
          </a:r>
          <a:r>
            <a:rPr lang="en-US" sz="1800" i="1" kern="1200" dirty="0">
              <a:ea typeface="+mn-ea"/>
              <a:cs typeface="+mn-cs"/>
            </a:rPr>
            <a:t>K</a:t>
          </a:r>
          <a:r>
            <a:rPr lang="en-US" sz="1800" i="1" kern="1200" baseline="-25000" dirty="0">
              <a:ea typeface="+mn-ea"/>
              <a:cs typeface="+mn-cs"/>
            </a:rPr>
            <a:t>2</a:t>
          </a:r>
          <a:r>
            <a:rPr lang="en-US" sz="1800" kern="1200" dirty="0">
              <a:ea typeface="+mn-ea"/>
              <a:cs typeface="+mn-cs"/>
            </a:rPr>
            <a:t>, E( </a:t>
          </a:r>
          <a:r>
            <a:rPr lang="en-US" sz="1800" i="1" kern="1200" dirty="0">
              <a:ea typeface="+mn-ea"/>
              <a:cs typeface="+mn-cs"/>
            </a:rPr>
            <a:t>K</a:t>
          </a:r>
          <a:r>
            <a:rPr lang="en-US" sz="1800" i="1" kern="1200" baseline="-25000" dirty="0">
              <a:ea typeface="+mn-ea"/>
              <a:cs typeface="+mn-cs"/>
            </a:rPr>
            <a:t>1</a:t>
          </a:r>
          <a:r>
            <a:rPr lang="en-US" sz="1800" i="1" kern="1200" dirty="0">
              <a:ea typeface="+mn-ea"/>
              <a:cs typeface="+mn-cs"/>
            </a:rPr>
            <a:t>,  P</a:t>
          </a:r>
          <a:r>
            <a:rPr lang="en-US" sz="1800" kern="1200" dirty="0">
              <a:ea typeface="+mn-ea"/>
              <a:cs typeface="+mn-cs"/>
            </a:rPr>
            <a:t>)))</a:t>
          </a:r>
        </a:p>
      </dsp:txBody>
      <dsp:txXfrm rot="-5400000">
        <a:off x="2304288" y="163701"/>
        <a:ext cx="4050545" cy="849701"/>
      </dsp:txXfrm>
    </dsp:sp>
    <dsp:sp modelId="{555409E5-3EC4-B74F-9976-846F69623AD6}">
      <dsp:nvSpPr>
        <dsp:cNvPr id="0" name=""/>
        <dsp:cNvSpPr/>
      </dsp:nvSpPr>
      <dsp:spPr>
        <a:xfrm>
          <a:off x="0" y="29"/>
          <a:ext cx="2304288" cy="1177044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rPr>
            <a:t>Three-key 3DES has an effective key length of 168 bits and is defined as: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7459" y="57488"/>
        <a:ext cx="2189370" cy="1062126"/>
      </dsp:txXfrm>
    </dsp:sp>
    <dsp:sp modelId="{3454F1FB-1E63-E44A-A2B5-AFACABCAA9C9}">
      <dsp:nvSpPr>
        <dsp:cNvPr id="0" name=""/>
        <dsp:cNvSpPr/>
      </dsp:nvSpPr>
      <dsp:spPr>
        <a:xfrm rot="5400000">
          <a:off x="3881726" y="-223807"/>
          <a:ext cx="941635" cy="4096512"/>
        </a:xfrm>
        <a:prstGeom prst="round2SameRect">
          <a:avLst/>
        </a:prstGeom>
        <a:solidFill>
          <a:schemeClr val="bg1"/>
        </a:solidFill>
        <a:ln w="38100" cap="flat" cmpd="sng" algn="ctr">
          <a:solidFill>
            <a:schemeClr val="accent1"/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ea typeface="+mn-ea"/>
              <a:cs typeface="+mn-cs"/>
            </a:rPr>
            <a:t>K</a:t>
          </a:r>
          <a:r>
            <a:rPr lang="en-US" sz="1800" i="1" kern="1200" baseline="-25000" dirty="0">
              <a:ea typeface="+mn-ea"/>
              <a:cs typeface="+mn-cs"/>
            </a:rPr>
            <a:t>3</a:t>
          </a:r>
          <a:r>
            <a:rPr lang="en-US" sz="1800" kern="1200" dirty="0">
              <a:ea typeface="+mn-ea"/>
              <a:cs typeface="+mn-cs"/>
            </a:rPr>
            <a:t> = K</a:t>
          </a:r>
          <a:r>
            <a:rPr lang="en-US" sz="1800" i="1" kern="1200" baseline="-25000" dirty="0">
              <a:ea typeface="+mn-ea"/>
              <a:cs typeface="+mn-cs"/>
            </a:rPr>
            <a:t>2</a:t>
          </a:r>
          <a:r>
            <a:rPr lang="en-US" sz="1800" kern="1200" dirty="0">
              <a:ea typeface="+mn-ea"/>
              <a:cs typeface="+mn-cs"/>
            </a:rPr>
            <a:t> or K</a:t>
          </a:r>
          <a:r>
            <a:rPr lang="en-US" sz="1800" i="1" kern="1200" baseline="-25000" dirty="0">
              <a:ea typeface="+mn-ea"/>
              <a:cs typeface="+mn-cs"/>
            </a:rPr>
            <a:t>1</a:t>
          </a:r>
          <a:r>
            <a:rPr lang="en-US" sz="1800" kern="1200" dirty="0">
              <a:ea typeface="+mn-ea"/>
              <a:cs typeface="+mn-cs"/>
            </a:rPr>
            <a:t> = K</a:t>
          </a:r>
          <a:r>
            <a:rPr lang="en-US" sz="1800" i="1" kern="1200" baseline="-25000" dirty="0">
              <a:ea typeface="+mn-ea"/>
              <a:cs typeface="+mn-cs"/>
            </a:rPr>
            <a:t>2</a:t>
          </a:r>
        </a:p>
      </dsp:txBody>
      <dsp:txXfrm rot="-5400000">
        <a:off x="2304288" y="1399598"/>
        <a:ext cx="4050545" cy="849701"/>
      </dsp:txXfrm>
    </dsp:sp>
    <dsp:sp modelId="{89932878-5AE7-6E41-B546-D00826EE62FB}">
      <dsp:nvSpPr>
        <dsp:cNvPr id="0" name=""/>
        <dsp:cNvSpPr/>
      </dsp:nvSpPr>
      <dsp:spPr>
        <a:xfrm>
          <a:off x="0" y="1235926"/>
          <a:ext cx="2304288" cy="1177044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rPr>
            <a:t>Backward compatibility with DES is provided by putting:</a:t>
          </a:r>
        </a:p>
      </dsp:txBody>
      <dsp:txXfrm>
        <a:off x="57459" y="1293385"/>
        <a:ext cx="2189370" cy="10621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40ED0-2604-B044-A020-DF33CC6F82A1}">
      <dsp:nvSpPr>
        <dsp:cNvPr id="0" name=""/>
        <dsp:cNvSpPr/>
      </dsp:nvSpPr>
      <dsp:spPr>
        <a:xfrm>
          <a:off x="1607120" y="560"/>
          <a:ext cx="2043559" cy="102177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There are three modes that make it possible to convert a block cipher into a stream cipher:</a:t>
          </a:r>
        </a:p>
      </dsp:txBody>
      <dsp:txXfrm>
        <a:off x="1637047" y="30487"/>
        <a:ext cx="1983705" cy="961925"/>
      </dsp:txXfrm>
    </dsp:sp>
    <dsp:sp modelId="{49DAA590-1612-E647-8ED8-B7F56BBB34EC}">
      <dsp:nvSpPr>
        <dsp:cNvPr id="0" name=""/>
        <dsp:cNvSpPr/>
      </dsp:nvSpPr>
      <dsp:spPr>
        <a:xfrm>
          <a:off x="1811476" y="1022340"/>
          <a:ext cx="204355" cy="766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6334"/>
              </a:lnTo>
              <a:lnTo>
                <a:pt x="204355" y="766334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BE3AAD-2BE3-1547-9164-66C5DFF33B78}">
      <dsp:nvSpPr>
        <dsp:cNvPr id="0" name=""/>
        <dsp:cNvSpPr/>
      </dsp:nvSpPr>
      <dsp:spPr>
        <a:xfrm>
          <a:off x="2015832" y="1277785"/>
          <a:ext cx="1634847" cy="1021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Cipher feedback (CFB) mode</a:t>
          </a:r>
          <a:endParaRPr lang="en-US" sz="2100" kern="1200" dirty="0"/>
        </a:p>
      </dsp:txBody>
      <dsp:txXfrm>
        <a:off x="2045759" y="1307712"/>
        <a:ext cx="1574993" cy="961925"/>
      </dsp:txXfrm>
    </dsp:sp>
    <dsp:sp modelId="{6F6CB8C7-B4B5-7D47-A868-DAA68895D727}">
      <dsp:nvSpPr>
        <dsp:cNvPr id="0" name=""/>
        <dsp:cNvSpPr/>
      </dsp:nvSpPr>
      <dsp:spPr>
        <a:xfrm>
          <a:off x="1811476" y="1022340"/>
          <a:ext cx="204355" cy="2043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3559"/>
              </a:lnTo>
              <a:lnTo>
                <a:pt x="204355" y="2043559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A15383-9A9A-E74E-B74C-4985D51F9BC1}">
      <dsp:nvSpPr>
        <dsp:cNvPr id="0" name=""/>
        <dsp:cNvSpPr/>
      </dsp:nvSpPr>
      <dsp:spPr>
        <a:xfrm>
          <a:off x="2015832" y="2555009"/>
          <a:ext cx="1634847" cy="1021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Output feedback (OFB) mode</a:t>
          </a:r>
          <a:endParaRPr lang="en-US" sz="2100" kern="1200" dirty="0"/>
        </a:p>
      </dsp:txBody>
      <dsp:txXfrm>
        <a:off x="2045759" y="2584936"/>
        <a:ext cx="1574993" cy="961925"/>
      </dsp:txXfrm>
    </dsp:sp>
    <dsp:sp modelId="{FA3825C2-9D45-054A-AC04-3945249603C4}">
      <dsp:nvSpPr>
        <dsp:cNvPr id="0" name=""/>
        <dsp:cNvSpPr/>
      </dsp:nvSpPr>
      <dsp:spPr>
        <a:xfrm>
          <a:off x="1811476" y="1022340"/>
          <a:ext cx="204355" cy="3320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0783"/>
              </a:lnTo>
              <a:lnTo>
                <a:pt x="204355" y="3320783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A1758-61EC-A349-A07F-7AF5A8B669EC}">
      <dsp:nvSpPr>
        <dsp:cNvPr id="0" name=""/>
        <dsp:cNvSpPr/>
      </dsp:nvSpPr>
      <dsp:spPr>
        <a:xfrm>
          <a:off x="2015832" y="3832234"/>
          <a:ext cx="1634847" cy="1021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Counter (CTR) mode</a:t>
          </a:r>
          <a:endParaRPr lang="en-US" sz="2100" kern="1200" dirty="0"/>
        </a:p>
      </dsp:txBody>
      <dsp:txXfrm>
        <a:off x="2045759" y="3862161"/>
        <a:ext cx="1574993" cy="961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7A15-62B5-1148-96E2-BA2999B5E40A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31B32-3298-3B4C-A413-EF612BF99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38076705-864B-4D45-B85F-06B6083622B7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DAC19D-5794-124D-943B-99E3BD3527A0}" type="slidenum">
              <a:rPr lang="en-AU">
                <a:latin typeface="Arial" pitchFamily="-84" charset="0"/>
              </a:rPr>
              <a:pPr/>
              <a:t>1</a:t>
            </a:fld>
            <a:endParaRPr lang="en-AU">
              <a:latin typeface="Arial" pitchFamily="-8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-84" charset="0"/>
                <a:ea typeface="ＭＳ Ｐゴシック" pitchFamily="-84" charset="-128"/>
                <a:cs typeface="ＭＳ Ｐゴシック" pitchFamily="-84" charset="-128"/>
              </a:rPr>
              <a:t>Lecture slides prepared for “Cryptography and Network Security”, 7/e, by William Stallings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Chapter 7 – “</a:t>
            </a:r>
            <a:r>
              <a:rPr lang="en-AU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Block Cipher Operation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”.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AU" dirty="0">
              <a:latin typeface="Times New Roman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modes are summarized in Table 7.1 and described in this and the following sections.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14DA7A-72C1-AF4C-A5E0-570FD844E82A}" type="slidenum">
              <a:rPr lang="en-AU" smtClean="0">
                <a:latin typeface="Arial" pitchFamily="-84" charset="0"/>
              </a:rPr>
              <a:pPr/>
              <a:t>10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D560C3-1BC1-9F41-B0DE-6AFA2BDA5545}" type="slidenum">
              <a:rPr lang="en-AU">
                <a:latin typeface="Arial" pitchFamily="-84" charset="0"/>
              </a:rPr>
              <a:pPr/>
              <a:t>11</a:t>
            </a:fld>
            <a:endParaRPr lang="en-AU">
              <a:latin typeface="Arial" pitchFamily="-8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simplest mode is the electronic codebook  (ECB ) mode, in which plaintext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is handled one block at a time and each block of plaintext is encrypted using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same key (Figure 7.3). The term codebook  is used because, for a given key, there is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unique ciphertext for every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-bit block of plaintext. Therefore, we can imagine a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gigantic codebook in which there is an entry for every possible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-bit plaintext pattern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showing its corresponding ciphertext.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For a message longer than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bits, the procedure is simply to break the message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into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-bit blocks, padding the last block if necessary. Decryption is performed one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block at a time, always using the same key. In Figure 7.3, the plaintext (padded as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necessary) consists of a sequence of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-bit blocks, P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P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. . . , P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; the corresponding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sequence of ciphertext blocks is C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C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. . . , C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 We can define ECB mode as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follows.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ECB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</a:t>
            </a:r>
            <a:r>
              <a:rPr lang="en-US" baseline="-25000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j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E(K,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Pj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j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1, . . . , N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baseline="-25000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j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= D(K,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Cj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j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1, . . . , N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ECB method is ideal for a short amount of data, such as an encryption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key. Thus, if you want to transmit a DES or AES key securely, ECB is the appropriate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mode to use.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most significant characteristic of ECB is that if the same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-bit block of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plaintext appears more than once in the message, it always produces the same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ciphertext.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For lengthy messages, the ECB mode may not be secure. If the message is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highly structured, it may be possible for a cryptanalyst to exploit these regularities.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For example, if it is known that the message always starts out with certain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predefined fields, then the cryptanalyst may have a number of known plaintext–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ciphertext pairs to work with. If the message has repetitive elements with a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period of repetition a multiple of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bits, then these elements can be identified by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analyst. This may help in the analysis or may provide an opportunity for substituting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or rearranging blocks.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b="0" dirty="0"/>
              <a:t>We now turn to more complex modes of operation. [KNUD00] lists the following</a:t>
            </a:r>
          </a:p>
          <a:p>
            <a:pPr>
              <a:defRPr/>
            </a:pPr>
            <a:r>
              <a:rPr lang="en-US" b="0" dirty="0"/>
              <a:t>criteria and properties for evaluating and constructing block cipher modes of</a:t>
            </a:r>
          </a:p>
          <a:p>
            <a:pPr>
              <a:defRPr/>
            </a:pPr>
            <a:r>
              <a:rPr lang="en-US" b="0" dirty="0"/>
              <a:t>operation that are superior to ECB: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b="0" dirty="0"/>
              <a:t>• Overhead:  The additional operations for the encryption and decryption</a:t>
            </a:r>
          </a:p>
          <a:p>
            <a:pPr>
              <a:defRPr/>
            </a:pPr>
            <a:r>
              <a:rPr lang="en-US" b="0" dirty="0"/>
              <a:t>operation when compared to encrypting and decrypting in the ECB mode.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b="0" dirty="0"/>
              <a:t>• Error recovery:  The property that an error in the</a:t>
            </a:r>
            <a:r>
              <a:rPr lang="en-US" b="0" i="1" dirty="0"/>
              <a:t> </a:t>
            </a:r>
            <a:r>
              <a:rPr lang="en-US" b="0" dirty="0"/>
              <a:t>i th ciphertext block is inherited</a:t>
            </a:r>
          </a:p>
          <a:p>
            <a:pPr>
              <a:defRPr/>
            </a:pPr>
            <a:r>
              <a:rPr lang="en-US" b="0" dirty="0"/>
              <a:t>by only a few plaintext blocks after which the mode resynchronizes.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b="0" dirty="0"/>
              <a:t>• Error propagation:  The property that an error in the i th ciphertext block is</a:t>
            </a:r>
          </a:p>
          <a:p>
            <a:pPr>
              <a:defRPr/>
            </a:pPr>
            <a:r>
              <a:rPr lang="en-US" b="0" dirty="0"/>
              <a:t>inherited by the i th and all subsequent plaintext blocks. What is meant here is</a:t>
            </a:r>
          </a:p>
          <a:p>
            <a:pPr>
              <a:defRPr/>
            </a:pPr>
            <a:r>
              <a:rPr lang="en-US" b="0" dirty="0"/>
              <a:t>a bit error that occurs in the transmission of a ciphertext block, not a computational</a:t>
            </a:r>
          </a:p>
          <a:p>
            <a:pPr>
              <a:defRPr/>
            </a:pPr>
            <a:r>
              <a:rPr lang="en-US" b="0" dirty="0"/>
              <a:t>error in the encryption of a plaintext block.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b="0" dirty="0"/>
              <a:t>• Diffusion:  How the plaintext statistics are reflected in the ciphertext. Low</a:t>
            </a:r>
          </a:p>
          <a:p>
            <a:pPr>
              <a:defRPr/>
            </a:pPr>
            <a:r>
              <a:rPr lang="en-US" b="0" dirty="0"/>
              <a:t>entropy plaintext blocks should not be reflected in the ciphertext blocks.</a:t>
            </a:r>
          </a:p>
          <a:p>
            <a:pPr>
              <a:defRPr/>
            </a:pPr>
            <a:r>
              <a:rPr lang="en-US" b="0" dirty="0"/>
              <a:t>Roughly, low entropy equates to predictability or lack of randomness (see</a:t>
            </a:r>
          </a:p>
          <a:p>
            <a:pPr>
              <a:defRPr/>
            </a:pPr>
            <a:r>
              <a:rPr lang="en-US" b="0" dirty="0"/>
              <a:t>Appendix F).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b="0" dirty="0"/>
              <a:t>• Security:  Whether or not the ciphertext blocks leak information about the</a:t>
            </a:r>
          </a:p>
          <a:p>
            <a:pPr>
              <a:defRPr/>
            </a:pPr>
            <a:r>
              <a:rPr lang="en-US" b="0" dirty="0"/>
              <a:t>plaintext blocks.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9A0F7E-D632-054D-B9F1-E5498BFF6CE6}" type="slidenum">
              <a:rPr lang="en-AU" smtClean="0">
                <a:latin typeface="Arial" pitchFamily="-84" charset="0"/>
              </a:rPr>
              <a:pPr/>
              <a:t>12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BADCD-40B0-4943-A8D6-6BC32A70B22D}" type="slidenum">
              <a:rPr lang="en-AU">
                <a:latin typeface="Arial" pitchFamily="-84" charset="0"/>
              </a:rPr>
              <a:pPr/>
              <a:t>13</a:t>
            </a:fld>
            <a:endParaRPr lang="en-AU">
              <a:latin typeface="Arial" pitchFamily="-8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To overcome the security deficiencies of ECB, we would like a technique in which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same plaintext block, if repeated, produces different ciphertext blocks. A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simple way to satisfy this requirement is the cipher block chaining  (CBC ) mode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(Figure 7.4). In this scheme, the input to the encryption algorithm is the XOR of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current plaintext block and the preceding ciphertext block; the same key is used for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each block. In effect, we have chained together the processing of the sequence of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plaintext blocks. The input to the encryption function for each plaintext block bears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no fixed relationship to the plaintext block. Therefore, repeating patterns of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bits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are not exposed. As with the ECB mode, the CBC mode requires that the last block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be padded to a full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bits if it is a partial block.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For decryption, each cipher block is passed through the decryption algorithm.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result is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XORed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with the preceding ciphertext block to produce the plaintext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block.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To produce the first block of ciphertext, an initialization vector (IV) is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XORed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with the first block of plaintext. On decryption, the IV is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XORed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with the output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of the decryption algorithm to recover the first block of plaintext. The IV is a data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block that is the same size as the cipher block.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IV must be known to both the sender and receiver but be unpredictable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by a third party. In particular, for any given plaintext, it must not be possible to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predict the IV that will be associated to the plaintext in advance of the generation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of the IV. For maximum security, the IV should be protected against unauthorized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changes. This could be done by sending the IV using ECB encryption. One reason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for protecting the IV is as follows: If an opponent is able to fool the receiver into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using a different value for IV, then the opponent is able to invert selected bits in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first block of plaintext.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So long as it is unpredictable, the specific choice of IV is unimportant.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SP800-38A recommends two possible methods: The first method is to apply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encryption function, under the same key that is used for the encryption of the plaintext,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to a nonce .  The nonce must be a data block that is unique to each execution of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encryption operation. For example, the nonce may be a counter, a timestamp, or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 message number. The second method is to generate a random data block using a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random number generator.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conclusion, because of the chaining mechanism of CBC, it is an appropriate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mode for encrypting messages of length greater than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bits.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addition to its use to achieve confidentiality, the CBC mode can be used for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authentication. This use is described in Chapter 12.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For AES, DES, or any block cipher, encryption is performed on a block of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bits. In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case of DES,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 64 and in the case of AES,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 128. However, it is possible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to convert a block cipher into a stream cipher, using one of the three modes to be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discussed in this and the next two sections: cipher feedback  (CFB) mode, output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feedback  (OFB) mode, and counter  (CTR) mode. A stream cipher eliminates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need to pad a message to be an integral number of blocks. It also can operate in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real time. Thus, if a character stream is being transmitted, each character can be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encrypted and transmitted immediately using a character-oriented stream cipher.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One desirable property of a stream cipher is that the ciphertext be of the same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length as the plaintext. Thus, if 8-bit characters are being transmitted, each character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should be encrypted to produce a ciphertext output of 8 bits. If more than 8 bits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are produced, transmission capacity is wasted.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E262A1-A75C-1D4B-83F3-37F18A3B635E}" type="slidenum">
              <a:rPr lang="en-AU" smtClean="0">
                <a:latin typeface="Arial" pitchFamily="-84" charset="0"/>
              </a:rPr>
              <a:pPr/>
              <a:t>14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B7D299-6A89-A044-B96D-D64C68644C90}" type="slidenum">
              <a:rPr lang="en-AU">
                <a:latin typeface="Arial" pitchFamily="-84" charset="0"/>
              </a:rPr>
              <a:pPr/>
              <a:t>15</a:t>
            </a:fld>
            <a:endParaRPr lang="en-AU">
              <a:latin typeface="Arial" pitchFamily="-8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Figure 7.5 depicts the CFB scheme. In the figure, it is assumed that the unit of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transmission is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bits; a common value is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 8. As with CBC, the units of plaintext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are chained together, so that the ciphertext of any plaintext unit is a function of all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preceding plaintext. In this case, rather than blocks of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bits, the plaintext is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divided into segments  of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bits.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First, consider encryption. The input to the encryption function is a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-bit shift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register that is initially set to some initialization vector (IV). The leftmost (most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significant)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bits of the output of the encryption function are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XORed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with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first segment of plaintext P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to produce the first unit of ciphertext C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which is then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transmitted. In addition, the contents of the shift register are shifted left by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bits,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and C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is placed in the rightmost (least significant)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bits of the shift register. This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process continues until all plaintext units have been encrypted.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For decryption, the same scheme is used, except that the received ciphertext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unit is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XORed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with the output of the encryption function to produce the plaintext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unit. Note that it is the encryption  function that is used, not the decryption function.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Although CFB can be viewed as a stream cipher, it does not conform to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typical construction of a stream cipher. In a typical stream cipher, the cipher takes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as input some initial value and a key and generates a stream of bits, which is then</a:t>
            </a:r>
          </a:p>
          <a:p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XORed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with the plaintext bits (see Figure 4.1). In the case of CFB, the stream of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bits that is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XORed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with the plaintext also depends on the plaintext.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CFB encryption, like CBC encryption, the input block to each forward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Cipher function (except the first) depends on the result of the previous forward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Cipher function; therefore, multiple forward cipher operations cannot be performed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parallel. In CFB decryption, the required forward cipher operations can be performed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parallel if the input blocks are first constructed (in series) from the IV and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ciphertext.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F84A11-D313-4048-98E1-5F3A82032797}" type="slidenum">
              <a:rPr lang="en-AU">
                <a:latin typeface="Arial" pitchFamily="-84" charset="0"/>
              </a:rPr>
              <a:pPr/>
              <a:t>16</a:t>
            </a:fld>
            <a:endParaRPr lang="en-AU">
              <a:latin typeface="Arial" pitchFamily="-8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output feedback  (OFB) mode is similar in structure to that of CFB. For OFB,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output of the encryption function is fed back to become the input for encrypting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next block of plaintext (Figure 7.6). In CFB, the output of the XOR unit is fed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back to become input for encrypting the next block. The other difference is that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OFB mode operates on full blocks of plaintext and ciphertext, whereas CFB operates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on an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-bit subset.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As with CBC and CFB, the OFB mode requires an initialization vector. In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case of OFB, the IV must be a nonce; that is, the IV must be unique to each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execution of the encryption operation. The reason for this is that the sequence of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encryption output blocks,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</a:t>
            </a:r>
            <a:r>
              <a:rPr lang="en-US" baseline="-25000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depends only on the key and the IV and does not depend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on the plaintext. Therefore, for a given key and IV, the stream of output bits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used to XOR with the stream of plaintext bits is fixed. If two different messages had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 identical block of plaintext in the identical position, then an attacker would be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able to determine that portion of the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</a:t>
            </a:r>
            <a:r>
              <a:rPr lang="en-US" baseline="-25000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stream.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One advantage of the OFB method is that bit errors in transmission do not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propagate. For example, if a bit error occurs in C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only the recovered value of P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affected; subsequent plaintext units are not corrupted. With CFB, C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also serves as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input to the shift register and therefore causes additional corruption downstream.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disadvantage of OFB is that it is more vulnerable to a message stream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modification attack than is CFB. Consider that complementing a bit in the ciphertext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complements the corresponding bit in the recovered plaintext. Thus, controlled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changes to the recovered plaintext can be made. This may make it possible for an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opponent, by making the necessary changes to the checksum portion of the message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as well as to the data portion, to alter the ciphertext in such a way that it is not detected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by an error-correcting code. For a further discussion, see [VOYD83].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OFB has the structure of a typical stream cipher, because the cipher generates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stream of bits as a function of an initial value and a key, and that stream of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bits is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XORed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with the plaintext bits (see Figure 4.1). The generated stream that is</a:t>
            </a:r>
          </a:p>
          <a:p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XORed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with the plaintext is itself independent of the plaintext; this is highlighted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by dashed boxes in Figure 7.6. One distinction from the stream ciphers we discuss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Chapter 8 is that OFB encrypts plaintext a full block at a time, where typically a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block is 64 or 128 bits. Many stream ciphers encrypt one byte at a time.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C05F5-00ED-0346-BDE6-91FAB24304DA}" type="slidenum">
              <a:rPr lang="en-AU">
                <a:latin typeface="Arial" pitchFamily="-84" charset="0"/>
              </a:rPr>
              <a:pPr/>
              <a:t>17</a:t>
            </a:fld>
            <a:endParaRPr lang="en-AU">
              <a:latin typeface="Arial" pitchFamily="-8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Although interest in the counter  (CTR) mode has increased recently with applications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to ATM (asynchronous transfer mode) network security and IP sec (IP security),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this mode was proposed early on (e.g., [DIFF79]).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Figure 7.7 depicts the CTR mode. A counter equal to the plaintext block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size is used. The only requirement stated in SP 800-38A is that the counter value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must be different for each plaintext block that is encrypted. Typically, the counter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is initialized to some value and then incremented by 1 for each subsequent block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(modulo 2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where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is the block size). For encryption, the counter is encrypted and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then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XORed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with the plaintext block to produce the ciphertext block; there is no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chaining. For decryption, the same sequence of counter values is used, with each encrypted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counter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XORed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with a ciphertext block to recover the corresponding plaintext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block. Thus, the initial counter value must be made available for decryption.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As with the OFB mode, the initial counter value must be a nonce; that is, T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must be different for all of the messages encrypted using the same key. Further,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all T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values across all messages must be unique. If, contrary to this requirement, a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counter value is used multiple times, then the confidentiality of all of the plaintext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blocks corresponding to that counter value may be compromised. In particular, if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any plaintext block that is encrypted using a given counter value is known, then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output of the encryption function can be determined easily from the associated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ciphertext block. This output allows any other plaintext blocks that are encrypted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using the same counter value to be easily recovered from their associated ciphertext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blocks.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One way to ensure the uniqueness of counter values is to continue to increment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counter value by 1 across messages. That is, the first counter value of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each message is one more than the last counter value of the preceding message.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6AD6C2-D0B3-5A40-887C-212A744B9F58}" type="slidenum">
              <a:rPr lang="en-AU">
                <a:latin typeface="Arial" pitchFamily="-84" charset="0"/>
              </a:rPr>
              <a:pPr/>
              <a:t>18</a:t>
            </a:fld>
            <a:endParaRPr lang="en-AU">
              <a:latin typeface="Arial" pitchFamily="-8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[LIPM00] lists the following advantages of CTR mode.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Hardware efficiency: Unlike the three chaining modes, encryption (or decryption)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CTR mode can be done in parallel on multiple blocks of plaintext or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ciphertext. For the chaining modes, the algorithm must complete the computation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on one block before beginning on the next block. This limits the maximum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throughput of the algorithm to the reciprocal of the time for one execution of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block encryption or decryption. In CTR mode, the throughput is only limited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by the amount of parallelism that is achieved.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Software efficiency: Similarly, because of the opportunities for parallel execution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CTR mode, processors that support parallel features, such as aggressive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pipelining, multiple instruction dispatch per clock cycle, a large number of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registers, and SIMD instructions, can be effectively utilized.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Preprocessing: The execution of the underlying encryption algorithm does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not depend on input of the plaintext or ciphertext. Therefore, if sufficient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memory is available and security is maintained, preprocessing can be used to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prepare the output of the encryption boxes that feed into the XOR functions,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as in Figure 7.7. When the plaintext or ciphertext input is presented, then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only computation is a series of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XORs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. Such a strategy greatly enhances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throughput.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Random access: The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ith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block of plaintext or ciphertext can be processed in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random-access fashion. With the chaining modes, block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</a:t>
            </a:r>
            <a:r>
              <a:rPr lang="en-US" baseline="-25000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cannot be computed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until the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- 1 prior block are computed. There may be applications in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which a ciphertext is stored and it is desired to decrypt just one block; for such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applications, the random access feature is attractive.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Provable security: It can be shown that CTR is at least as secure as the other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modes discussed in this section.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Simplicity: Unlike ECB and CBC modes, CTR mode requires only the implementation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of the encryption algorithm and not the decryption algorithm.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This matters most when the decryption algorithm differs substantially from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encryption algorithm, as it does for AES. In addition, the decryption key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scheduling need not be implemented.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D2938-7B65-D742-9CA2-55F207A148F0}" type="slidenum">
              <a:rPr lang="en-AU">
                <a:latin typeface="Arial" pitchFamily="-84" charset="0"/>
              </a:rPr>
              <a:pPr/>
              <a:t>19</a:t>
            </a:fld>
            <a:endParaRPr lang="en-AU">
              <a:latin typeface="Arial" pitchFamily="-8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Note that, with the exception of ECB, all of the NIST-approved block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cipher modes of operation involve feedback. This is clearly seen in Figure 7.8. To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highlight the feedback mechanism, it is useful to think of the encryption function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as taking input from a input register whose length equals the encryption block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length and with output stored in an output register. The input register is updated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one block at a time by the feedback mechanism. After each update, the encryption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algorithm is executed, producing a result in the output register. Meanwhile,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block of plaintext is accessed. Note that both OFB and CTR produce output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that is independent of both the plaintext and the ciphertext. Thus, they are natural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candidates for stream ciphers that encrypt plaintext by XOR one full block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at a time.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This chapter continues our discussion of symmetric ciphers. We begin with the topic of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multiple encryption, looking in particular at the most widely used multiple-encryption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scheme: triple DES.</a:t>
            </a:r>
          </a:p>
          <a:p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chapter next turns to the subject of block cipher modes of operation. We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find that there are a number of different ways to apply a block cipher to plaintext, each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with its own advantages and particular applications.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E75397-88F1-B841-BCAE-5B838BFB5C3F}" type="slidenum">
              <a:rPr lang="en-AU" smtClean="0">
                <a:latin typeface="Arial" pitchFamily="-84" charset="0"/>
              </a:rPr>
              <a:pPr/>
              <a:t>2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628671-9218-F34E-ACAD-109D5A3EEE55}" type="slidenum">
              <a:rPr lang="en-AU">
                <a:latin typeface="Arial" pitchFamily="-84" charset="0"/>
              </a:rPr>
              <a:pPr/>
              <a:t>20</a:t>
            </a:fld>
            <a:endParaRPr lang="en-AU">
              <a:latin typeface="Arial" pitchFamily="-8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Chapter 7 summary.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D3A70E-C97E-DC4B-9C68-0A144DA905F7}" type="slidenum">
              <a:rPr lang="en-AU">
                <a:latin typeface="Arial" pitchFamily="-84" charset="0"/>
              </a:rPr>
              <a:pPr/>
              <a:t>3</a:t>
            </a:fld>
            <a:endParaRPr lang="en-AU">
              <a:latin typeface="Arial" pitchFamily="-84" charset="0"/>
            </a:endParaRPr>
          </a:p>
        </p:txBody>
      </p:sp>
      <p:sp>
        <p:nvSpPr>
          <p:cNvPr id="235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Because of its vulnerability to brute-force attack, DES, once the most widely used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symmetric cipher, has been largely replaced by stronger encryption schemes. Two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approaches have been taken. One approach is to design a completely new algorithm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that is resistant to both cryptanalytic and brute-force attacks, of which AES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a prime example. Another alternative, which preserves the existing investment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software and equipment, is to use multiple encryption with DES and multiple keys.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We begin by examining the simplest example of this second alternative. We then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look at the widely accepted triple DES (3DES) algorithm.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simplest form of multiple encryption has two encryption stages and two keys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(Figure 7.1a).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Given a plaintext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and two encryption keys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K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and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K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ciphertext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C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generated as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 =  E(K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E(K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P ))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Decryption requires that the keys be applied in reverse order: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 =  D(K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D(K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C ))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For DES, this scheme apparently involves a key length of 56 *  2 =  112 bits, resulting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a dramatic increase in cryptographic strength. But we need to examine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algorithm more closely.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it is reasonable to assume that if DES is used twice with different keys, it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will produce one of the many mappings that are not defined by a single application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of DES. Although there was much supporting evidence for this assumption, it was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not until 1992 that the assumption was proven [CAMP92].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Thus, the use of double DES results in a mapping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that is not equivalent to a single DES encryption. But there is a way to attack this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scheme, one that does not depend on any particular property of DES but that will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work against any block encryption cipher.</a:t>
            </a:r>
          </a:p>
          <a:p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algorithm, known as a meet-in-the-middle attack , was first described in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[DIFF77].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60A7CE-322E-B748-A38B-12157840A821}" type="slidenum">
              <a:rPr lang="en-AU" smtClean="0">
                <a:latin typeface="Arial" pitchFamily="-84" charset="0"/>
              </a:rPr>
              <a:pPr/>
              <a:t>4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A26369-A0B6-224A-81CC-EF1238DA308E}" type="slidenum">
              <a:rPr lang="en-AU">
                <a:latin typeface="Arial" pitchFamily="-84" charset="0"/>
              </a:rPr>
              <a:pPr/>
              <a:t>5</a:t>
            </a:fld>
            <a:endParaRPr lang="en-AU">
              <a:latin typeface="Arial" pitchFamily="-8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An obvious counter to the meet-in-the-middle attack is to use three stages of encryption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with three different keys. This raises the cost of the meet-in-the-middle attack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to 2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112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which is beyond what is practical now and far into the future. However, it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has the drawback of requiring a key length of 56 *  3 =  168 bits, which may be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somewhat unwieldy.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As an alternative, Tuchman proposed a triple encryption method that uses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only two keys [TUCH79].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3DES with two keys is a relatively popular alternative to DES and has been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adopted for use in the key management standards ANSI X9.17 and ISO 8732.1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2A333F-2D17-9744-BE06-B6D2230133E3}" type="slidenum">
              <a:rPr lang="en-AU">
                <a:latin typeface="Arial" pitchFamily="-84" charset="0"/>
              </a:rPr>
              <a:pPr/>
              <a:t>6</a:t>
            </a:fld>
            <a:endParaRPr lang="en-AU">
              <a:latin typeface="Arial" pitchFamily="-8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first serious proposal came from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Merkle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and Hellman [MERK81]. Their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plan involves finding plaintext values that produce a first intermediate value of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=  0 (Figure 7.1b) and then using the meet-in-the-middle attack to determine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two keys. The level of effort is 2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56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but the technique requires 2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56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chosen plaintext–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ciphertext pairs, which is a number unlikely to be provided by the holder of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keys.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known-plaintext attack is outlined in [VANO90]. This method is an improvement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over the chosen-plaintext approach but requires more effort. The attack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is based on the observation that if we know A  and C  (Figure 7.1b), then the problem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reduces to that of an attack on double DES. Of course, the attacker does not know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, even if P  and C  are known, as long as the two keys are unknown. However,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attacker can choose a potential value of A  and then try to find a known (P , C ) pair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that produces A 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 The attack proceeds as follows.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1.  Obtain </a:t>
            </a:r>
            <a:r>
              <a:rPr lang="en-US" i="1" dirty="0"/>
              <a:t>n</a:t>
            </a:r>
            <a:r>
              <a:rPr lang="en-US" dirty="0"/>
              <a:t>  (</a:t>
            </a:r>
            <a:r>
              <a:rPr lang="en-US" i="1" dirty="0"/>
              <a:t>P , C </a:t>
            </a:r>
            <a:r>
              <a:rPr lang="en-US" dirty="0"/>
              <a:t>) pairs. This is the known plaintext. Place these in a table</a:t>
            </a:r>
          </a:p>
          <a:p>
            <a:pPr>
              <a:defRPr/>
            </a:pPr>
            <a:r>
              <a:rPr lang="en-US" dirty="0"/>
              <a:t>(Table 1) sorted on the values of </a:t>
            </a:r>
            <a:r>
              <a:rPr lang="en-US" i="1" dirty="0"/>
              <a:t>P</a:t>
            </a:r>
            <a:r>
              <a:rPr lang="en-US" dirty="0"/>
              <a:t>  (Figure7.2b).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2. Pick an arbitrary value </a:t>
            </a:r>
            <a:r>
              <a:rPr lang="en-US" i="1" dirty="0"/>
              <a:t>a</a:t>
            </a:r>
            <a:r>
              <a:rPr lang="en-US" dirty="0"/>
              <a:t> for </a:t>
            </a:r>
            <a:r>
              <a:rPr lang="en-US" i="1" dirty="0"/>
              <a:t>A</a:t>
            </a:r>
            <a:r>
              <a:rPr lang="en-US" dirty="0"/>
              <a:t>, and create a second table (Figure 6.2c) with entries</a:t>
            </a:r>
          </a:p>
          <a:p>
            <a:pPr>
              <a:defRPr/>
            </a:pPr>
            <a:r>
              <a:rPr lang="en-US" dirty="0"/>
              <a:t>defined in the following fashion. For each of the 2</a:t>
            </a:r>
            <a:r>
              <a:rPr lang="en-US" baseline="30000" dirty="0"/>
              <a:t>56</a:t>
            </a:r>
            <a:r>
              <a:rPr lang="en-US" dirty="0"/>
              <a:t> possible keys </a:t>
            </a:r>
            <a:r>
              <a:rPr lang="en-US" i="1" dirty="0"/>
              <a:t>K</a:t>
            </a:r>
            <a:r>
              <a:rPr lang="en-US" i="1" baseline="-25000" dirty="0"/>
              <a:t>1</a:t>
            </a:r>
            <a:r>
              <a:rPr lang="en-US" i="1" dirty="0"/>
              <a:t> = i,</a:t>
            </a:r>
          </a:p>
          <a:p>
            <a:pPr>
              <a:defRPr/>
            </a:pPr>
            <a:r>
              <a:rPr lang="en-US" dirty="0"/>
              <a:t>calculate the plaintext value P</a:t>
            </a:r>
            <a:r>
              <a:rPr lang="en-US" i="1" baseline="-25000" dirty="0"/>
              <a:t>i </a:t>
            </a:r>
            <a:r>
              <a:rPr lang="en-US" dirty="0"/>
              <a:t>that produces </a:t>
            </a:r>
            <a:r>
              <a:rPr lang="en-US" i="1" dirty="0"/>
              <a:t>a:</a:t>
            </a:r>
          </a:p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en-US" i="1" dirty="0"/>
              <a:t>P</a:t>
            </a:r>
            <a:r>
              <a:rPr lang="en-US" i="1" baseline="-25000" dirty="0"/>
              <a:t>i </a:t>
            </a:r>
            <a:r>
              <a:rPr lang="en-US" i="1" dirty="0"/>
              <a:t>= </a:t>
            </a:r>
            <a:r>
              <a:rPr lang="en-US" dirty="0"/>
              <a:t>D</a:t>
            </a:r>
            <a:r>
              <a:rPr lang="en-US" i="1" dirty="0"/>
              <a:t>(i, a)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For each </a:t>
            </a:r>
            <a:r>
              <a:rPr lang="en-US" i="1" dirty="0"/>
              <a:t>P</a:t>
            </a:r>
            <a:r>
              <a:rPr lang="en-US" i="1" baseline="-25000" dirty="0"/>
              <a:t>i  </a:t>
            </a:r>
            <a:r>
              <a:rPr lang="en-US" dirty="0"/>
              <a:t>that matches an entry in Table 1, create an entry in Table 2 consisting</a:t>
            </a:r>
          </a:p>
          <a:p>
            <a:pPr>
              <a:defRPr/>
            </a:pPr>
            <a:r>
              <a:rPr lang="en-US" dirty="0"/>
              <a:t>of the </a:t>
            </a:r>
            <a:r>
              <a:rPr lang="en-US" i="1" dirty="0"/>
              <a:t>K</a:t>
            </a:r>
            <a:r>
              <a:rPr lang="en-US" i="1" baseline="-25000" dirty="0"/>
              <a:t>1</a:t>
            </a:r>
            <a:r>
              <a:rPr lang="en-US" dirty="0"/>
              <a:t> value and the value of </a:t>
            </a:r>
            <a:r>
              <a:rPr lang="en-US" i="1" dirty="0"/>
              <a:t>B</a:t>
            </a:r>
            <a:r>
              <a:rPr lang="en-US" dirty="0"/>
              <a:t> that is produced for the </a:t>
            </a:r>
            <a:r>
              <a:rPr lang="en-US" i="1" dirty="0"/>
              <a:t>(P, C) </a:t>
            </a:r>
            <a:r>
              <a:rPr lang="en-US" dirty="0"/>
              <a:t>pair from</a:t>
            </a:r>
          </a:p>
          <a:p>
            <a:pPr>
              <a:defRPr/>
            </a:pPr>
            <a:r>
              <a:rPr lang="en-US" dirty="0"/>
              <a:t>Table 1, assuming that value of K</a:t>
            </a:r>
            <a:r>
              <a:rPr lang="en-US" i="1" baseline="-25000" dirty="0"/>
              <a:t>1</a:t>
            </a:r>
            <a:r>
              <a:rPr lang="en-US" dirty="0"/>
              <a:t>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i="1" dirty="0"/>
              <a:t>B </a:t>
            </a:r>
            <a:r>
              <a:rPr lang="en-US" dirty="0"/>
              <a:t>= D</a:t>
            </a:r>
            <a:r>
              <a:rPr lang="en-US" i="1" dirty="0"/>
              <a:t>(i, C)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At the end of this step, sort Table 2 on the values of </a:t>
            </a:r>
            <a:r>
              <a:rPr lang="en-US" i="1" dirty="0"/>
              <a:t>B</a:t>
            </a:r>
            <a:r>
              <a:rPr lang="en-US" dirty="0"/>
              <a:t>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3. We now have a number of candidate values of </a:t>
            </a:r>
            <a:r>
              <a:rPr lang="en-US" i="1" dirty="0"/>
              <a:t>K</a:t>
            </a:r>
            <a:r>
              <a:rPr lang="en-US" i="1" baseline="-25000" dirty="0"/>
              <a:t>1</a:t>
            </a:r>
            <a:r>
              <a:rPr lang="en-US" dirty="0"/>
              <a:t> in Table 2 and are in a position</a:t>
            </a:r>
          </a:p>
          <a:p>
            <a:pPr>
              <a:defRPr/>
            </a:pPr>
            <a:r>
              <a:rPr lang="en-US" dirty="0"/>
              <a:t>to search for a value of </a:t>
            </a:r>
            <a:r>
              <a:rPr lang="en-US" i="1" dirty="0"/>
              <a:t>K</a:t>
            </a:r>
            <a:r>
              <a:rPr lang="en-US" i="1" baseline="-25000" dirty="0"/>
              <a:t>2</a:t>
            </a:r>
            <a:r>
              <a:rPr lang="en-US" dirty="0"/>
              <a:t>. For each of the 2</a:t>
            </a:r>
            <a:r>
              <a:rPr lang="en-US" baseline="30000" dirty="0"/>
              <a:t>56</a:t>
            </a:r>
            <a:r>
              <a:rPr lang="en-US" dirty="0"/>
              <a:t> possible keys </a:t>
            </a:r>
            <a:r>
              <a:rPr lang="en-US" i="1" dirty="0"/>
              <a:t>K</a:t>
            </a:r>
            <a:r>
              <a:rPr lang="en-US" i="1" baseline="-25000" dirty="0"/>
              <a:t>2</a:t>
            </a:r>
            <a:r>
              <a:rPr lang="en-US" i="1" dirty="0"/>
              <a:t> = j</a:t>
            </a:r>
            <a:r>
              <a:rPr lang="en-US" dirty="0"/>
              <a:t>, calculate</a:t>
            </a:r>
          </a:p>
          <a:p>
            <a:pPr>
              <a:defRPr/>
            </a:pPr>
            <a:r>
              <a:rPr lang="en-US" dirty="0"/>
              <a:t>the second intermediate value for our chosen value of </a:t>
            </a:r>
            <a:r>
              <a:rPr lang="en-US" i="1" dirty="0"/>
              <a:t>a</a:t>
            </a:r>
            <a:r>
              <a:rPr lang="en-US" dirty="0"/>
              <a:t>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i="1" dirty="0"/>
              <a:t>B</a:t>
            </a:r>
            <a:r>
              <a:rPr lang="en-US" i="1" baseline="-25000" dirty="0"/>
              <a:t>j</a:t>
            </a:r>
            <a:r>
              <a:rPr lang="en-US" i="1" dirty="0"/>
              <a:t> </a:t>
            </a:r>
            <a:r>
              <a:rPr lang="en-US" dirty="0"/>
              <a:t>= D</a:t>
            </a:r>
            <a:r>
              <a:rPr lang="en-US" i="1" dirty="0"/>
              <a:t>(j, a)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At each step, look up </a:t>
            </a:r>
            <a:r>
              <a:rPr lang="en-US" i="1" dirty="0"/>
              <a:t>B</a:t>
            </a:r>
            <a:r>
              <a:rPr lang="en-US" i="1" baseline="-25000" dirty="0"/>
              <a:t>j </a:t>
            </a:r>
            <a:r>
              <a:rPr lang="en-US" dirty="0"/>
              <a:t>in Table 2. If there is a match, then the corresponding</a:t>
            </a:r>
          </a:p>
          <a:p>
            <a:pPr>
              <a:defRPr/>
            </a:pPr>
            <a:r>
              <a:rPr lang="en-US" dirty="0"/>
              <a:t>key</a:t>
            </a:r>
            <a:r>
              <a:rPr lang="en-US" i="1" dirty="0"/>
              <a:t> i </a:t>
            </a:r>
            <a:r>
              <a:rPr lang="en-US" dirty="0"/>
              <a:t>from Table 2 plus this value of</a:t>
            </a:r>
            <a:r>
              <a:rPr lang="en-US" i="1" dirty="0"/>
              <a:t> j </a:t>
            </a:r>
            <a:r>
              <a:rPr lang="en-US" dirty="0"/>
              <a:t>are candidate values for the unknown</a:t>
            </a:r>
          </a:p>
          <a:p>
            <a:pPr>
              <a:defRPr/>
            </a:pPr>
            <a:r>
              <a:rPr lang="en-US" dirty="0"/>
              <a:t>keys (</a:t>
            </a:r>
            <a:r>
              <a:rPr lang="en-US" i="1" dirty="0"/>
              <a:t>K</a:t>
            </a:r>
            <a:r>
              <a:rPr lang="en-US" i="1" baseline="-25000" dirty="0"/>
              <a:t>1</a:t>
            </a:r>
            <a:r>
              <a:rPr lang="en-US" i="1" dirty="0"/>
              <a:t>, K</a:t>
            </a:r>
            <a:r>
              <a:rPr lang="en-US" i="1" baseline="-25000" dirty="0"/>
              <a:t>2</a:t>
            </a:r>
            <a:r>
              <a:rPr lang="en-US" dirty="0"/>
              <a:t>). Why? Because we have found a pair of keys </a:t>
            </a:r>
            <a:r>
              <a:rPr lang="en-US" i="1" dirty="0"/>
              <a:t>(i, j</a:t>
            </a:r>
            <a:r>
              <a:rPr lang="en-US" dirty="0"/>
              <a:t>) that produce a</a:t>
            </a:r>
          </a:p>
          <a:p>
            <a:pPr>
              <a:defRPr/>
            </a:pPr>
            <a:r>
              <a:rPr lang="en-US" dirty="0"/>
              <a:t>known (</a:t>
            </a:r>
            <a:r>
              <a:rPr lang="en-US" i="1" dirty="0"/>
              <a:t>P, C</a:t>
            </a:r>
            <a:r>
              <a:rPr lang="en-US" dirty="0"/>
              <a:t>) pair (Figure 7.2a).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4. Test each candidate pair of keys (</a:t>
            </a:r>
            <a:r>
              <a:rPr lang="en-US" i="1" dirty="0"/>
              <a:t>i, j</a:t>
            </a:r>
            <a:r>
              <a:rPr lang="en-US" dirty="0"/>
              <a:t>) on a few other plaintext–ciphertext</a:t>
            </a:r>
          </a:p>
          <a:p>
            <a:pPr>
              <a:defRPr/>
            </a:pPr>
            <a:r>
              <a:rPr lang="en-US" dirty="0"/>
              <a:t>pairs. If a pair of keys produces the desired ciphertext, the task is complete. If</a:t>
            </a:r>
          </a:p>
          <a:p>
            <a:pPr>
              <a:defRPr/>
            </a:pPr>
            <a:r>
              <a:rPr lang="en-US" dirty="0"/>
              <a:t>no pair succeeds, repeat from step 1 with a new value of </a:t>
            </a:r>
            <a:r>
              <a:rPr lang="en-US" i="1" dirty="0"/>
              <a:t>a</a:t>
            </a:r>
            <a:r>
              <a:rPr lang="en-US" dirty="0"/>
              <a:t>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 For a given known (</a:t>
            </a:r>
            <a:r>
              <a:rPr lang="en-US" i="1" dirty="0"/>
              <a:t>P , C </a:t>
            </a:r>
            <a:r>
              <a:rPr lang="en-US" dirty="0"/>
              <a:t>), the probability of selecting the unique value of </a:t>
            </a:r>
            <a:r>
              <a:rPr lang="en-US" i="1" dirty="0"/>
              <a:t>a</a:t>
            </a:r>
          </a:p>
          <a:p>
            <a:pPr>
              <a:defRPr/>
            </a:pPr>
            <a:r>
              <a:rPr lang="en-US" dirty="0"/>
              <a:t> that leads to success is 1/2</a:t>
            </a:r>
            <a:r>
              <a:rPr lang="en-US" baseline="30000" dirty="0"/>
              <a:t>64</a:t>
            </a:r>
            <a:r>
              <a:rPr lang="en-US" dirty="0"/>
              <a:t> . Thus, given </a:t>
            </a:r>
            <a:r>
              <a:rPr lang="en-US" i="1" dirty="0"/>
              <a:t>n  (P , C </a:t>
            </a:r>
            <a:r>
              <a:rPr lang="en-US" dirty="0"/>
              <a:t>) pairs, the probability of success for</a:t>
            </a:r>
          </a:p>
          <a:p>
            <a:pPr>
              <a:defRPr/>
            </a:pPr>
            <a:r>
              <a:rPr lang="en-US" dirty="0"/>
              <a:t>a single selected value of </a:t>
            </a:r>
            <a:r>
              <a:rPr lang="en-US" i="1" dirty="0"/>
              <a:t>a</a:t>
            </a:r>
            <a:r>
              <a:rPr lang="en-US" dirty="0"/>
              <a:t>  is </a:t>
            </a:r>
            <a:r>
              <a:rPr lang="en-US" i="1" dirty="0"/>
              <a:t>n</a:t>
            </a:r>
            <a:r>
              <a:rPr lang="en-US" dirty="0"/>
              <a:t> /2</a:t>
            </a:r>
            <a:r>
              <a:rPr lang="en-US" baseline="30000" dirty="0"/>
              <a:t>64 </a:t>
            </a:r>
            <a:r>
              <a:rPr lang="en-US" dirty="0"/>
              <a:t>.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60F62B-9800-6C42-98CB-BF35256CC925}" type="slidenum">
              <a:rPr lang="en-AU" smtClean="0">
                <a:latin typeface="Arial" pitchFamily="-84" charset="0"/>
              </a:rPr>
              <a:pPr/>
              <a:t>7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Although the attacks just described appear impractical, anyone using two-key 3DES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may feel some concern. Thus, many researchers now feel that three-key 3DES is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preferred alternative (e.g., [KALI96a]). Three-key 3DES has an effective key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length of 168 bits and is defined as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E(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K</a:t>
            </a:r>
            <a:r>
              <a:rPr lang="en-US" i="1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3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D(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K</a:t>
            </a:r>
            <a:r>
              <a:rPr lang="en-US" i="1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E(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K</a:t>
            </a:r>
            <a:r>
              <a:rPr lang="en-US" i="1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 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)))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Backward compatibility with DES is provided by putting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K</a:t>
            </a:r>
            <a:r>
              <a:rPr lang="en-US" sz="1400" i="1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3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K</a:t>
            </a:r>
            <a:r>
              <a:rPr lang="en-US" sz="1400" i="1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or K</a:t>
            </a:r>
            <a:r>
              <a:rPr lang="en-US" sz="1400" i="1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K</a:t>
            </a:r>
            <a:r>
              <a:rPr lang="en-US" sz="1400" i="1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</a:p>
          <a:p>
            <a:endParaRPr lang="en-US" b="1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number of Internet-based applications have adopted three-key 3DES, including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PGP and S/MIME, both discussed in Chapter 19.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1E1BE9-2DB0-9443-A29F-B27DFB5E21C0}" type="slidenum">
              <a:rPr lang="en-AU" smtClean="0">
                <a:latin typeface="Arial" pitchFamily="-84" charset="0"/>
              </a:rPr>
              <a:pPr/>
              <a:t>8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72F409-F23D-5F4E-81D9-1B454B56C927}" type="slidenum">
              <a:rPr lang="en-AU">
                <a:latin typeface="Arial" pitchFamily="-84" charset="0"/>
              </a:rPr>
              <a:pPr/>
              <a:t>9</a:t>
            </a:fld>
            <a:endParaRPr lang="en-AU">
              <a:latin typeface="Arial" pitchFamily="-84" charset="0"/>
            </a:endParaRPr>
          </a:p>
        </p:txBody>
      </p:sp>
      <p:sp>
        <p:nvSpPr>
          <p:cNvPr id="358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 block cipher takes a fixed-length block of text of length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bits and a key as input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and produces a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-bit block of ciphertext. If the amount of plaintext to be encrypted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is greater than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bits, then the block cipher can still be used by breaking the plaintext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up into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-bit blocks. When multiple blocks of plaintext are encrypted using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same key, a number of security issues arise. To apply a block cipher in a variety of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applications, five modes of operation  have been defined by NIST (SP 800-38A).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essence, a mode of operation is a technique for enhancing the effect of a cryptographic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algorithm or adapting the algorithm for an application, such as applying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block cipher to a sequence of data blocks or a data stream. The five modes are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intended to cover a wide variety of applications of encryption for which a block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cipher could be used. These modes are intended for use with any symmetric block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cipher, including triple DES and AES.</a:t>
            </a:r>
            <a:endParaRPr lang="en-AU" dirty="0">
              <a:latin typeface="Times-Roman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29E9F-8B4C-D14E-916C-94EE5D15A2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9FA3E-02AA-4347-A8B7-25086473D2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F3B96-5106-F246-86FE-363CF815F2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 bwMode="auto">
            <a:xfrm>
              <a:off x="0" y="0"/>
              <a:ext cx="74676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8309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64BF8-F63F-4542-8D4F-18AA23E61C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DA52A-DEDD-8B48-A1A9-86710A9BD8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9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0"/>
          <p:cNvGrpSpPr>
            <a:grpSpLocks/>
          </p:cNvGrpSpPr>
          <p:nvPr/>
        </p:nvGrpSpPr>
        <p:grpSpPr bwMode="auto">
          <a:xfrm flipV="1">
            <a:off x="0" y="5667375"/>
            <a:ext cx="9144000" cy="1190625"/>
            <a:chOff x="0" y="0"/>
            <a:chExt cx="9144000" cy="1191256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3259138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7E39F-087E-504B-9397-D16438C770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3710C-E6C4-314D-9C2D-EC5776BDD5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1" name="Picture 10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8AAC1-1608-C646-A661-28DAF77D6D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4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EE822-8447-B24E-AE7F-D1C17ADC12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7DC2E-1A2E-5148-9006-D076986610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6499D577-E5A2-D04C-A286-E08280E1E8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39688"/>
            <a:ext cx="757078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2163" y="1762125"/>
            <a:ext cx="7570787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fld id="{D5C58473-7B4C-2A41-A28F-1EC9C1D9C2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</p:sldLayoutIdLst>
  <p:hf sldNum="0" hdr="0" dt="0"/>
  <p:txStyles>
    <p:titleStyle>
      <a:lvl1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2pPr>
      <a:lvl3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3pPr>
      <a:lvl4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4pPr>
      <a:lvl5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5pPr>
      <a:lvl6pPr marL="4572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6pPr>
      <a:lvl7pPr marL="9144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7pPr>
      <a:lvl8pPr marL="13716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8pPr>
      <a:lvl9pPr marL="18288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42900" indent="-342900" algn="l" rtl="0" eaLnBrk="0" fontAlgn="base" hangingPunct="0">
        <a:spcBef>
          <a:spcPts val="24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8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6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4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2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0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8.pd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d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d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d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d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d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d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d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Cryptography and Network Security</a:t>
            </a:r>
            <a:endParaRPr lang="en-AU" dirty="0"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54200" y="5203825"/>
            <a:ext cx="5446713" cy="852488"/>
          </a:xfrm>
        </p:spPr>
        <p:txBody>
          <a:bodyPr/>
          <a:lstStyle/>
          <a:p>
            <a:r>
              <a:rPr lang="en-US" dirty="0"/>
              <a:t>Seventh Edition, Global Edition</a:t>
            </a:r>
          </a:p>
          <a:p>
            <a:r>
              <a:rPr lang="en-US" dirty="0"/>
              <a:t>by William Stallings	</a:t>
            </a:r>
          </a:p>
          <a:p>
            <a:endParaRPr lang="en-US" dirty="0"/>
          </a:p>
        </p:txBody>
      </p:sp>
      <p:pic>
        <p:nvPicPr>
          <p:cNvPr id="5" name="Picture Placeholder 4" descr="crypto.jpg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>
          <a:xfrm>
            <a:off x="3581400" y="1447800"/>
            <a:ext cx="2109547" cy="1209027"/>
          </a:xfrm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0" y="6492875"/>
            <a:ext cx="46482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/>
              <a:t>© 2017 Pearson Education, Ltd., All rights reserved.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-31968" y="-27384"/>
            <a:ext cx="9319984" cy="6885384"/>
            <a:chOff x="-31968" y="-27384"/>
            <a:chExt cx="9319984" cy="6885384"/>
          </a:xfrm>
        </p:grpSpPr>
        <p:pic>
          <p:nvPicPr>
            <p:cNvPr id="8" name="Picture 7" descr="9781292158587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65796" y="0"/>
              <a:ext cx="5270500" cy="6858000"/>
            </a:xfrm>
            <a:prstGeom prst="rect">
              <a:avLst/>
            </a:prstGeom>
          </p:spPr>
        </p:pic>
        <p:grpSp>
          <p:nvGrpSpPr>
            <p:cNvPr id="9" name="Group 15"/>
            <p:cNvGrpSpPr>
              <a:grpSpLocks/>
            </p:cNvGrpSpPr>
            <p:nvPr/>
          </p:nvGrpSpPr>
          <p:grpSpPr bwMode="auto">
            <a:xfrm flipH="1">
              <a:off x="-31968" y="0"/>
              <a:ext cx="2011680" cy="6858000"/>
              <a:chOff x="134471" y="0"/>
              <a:chExt cx="1581220" cy="6858000"/>
            </a:xfrm>
          </p:grpSpPr>
          <p:pic>
            <p:nvPicPr>
              <p:cNvPr id="13" name="Picture 7" descr="Overlay-Blank.jpg"/>
              <p:cNvPicPr>
                <a:picLocks noChangeAspect="1"/>
              </p:cNvPicPr>
              <p:nvPr/>
            </p:nvPicPr>
            <p:blipFill>
              <a:blip r:embed="rId5"/>
              <a:srcRect l="1471" r="83676"/>
              <a:stretch>
                <a:fillRect/>
              </a:stretch>
            </p:blipFill>
            <p:spPr bwMode="auto">
              <a:xfrm>
                <a:off x="134471" y="0"/>
                <a:ext cx="1358153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" name="Picture 8" descr="Overlay-VerticalBridge.jpg"/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447800" y="0"/>
                <a:ext cx="267891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7236296" y="-27384"/>
              <a:ext cx="2051720" cy="6858000"/>
              <a:chOff x="134471" y="0"/>
              <a:chExt cx="1581220" cy="6858000"/>
            </a:xfrm>
          </p:grpSpPr>
          <p:pic>
            <p:nvPicPr>
              <p:cNvPr id="11" name="Picture 7" descr="Overlay-Blank.jpg"/>
              <p:cNvPicPr>
                <a:picLocks noChangeAspect="1"/>
              </p:cNvPicPr>
              <p:nvPr/>
            </p:nvPicPr>
            <p:blipFill>
              <a:blip r:embed="rId5"/>
              <a:srcRect l="1471" r="83676"/>
              <a:stretch>
                <a:fillRect/>
              </a:stretch>
            </p:blipFill>
            <p:spPr bwMode="auto">
              <a:xfrm>
                <a:off x="134471" y="0"/>
                <a:ext cx="1358153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" name="Picture 8" descr="Overlay-VerticalBridge.jpg"/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447800" y="0"/>
                <a:ext cx="267891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4"/>
          <p:cNvPicPr>
            <a:picLocks noChangeAspect="1"/>
          </p:cNvPicPr>
          <p:nvPr/>
        </p:nvPicPr>
        <p:blipFill>
          <a:blip r:embed="rId3"/>
          <a:srcRect r="3019" b="3945"/>
          <a:stretch>
            <a:fillRect/>
          </a:stretch>
        </p:blipFill>
        <p:spPr bwMode="auto">
          <a:xfrm>
            <a:off x="685800" y="685800"/>
            <a:ext cx="7745597" cy="587073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3340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-1676400" y="152400"/>
            <a:ext cx="12630150" cy="4318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006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  <p:pic>
        <p:nvPicPr>
          <p:cNvPr id="5" name="Picture 4" descr="f03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10000" b="14545"/>
              <a:stretch>
                <a:fillRect/>
              </a:stretch>
            </p:blipFill>
          </mc:Choice>
          <mc:Fallback>
            <p:blipFill>
              <a:blip r:embed="rId4"/>
              <a:srcRect t="10000" b="14545"/>
              <a:stretch>
                <a:fillRect/>
              </a:stretch>
            </p:blipFill>
          </mc:Fallback>
        </mc:AlternateContent>
        <p:spPr>
          <a:xfrm>
            <a:off x="1066800" y="-149591"/>
            <a:ext cx="7010400" cy="6845399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3613150" cy="3581400"/>
          </a:xfrm>
        </p:spPr>
        <p:txBody>
          <a:bodyPr/>
          <a:lstStyle/>
          <a:p>
            <a:pPr eaLnBrk="1" hangingPunct="1">
              <a:lnSpc>
                <a:spcPts val="4000"/>
              </a:lnSpc>
            </a:pPr>
            <a:r>
              <a:rPr lang="en-US" sz="2800" dirty="0"/>
              <a:t>Criteria and properties for evaluating and constructing block cipher modes of operation that are superior to ECB: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5105400" y="838200"/>
            <a:ext cx="3813175" cy="5240338"/>
          </a:xfrm>
        </p:spPr>
        <p:txBody>
          <a:bodyPr/>
          <a:lstStyle/>
          <a:p>
            <a:pPr eaLnBrk="1" hangingPunct="1"/>
            <a:r>
              <a:rPr lang="en-US" sz="2800"/>
              <a:t>Overhead</a:t>
            </a:r>
          </a:p>
          <a:p>
            <a:pPr eaLnBrk="1" hangingPunct="1"/>
            <a:r>
              <a:rPr lang="en-US" sz="2800"/>
              <a:t>Error recovery</a:t>
            </a:r>
          </a:p>
          <a:p>
            <a:pPr eaLnBrk="1" hangingPunct="1"/>
            <a:r>
              <a:rPr lang="en-US" sz="2800"/>
              <a:t>Error propagation</a:t>
            </a:r>
          </a:p>
          <a:p>
            <a:pPr eaLnBrk="1" hangingPunct="1"/>
            <a:r>
              <a:rPr lang="en-US" sz="2800"/>
              <a:t>Diffusion</a:t>
            </a:r>
          </a:p>
          <a:p>
            <a:pPr eaLnBrk="1" hangingPunct="1"/>
            <a:r>
              <a:rPr lang="en-US" sz="2800"/>
              <a:t>Security</a:t>
            </a:r>
          </a:p>
          <a:p>
            <a:pPr eaLnBrk="1" hangingPunct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343400"/>
            <a:ext cx="2057400" cy="20574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  <p:pic>
        <p:nvPicPr>
          <p:cNvPr id="6" name="Picture 5" descr="f04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10909" b="14545"/>
              <a:stretch>
                <a:fillRect/>
              </a:stretch>
            </p:blipFill>
          </mc:Choice>
          <mc:Fallback>
            <p:blipFill>
              <a:blip r:embed="rId4"/>
              <a:srcRect t="10909" b="14545"/>
              <a:stretch>
                <a:fillRect/>
              </a:stretch>
            </p:blipFill>
          </mc:Fallback>
        </mc:AlternateContent>
        <p:spPr>
          <a:xfrm>
            <a:off x="1146805" y="0"/>
            <a:ext cx="6930395" cy="6685740"/>
          </a:xfrm>
          <a:prstGeom prst="rect">
            <a:avLst/>
          </a:prstGeom>
        </p:spPr>
      </p:pic>
    </p:spTree>
  </p:cSld>
  <p:clrMapOvr>
    <a:masterClrMapping/>
  </p:clrMapOvr>
  <p:transition spd="med">
    <p:pull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Cipher Feedback Mode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286000"/>
            <a:ext cx="4038600" cy="4303713"/>
          </a:xfrm>
        </p:spPr>
        <p:txBody>
          <a:bodyPr/>
          <a:lstStyle/>
          <a:p>
            <a:pPr eaLnBrk="1" hangingPunct="1"/>
            <a:r>
              <a:rPr lang="en-US" dirty="0"/>
              <a:t>For AES, DES, or any block cipher, encryption is performed on a block of </a:t>
            </a:r>
            <a:r>
              <a:rPr lang="en-US" i="1" dirty="0"/>
              <a:t>b </a:t>
            </a:r>
            <a:r>
              <a:rPr lang="en-US" dirty="0"/>
              <a:t>bits</a:t>
            </a:r>
          </a:p>
          <a:p>
            <a:pPr lvl="1" eaLnBrk="1" hangingPunct="1"/>
            <a:r>
              <a:rPr lang="en-US" dirty="0"/>
              <a:t>In the case of DES </a:t>
            </a:r>
            <a:r>
              <a:rPr lang="en-US" i="1" dirty="0" err="1"/>
              <a:t>b</a:t>
            </a:r>
            <a:r>
              <a:rPr lang="en-US" i="1" dirty="0"/>
              <a:t> </a:t>
            </a:r>
            <a:r>
              <a:rPr lang="en-US" dirty="0"/>
              <a:t>= 64</a:t>
            </a:r>
          </a:p>
          <a:p>
            <a:pPr lvl="1" eaLnBrk="1" hangingPunct="1"/>
            <a:r>
              <a:rPr lang="en-US" dirty="0"/>
              <a:t>In the case of AES </a:t>
            </a:r>
            <a:r>
              <a:rPr lang="en-US" i="1" dirty="0" err="1"/>
              <a:t>b</a:t>
            </a:r>
            <a:r>
              <a:rPr lang="en-US" i="1" dirty="0"/>
              <a:t> </a:t>
            </a:r>
            <a:r>
              <a:rPr lang="en-US" dirty="0"/>
              <a:t>= 128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3657600" y="1774825"/>
          <a:ext cx="5257801" cy="4854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4958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4958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  <p:pic>
        <p:nvPicPr>
          <p:cNvPr id="5" name="Picture 4" descr="f05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4545" b="7273"/>
              <a:stretch>
                <a:fillRect/>
              </a:stretch>
            </p:blipFill>
          </mc:Choice>
          <mc:Fallback>
            <p:blipFill>
              <a:blip r:embed="rId4"/>
              <a:srcRect t="4545" b="7273"/>
              <a:stretch>
                <a:fillRect/>
              </a:stretch>
            </p:blipFill>
          </mc:Fallback>
        </mc:AlternateContent>
        <p:spPr>
          <a:xfrm>
            <a:off x="1649100" y="0"/>
            <a:ext cx="5742300" cy="6552895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4196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  <p:pic>
        <p:nvPicPr>
          <p:cNvPr id="5" name="Picture 4" descr="f06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6364" b="9091"/>
              <a:stretch>
                <a:fillRect/>
              </a:stretch>
            </p:blipFill>
          </mc:Choice>
          <mc:Fallback>
            <p:blipFill>
              <a:blip r:embed="rId4"/>
              <a:srcRect t="6364" b="9091"/>
              <a:stretch>
                <a:fillRect/>
              </a:stretch>
            </p:blipFill>
          </mc:Fallback>
        </mc:AlternateContent>
        <p:spPr>
          <a:xfrm>
            <a:off x="1447800" y="-82700"/>
            <a:ext cx="6248400" cy="6836424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6482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  <p:pic>
        <p:nvPicPr>
          <p:cNvPr id="5" name="Picture 4" descr="f07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6364" b="11818"/>
              <a:stretch>
                <a:fillRect/>
              </a:stretch>
            </p:blipFill>
          </mc:Choice>
          <mc:Fallback>
            <p:blipFill>
              <a:blip r:embed="rId4"/>
              <a:srcRect t="6364" b="11818"/>
              <a:stretch>
                <a:fillRect/>
              </a:stretch>
            </p:blipFill>
          </mc:Fallback>
        </mc:AlternateContent>
        <p:spPr>
          <a:xfrm>
            <a:off x="1371600" y="-65952"/>
            <a:ext cx="6324600" cy="669657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3613150" cy="3048000"/>
          </a:xfrm>
        </p:spPr>
        <p:txBody>
          <a:bodyPr/>
          <a:lstStyle/>
          <a:p>
            <a:pPr eaLnBrk="1" hangingPunct="1"/>
            <a:r>
              <a:rPr lang="en-AU" sz="4400"/>
              <a:t>Advantages </a:t>
            </a:r>
            <a:br>
              <a:rPr lang="en-AU" sz="4400"/>
            </a:br>
            <a:r>
              <a:rPr lang="en-AU" sz="4400"/>
              <a:t>of </a:t>
            </a:r>
            <a:br>
              <a:rPr lang="en-AU" sz="4400"/>
            </a:br>
            <a:r>
              <a:rPr lang="en-AU" sz="4400"/>
              <a:t>CTR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876800" y="685800"/>
            <a:ext cx="3813175" cy="5697538"/>
          </a:xfrm>
        </p:spPr>
        <p:txBody>
          <a:bodyPr/>
          <a:lstStyle/>
          <a:p>
            <a:pPr eaLnBrk="1" hangingPunct="1"/>
            <a:r>
              <a:rPr lang="en-AU" sz="2800"/>
              <a:t>Hardware efficiency</a:t>
            </a:r>
          </a:p>
          <a:p>
            <a:pPr eaLnBrk="1" hangingPunct="1"/>
            <a:r>
              <a:rPr lang="en-AU" sz="2800"/>
              <a:t>Software efficiency</a:t>
            </a:r>
          </a:p>
          <a:p>
            <a:pPr eaLnBrk="1" hangingPunct="1"/>
            <a:r>
              <a:rPr lang="en-AU" sz="2800"/>
              <a:t>Preprocessing</a:t>
            </a:r>
          </a:p>
          <a:p>
            <a:pPr eaLnBrk="1" hangingPunct="1"/>
            <a:r>
              <a:rPr lang="en-AU" sz="2800"/>
              <a:t>Random access</a:t>
            </a:r>
          </a:p>
          <a:p>
            <a:pPr eaLnBrk="1" hangingPunct="1"/>
            <a:r>
              <a:rPr lang="en-AU" sz="2800"/>
              <a:t>Provable security</a:t>
            </a:r>
          </a:p>
          <a:p>
            <a:pPr eaLnBrk="1" hangingPunct="1"/>
            <a:r>
              <a:rPr lang="en-AU" sz="2800"/>
              <a:t>Simplicity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343400"/>
            <a:ext cx="1826520" cy="122072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2672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  <p:pic>
        <p:nvPicPr>
          <p:cNvPr id="5" name="Picture 4" descr="f08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3636" b="5455"/>
              <a:stretch>
                <a:fillRect/>
              </a:stretch>
            </p:blipFill>
          </mc:Choice>
          <mc:Fallback>
            <p:blipFill>
              <a:blip r:embed="rId4"/>
              <a:srcRect t="3636" b="5455"/>
              <a:stretch>
                <a:fillRect/>
              </a:stretch>
            </p:blipFill>
          </mc:Fallback>
        </mc:AlternateContent>
        <p:spPr>
          <a:xfrm>
            <a:off x="1710310" y="-1"/>
            <a:ext cx="5681090" cy="6683507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Chapter 7</a:t>
            </a:r>
          </a:p>
        </p:txBody>
      </p:sp>
      <p:sp>
        <p:nvSpPr>
          <p:cNvPr id="18435" name="Subtitle 13"/>
          <p:cNvSpPr>
            <a:spLocks noGrp="1"/>
          </p:cNvSpPr>
          <p:nvPr>
            <p:ph type="subTitle" idx="1"/>
          </p:nvPr>
        </p:nvSpPr>
        <p:spPr>
          <a:xfrm>
            <a:off x="1524000" y="5203825"/>
            <a:ext cx="6096000" cy="852488"/>
          </a:xfrm>
        </p:spPr>
        <p:txBody>
          <a:bodyPr/>
          <a:lstStyle/>
          <a:p>
            <a:pPr eaLnBrk="1" hangingPunct="1"/>
            <a:r>
              <a:rPr lang="en-US" sz="3600"/>
              <a:t>Block Cipher Operation</a:t>
            </a:r>
          </a:p>
        </p:txBody>
      </p:sp>
      <p:pic>
        <p:nvPicPr>
          <p:cNvPr id="4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81400" y="14478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6482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  <a:endParaRPr lang="en-AU"/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2400" y="1676400"/>
            <a:ext cx="3641725" cy="50069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Multiple encryption and triple DES</a:t>
            </a:r>
          </a:p>
          <a:p>
            <a:pPr lvl="1" eaLnBrk="1" fontAlgn="auto" hangingPunct="1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Double DES</a:t>
            </a:r>
          </a:p>
          <a:p>
            <a:pPr lvl="1" eaLnBrk="1" fontAlgn="auto" hangingPunct="1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Triple DES with two keys</a:t>
            </a:r>
          </a:p>
          <a:p>
            <a:pPr lvl="1" eaLnBrk="1" fontAlgn="auto" hangingPunct="1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Triple DES with three keys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Electronic codebook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Cipher block chaining mode</a:t>
            </a:r>
          </a:p>
        </p:txBody>
      </p:sp>
      <p:sp>
        <p:nvSpPr>
          <p:cNvPr id="76804" name="Content Placeholder 11"/>
          <p:cNvSpPr>
            <a:spLocks noGrp="1"/>
          </p:cNvSpPr>
          <p:nvPr>
            <p:ph sz="half" idx="2"/>
          </p:nvPr>
        </p:nvSpPr>
        <p:spPr>
          <a:xfrm>
            <a:off x="5638800" y="1752600"/>
            <a:ext cx="3336925" cy="495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Cipher feedback mode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Output feedback mode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Counter mode</a:t>
            </a:r>
          </a:p>
        </p:txBody>
      </p:sp>
      <p:pic>
        <p:nvPicPr>
          <p:cNvPr id="9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05200" y="28194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4196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9530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/>
              <a:t>© 2017 Pearson Education, Ltd., All rights reserved. </a:t>
            </a:r>
          </a:p>
        </p:txBody>
      </p:sp>
      <p:pic>
        <p:nvPicPr>
          <p:cNvPr id="5" name="Picture 4" descr="f0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12941" r="17647" b="56364"/>
              <a:stretch>
                <a:fillRect/>
              </a:stretch>
            </p:blipFill>
          </mc:Choice>
          <mc:Fallback>
            <p:blipFill>
              <a:blip r:embed="rId4"/>
              <a:srcRect l="12941" r="17647" b="56364"/>
              <a:stretch>
                <a:fillRect/>
              </a:stretch>
            </p:blipFill>
          </mc:Fallback>
        </mc:AlternateContent>
        <p:spPr>
          <a:xfrm>
            <a:off x="609600" y="-609600"/>
            <a:ext cx="7872424" cy="6404729"/>
          </a:xfrm>
          <a:prstGeom prst="rect">
            <a:avLst/>
          </a:prstGeom>
        </p:spPr>
      </p:pic>
      <p:pic>
        <p:nvPicPr>
          <p:cNvPr id="6" name="Picture 5" descr="f0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88182" b="2727"/>
              <a:stretch>
                <a:fillRect/>
              </a:stretch>
            </p:blipFill>
          </mc:Choice>
          <mc:Fallback>
            <p:blipFill>
              <a:blip r:embed="rId4"/>
              <a:srcRect t="88182" b="2727"/>
              <a:stretch>
                <a:fillRect/>
              </a:stretch>
            </p:blipFill>
          </mc:Fallback>
        </mc:AlternateContent>
        <p:spPr>
          <a:xfrm>
            <a:off x="2209800" y="5943600"/>
            <a:ext cx="5638800" cy="663397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pPr eaLnBrk="1" hangingPunct="1"/>
            <a:r>
              <a:rPr lang="en-US"/>
              <a:t>Meet-in-the-Middle Attack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1" y="1762125"/>
          <a:ext cx="8458200" cy="4791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0" y="4495800"/>
            <a:ext cx="1557337" cy="179329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910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Triple-DES with Two-Keys</a:t>
            </a:r>
            <a:endParaRPr lang="en-AU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562475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Obvious counter to the meet-in-the-middle attack is to use three stages of encryption with three different keys</a:t>
            </a:r>
          </a:p>
          <a:p>
            <a:pPr lvl="1" eaLnBrk="1" fontAlgn="auto" hangingPunct="1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This raises the cost of the meet-in-the-middle attack to 2</a:t>
            </a:r>
            <a:r>
              <a:rPr lang="en-US" baseline="30000" dirty="0">
                <a:ea typeface="+mn-ea"/>
              </a:rPr>
              <a:t>112</a:t>
            </a:r>
            <a:r>
              <a:rPr lang="en-US" dirty="0">
                <a:ea typeface="+mn-ea"/>
              </a:rPr>
              <a:t>, which is beyond what is practical</a:t>
            </a:r>
          </a:p>
          <a:p>
            <a:pPr lvl="1" eaLnBrk="1" fontAlgn="auto" hangingPunct="1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Has the drawback of requiring a key length of                  56 x 3 = 168 bits, which may be somewhat unwieldy</a:t>
            </a:r>
          </a:p>
          <a:p>
            <a:pPr lvl="1" eaLnBrk="1" fontAlgn="auto" hangingPunct="1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As an alternative Tuchman proposed a triple encryption method that uses only two keys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839" dirty="0">
                <a:ea typeface="+mn-ea"/>
                <a:cs typeface="+mn-cs"/>
              </a:rPr>
              <a:t> 3DES with two keys is a relatively popular alternative to DES and has been </a:t>
            </a:r>
            <a:r>
              <a:rPr lang="en-US" dirty="0">
                <a:ea typeface="+mn-ea"/>
                <a:cs typeface="+mn-cs"/>
              </a:rPr>
              <a:t>adopted for use in the key management standards ANSI X9.17 and ISO 8732</a:t>
            </a:r>
            <a:endParaRPr lang="en-AU" dirty="0"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7244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900" b="0" dirty="0"/>
              <a:t>© 2017 Pearson Education, </a:t>
            </a:r>
            <a:r>
              <a:rPr lang="en-US" sz="900" b="0" dirty="0" err="1"/>
              <a:t>Ltd.,All</a:t>
            </a:r>
            <a:r>
              <a:rPr lang="en-US" sz="900" b="0" dirty="0"/>
              <a:t> rights reserved. </a:t>
            </a:r>
          </a:p>
        </p:txBody>
      </p:sp>
      <p:pic>
        <p:nvPicPr>
          <p:cNvPr id="28675" name="Picture 6" descr="f1.pdf"/>
          <p:cNvPicPr>
            <a:picLocks noChangeAspect="1"/>
          </p:cNvPicPr>
          <p:nvPr/>
        </p:nvPicPr>
        <p:blipFill>
          <a:blip r:embed="rId3"/>
          <a:srcRect l="4706" t="46364" r="7059" b="10909"/>
          <a:stretch>
            <a:fillRect/>
          </a:stretch>
        </p:blipFill>
        <p:spPr bwMode="auto">
          <a:xfrm>
            <a:off x="-45326" y="0"/>
            <a:ext cx="899741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f0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rcRect t="88182" b="2727"/>
              <a:stretch>
                <a:fillRect/>
              </a:stretch>
            </p:blipFill>
          </mc:Choice>
          <mc:Fallback>
            <p:blipFill>
              <a:blip r:embed="rId5"/>
              <a:srcRect t="88182" b="2727"/>
              <a:stretch>
                <a:fillRect/>
              </a:stretch>
            </p:blipFill>
          </mc:Fallback>
        </mc:AlternateContent>
        <p:spPr>
          <a:xfrm>
            <a:off x="1828800" y="5638800"/>
            <a:ext cx="5638800" cy="663397"/>
          </a:xfrm>
          <a:prstGeom prst="rect">
            <a:avLst/>
          </a:prstGeom>
        </p:spPr>
      </p:pic>
    </p:spTree>
  </p:cSld>
  <p:clrMapOvr>
    <a:masterClrMapping/>
  </p:clrMapOvr>
  <p:transition spd="med">
    <p:pull dir="l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1054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/>
              <a:t>© 2017 Pearson Education, Ltd., All rights reserved. </a:t>
            </a:r>
          </a:p>
        </p:txBody>
      </p:sp>
      <p:pic>
        <p:nvPicPr>
          <p:cNvPr id="4" name="Picture 3" descr="f0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8182" b="18182"/>
              <a:stretch>
                <a:fillRect/>
              </a:stretch>
            </p:blipFill>
          </mc:Choice>
          <mc:Fallback>
            <p:blipFill>
              <a:blip r:embed="rId4"/>
              <a:srcRect t="8182" b="18182"/>
              <a:stretch>
                <a:fillRect/>
              </a:stretch>
            </p:blipFill>
          </mc:Fallback>
        </mc:AlternateContent>
        <p:spPr>
          <a:xfrm>
            <a:off x="914400" y="-152400"/>
            <a:ext cx="7356610" cy="701040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pPr eaLnBrk="1" hangingPunct="1"/>
            <a:r>
              <a:rPr lang="en-US"/>
              <a:t>Triple DES with Three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Many researchers now feel that three-key 3DES is the preferred alternative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A number of Internet-based applications have adopted three-key 3DES including PGP and S/MIME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219200" y="2667000"/>
          <a:ext cx="6400800" cy="241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102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Modes of Operation</a:t>
            </a:r>
            <a:endParaRPr lang="en-AU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81200"/>
            <a:ext cx="7570788" cy="45720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AU" dirty="0">
                <a:ea typeface="+mn-ea"/>
                <a:cs typeface="+mn-cs"/>
              </a:rPr>
              <a:t>A technique for enhancing the effect of a cryptographic algorithm or adapting the algorithm for an application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AU" dirty="0">
                <a:ea typeface="+mn-ea"/>
                <a:cs typeface="+mn-cs"/>
              </a:rPr>
              <a:t>To apply a block cipher in a variety of applications, five </a:t>
            </a:r>
            <a:r>
              <a:rPr lang="en-AU" i="1" dirty="0">
                <a:ea typeface="+mn-ea"/>
                <a:cs typeface="+mn-cs"/>
              </a:rPr>
              <a:t>modes of operation </a:t>
            </a:r>
            <a:r>
              <a:rPr lang="en-AU" dirty="0">
                <a:ea typeface="+mn-ea"/>
                <a:cs typeface="+mn-cs"/>
              </a:rPr>
              <a:t>have been defined by NIST</a:t>
            </a:r>
          </a:p>
          <a:p>
            <a:pPr lvl="1" eaLnBrk="1" fontAlgn="auto" hangingPunct="1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AU" dirty="0">
                <a:ea typeface="+mn-ea"/>
              </a:rPr>
              <a:t>The five modes are intended to cover a wide variety of applications of encryption for which a block cipher could be used</a:t>
            </a:r>
          </a:p>
          <a:p>
            <a:pPr lvl="1" eaLnBrk="1" fontAlgn="auto" hangingPunct="1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AU" dirty="0">
                <a:ea typeface="+mn-ea"/>
              </a:rPr>
              <a:t>These modes are intended for use with any symmetric block cipher, including triple DES and AES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2672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HD:Users:lpb:admin:consult:Prentice-Hall:Slides:ch01.ppt</Template>
  <TotalTime>7535</TotalTime>
  <Words>5322</Words>
  <Application>Microsoft Office PowerPoint</Application>
  <PresentationFormat>On-screen Show (4:3)</PresentationFormat>
  <Paragraphs>485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Candara</vt:lpstr>
      <vt:lpstr>Mistral</vt:lpstr>
      <vt:lpstr>Times New Roman</vt:lpstr>
      <vt:lpstr>Times-Roman</vt:lpstr>
      <vt:lpstr>Infusion</vt:lpstr>
      <vt:lpstr>Cryptography and Network Security</vt:lpstr>
      <vt:lpstr>Chapter 7</vt:lpstr>
      <vt:lpstr>PowerPoint Presentation</vt:lpstr>
      <vt:lpstr>Meet-in-the-Middle Attack</vt:lpstr>
      <vt:lpstr>Triple-DES with Two-Keys</vt:lpstr>
      <vt:lpstr>PowerPoint Presentation</vt:lpstr>
      <vt:lpstr>PowerPoint Presentation</vt:lpstr>
      <vt:lpstr>Triple DES with Three Keys</vt:lpstr>
      <vt:lpstr>Modes of Operation</vt:lpstr>
      <vt:lpstr>PowerPoint Presentation</vt:lpstr>
      <vt:lpstr>PowerPoint Presentation</vt:lpstr>
      <vt:lpstr>Criteria and properties for evaluating and constructing block cipher modes of operation that are superior to ECB:</vt:lpstr>
      <vt:lpstr>PowerPoint Presentation</vt:lpstr>
      <vt:lpstr>Cipher Feedback Mode</vt:lpstr>
      <vt:lpstr>PowerPoint Presentation</vt:lpstr>
      <vt:lpstr>PowerPoint Presentation</vt:lpstr>
      <vt:lpstr>PowerPoint Presentation</vt:lpstr>
      <vt:lpstr>Advantages  of  CTR</vt:lpstr>
      <vt:lpstr>PowerPoint Presentation</vt:lpstr>
      <vt:lpstr>Summary</vt:lpstr>
    </vt:vector>
  </TitlesOfParts>
  <Manager/>
  <Company>School of Eng &amp; IT,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6</dc:subject>
  <dc:creator>Dr Lawrie Brown</dc:creator>
  <cp:keywords/>
  <dc:description/>
  <cp:lastModifiedBy>malsmadi (Malek Alsmadi)</cp:lastModifiedBy>
  <cp:revision>70</cp:revision>
  <dcterms:created xsi:type="dcterms:W3CDTF">2016-03-16T20:44:23Z</dcterms:created>
  <dcterms:modified xsi:type="dcterms:W3CDTF">2022-02-02T17:40:32Z</dcterms:modified>
  <cp:category/>
</cp:coreProperties>
</file>