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26"/>
  </p:notesMasterIdLst>
  <p:handoutMasterIdLst>
    <p:handoutMasterId r:id="rId27"/>
  </p:handoutMasterIdLst>
  <p:sldIdLst>
    <p:sldId id="256" r:id="rId2"/>
    <p:sldId id="285" r:id="rId3"/>
    <p:sldId id="286" r:id="rId4"/>
    <p:sldId id="287" r:id="rId5"/>
    <p:sldId id="280" r:id="rId6"/>
    <p:sldId id="288" r:id="rId7"/>
    <p:sldId id="281" r:id="rId8"/>
    <p:sldId id="282" r:id="rId9"/>
    <p:sldId id="284" r:id="rId10"/>
    <p:sldId id="261" r:id="rId11"/>
    <p:sldId id="290" r:id="rId12"/>
    <p:sldId id="269" r:id="rId13"/>
    <p:sldId id="291" r:id="rId14"/>
    <p:sldId id="275" r:id="rId15"/>
    <p:sldId id="265" r:id="rId16"/>
    <p:sldId id="292" r:id="rId17"/>
    <p:sldId id="267" r:id="rId18"/>
    <p:sldId id="294" r:id="rId19"/>
    <p:sldId id="295" r:id="rId20"/>
    <p:sldId id="296" r:id="rId21"/>
    <p:sldId id="297" r:id="rId22"/>
    <p:sldId id="300" r:id="rId23"/>
    <p:sldId id="268" r:id="rId24"/>
    <p:sldId id="263"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67803" autoAdjust="0"/>
  </p:normalViewPr>
  <p:slideViewPr>
    <p:cSldViewPr>
      <p:cViewPr varScale="1">
        <p:scale>
          <a:sx n="77" d="100"/>
          <a:sy n="77" d="100"/>
        </p:scale>
        <p:origin x="26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18"/>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65E9-8F73-8C4D-8C9D-946DAA44CDE1}"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17C85809-E531-D34A-A695-C76BFCC2C3B7}">
      <dgm:prSet/>
      <dgm:spPr/>
      <dgm:t>
        <a:bodyPr/>
        <a:lstStyle/>
        <a:p>
          <a:pPr rtl="0"/>
          <a:r>
            <a:rPr lang="en-US" b="1" dirty="0">
              <a:effectLst>
                <a:outerShdw blurRad="38100" dist="38100" dir="2700000" algn="tl">
                  <a:srgbClr val="000000">
                    <a:alpha val="43137"/>
                  </a:srgbClr>
                </a:outerShdw>
              </a:effectLst>
            </a:rPr>
            <a:t>Symmetric encryption</a:t>
          </a:r>
        </a:p>
      </dgm:t>
    </dgm:pt>
    <dgm:pt modelId="{3D32737A-DC44-FF45-876E-964ECEC81121}" type="parTrans" cxnId="{49AA8B65-5EF7-354F-950B-3F96163763F2}">
      <dgm:prSet/>
      <dgm:spPr/>
      <dgm:t>
        <a:bodyPr/>
        <a:lstStyle/>
        <a:p>
          <a:endParaRPr lang="en-US"/>
        </a:p>
      </dgm:t>
    </dgm:pt>
    <dgm:pt modelId="{6B315CE9-40FF-C842-89F9-14CABEA76C4E}" type="sibTrans" cxnId="{49AA8B65-5EF7-354F-950B-3F96163763F2}">
      <dgm:prSet/>
      <dgm:spPr/>
      <dgm:t>
        <a:bodyPr/>
        <a:lstStyle/>
        <a:p>
          <a:endParaRPr lang="en-US"/>
        </a:p>
      </dgm:t>
    </dgm:pt>
    <dgm:pt modelId="{0BB09468-A136-F74B-87A4-076BBCE242C7}">
      <dgm:prSet/>
      <dgm:spPr/>
      <dgm:t>
        <a:bodyPr/>
        <a:lstStyle/>
        <a:p>
          <a:pPr rtl="0"/>
          <a:r>
            <a:rPr lang="en-US" dirty="0"/>
            <a:t>Used to conceal the contents of blocks or streams of data of any size, including messages, files, encryption keys, and passwords</a:t>
          </a:r>
        </a:p>
      </dgm:t>
    </dgm:pt>
    <dgm:pt modelId="{E0EFEB3F-8A48-2A46-BFD6-1657AB224D14}" type="parTrans" cxnId="{6265A98A-B7BA-7F45-8EEA-B07F7DE670AD}">
      <dgm:prSet/>
      <dgm:spPr/>
      <dgm:t>
        <a:bodyPr/>
        <a:lstStyle/>
        <a:p>
          <a:endParaRPr lang="en-US"/>
        </a:p>
      </dgm:t>
    </dgm:pt>
    <dgm:pt modelId="{4F8C06B4-6466-044D-ADB7-2A32123F8854}" type="sibTrans" cxnId="{6265A98A-B7BA-7F45-8EEA-B07F7DE670AD}">
      <dgm:prSet/>
      <dgm:spPr/>
      <dgm:t>
        <a:bodyPr/>
        <a:lstStyle/>
        <a:p>
          <a:endParaRPr lang="en-US"/>
        </a:p>
      </dgm:t>
    </dgm:pt>
    <dgm:pt modelId="{4826A316-6A62-FB41-AA5B-AD6E76C56CEE}">
      <dgm:prSet/>
      <dgm:spPr/>
      <dgm:t>
        <a:bodyPr/>
        <a:lstStyle/>
        <a:p>
          <a:pPr rtl="0"/>
          <a:r>
            <a:rPr lang="en-US" b="1" dirty="0">
              <a:effectLst>
                <a:outerShdw blurRad="38100" dist="38100" dir="2700000" algn="tl">
                  <a:srgbClr val="000000">
                    <a:alpha val="43137"/>
                  </a:srgbClr>
                </a:outerShdw>
              </a:effectLst>
            </a:rPr>
            <a:t>Asymmetric encryption</a:t>
          </a:r>
        </a:p>
      </dgm:t>
    </dgm:pt>
    <dgm:pt modelId="{F0B9644F-E204-D64C-AFA9-94BC1CA62475}" type="parTrans" cxnId="{63EE7B59-DE1C-DA4F-9693-E127007022EC}">
      <dgm:prSet/>
      <dgm:spPr/>
      <dgm:t>
        <a:bodyPr/>
        <a:lstStyle/>
        <a:p>
          <a:endParaRPr lang="en-US"/>
        </a:p>
      </dgm:t>
    </dgm:pt>
    <dgm:pt modelId="{CA08D782-5C4B-C64A-9513-29E70F44B253}" type="sibTrans" cxnId="{63EE7B59-DE1C-DA4F-9693-E127007022EC}">
      <dgm:prSet/>
      <dgm:spPr/>
      <dgm:t>
        <a:bodyPr/>
        <a:lstStyle/>
        <a:p>
          <a:endParaRPr lang="en-US"/>
        </a:p>
      </dgm:t>
    </dgm:pt>
    <dgm:pt modelId="{08DFFA7D-82EC-7746-80CE-C67592156E04}">
      <dgm:prSet/>
      <dgm:spPr/>
      <dgm:t>
        <a:bodyPr/>
        <a:lstStyle/>
        <a:p>
          <a:pPr rtl="0"/>
          <a:r>
            <a:rPr lang="en-US" dirty="0"/>
            <a:t>Used to conceal small blocks of data, such as encryption keys and hash function values, which are used in digital signatures</a:t>
          </a:r>
        </a:p>
      </dgm:t>
    </dgm:pt>
    <dgm:pt modelId="{6751D26F-7F9C-114D-A479-73B36B75B1AC}" type="parTrans" cxnId="{A6C97F2F-D241-7845-9DC7-E2875F152F5C}">
      <dgm:prSet/>
      <dgm:spPr/>
      <dgm:t>
        <a:bodyPr/>
        <a:lstStyle/>
        <a:p>
          <a:endParaRPr lang="en-US"/>
        </a:p>
      </dgm:t>
    </dgm:pt>
    <dgm:pt modelId="{B53238FE-E6FB-DD46-9D41-7A538680D93D}" type="sibTrans" cxnId="{A6C97F2F-D241-7845-9DC7-E2875F152F5C}">
      <dgm:prSet/>
      <dgm:spPr/>
      <dgm:t>
        <a:bodyPr/>
        <a:lstStyle/>
        <a:p>
          <a:endParaRPr lang="en-US"/>
        </a:p>
      </dgm:t>
    </dgm:pt>
    <dgm:pt modelId="{4E16F17B-EA4B-C140-900A-ED7AC5493BC9}">
      <dgm:prSet/>
      <dgm:spPr/>
      <dgm:t>
        <a:bodyPr/>
        <a:lstStyle/>
        <a:p>
          <a:pPr rtl="0"/>
          <a:r>
            <a:rPr lang="en-US" b="1" dirty="0">
              <a:effectLst>
                <a:outerShdw blurRad="38100" dist="38100" dir="2700000" algn="tl">
                  <a:srgbClr val="000000">
                    <a:alpha val="43137"/>
                  </a:srgbClr>
                </a:outerShdw>
              </a:effectLst>
            </a:rPr>
            <a:t>Data integrity algorithms</a:t>
          </a:r>
        </a:p>
      </dgm:t>
    </dgm:pt>
    <dgm:pt modelId="{F626C53F-2468-1949-890D-3CB35882F688}" type="parTrans" cxnId="{9FB6EB43-DE1D-574A-854A-B645FDF0D9CB}">
      <dgm:prSet/>
      <dgm:spPr/>
      <dgm:t>
        <a:bodyPr/>
        <a:lstStyle/>
        <a:p>
          <a:endParaRPr lang="en-US"/>
        </a:p>
      </dgm:t>
    </dgm:pt>
    <dgm:pt modelId="{B3C3AA51-221D-8C40-94C0-3A42231B23D7}" type="sibTrans" cxnId="{9FB6EB43-DE1D-574A-854A-B645FDF0D9CB}">
      <dgm:prSet/>
      <dgm:spPr/>
      <dgm:t>
        <a:bodyPr/>
        <a:lstStyle/>
        <a:p>
          <a:endParaRPr lang="en-US"/>
        </a:p>
      </dgm:t>
    </dgm:pt>
    <dgm:pt modelId="{60689245-20DD-0D43-A7E2-2AD9B0F4A94C}">
      <dgm:prSet/>
      <dgm:spPr/>
      <dgm:t>
        <a:bodyPr/>
        <a:lstStyle/>
        <a:p>
          <a:pPr rtl="0"/>
          <a:r>
            <a:rPr lang="en-US" dirty="0"/>
            <a:t>Used to protect blocks of data, such as messages, from alteration</a:t>
          </a:r>
        </a:p>
      </dgm:t>
    </dgm:pt>
    <dgm:pt modelId="{832114DA-CDF4-9348-A50E-7DE25540E982}" type="parTrans" cxnId="{62711942-3415-DE4F-9A35-1E37616699A6}">
      <dgm:prSet/>
      <dgm:spPr/>
      <dgm:t>
        <a:bodyPr/>
        <a:lstStyle/>
        <a:p>
          <a:endParaRPr lang="en-US"/>
        </a:p>
      </dgm:t>
    </dgm:pt>
    <dgm:pt modelId="{F2A4D417-D406-B54F-805C-EA9ED5016D87}" type="sibTrans" cxnId="{62711942-3415-DE4F-9A35-1E37616699A6}">
      <dgm:prSet/>
      <dgm:spPr/>
      <dgm:t>
        <a:bodyPr/>
        <a:lstStyle/>
        <a:p>
          <a:endParaRPr lang="en-US"/>
        </a:p>
      </dgm:t>
    </dgm:pt>
    <dgm:pt modelId="{4D0FC0AD-9BB9-4740-9685-1A83BAD7FADA}">
      <dgm:prSet/>
      <dgm:spPr/>
      <dgm:t>
        <a:bodyPr/>
        <a:lstStyle/>
        <a:p>
          <a:pPr rtl="0"/>
          <a:r>
            <a:rPr lang="en-US" b="1" dirty="0">
              <a:effectLst>
                <a:outerShdw blurRad="38100" dist="38100" dir="2700000" algn="tl">
                  <a:srgbClr val="000000">
                    <a:alpha val="43137"/>
                  </a:srgbClr>
                </a:outerShdw>
              </a:effectLst>
            </a:rPr>
            <a:t>Authentication protocols</a:t>
          </a:r>
        </a:p>
      </dgm:t>
    </dgm:pt>
    <dgm:pt modelId="{87C0809B-B0DD-3540-B895-C6117C82434B}" type="parTrans" cxnId="{70638447-FB6D-6A45-AC94-EA7CDCE2F388}">
      <dgm:prSet/>
      <dgm:spPr/>
      <dgm:t>
        <a:bodyPr/>
        <a:lstStyle/>
        <a:p>
          <a:endParaRPr lang="en-US"/>
        </a:p>
      </dgm:t>
    </dgm:pt>
    <dgm:pt modelId="{A5380326-9050-7D45-AB5E-C2E3C1A38587}" type="sibTrans" cxnId="{70638447-FB6D-6A45-AC94-EA7CDCE2F388}">
      <dgm:prSet/>
      <dgm:spPr/>
      <dgm:t>
        <a:bodyPr/>
        <a:lstStyle/>
        <a:p>
          <a:endParaRPr lang="en-US"/>
        </a:p>
      </dgm:t>
    </dgm:pt>
    <dgm:pt modelId="{9C23BB73-818D-104B-83E7-F2E6D355F6DD}">
      <dgm:prSet/>
      <dgm:spPr/>
      <dgm:t>
        <a:bodyPr/>
        <a:lstStyle/>
        <a:p>
          <a:pPr rtl="0"/>
          <a:r>
            <a:rPr lang="en-US" dirty="0"/>
            <a:t>Schemes based on the use of cryptographic algorithms designed to authenticate the identity of entities</a:t>
          </a:r>
        </a:p>
      </dgm:t>
    </dgm:pt>
    <dgm:pt modelId="{4A260C40-DB56-B748-B643-D6E159BF99E6}" type="parTrans" cxnId="{0B826CB3-5C13-8749-B521-9D90844C2BC3}">
      <dgm:prSet/>
      <dgm:spPr/>
      <dgm:t>
        <a:bodyPr/>
        <a:lstStyle/>
        <a:p>
          <a:endParaRPr lang="en-US"/>
        </a:p>
      </dgm:t>
    </dgm:pt>
    <dgm:pt modelId="{78F15844-6C11-F647-9D0B-37B643F2BD7B}" type="sibTrans" cxnId="{0B826CB3-5C13-8749-B521-9D90844C2BC3}">
      <dgm:prSet/>
      <dgm:spPr/>
      <dgm:t>
        <a:bodyPr/>
        <a:lstStyle/>
        <a:p>
          <a:endParaRPr lang="en-US"/>
        </a:p>
      </dgm:t>
    </dgm:pt>
    <dgm:pt modelId="{1F6100C9-AC3A-1949-8CC0-5E73FFC6C247}" type="pres">
      <dgm:prSet presAssocID="{A8A865E9-8F73-8C4D-8C9D-946DAA44CDE1}" presName="linear" presStyleCnt="0">
        <dgm:presLayoutVars>
          <dgm:dir/>
          <dgm:animLvl val="lvl"/>
          <dgm:resizeHandles val="exact"/>
        </dgm:presLayoutVars>
      </dgm:prSet>
      <dgm:spPr/>
    </dgm:pt>
    <dgm:pt modelId="{28D3523B-AA70-0443-85A7-C9B8C28918B6}" type="pres">
      <dgm:prSet presAssocID="{17C85809-E531-D34A-A695-C76BFCC2C3B7}" presName="parentLin" presStyleCnt="0"/>
      <dgm:spPr/>
    </dgm:pt>
    <dgm:pt modelId="{B1703059-E0C9-6044-B4B9-29AC74FAFF7C}" type="pres">
      <dgm:prSet presAssocID="{17C85809-E531-D34A-A695-C76BFCC2C3B7}" presName="parentLeftMargin" presStyleLbl="node1" presStyleIdx="0" presStyleCnt="4"/>
      <dgm:spPr/>
    </dgm:pt>
    <dgm:pt modelId="{09AB0441-BBC5-4D45-B95D-8771CEC64F8E}" type="pres">
      <dgm:prSet presAssocID="{17C85809-E531-D34A-A695-C76BFCC2C3B7}" presName="parentText" presStyleLbl="node1" presStyleIdx="0" presStyleCnt="4">
        <dgm:presLayoutVars>
          <dgm:chMax val="0"/>
          <dgm:bulletEnabled val="1"/>
        </dgm:presLayoutVars>
      </dgm:prSet>
      <dgm:spPr/>
    </dgm:pt>
    <dgm:pt modelId="{3E43852F-D90F-714B-8EFC-4CDADE1B7A73}" type="pres">
      <dgm:prSet presAssocID="{17C85809-E531-D34A-A695-C76BFCC2C3B7}" presName="negativeSpace" presStyleCnt="0"/>
      <dgm:spPr/>
    </dgm:pt>
    <dgm:pt modelId="{EF79649D-5DF7-4C4A-8100-F58E61B73424}" type="pres">
      <dgm:prSet presAssocID="{17C85809-E531-D34A-A695-C76BFCC2C3B7}" presName="childText" presStyleLbl="conFgAcc1" presStyleIdx="0" presStyleCnt="4">
        <dgm:presLayoutVars>
          <dgm:bulletEnabled val="1"/>
        </dgm:presLayoutVars>
      </dgm:prSet>
      <dgm:spPr/>
    </dgm:pt>
    <dgm:pt modelId="{3732BD2B-CC43-CE4A-93F7-E6068D810609}" type="pres">
      <dgm:prSet presAssocID="{6B315CE9-40FF-C842-89F9-14CABEA76C4E}" presName="spaceBetweenRectangles" presStyleCnt="0"/>
      <dgm:spPr/>
    </dgm:pt>
    <dgm:pt modelId="{075E3689-88B6-DA41-A05C-30A02AF2AFD8}" type="pres">
      <dgm:prSet presAssocID="{4826A316-6A62-FB41-AA5B-AD6E76C56CEE}" presName="parentLin" presStyleCnt="0"/>
      <dgm:spPr/>
    </dgm:pt>
    <dgm:pt modelId="{5D1FC988-0095-234C-9C41-905A5D536F26}" type="pres">
      <dgm:prSet presAssocID="{4826A316-6A62-FB41-AA5B-AD6E76C56CEE}" presName="parentLeftMargin" presStyleLbl="node1" presStyleIdx="0" presStyleCnt="4"/>
      <dgm:spPr/>
    </dgm:pt>
    <dgm:pt modelId="{27A68937-F900-F84A-AA85-B558BAE65B93}" type="pres">
      <dgm:prSet presAssocID="{4826A316-6A62-FB41-AA5B-AD6E76C56CEE}" presName="parentText" presStyleLbl="node1" presStyleIdx="1" presStyleCnt="4">
        <dgm:presLayoutVars>
          <dgm:chMax val="0"/>
          <dgm:bulletEnabled val="1"/>
        </dgm:presLayoutVars>
      </dgm:prSet>
      <dgm:spPr/>
    </dgm:pt>
    <dgm:pt modelId="{5A07EFFA-D356-FD48-8A96-B63B8F1F74EE}" type="pres">
      <dgm:prSet presAssocID="{4826A316-6A62-FB41-AA5B-AD6E76C56CEE}" presName="negativeSpace" presStyleCnt="0"/>
      <dgm:spPr/>
    </dgm:pt>
    <dgm:pt modelId="{CF1E5AC2-A8E9-2B42-A7D7-5D00D665C199}" type="pres">
      <dgm:prSet presAssocID="{4826A316-6A62-FB41-AA5B-AD6E76C56CEE}" presName="childText" presStyleLbl="conFgAcc1" presStyleIdx="1" presStyleCnt="4">
        <dgm:presLayoutVars>
          <dgm:bulletEnabled val="1"/>
        </dgm:presLayoutVars>
      </dgm:prSet>
      <dgm:spPr/>
    </dgm:pt>
    <dgm:pt modelId="{B31FAF5C-0987-7C41-AB22-8BF68C098B54}" type="pres">
      <dgm:prSet presAssocID="{CA08D782-5C4B-C64A-9513-29E70F44B253}" presName="spaceBetweenRectangles" presStyleCnt="0"/>
      <dgm:spPr/>
    </dgm:pt>
    <dgm:pt modelId="{F1C6A395-E65F-4943-A3CD-BA9DD7FD54A5}" type="pres">
      <dgm:prSet presAssocID="{4E16F17B-EA4B-C140-900A-ED7AC5493BC9}" presName="parentLin" presStyleCnt="0"/>
      <dgm:spPr/>
    </dgm:pt>
    <dgm:pt modelId="{6665A120-690D-4448-BB22-BE3F3164867D}" type="pres">
      <dgm:prSet presAssocID="{4E16F17B-EA4B-C140-900A-ED7AC5493BC9}" presName="parentLeftMargin" presStyleLbl="node1" presStyleIdx="1" presStyleCnt="4"/>
      <dgm:spPr/>
    </dgm:pt>
    <dgm:pt modelId="{DDC8679B-4039-FB44-9FC5-7C0CFC8DA074}" type="pres">
      <dgm:prSet presAssocID="{4E16F17B-EA4B-C140-900A-ED7AC5493BC9}" presName="parentText" presStyleLbl="node1" presStyleIdx="2" presStyleCnt="4">
        <dgm:presLayoutVars>
          <dgm:chMax val="0"/>
          <dgm:bulletEnabled val="1"/>
        </dgm:presLayoutVars>
      </dgm:prSet>
      <dgm:spPr/>
    </dgm:pt>
    <dgm:pt modelId="{90E23EAD-FCE3-A046-96AA-607FF8F58541}" type="pres">
      <dgm:prSet presAssocID="{4E16F17B-EA4B-C140-900A-ED7AC5493BC9}" presName="negativeSpace" presStyleCnt="0"/>
      <dgm:spPr/>
    </dgm:pt>
    <dgm:pt modelId="{B298ABCA-4DC3-184D-ADBA-1A26D714420A}" type="pres">
      <dgm:prSet presAssocID="{4E16F17B-EA4B-C140-900A-ED7AC5493BC9}" presName="childText" presStyleLbl="conFgAcc1" presStyleIdx="2" presStyleCnt="4">
        <dgm:presLayoutVars>
          <dgm:bulletEnabled val="1"/>
        </dgm:presLayoutVars>
      </dgm:prSet>
      <dgm:spPr/>
    </dgm:pt>
    <dgm:pt modelId="{7E6C3235-3D9C-CC4E-B2BA-1605C1544C50}" type="pres">
      <dgm:prSet presAssocID="{B3C3AA51-221D-8C40-94C0-3A42231B23D7}" presName="spaceBetweenRectangles" presStyleCnt="0"/>
      <dgm:spPr/>
    </dgm:pt>
    <dgm:pt modelId="{8DEB5556-E126-9142-95EA-3A21B918FA90}" type="pres">
      <dgm:prSet presAssocID="{4D0FC0AD-9BB9-4740-9685-1A83BAD7FADA}" presName="parentLin" presStyleCnt="0"/>
      <dgm:spPr/>
    </dgm:pt>
    <dgm:pt modelId="{2CFEE0AC-DD96-F041-8392-D8F6C5402E7E}" type="pres">
      <dgm:prSet presAssocID="{4D0FC0AD-9BB9-4740-9685-1A83BAD7FADA}" presName="parentLeftMargin" presStyleLbl="node1" presStyleIdx="2" presStyleCnt="4"/>
      <dgm:spPr/>
    </dgm:pt>
    <dgm:pt modelId="{1F18D9D3-969C-0D42-B7EB-3E3DFCC685C5}" type="pres">
      <dgm:prSet presAssocID="{4D0FC0AD-9BB9-4740-9685-1A83BAD7FADA}" presName="parentText" presStyleLbl="node1" presStyleIdx="3" presStyleCnt="4">
        <dgm:presLayoutVars>
          <dgm:chMax val="0"/>
          <dgm:bulletEnabled val="1"/>
        </dgm:presLayoutVars>
      </dgm:prSet>
      <dgm:spPr/>
    </dgm:pt>
    <dgm:pt modelId="{A036B572-C4DA-1F4C-BDB6-FC3C13542011}" type="pres">
      <dgm:prSet presAssocID="{4D0FC0AD-9BB9-4740-9685-1A83BAD7FADA}" presName="negativeSpace" presStyleCnt="0"/>
      <dgm:spPr/>
    </dgm:pt>
    <dgm:pt modelId="{2E50E8BC-01C6-B64E-80B7-07917401575D}" type="pres">
      <dgm:prSet presAssocID="{4D0FC0AD-9BB9-4740-9685-1A83BAD7FADA}" presName="childText" presStyleLbl="conFgAcc1" presStyleIdx="3" presStyleCnt="4">
        <dgm:presLayoutVars>
          <dgm:bulletEnabled val="1"/>
        </dgm:presLayoutVars>
      </dgm:prSet>
      <dgm:spPr/>
    </dgm:pt>
  </dgm:ptLst>
  <dgm:cxnLst>
    <dgm:cxn modelId="{5555A50A-16A2-A04E-9DE4-24434E0027EE}" type="presOf" srcId="{4D0FC0AD-9BB9-4740-9685-1A83BAD7FADA}" destId="{2CFEE0AC-DD96-F041-8392-D8F6C5402E7E}" srcOrd="0" destOrd="0" presId="urn:microsoft.com/office/officeart/2005/8/layout/list1"/>
    <dgm:cxn modelId="{A4100014-7D6F-944F-A9BC-6615707936F6}" type="presOf" srcId="{4E16F17B-EA4B-C140-900A-ED7AC5493BC9}" destId="{DDC8679B-4039-FB44-9FC5-7C0CFC8DA074}" srcOrd="1" destOrd="0" presId="urn:microsoft.com/office/officeart/2005/8/layout/list1"/>
    <dgm:cxn modelId="{71675118-E20F-2041-9A93-80E88CBAC43E}" type="presOf" srcId="{60689245-20DD-0D43-A7E2-2AD9B0F4A94C}" destId="{B298ABCA-4DC3-184D-ADBA-1A26D714420A}" srcOrd="0" destOrd="0" presId="urn:microsoft.com/office/officeart/2005/8/layout/list1"/>
    <dgm:cxn modelId="{CA03671D-3EDF-274E-A581-F58FE5004177}" type="presOf" srcId="{17C85809-E531-D34A-A695-C76BFCC2C3B7}" destId="{09AB0441-BBC5-4D45-B95D-8771CEC64F8E}" srcOrd="1" destOrd="0" presId="urn:microsoft.com/office/officeart/2005/8/layout/list1"/>
    <dgm:cxn modelId="{A6C97F2F-D241-7845-9DC7-E2875F152F5C}" srcId="{4826A316-6A62-FB41-AA5B-AD6E76C56CEE}" destId="{08DFFA7D-82EC-7746-80CE-C67592156E04}" srcOrd="0" destOrd="0" parTransId="{6751D26F-7F9C-114D-A479-73B36B75B1AC}" sibTransId="{B53238FE-E6FB-DD46-9D41-7A538680D93D}"/>
    <dgm:cxn modelId="{44AC403E-20D6-F74C-A9A0-36B6EBD1EA64}" type="presOf" srcId="{17C85809-E531-D34A-A695-C76BFCC2C3B7}" destId="{B1703059-E0C9-6044-B4B9-29AC74FAFF7C}" srcOrd="0" destOrd="0" presId="urn:microsoft.com/office/officeart/2005/8/layout/list1"/>
    <dgm:cxn modelId="{2CBDDD40-BABB-E447-A976-11E9B504C80F}" type="presOf" srcId="{4826A316-6A62-FB41-AA5B-AD6E76C56CEE}" destId="{27A68937-F900-F84A-AA85-B558BAE65B93}" srcOrd="1" destOrd="0" presId="urn:microsoft.com/office/officeart/2005/8/layout/list1"/>
    <dgm:cxn modelId="{62711942-3415-DE4F-9A35-1E37616699A6}" srcId="{4E16F17B-EA4B-C140-900A-ED7AC5493BC9}" destId="{60689245-20DD-0D43-A7E2-2AD9B0F4A94C}" srcOrd="0" destOrd="0" parTransId="{832114DA-CDF4-9348-A50E-7DE25540E982}" sibTransId="{F2A4D417-D406-B54F-805C-EA9ED5016D87}"/>
    <dgm:cxn modelId="{EB248863-8D2C-1343-A706-FAC6BD3C537D}" type="presOf" srcId="{9C23BB73-818D-104B-83E7-F2E6D355F6DD}" destId="{2E50E8BC-01C6-B64E-80B7-07917401575D}" srcOrd="0" destOrd="0" presId="urn:microsoft.com/office/officeart/2005/8/layout/list1"/>
    <dgm:cxn modelId="{9FB6EB43-DE1D-574A-854A-B645FDF0D9CB}" srcId="{A8A865E9-8F73-8C4D-8C9D-946DAA44CDE1}" destId="{4E16F17B-EA4B-C140-900A-ED7AC5493BC9}" srcOrd="2" destOrd="0" parTransId="{F626C53F-2468-1949-890D-3CB35882F688}" sibTransId="{B3C3AA51-221D-8C40-94C0-3A42231B23D7}"/>
    <dgm:cxn modelId="{49AA8B65-5EF7-354F-950B-3F96163763F2}" srcId="{A8A865E9-8F73-8C4D-8C9D-946DAA44CDE1}" destId="{17C85809-E531-D34A-A695-C76BFCC2C3B7}" srcOrd="0" destOrd="0" parTransId="{3D32737A-DC44-FF45-876E-964ECEC81121}" sibTransId="{6B315CE9-40FF-C842-89F9-14CABEA76C4E}"/>
    <dgm:cxn modelId="{70638447-FB6D-6A45-AC94-EA7CDCE2F388}" srcId="{A8A865E9-8F73-8C4D-8C9D-946DAA44CDE1}" destId="{4D0FC0AD-9BB9-4740-9685-1A83BAD7FADA}" srcOrd="3" destOrd="0" parTransId="{87C0809B-B0DD-3540-B895-C6117C82434B}" sibTransId="{A5380326-9050-7D45-AB5E-C2E3C1A38587}"/>
    <dgm:cxn modelId="{E4082375-21D2-9A4D-9DE9-BB14761F78C8}" type="presOf" srcId="{0BB09468-A136-F74B-87A4-076BBCE242C7}" destId="{EF79649D-5DF7-4C4A-8100-F58E61B73424}" srcOrd="0" destOrd="0" presId="urn:microsoft.com/office/officeart/2005/8/layout/list1"/>
    <dgm:cxn modelId="{63EE7B59-DE1C-DA4F-9693-E127007022EC}" srcId="{A8A865E9-8F73-8C4D-8C9D-946DAA44CDE1}" destId="{4826A316-6A62-FB41-AA5B-AD6E76C56CEE}" srcOrd="1" destOrd="0" parTransId="{F0B9644F-E204-D64C-AFA9-94BC1CA62475}" sibTransId="{CA08D782-5C4B-C64A-9513-29E70F44B253}"/>
    <dgm:cxn modelId="{ED61C782-F644-FB4E-8C48-9F4688F75025}" type="presOf" srcId="{4D0FC0AD-9BB9-4740-9685-1A83BAD7FADA}" destId="{1F18D9D3-969C-0D42-B7EB-3E3DFCC685C5}" srcOrd="1" destOrd="0" presId="urn:microsoft.com/office/officeart/2005/8/layout/list1"/>
    <dgm:cxn modelId="{6265A98A-B7BA-7F45-8EEA-B07F7DE670AD}" srcId="{17C85809-E531-D34A-A695-C76BFCC2C3B7}" destId="{0BB09468-A136-F74B-87A4-076BBCE242C7}" srcOrd="0" destOrd="0" parTransId="{E0EFEB3F-8A48-2A46-BFD6-1657AB224D14}" sibTransId="{4F8C06B4-6466-044D-ADB7-2A32123F8854}"/>
    <dgm:cxn modelId="{A4DB6B8D-D489-AC46-884C-1C1B467C384E}" type="presOf" srcId="{4826A316-6A62-FB41-AA5B-AD6E76C56CEE}" destId="{5D1FC988-0095-234C-9C41-905A5D536F26}" srcOrd="0" destOrd="0" presId="urn:microsoft.com/office/officeart/2005/8/layout/list1"/>
    <dgm:cxn modelId="{89AE1C9D-E322-2E4A-B094-5E5ED5CED73F}" type="presOf" srcId="{A8A865E9-8F73-8C4D-8C9D-946DAA44CDE1}" destId="{1F6100C9-AC3A-1949-8CC0-5E73FFC6C247}" srcOrd="0" destOrd="0" presId="urn:microsoft.com/office/officeart/2005/8/layout/list1"/>
    <dgm:cxn modelId="{E91E69A1-AD85-D946-9260-A53AB0D93A84}" type="presOf" srcId="{08DFFA7D-82EC-7746-80CE-C67592156E04}" destId="{CF1E5AC2-A8E9-2B42-A7D7-5D00D665C199}" srcOrd="0" destOrd="0" presId="urn:microsoft.com/office/officeart/2005/8/layout/list1"/>
    <dgm:cxn modelId="{0B826CB3-5C13-8749-B521-9D90844C2BC3}" srcId="{4D0FC0AD-9BB9-4740-9685-1A83BAD7FADA}" destId="{9C23BB73-818D-104B-83E7-F2E6D355F6DD}" srcOrd="0" destOrd="0" parTransId="{4A260C40-DB56-B748-B643-D6E159BF99E6}" sibTransId="{78F15844-6C11-F647-9D0B-37B643F2BD7B}"/>
    <dgm:cxn modelId="{B81C04C1-A835-D54C-B674-DAAED4A3DFE6}" type="presOf" srcId="{4E16F17B-EA4B-C140-900A-ED7AC5493BC9}" destId="{6665A120-690D-4448-BB22-BE3F3164867D}" srcOrd="0" destOrd="0" presId="urn:microsoft.com/office/officeart/2005/8/layout/list1"/>
    <dgm:cxn modelId="{EF6FE6FE-F731-CA4F-96D6-6F8892FEBFB7}" type="presParOf" srcId="{1F6100C9-AC3A-1949-8CC0-5E73FFC6C247}" destId="{28D3523B-AA70-0443-85A7-C9B8C28918B6}" srcOrd="0" destOrd="0" presId="urn:microsoft.com/office/officeart/2005/8/layout/list1"/>
    <dgm:cxn modelId="{92BBAAE2-9B1A-ED48-9753-BD07E160C11D}" type="presParOf" srcId="{28D3523B-AA70-0443-85A7-C9B8C28918B6}" destId="{B1703059-E0C9-6044-B4B9-29AC74FAFF7C}" srcOrd="0" destOrd="0" presId="urn:microsoft.com/office/officeart/2005/8/layout/list1"/>
    <dgm:cxn modelId="{EFAAD1E7-C142-CD48-82D7-A67195A907A5}" type="presParOf" srcId="{28D3523B-AA70-0443-85A7-C9B8C28918B6}" destId="{09AB0441-BBC5-4D45-B95D-8771CEC64F8E}" srcOrd="1" destOrd="0" presId="urn:microsoft.com/office/officeart/2005/8/layout/list1"/>
    <dgm:cxn modelId="{DF30FC6E-1A85-694C-82AF-C8EE6FF684CD}" type="presParOf" srcId="{1F6100C9-AC3A-1949-8CC0-5E73FFC6C247}" destId="{3E43852F-D90F-714B-8EFC-4CDADE1B7A73}" srcOrd="1" destOrd="0" presId="urn:microsoft.com/office/officeart/2005/8/layout/list1"/>
    <dgm:cxn modelId="{6B90F097-C2B9-6449-AE62-C7277518821F}" type="presParOf" srcId="{1F6100C9-AC3A-1949-8CC0-5E73FFC6C247}" destId="{EF79649D-5DF7-4C4A-8100-F58E61B73424}" srcOrd="2" destOrd="0" presId="urn:microsoft.com/office/officeart/2005/8/layout/list1"/>
    <dgm:cxn modelId="{E4231BE3-A076-844F-88AA-BB858AC51527}" type="presParOf" srcId="{1F6100C9-AC3A-1949-8CC0-5E73FFC6C247}" destId="{3732BD2B-CC43-CE4A-93F7-E6068D810609}" srcOrd="3" destOrd="0" presId="urn:microsoft.com/office/officeart/2005/8/layout/list1"/>
    <dgm:cxn modelId="{08612255-B28F-CA46-9971-E5AD3DA44617}" type="presParOf" srcId="{1F6100C9-AC3A-1949-8CC0-5E73FFC6C247}" destId="{075E3689-88B6-DA41-A05C-30A02AF2AFD8}" srcOrd="4" destOrd="0" presId="urn:microsoft.com/office/officeart/2005/8/layout/list1"/>
    <dgm:cxn modelId="{E8E2B211-C8F4-C745-985E-03BF8A893F03}" type="presParOf" srcId="{075E3689-88B6-DA41-A05C-30A02AF2AFD8}" destId="{5D1FC988-0095-234C-9C41-905A5D536F26}" srcOrd="0" destOrd="0" presId="urn:microsoft.com/office/officeart/2005/8/layout/list1"/>
    <dgm:cxn modelId="{3C9E7BDF-B59A-974F-9A25-2ACCACAF610C}" type="presParOf" srcId="{075E3689-88B6-DA41-A05C-30A02AF2AFD8}" destId="{27A68937-F900-F84A-AA85-B558BAE65B93}" srcOrd="1" destOrd="0" presId="urn:microsoft.com/office/officeart/2005/8/layout/list1"/>
    <dgm:cxn modelId="{838672C0-A278-CD49-8203-0814DD377D7D}" type="presParOf" srcId="{1F6100C9-AC3A-1949-8CC0-5E73FFC6C247}" destId="{5A07EFFA-D356-FD48-8A96-B63B8F1F74EE}" srcOrd="5" destOrd="0" presId="urn:microsoft.com/office/officeart/2005/8/layout/list1"/>
    <dgm:cxn modelId="{85448201-3A89-B24F-BAA5-E8931E9E2AE9}" type="presParOf" srcId="{1F6100C9-AC3A-1949-8CC0-5E73FFC6C247}" destId="{CF1E5AC2-A8E9-2B42-A7D7-5D00D665C199}" srcOrd="6" destOrd="0" presId="urn:microsoft.com/office/officeart/2005/8/layout/list1"/>
    <dgm:cxn modelId="{7E155DC5-9D40-8F40-A3AA-B493C8E4E15C}" type="presParOf" srcId="{1F6100C9-AC3A-1949-8CC0-5E73FFC6C247}" destId="{B31FAF5C-0987-7C41-AB22-8BF68C098B54}" srcOrd="7" destOrd="0" presId="urn:microsoft.com/office/officeart/2005/8/layout/list1"/>
    <dgm:cxn modelId="{918342C9-C2C4-9949-8BB8-0D8A2430D18C}" type="presParOf" srcId="{1F6100C9-AC3A-1949-8CC0-5E73FFC6C247}" destId="{F1C6A395-E65F-4943-A3CD-BA9DD7FD54A5}" srcOrd="8" destOrd="0" presId="urn:microsoft.com/office/officeart/2005/8/layout/list1"/>
    <dgm:cxn modelId="{9B3FFDC2-C49D-5846-8E8F-E35155FEF276}" type="presParOf" srcId="{F1C6A395-E65F-4943-A3CD-BA9DD7FD54A5}" destId="{6665A120-690D-4448-BB22-BE3F3164867D}" srcOrd="0" destOrd="0" presId="urn:microsoft.com/office/officeart/2005/8/layout/list1"/>
    <dgm:cxn modelId="{F16EA82B-935F-7B42-85F9-90666121697A}" type="presParOf" srcId="{F1C6A395-E65F-4943-A3CD-BA9DD7FD54A5}" destId="{DDC8679B-4039-FB44-9FC5-7C0CFC8DA074}" srcOrd="1" destOrd="0" presId="urn:microsoft.com/office/officeart/2005/8/layout/list1"/>
    <dgm:cxn modelId="{4411E86A-E4A5-494E-9677-E4194B44DFA2}" type="presParOf" srcId="{1F6100C9-AC3A-1949-8CC0-5E73FFC6C247}" destId="{90E23EAD-FCE3-A046-96AA-607FF8F58541}" srcOrd="9" destOrd="0" presId="urn:microsoft.com/office/officeart/2005/8/layout/list1"/>
    <dgm:cxn modelId="{30332CD1-C751-A54B-BE8D-618ED9F9B4C5}" type="presParOf" srcId="{1F6100C9-AC3A-1949-8CC0-5E73FFC6C247}" destId="{B298ABCA-4DC3-184D-ADBA-1A26D714420A}" srcOrd="10" destOrd="0" presId="urn:microsoft.com/office/officeart/2005/8/layout/list1"/>
    <dgm:cxn modelId="{E9E33D7F-D931-224F-8813-69ECCF9FBBC7}" type="presParOf" srcId="{1F6100C9-AC3A-1949-8CC0-5E73FFC6C247}" destId="{7E6C3235-3D9C-CC4E-B2BA-1605C1544C50}" srcOrd="11" destOrd="0" presId="urn:microsoft.com/office/officeart/2005/8/layout/list1"/>
    <dgm:cxn modelId="{46699D2F-AD47-A942-A6AD-1F61A5496AA7}" type="presParOf" srcId="{1F6100C9-AC3A-1949-8CC0-5E73FFC6C247}" destId="{8DEB5556-E126-9142-95EA-3A21B918FA90}" srcOrd="12" destOrd="0" presId="urn:microsoft.com/office/officeart/2005/8/layout/list1"/>
    <dgm:cxn modelId="{4CE01CB0-3489-FA49-AED0-7A8F5B208BD2}" type="presParOf" srcId="{8DEB5556-E126-9142-95EA-3A21B918FA90}" destId="{2CFEE0AC-DD96-F041-8392-D8F6C5402E7E}" srcOrd="0" destOrd="0" presId="urn:microsoft.com/office/officeart/2005/8/layout/list1"/>
    <dgm:cxn modelId="{551B29E0-38B8-9549-A716-3A0C5538FBB9}" type="presParOf" srcId="{8DEB5556-E126-9142-95EA-3A21B918FA90}" destId="{1F18D9D3-969C-0D42-B7EB-3E3DFCC685C5}" srcOrd="1" destOrd="0" presId="urn:microsoft.com/office/officeart/2005/8/layout/list1"/>
    <dgm:cxn modelId="{34C16CAF-342A-B44B-AC12-36B8A506B281}" type="presParOf" srcId="{1F6100C9-AC3A-1949-8CC0-5E73FFC6C247}" destId="{A036B572-C4DA-1F4C-BDB6-FC3C13542011}" srcOrd="13" destOrd="0" presId="urn:microsoft.com/office/officeart/2005/8/layout/list1"/>
    <dgm:cxn modelId="{C3DEF22D-882F-5242-A186-A4F0733C4043}" type="presParOf" srcId="{1F6100C9-AC3A-1949-8CC0-5E73FFC6C247}" destId="{2E50E8BC-01C6-B64E-80B7-07917401575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103761-6601-2B43-9CF1-246C3C5EF731}"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9A7ED73-C1E4-F041-A5EF-5905ABF5F728}">
      <dgm:prSet custT="1"/>
      <dgm:spPr/>
      <dgm:t>
        <a:bodyPr/>
        <a:lstStyle/>
        <a:p>
          <a:pPr rtl="0"/>
          <a:r>
            <a:rPr lang="en-US" sz="4000" dirty="0"/>
            <a:t>measures to deter, prevent, detect, and correct security violations that involve the transmission of information</a:t>
          </a:r>
        </a:p>
      </dgm:t>
    </dgm:pt>
    <dgm:pt modelId="{B014D31D-DF95-7F49-A5A8-EC99B0DC8F92}" type="parTrans" cxnId="{01858C36-334F-2F4F-AEE1-60B5A33C9CD1}">
      <dgm:prSet/>
      <dgm:spPr/>
      <dgm:t>
        <a:bodyPr/>
        <a:lstStyle/>
        <a:p>
          <a:endParaRPr lang="en-US"/>
        </a:p>
      </dgm:t>
    </dgm:pt>
    <dgm:pt modelId="{0751E680-D1F4-C14F-870E-E7DEA16D53EA}" type="sibTrans" cxnId="{01858C36-334F-2F4F-AEE1-60B5A33C9CD1}">
      <dgm:prSet/>
      <dgm:spPr/>
      <dgm:t>
        <a:bodyPr/>
        <a:lstStyle/>
        <a:p>
          <a:endParaRPr lang="en-US"/>
        </a:p>
      </dgm:t>
    </dgm:pt>
    <dgm:pt modelId="{93859815-FA1F-A240-9482-8B01C076AAA1}" type="pres">
      <dgm:prSet presAssocID="{76103761-6601-2B43-9CF1-246C3C5EF731}" presName="Name0" presStyleCnt="0">
        <dgm:presLayoutVars>
          <dgm:chMax val="7"/>
          <dgm:dir/>
          <dgm:animLvl val="lvl"/>
          <dgm:resizeHandles val="exact"/>
        </dgm:presLayoutVars>
      </dgm:prSet>
      <dgm:spPr/>
    </dgm:pt>
    <dgm:pt modelId="{0BF2D17F-FDC7-5E41-913C-7320207E3EFD}" type="pres">
      <dgm:prSet presAssocID="{B9A7ED73-C1E4-F041-A5EF-5905ABF5F728}" presName="circle1" presStyleLbl="node1" presStyleIdx="0" presStyleCnt="1"/>
      <dgm:spPr/>
    </dgm:pt>
    <dgm:pt modelId="{4CB2B7FD-1EE5-6341-9413-8963DF4B6A80}" type="pres">
      <dgm:prSet presAssocID="{B9A7ED73-C1E4-F041-A5EF-5905ABF5F728}" presName="space" presStyleCnt="0"/>
      <dgm:spPr/>
    </dgm:pt>
    <dgm:pt modelId="{EDE61423-D6AA-924B-BA21-65B335249D0C}" type="pres">
      <dgm:prSet presAssocID="{B9A7ED73-C1E4-F041-A5EF-5905ABF5F728}" presName="rect1" presStyleLbl="alignAcc1" presStyleIdx="0" presStyleCnt="1"/>
      <dgm:spPr/>
    </dgm:pt>
    <dgm:pt modelId="{6D68B4B1-F9AA-CF47-9406-5311E7D92ECC}" type="pres">
      <dgm:prSet presAssocID="{B9A7ED73-C1E4-F041-A5EF-5905ABF5F728}" presName="rect1ParTxNoCh" presStyleLbl="alignAcc1" presStyleIdx="0" presStyleCnt="1">
        <dgm:presLayoutVars>
          <dgm:chMax val="1"/>
          <dgm:bulletEnabled val="1"/>
        </dgm:presLayoutVars>
      </dgm:prSet>
      <dgm:spPr/>
    </dgm:pt>
  </dgm:ptLst>
  <dgm:cxnLst>
    <dgm:cxn modelId="{01858C36-334F-2F4F-AEE1-60B5A33C9CD1}" srcId="{76103761-6601-2B43-9CF1-246C3C5EF731}" destId="{B9A7ED73-C1E4-F041-A5EF-5905ABF5F728}" srcOrd="0" destOrd="0" parTransId="{B014D31D-DF95-7F49-A5A8-EC99B0DC8F92}" sibTransId="{0751E680-D1F4-C14F-870E-E7DEA16D53EA}"/>
    <dgm:cxn modelId="{5DD6CA42-41D6-9C45-BDDF-3B37D3024D84}" type="presOf" srcId="{B9A7ED73-C1E4-F041-A5EF-5905ABF5F728}" destId="{EDE61423-D6AA-924B-BA21-65B335249D0C}" srcOrd="0" destOrd="0" presId="urn:microsoft.com/office/officeart/2005/8/layout/target3"/>
    <dgm:cxn modelId="{7E9EE891-4148-2D48-B903-812B05FFFEDF}" type="presOf" srcId="{B9A7ED73-C1E4-F041-A5EF-5905ABF5F728}" destId="{6D68B4B1-F9AA-CF47-9406-5311E7D92ECC}" srcOrd="1" destOrd="0" presId="urn:microsoft.com/office/officeart/2005/8/layout/target3"/>
    <dgm:cxn modelId="{958C44D3-80F3-B849-9CD2-946ABB7CE7EB}" type="presOf" srcId="{76103761-6601-2B43-9CF1-246C3C5EF731}" destId="{93859815-FA1F-A240-9482-8B01C076AAA1}" srcOrd="0" destOrd="0" presId="urn:microsoft.com/office/officeart/2005/8/layout/target3"/>
    <dgm:cxn modelId="{0983B420-C250-8140-A70C-93A288D0DA4C}" type="presParOf" srcId="{93859815-FA1F-A240-9482-8B01C076AAA1}" destId="{0BF2D17F-FDC7-5E41-913C-7320207E3EFD}" srcOrd="0" destOrd="0" presId="urn:microsoft.com/office/officeart/2005/8/layout/target3"/>
    <dgm:cxn modelId="{8D33D23D-F7F7-8644-B79D-5214F4BCF338}" type="presParOf" srcId="{93859815-FA1F-A240-9482-8B01C076AAA1}" destId="{4CB2B7FD-1EE5-6341-9413-8963DF4B6A80}" srcOrd="1" destOrd="0" presId="urn:microsoft.com/office/officeart/2005/8/layout/target3"/>
    <dgm:cxn modelId="{44CA441E-F8D1-7B4D-AEA8-DCAE9DDF171E}" type="presParOf" srcId="{93859815-FA1F-A240-9482-8B01C076AAA1}" destId="{EDE61423-D6AA-924B-BA21-65B335249D0C}" srcOrd="2" destOrd="0" presId="urn:microsoft.com/office/officeart/2005/8/layout/target3"/>
    <dgm:cxn modelId="{02EE2BAB-FEFC-9F4F-8694-F4A0918A53F5}" type="presParOf" srcId="{93859815-FA1F-A240-9482-8B01C076AAA1}" destId="{6D68B4B1-F9AA-CF47-9406-5311E7D92ECC}"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a:effectLst>
                <a:outerShdw blurRad="38100" dist="38100" dir="2700000" algn="tl">
                  <a:srgbClr val="000000">
                    <a:alpha val="43137"/>
                  </a:srgbClr>
                </a:outerShdw>
              </a:effectLst>
            </a:rPr>
            <a:t>Confidentiality</a:t>
          </a: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a:t>Data confidentiality</a:t>
          </a:r>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1600" dirty="0"/>
            <a:t>Assures that private or confidential information is not made available or disclosed to unauthorized individuals</a:t>
          </a:r>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1800" dirty="0"/>
            <a:t>Privacy</a:t>
          </a:r>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1600" dirty="0"/>
            <a:t>Assures that individuals control or influence what information related to them may be collected and stored and by whom and to whom that information may be disclosed</a:t>
          </a:r>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F3872A23-839C-1747-AB33-A007ED5DF65D}">
      <dgm:prSet custT="1"/>
      <dgm:spPr/>
      <dgm:t>
        <a:bodyPr/>
        <a:lstStyle/>
        <a:p>
          <a:pPr rtl="0"/>
          <a:r>
            <a:rPr lang="en-US" sz="2400" dirty="0">
              <a:effectLst>
                <a:outerShdw blurRad="38100" dist="38100" dir="2700000" algn="tl">
                  <a:srgbClr val="000000">
                    <a:alpha val="43137"/>
                  </a:srgbClr>
                </a:outerShdw>
              </a:effectLst>
            </a:rPr>
            <a:t>Integrity</a:t>
          </a: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30C38FF5-4429-4F4C-911B-2DB9C33D340B}">
      <dgm:prSet custT="1"/>
      <dgm:spPr/>
      <dgm:t>
        <a:bodyPr/>
        <a:lstStyle/>
        <a:p>
          <a:pPr rtl="0"/>
          <a:r>
            <a:rPr lang="en-US" sz="1800" dirty="0"/>
            <a:t>Data integrity</a:t>
          </a:r>
        </a:p>
      </dgm:t>
    </dgm:pt>
    <dgm:pt modelId="{8DBD0CAE-0231-974F-9D69-6657F24E7DCA}" type="parTrans" cxnId="{8953D3BF-2230-534A-9B89-056768195C29}">
      <dgm:prSet/>
      <dgm:spPr/>
      <dgm:t>
        <a:bodyPr/>
        <a:lstStyle/>
        <a:p>
          <a:endParaRPr lang="en-US"/>
        </a:p>
      </dgm:t>
    </dgm:pt>
    <dgm:pt modelId="{B9D7464F-75F1-024C-93FF-ED77A560A090}" type="sibTrans" cxnId="{8953D3BF-2230-534A-9B89-056768195C29}">
      <dgm:prSet/>
      <dgm:spPr/>
      <dgm:t>
        <a:bodyPr/>
        <a:lstStyle/>
        <a:p>
          <a:endParaRPr lang="en-US"/>
        </a:p>
      </dgm:t>
    </dgm:pt>
    <dgm:pt modelId="{5EC57D55-CC39-D948-9995-0869E97B52DF}">
      <dgm:prSet custT="1"/>
      <dgm:spPr/>
      <dgm:t>
        <a:bodyPr/>
        <a:lstStyle/>
        <a:p>
          <a:pPr rtl="0"/>
          <a:r>
            <a:rPr lang="en-US" sz="1600" dirty="0"/>
            <a:t>Assures that  information and programs are changed only in a specified and authorized manner</a:t>
          </a:r>
        </a:p>
      </dgm:t>
    </dgm:pt>
    <dgm:pt modelId="{7C3D7C39-71A3-384D-AA17-F9AD29D02448}" type="parTrans" cxnId="{A19449C7-69B0-2245-9777-8722538727D4}">
      <dgm:prSet/>
      <dgm:spPr/>
      <dgm:t>
        <a:bodyPr/>
        <a:lstStyle/>
        <a:p>
          <a:endParaRPr lang="en-US"/>
        </a:p>
      </dgm:t>
    </dgm:pt>
    <dgm:pt modelId="{BB5E1D67-125C-674D-9A42-4609F9776AE3}" type="sibTrans" cxnId="{A19449C7-69B0-2245-9777-8722538727D4}">
      <dgm:prSet/>
      <dgm:spPr/>
      <dgm:t>
        <a:bodyPr/>
        <a:lstStyle/>
        <a:p>
          <a:endParaRPr lang="en-US"/>
        </a:p>
      </dgm:t>
    </dgm:pt>
    <dgm:pt modelId="{99C0CDBE-7000-E147-B141-77FBFC00B277}">
      <dgm:prSet custT="1"/>
      <dgm:spPr/>
      <dgm:t>
        <a:bodyPr/>
        <a:lstStyle/>
        <a:p>
          <a:pPr rtl="0"/>
          <a:r>
            <a:rPr lang="en-US" sz="1800" dirty="0"/>
            <a:t>System integrity</a:t>
          </a:r>
        </a:p>
      </dgm:t>
    </dgm:pt>
    <dgm:pt modelId="{D346A79B-05B5-7149-AC3F-BC6AF45DD253}" type="parTrans" cxnId="{BD025F01-050B-2B4D-8EC1-B6B50D422BD2}">
      <dgm:prSet/>
      <dgm:spPr/>
      <dgm:t>
        <a:bodyPr/>
        <a:lstStyle/>
        <a:p>
          <a:endParaRPr lang="en-US"/>
        </a:p>
      </dgm:t>
    </dgm:pt>
    <dgm:pt modelId="{CE4224DA-4BFC-D447-9F60-37A065135669}" type="sibTrans" cxnId="{BD025F01-050B-2B4D-8EC1-B6B50D422BD2}">
      <dgm:prSet/>
      <dgm:spPr/>
      <dgm:t>
        <a:bodyPr/>
        <a:lstStyle/>
        <a:p>
          <a:endParaRPr lang="en-US"/>
        </a:p>
      </dgm:t>
    </dgm:pt>
    <dgm:pt modelId="{4CB84985-FB77-9F46-A053-B23E4ED6EAA5}">
      <dgm:prSet custT="1"/>
      <dgm:spPr/>
      <dgm:t>
        <a:bodyPr/>
        <a:lstStyle/>
        <a:p>
          <a:pPr rtl="0"/>
          <a:r>
            <a:rPr lang="en-US" sz="1600" dirty="0"/>
            <a:t>Assures that a system performs its intended function in an unimpaired manner, free from deliberate or inadvertent unauthorized manipulation of the system</a:t>
          </a:r>
        </a:p>
      </dgm:t>
    </dgm:pt>
    <dgm:pt modelId="{3B6A8F58-5086-FA4C-84B2-881E07C372DA}" type="parTrans" cxnId="{60C79975-4612-B84E-ADAE-E7D23679E458}">
      <dgm:prSet/>
      <dgm:spPr/>
      <dgm:t>
        <a:bodyPr/>
        <a:lstStyle/>
        <a:p>
          <a:endParaRPr lang="en-US"/>
        </a:p>
      </dgm:t>
    </dgm:pt>
    <dgm:pt modelId="{8C77420A-6DC8-9941-BB17-4E1A0249EBE1}" type="sibTrans" cxnId="{60C79975-4612-B84E-ADAE-E7D23679E458}">
      <dgm:prSet/>
      <dgm:spPr/>
      <dgm:t>
        <a:bodyPr/>
        <a:lstStyle/>
        <a:p>
          <a:endParaRPr lang="en-US"/>
        </a:p>
      </dgm:t>
    </dgm:pt>
    <dgm:pt modelId="{8E786CE7-B556-B840-8BF5-6292FDE95AEE}">
      <dgm:prSet custT="1"/>
      <dgm:spPr/>
      <dgm:t>
        <a:bodyPr/>
        <a:lstStyle/>
        <a:p>
          <a:pPr rtl="0"/>
          <a:r>
            <a:rPr lang="en-US" sz="2400" dirty="0">
              <a:effectLst>
                <a:outerShdw blurRad="38100" dist="38100" dir="2700000" algn="tl">
                  <a:srgbClr val="000000">
                    <a:alpha val="43137"/>
                  </a:srgbClr>
                </a:outerShdw>
              </a:effectLst>
            </a:rPr>
            <a:t>Availability</a:t>
          </a: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a:t>Assures that systems work promptly and service is not denied to authorized users</a:t>
          </a:r>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pt>
    <dgm:pt modelId="{6049758F-6852-7E48-A5F6-439FA44B34F9}" type="pres">
      <dgm:prSet presAssocID="{318A4174-A7E5-9F48-9C92-954100843372}" presName="parentText" presStyleLbl="node1" presStyleIdx="0" presStyleCnt="3">
        <dgm:presLayoutVars>
          <dgm:chMax val="0"/>
          <dgm:bulletEnabled val="1"/>
        </dgm:presLayoutVars>
      </dgm:prSet>
      <dgm:spPr/>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pt>
    <dgm:pt modelId="{D865B79C-0930-C042-ADB5-25A0D1DA2B7F}" type="pres">
      <dgm:prSet presAssocID="{F3872A23-839C-1747-AB33-A007ED5DF65D}" presName="parentText" presStyleLbl="node1" presStyleIdx="1" presStyleCnt="3">
        <dgm:presLayoutVars>
          <dgm:chMax val="0"/>
          <dgm:bulletEnabled val="1"/>
        </dgm:presLayoutVars>
      </dgm:prSet>
      <dgm:spPr/>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pt>
    <dgm:pt modelId="{667DCDD7-116F-2549-8EDA-F2F25FC22E3F}" type="pres">
      <dgm:prSet presAssocID="{8E786CE7-B556-B840-8BF5-6292FDE95AEE}" presName="parentText" presStyleLbl="node1" presStyleIdx="2" presStyleCnt="3">
        <dgm:presLayoutVars>
          <dgm:chMax val="0"/>
          <dgm:bulletEnabled val="1"/>
        </dgm:presLayoutVars>
      </dgm:prSet>
      <dgm:spPr/>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pt>
  </dgm:ptLst>
  <dgm:cxnLst>
    <dgm:cxn modelId="{BD025F01-050B-2B4D-8EC1-B6B50D422BD2}" srcId="{F3872A23-839C-1747-AB33-A007ED5DF65D}" destId="{99C0CDBE-7000-E147-B141-77FBFC00B277}" srcOrd="1" destOrd="0" parTransId="{D346A79B-05B5-7149-AC3F-BC6AF45DD253}" sibTransId="{CE4224DA-4BFC-D447-9F60-37A065135669}"/>
    <dgm:cxn modelId="{A3F98014-D4A0-9049-8EF1-A13A5068B265}" type="presOf" srcId="{5EC57D55-CC39-D948-9995-0869E97B52DF}" destId="{4DA3C829-4C77-2E4B-ACF0-22E49FD0F419}" srcOrd="0" destOrd="1"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F8D7F121-AE8A-A940-A005-331FE9932BED}" type="presOf" srcId="{A06EF79B-B678-0A4D-B154-D65B70B0BE8B}" destId="{CC27436A-1E4D-D84D-A7FC-05F0DE392564}" srcOrd="0" destOrd="0" presId="urn:microsoft.com/office/officeart/2005/8/layout/list1"/>
    <dgm:cxn modelId="{7FCFAB22-8F9D-3340-B418-F597D0B6B50F}" type="presOf" srcId="{318A4174-A7E5-9F48-9C92-954100843372}" destId="{6049758F-6852-7E48-A5F6-439FA44B34F9}" srcOrd="1" destOrd="0" presId="urn:microsoft.com/office/officeart/2005/8/layout/list1"/>
    <dgm:cxn modelId="{EB142F24-E3E0-AD4B-B2A0-95DF667E0C43}" srcId="{318A4174-A7E5-9F48-9C92-954100843372}" destId="{6035E519-D43A-9845-9BBF-8E7DF74F833D}" srcOrd="1" destOrd="0" parTransId="{37E13955-F314-494E-ADAB-DC93BBB4BEE0}" sibTransId="{B593D6B0-D808-2143-AB3A-690922D49438}"/>
    <dgm:cxn modelId="{B26DAA2B-90AF-474A-B94C-F25B0C705904}" type="presOf" srcId="{6035E519-D43A-9845-9BBF-8E7DF74F833D}" destId="{5A498C14-EC1A-C044-AC9A-2483F9CB7F7A}" srcOrd="0" destOrd="2" presId="urn:microsoft.com/office/officeart/2005/8/layout/list1"/>
    <dgm:cxn modelId="{67B8EB2D-A751-1D4A-914D-D2AD4733CBBD}" srcId="{21A9F706-8CA7-D446-8BEA-2B90D05E4FEB}" destId="{B21E9014-F1B9-5E49-94EA-5CCB3041C961}" srcOrd="0" destOrd="0" parTransId="{67DCBDF3-A0A9-6D4B-A351-488C0AF72F07}" sibTransId="{B7B36CEC-824D-0D4D-93BF-4BDBA5F7D673}"/>
    <dgm:cxn modelId="{24AB1A32-6A90-5B4D-A526-8F7A661AA4D0}" type="presOf" srcId="{99C0CDBE-7000-E147-B141-77FBFC00B277}" destId="{4DA3C829-4C77-2E4B-ACF0-22E49FD0F419}" srcOrd="0" destOrd="2" presId="urn:microsoft.com/office/officeart/2005/8/layout/list1"/>
    <dgm:cxn modelId="{08869938-FC8F-5945-BF51-76A1B28B9BF2}" type="presOf" srcId="{B21E9014-F1B9-5E49-94EA-5CCB3041C961}" destId="{5A498C14-EC1A-C044-AC9A-2483F9CB7F7A}" srcOrd="0" destOrd="1" presId="urn:microsoft.com/office/officeart/2005/8/layout/list1"/>
    <dgm:cxn modelId="{B527C861-6325-BB45-A210-1A0356F330EC}" type="presOf" srcId="{F3872A23-839C-1747-AB33-A007ED5DF65D}" destId="{45CC6D00-5084-F54C-BAB6-84E192FA5172}" srcOrd="0" destOrd="0" presId="urn:microsoft.com/office/officeart/2005/8/layout/list1"/>
    <dgm:cxn modelId="{DA5E7566-1D55-3244-AE6E-9A037D45F2C2}" type="presOf" srcId="{8E786CE7-B556-B840-8BF5-6292FDE95AEE}" destId="{66FCA555-5B0A-5E4D-9599-E70C35274D14}" srcOrd="0" destOrd="0" presId="urn:microsoft.com/office/officeart/2005/8/layout/list1"/>
    <dgm:cxn modelId="{B2A1CB68-708C-9340-8839-20BCA6AAAC86}" type="presOf" srcId="{F3872A23-839C-1747-AB33-A007ED5DF65D}" destId="{D865B79C-0930-C042-ADB5-25A0D1DA2B7F}" srcOrd="1" destOrd="0" presId="urn:microsoft.com/office/officeart/2005/8/layout/list1"/>
    <dgm:cxn modelId="{8B03144A-2471-7A4B-AFB0-A8FACCEB2AFC}" type="presOf" srcId="{30C38FF5-4429-4F4C-911B-2DB9C33D340B}" destId="{4DA3C829-4C77-2E4B-ACF0-22E49FD0F419}" srcOrd="0" destOrd="0" presId="urn:microsoft.com/office/officeart/2005/8/layout/list1"/>
    <dgm:cxn modelId="{8E4F3C6D-32B7-2547-BA73-3DC25943CCF2}" type="presOf" srcId="{69FCB829-A180-964B-A24B-0C706AD3D91E}" destId="{5A498C14-EC1A-C044-AC9A-2483F9CB7F7A}" srcOrd="0" destOrd="3"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C0ED1F73-19FA-4347-BFA9-88092C8EA421}" srcId="{8E786CE7-B556-B840-8BF5-6292FDE95AEE}" destId="{A06EF79B-B678-0A4D-B154-D65B70B0BE8B}" srcOrd="0" destOrd="0" parTransId="{6FA206AC-30F8-C544-9604-2CA8E53FFCEF}" sibTransId="{4467D7CD-857D-764C-811B-82D854FAD4EF}"/>
    <dgm:cxn modelId="{60C79975-4612-B84E-ADAE-E7D23679E458}" srcId="{99C0CDBE-7000-E147-B141-77FBFC00B277}" destId="{4CB84985-FB77-9F46-A053-B23E4ED6EAA5}" srcOrd="0" destOrd="0" parTransId="{3B6A8F58-5086-FA4C-84B2-881E07C372DA}" sibTransId="{8C77420A-6DC8-9941-BB17-4E1A0249EBE1}"/>
    <dgm:cxn modelId="{5FA5EE85-90D0-9C44-9DB1-B848B02A0240}" type="presOf" srcId="{8E786CE7-B556-B840-8BF5-6292FDE95AEE}" destId="{667DCDD7-116F-2549-8EDA-F2F25FC22E3F}" srcOrd="1" destOrd="0"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2862A91-4742-9046-AABC-1F22D701418F}" srcId="{2567974E-4399-F548-A0B8-9EB94BC45965}" destId="{F3872A23-839C-1747-AB33-A007ED5DF65D}" srcOrd="1" destOrd="0" parTransId="{EEC11D0C-BB0A-F943-AF4F-730C5809D2BC}" sibTransId="{CDD11628-B4FB-FE42-B97F-A4ACD852F9CF}"/>
    <dgm:cxn modelId="{4C8450A0-2E6D-D744-9A9B-F6CEFB047CEC}" type="presOf" srcId="{4CB84985-FB77-9F46-A053-B23E4ED6EAA5}" destId="{4DA3C829-4C77-2E4B-ACF0-22E49FD0F419}" srcOrd="0" destOrd="3" presId="urn:microsoft.com/office/officeart/2005/8/layout/list1"/>
    <dgm:cxn modelId="{52F6F6B9-D8A9-5543-B849-F0BAAA55F45B}" type="presOf" srcId="{21A9F706-8CA7-D446-8BEA-2B90D05E4FEB}" destId="{5A498C14-EC1A-C044-AC9A-2483F9CB7F7A}" srcOrd="0" destOrd="0" presId="urn:microsoft.com/office/officeart/2005/8/layout/list1"/>
    <dgm:cxn modelId="{1A0C63BB-E837-FC47-BF44-A889B511BE1E}" srcId="{2567974E-4399-F548-A0B8-9EB94BC45965}" destId="{8E786CE7-B556-B840-8BF5-6292FDE95AEE}" srcOrd="2" destOrd="0" parTransId="{D7C53212-50CB-E041-B8A6-7C37BFF256F2}" sibTransId="{00A03D01-DA6F-F048-BC29-58C578B54D42}"/>
    <dgm:cxn modelId="{8953D3BF-2230-534A-9B89-056768195C29}" srcId="{F3872A23-839C-1747-AB33-A007ED5DF65D}" destId="{30C38FF5-4429-4F4C-911B-2DB9C33D340B}" srcOrd="0" destOrd="0" parTransId="{8DBD0CAE-0231-974F-9D69-6657F24E7DCA}" sibTransId="{B9D7464F-75F1-024C-93FF-ED77A560A090}"/>
    <dgm:cxn modelId="{A19449C7-69B0-2245-9777-8722538727D4}" srcId="{30C38FF5-4429-4F4C-911B-2DB9C33D340B}" destId="{5EC57D55-CC39-D948-9995-0869E97B52DF}" srcOrd="0" destOrd="0" parTransId="{7C3D7C39-71A3-384D-AA17-F9AD29D02448}" sibTransId="{BB5E1D67-125C-674D-9A42-4609F9776AE3}"/>
    <dgm:cxn modelId="{6A6FFFF6-63B1-CE4E-A829-2D83ACD4B10B}" type="presOf" srcId="{318A4174-A7E5-9F48-9C92-954100843372}" destId="{51A02C84-5188-D145-814C-E8418EA6DECE}" srcOrd="0" destOrd="0" presId="urn:microsoft.com/office/officeart/2005/8/layout/list1"/>
    <dgm:cxn modelId="{BEBDF9FD-C9B5-C64F-95D6-9E9BD3349FAD}" type="presOf" srcId="{2567974E-4399-F548-A0B8-9EB94BC45965}" destId="{34173FFC-40F5-D74A-B8CF-1587B7364017}" srcOrd="0" destOrd="0" presId="urn:microsoft.com/office/officeart/2005/8/layout/list1"/>
    <dgm:cxn modelId="{112AB530-F0C0-8949-A103-EC1D9B39A8A4}" type="presParOf" srcId="{34173FFC-40F5-D74A-B8CF-1587B7364017}" destId="{F2778957-62DF-9344-B516-61D513DAD32B}" srcOrd="0" destOrd="0" presId="urn:microsoft.com/office/officeart/2005/8/layout/list1"/>
    <dgm:cxn modelId="{7E6597D8-0011-9A4D-94D0-34C25E74E77A}" type="presParOf" srcId="{F2778957-62DF-9344-B516-61D513DAD32B}" destId="{51A02C84-5188-D145-814C-E8418EA6DECE}" srcOrd="0" destOrd="0" presId="urn:microsoft.com/office/officeart/2005/8/layout/list1"/>
    <dgm:cxn modelId="{72CD1053-D24E-994C-905B-18EA17FE695B}" type="presParOf" srcId="{F2778957-62DF-9344-B516-61D513DAD32B}" destId="{6049758F-6852-7E48-A5F6-439FA44B34F9}" srcOrd="1" destOrd="0" presId="urn:microsoft.com/office/officeart/2005/8/layout/list1"/>
    <dgm:cxn modelId="{CEF6096D-1BC8-3D4E-8945-8455A4CEA6F0}" type="presParOf" srcId="{34173FFC-40F5-D74A-B8CF-1587B7364017}" destId="{0F1C9714-B9E4-2444-8242-5DE4BF09B262}" srcOrd="1" destOrd="0" presId="urn:microsoft.com/office/officeart/2005/8/layout/list1"/>
    <dgm:cxn modelId="{A3CE94D6-9570-7641-9672-BDA6271F4AD7}" type="presParOf" srcId="{34173FFC-40F5-D74A-B8CF-1587B7364017}" destId="{5A498C14-EC1A-C044-AC9A-2483F9CB7F7A}" srcOrd="2" destOrd="0" presId="urn:microsoft.com/office/officeart/2005/8/layout/list1"/>
    <dgm:cxn modelId="{182F1812-B89F-8E43-9253-8EA77019CE3B}" type="presParOf" srcId="{34173FFC-40F5-D74A-B8CF-1587B7364017}" destId="{90DA03B9-90CC-8D4F-907E-0596F46D16FC}" srcOrd="3" destOrd="0" presId="urn:microsoft.com/office/officeart/2005/8/layout/list1"/>
    <dgm:cxn modelId="{A0D0B7F3-ABC3-6947-85A6-D93F68F9CC5A}" type="presParOf" srcId="{34173FFC-40F5-D74A-B8CF-1587B7364017}" destId="{29355B7F-2627-0D4A-9C3A-95C48F034156}" srcOrd="4" destOrd="0" presId="urn:microsoft.com/office/officeart/2005/8/layout/list1"/>
    <dgm:cxn modelId="{ADDEDE00-36EE-2D46-A665-5C4EA6AFD573}" type="presParOf" srcId="{29355B7F-2627-0D4A-9C3A-95C48F034156}" destId="{45CC6D00-5084-F54C-BAB6-84E192FA5172}" srcOrd="0" destOrd="0" presId="urn:microsoft.com/office/officeart/2005/8/layout/list1"/>
    <dgm:cxn modelId="{6B9598BD-4D0E-F049-92EC-696C4724B0C8}" type="presParOf" srcId="{29355B7F-2627-0D4A-9C3A-95C48F034156}" destId="{D865B79C-0930-C042-ADB5-25A0D1DA2B7F}" srcOrd="1" destOrd="0" presId="urn:microsoft.com/office/officeart/2005/8/layout/list1"/>
    <dgm:cxn modelId="{6C06F6EC-A79E-F042-B16E-2635AE94543B}" type="presParOf" srcId="{34173FFC-40F5-D74A-B8CF-1587B7364017}" destId="{743197F5-FBF3-E943-B6CF-FBF8CC91D332}" srcOrd="5" destOrd="0" presId="urn:microsoft.com/office/officeart/2005/8/layout/list1"/>
    <dgm:cxn modelId="{5461FF92-7458-DA4C-ACD0-E57E8989CC52}" type="presParOf" srcId="{34173FFC-40F5-D74A-B8CF-1587B7364017}" destId="{4DA3C829-4C77-2E4B-ACF0-22E49FD0F419}" srcOrd="6" destOrd="0" presId="urn:microsoft.com/office/officeart/2005/8/layout/list1"/>
    <dgm:cxn modelId="{C97FB75A-2A3F-8048-9856-0CB8D6B43153}" type="presParOf" srcId="{34173FFC-40F5-D74A-B8CF-1587B7364017}" destId="{4E102965-0CE4-7648-BC6E-A7036732A0A2}" srcOrd="7" destOrd="0" presId="urn:microsoft.com/office/officeart/2005/8/layout/list1"/>
    <dgm:cxn modelId="{A914DAE9-7CA8-754E-ADFE-2B93D3261B86}" type="presParOf" srcId="{34173FFC-40F5-D74A-B8CF-1587B7364017}" destId="{9D6EEB7C-6CF8-3F45-82A4-66F4F2BD0126}" srcOrd="8" destOrd="0" presId="urn:microsoft.com/office/officeart/2005/8/layout/list1"/>
    <dgm:cxn modelId="{C953D2DD-6421-174E-84BF-8268848BAB19}" type="presParOf" srcId="{9D6EEB7C-6CF8-3F45-82A4-66F4F2BD0126}" destId="{66FCA555-5B0A-5E4D-9599-E70C35274D14}" srcOrd="0" destOrd="0" presId="urn:microsoft.com/office/officeart/2005/8/layout/list1"/>
    <dgm:cxn modelId="{3ACBE2AC-2AE3-5343-B4FB-6C866F4ACA4A}" type="presParOf" srcId="{9D6EEB7C-6CF8-3F45-82A4-66F4F2BD0126}" destId="{667DCDD7-116F-2549-8EDA-F2F25FC22E3F}" srcOrd="1" destOrd="0" presId="urn:microsoft.com/office/officeart/2005/8/layout/list1"/>
    <dgm:cxn modelId="{7011D39A-3D13-894A-A8C2-5AC1AB52BB71}" type="presParOf" srcId="{34173FFC-40F5-D74A-B8CF-1587B7364017}" destId="{CC16871E-D7A3-A244-8DA3-5F2C4D567BEE}" srcOrd="9" destOrd="0" presId="urn:microsoft.com/office/officeart/2005/8/layout/list1"/>
    <dgm:cxn modelId="{0029BBE2-5661-A647-83A8-67BAAEC10E8C}"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4"/>
        </a:solidFill>
        <a:ln>
          <a:solidFill>
            <a:schemeClr val="tx1"/>
          </a:solidFill>
        </a:ln>
      </dgm:spPr>
      <dgm:t>
        <a:bodyPr/>
        <a:lstStyle/>
        <a:p>
          <a:pPr rtl="0"/>
          <a:r>
            <a:rPr lang="en-US" sz="3600" dirty="0"/>
            <a:t>High</a:t>
          </a:r>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dgm:spPr>
        <a:ln>
          <a:solidFill>
            <a:schemeClr val="tx1"/>
          </a:solidFill>
        </a:ln>
      </dgm:spPr>
      <dgm:t>
        <a:bodyPr/>
        <a:lstStyle/>
        <a:p>
          <a:pPr rtl="0"/>
          <a:r>
            <a:rPr lang="en-US" dirty="0"/>
            <a:t>The loss could be expected to have a severe or catastrophic adverse effect on organizational operations, organizational assets, or individuals </a:t>
          </a:r>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dgm:spPr>
        <a:solidFill>
          <a:schemeClr val="accent1"/>
        </a:solidFill>
        <a:ln>
          <a:solidFill>
            <a:schemeClr val="tx1"/>
          </a:solidFill>
        </a:ln>
      </dgm:spPr>
      <dgm:t>
        <a:bodyPr/>
        <a:lstStyle/>
        <a:p>
          <a:pPr rtl="0"/>
          <a:r>
            <a:rPr lang="en-US" dirty="0"/>
            <a:t>Moderate</a:t>
          </a:r>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tx1"/>
          </a:solidFill>
        </a:ln>
      </dgm:spPr>
      <dgm:t>
        <a:bodyPr/>
        <a:lstStyle/>
        <a:p>
          <a:pPr rtl="0"/>
          <a:r>
            <a:rPr lang="en-US" dirty="0"/>
            <a:t>The loss could be expected to have a serious adverse effect on organizational operations, organizational assets, or individuals</a:t>
          </a:r>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2"/>
        </a:solidFill>
        <a:ln>
          <a:solidFill>
            <a:schemeClr val="tx1"/>
          </a:solidFill>
        </a:ln>
      </dgm:spPr>
      <dgm:t>
        <a:bodyPr/>
        <a:lstStyle/>
        <a:p>
          <a:pPr rtl="0"/>
          <a:r>
            <a:rPr lang="en-US" dirty="0"/>
            <a:t>Low</a:t>
          </a:r>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tx1"/>
          </a:solidFill>
        </a:ln>
      </dgm:spPr>
      <dgm:t>
        <a:bodyPr/>
        <a:lstStyle/>
        <a:p>
          <a:pPr rtl="0"/>
          <a:r>
            <a:rPr lang="en-US" dirty="0"/>
            <a:t>The loss could be expected to have a limited adverse effect on organizational operations, organizational assets, or individuals</a:t>
          </a:r>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tx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pt>
    <dgm:pt modelId="{B0EF3AC3-0F39-074F-B7E8-02C3FED0D751}" type="pres">
      <dgm:prSet presAssocID="{15A8F4FC-E29F-F745-BF04-26B1B4957E6E}" presName="acctTx" presStyleLbl="alignAcc1" presStyleIdx="0" presStyleCnt="3">
        <dgm:presLayoutVars>
          <dgm:bulletEnabled val="1"/>
        </dgm:presLayoutVars>
      </dgm:prSet>
      <dgm:spPr/>
    </dgm:pt>
    <dgm:pt modelId="{323F2C42-63B1-9D46-8116-55010DB641B3}" type="pres">
      <dgm:prSet presAssocID="{15A8F4FC-E29F-F745-BF04-26B1B4957E6E}" presName="level" presStyleLbl="node1" presStyleIdx="0" presStyleCnt="3">
        <dgm:presLayoutVars>
          <dgm:chMax val="1"/>
          <dgm:bulletEnabled val="1"/>
        </dgm:presLayoutVars>
      </dgm:prSet>
      <dgm:spPr/>
    </dgm:pt>
    <dgm:pt modelId="{DCB840AC-C313-7A49-9DFD-68837E8E1465}" type="pres">
      <dgm:prSet presAssocID="{15A8F4FC-E29F-F745-BF04-26B1B4957E6E}" presName="levelTx" presStyleLbl="revTx" presStyleIdx="0" presStyleCnt="0">
        <dgm:presLayoutVars>
          <dgm:chMax val="1"/>
          <dgm:bulletEnabled val="1"/>
        </dgm:presLayoutVars>
      </dgm:prSet>
      <dgm:spPr/>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pt>
    <dgm:pt modelId="{4DD1200A-4316-184B-8D01-6D4B01BD8657}" type="pres">
      <dgm:prSet presAssocID="{70486C14-6AC6-BE4A-9FED-24933BA6770E}" presName="acctTx" presStyleLbl="alignAcc1" presStyleIdx="1" presStyleCnt="3">
        <dgm:presLayoutVars>
          <dgm:bulletEnabled val="1"/>
        </dgm:presLayoutVars>
      </dgm:prSet>
      <dgm:spPr/>
    </dgm:pt>
    <dgm:pt modelId="{BD8A4DA2-4774-2747-9C4E-431FEDEE116B}" type="pres">
      <dgm:prSet presAssocID="{70486C14-6AC6-BE4A-9FED-24933BA6770E}" presName="level" presStyleLbl="node1" presStyleIdx="1" presStyleCnt="3">
        <dgm:presLayoutVars>
          <dgm:chMax val="1"/>
          <dgm:bulletEnabled val="1"/>
        </dgm:presLayoutVars>
      </dgm:prSet>
      <dgm:spPr/>
    </dgm:pt>
    <dgm:pt modelId="{A86C6DF5-778F-4642-AF29-1D54919DAA9F}" type="pres">
      <dgm:prSet presAssocID="{70486C14-6AC6-BE4A-9FED-24933BA6770E}" presName="levelTx" presStyleLbl="revTx" presStyleIdx="0" presStyleCnt="0">
        <dgm:presLayoutVars>
          <dgm:chMax val="1"/>
          <dgm:bulletEnabled val="1"/>
        </dgm:presLayoutVars>
      </dgm:prSet>
      <dgm:spPr/>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pt>
    <dgm:pt modelId="{E4181917-BB74-094C-83B5-63AA39D3F980}" type="pres">
      <dgm:prSet presAssocID="{AA81E6F6-E0A3-174E-8666-60761A30BD21}" presName="acctTx" presStyleLbl="alignAcc1" presStyleIdx="2" presStyleCnt="3">
        <dgm:presLayoutVars>
          <dgm:bulletEnabled val="1"/>
        </dgm:presLayoutVars>
      </dgm:prSet>
      <dgm:spPr/>
    </dgm:pt>
    <dgm:pt modelId="{680880A8-997B-A541-ADD6-12677C70DBB4}" type="pres">
      <dgm:prSet presAssocID="{AA81E6F6-E0A3-174E-8666-60761A30BD21}" presName="level" presStyleLbl="node1" presStyleIdx="2" presStyleCnt="3">
        <dgm:presLayoutVars>
          <dgm:chMax val="1"/>
          <dgm:bulletEnabled val="1"/>
        </dgm:presLayoutVars>
      </dgm:prSet>
      <dgm:spPr/>
    </dgm:pt>
    <dgm:pt modelId="{41822CAB-1187-974C-A0B2-6CF6E1C887F7}" type="pres">
      <dgm:prSet presAssocID="{AA81E6F6-E0A3-174E-8666-60761A30BD21}" presName="levelTx" presStyleLbl="revTx" presStyleIdx="0" presStyleCnt="0">
        <dgm:presLayoutVars>
          <dgm:chMax val="1"/>
          <dgm:bulletEnabled val="1"/>
        </dgm:presLayoutVars>
      </dgm:prSet>
      <dgm:spPr/>
    </dgm:pt>
  </dgm:ptLst>
  <dgm:cxnLst>
    <dgm:cxn modelId="{8A98520A-060F-D240-9EA4-BBCF16D80237}" type="presOf" srcId="{649160E5-2920-2E43-AB10-2D83ADE19095}" destId="{09A7B802-5403-BD45-9DA3-6DE3D2A79C51}" srcOrd="0" destOrd="0" presId="urn:microsoft.com/office/officeart/2005/8/layout/pyramid1"/>
    <dgm:cxn modelId="{B625F910-3C0C-014E-8E02-6216D7DDBD58}" type="presOf" srcId="{70486C14-6AC6-BE4A-9FED-24933BA6770E}" destId="{BD8A4DA2-4774-2747-9C4E-431FEDEE116B}" srcOrd="0"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C08E7E1C-169D-C147-B9AF-7B77B4E5573A}" srcId="{649160E5-2920-2E43-AB10-2D83ADE19095}" destId="{AA81E6F6-E0A3-174E-8666-60761A30BD21}" srcOrd="2" destOrd="0" parTransId="{06D768AF-EFA5-554D-A8A7-25801F95247C}" sibTransId="{75BB73CF-1C6A-0742-A6E8-75D0C56B7E3A}"/>
    <dgm:cxn modelId="{9FC76B28-CC81-084D-842F-191DE14780FA}" type="presOf" srcId="{59B27F22-6243-154D-AC39-BE6DB825FEB6}" destId="{E4181917-BB74-094C-83B5-63AA39D3F980}" srcOrd="1" destOrd="1"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C7C68675-E0D8-7B40-8D7D-02BE45F3A26B}" type="presOf" srcId="{70486C14-6AC6-BE4A-9FED-24933BA6770E}" destId="{A86C6DF5-778F-4642-AF29-1D54919DAA9F}" srcOrd="1" destOrd="0" presId="urn:microsoft.com/office/officeart/2005/8/layout/pyramid1"/>
    <dgm:cxn modelId="{0AD70557-B9EC-014E-9918-2DBE0C5ED503}" type="presOf" srcId="{15A8F4FC-E29F-F745-BF04-26B1B4957E6E}" destId="{DCB840AC-C313-7A49-9DFD-68837E8E1465}" srcOrd="1" destOrd="0" presId="urn:microsoft.com/office/officeart/2005/8/layout/pyramid1"/>
    <dgm:cxn modelId="{2E639D7F-1F8A-D341-BDB7-C7025F63603D}" srcId="{649160E5-2920-2E43-AB10-2D83ADE19095}" destId="{15A8F4FC-E29F-F745-BF04-26B1B4957E6E}" srcOrd="0" destOrd="0" parTransId="{DBE2BCEA-129D-FE4A-9BFD-F42EDFAAB571}" sibTransId="{A5409590-AEE1-A947-B90C-5F50D54C0DC4}"/>
    <dgm:cxn modelId="{3D1DB87F-5E46-D745-BE6B-3379C30975AF}" type="presOf" srcId="{362B8961-F804-9B48-A3F4-0871231080F5}" destId="{63798C49-604C-6D4F-B502-7E4BA45356A1}" srcOrd="0" destOrd="0" presId="urn:microsoft.com/office/officeart/2005/8/layout/pyramid1"/>
    <dgm:cxn modelId="{4C984981-A866-9144-88D6-1D8B2DB1508B}" type="presOf" srcId="{AA81E6F6-E0A3-174E-8666-60761A30BD21}" destId="{41822CAB-1187-974C-A0B2-6CF6E1C887F7}" srcOrd="1" destOrd="0" presId="urn:microsoft.com/office/officeart/2005/8/layout/pyramid1"/>
    <dgm:cxn modelId="{1DABE08E-26A1-1843-9C40-092085FF579F}" type="presOf" srcId="{AA81E6F6-E0A3-174E-8666-60761A30BD21}" destId="{680880A8-997B-A541-ADD6-12677C70DBB4}" srcOrd="0" destOrd="0" presId="urn:microsoft.com/office/officeart/2005/8/layout/pyramid1"/>
    <dgm:cxn modelId="{3E3ABD99-523C-FF43-8E6A-AC100DB83F62}" type="presOf" srcId="{A7DC7081-8C22-7A4E-8F41-B490A54807C2}" destId="{CD8DBAC6-25DB-7848-AE10-A620F7695C2D}" srcOrd="0" destOrd="0" presId="urn:microsoft.com/office/officeart/2005/8/layout/pyramid1"/>
    <dgm:cxn modelId="{9874919D-2322-2A46-9169-A5F60EE3D9A4}" type="presOf" srcId="{15A8F4FC-E29F-F745-BF04-26B1B4957E6E}" destId="{323F2C42-63B1-9D46-8116-55010DB641B3}" srcOrd="0" destOrd="0" presId="urn:microsoft.com/office/officeart/2005/8/layout/pyramid1"/>
    <dgm:cxn modelId="{5B3A03A0-33D6-8149-9E14-20AA887BB709}" type="presOf" srcId="{3EB87650-35A2-844B-9C3C-016B209CB90F}" destId="{EDEB3454-1F7E-594F-B14B-175BDB7A3CA0}" srcOrd="0" destOrd="0" presId="urn:microsoft.com/office/officeart/2005/8/layout/pyramid1"/>
    <dgm:cxn modelId="{F87716B9-CD5D-5641-A894-9D92EC4C1D9C}" type="presOf" srcId="{59B27F22-6243-154D-AC39-BE6DB825FEB6}" destId="{63798C49-604C-6D4F-B502-7E4BA45356A1}" srcOrd="0" destOrd="1" presId="urn:microsoft.com/office/officeart/2005/8/layout/pyramid1"/>
    <dgm:cxn modelId="{05378BC4-9AFE-1949-9483-E97DF70225B7}" srcId="{AA81E6F6-E0A3-174E-8666-60761A30BD21}" destId="{59B27F22-6243-154D-AC39-BE6DB825FEB6}" srcOrd="1" destOrd="0" parTransId="{F89BC193-CE00-8B46-847B-D49CC8B16571}" sibTransId="{7905585C-A24D-5349-B6E7-66000289BCCD}"/>
    <dgm:cxn modelId="{080D9ECC-A68A-DE47-81EA-5545E8DC511F}" srcId="{649160E5-2920-2E43-AB10-2D83ADE19095}" destId="{70486C14-6AC6-BE4A-9FED-24933BA6770E}" srcOrd="1" destOrd="0" parTransId="{104E6419-F7F4-8545-AC3D-82C43F9B8796}" sibTransId="{5CB8B94A-450A-F946-9E03-E75550EFA0F3}"/>
    <dgm:cxn modelId="{EAC231EA-DB5A-DE4B-975B-0D06BED0584B}" srcId="{70486C14-6AC6-BE4A-9FED-24933BA6770E}" destId="{3EB87650-35A2-844B-9C3C-016B209CB90F}" srcOrd="0" destOrd="0" parTransId="{69A124E5-BB8A-4546-9B9C-93CD70DE48D1}" sibTransId="{64EF014F-D53D-1548-AC0A-B14F06A26A96}"/>
    <dgm:cxn modelId="{1EB0CBF5-34C5-4648-940F-8A961B736FF3}" type="presOf" srcId="{3EB87650-35A2-844B-9C3C-016B209CB90F}" destId="{4DD1200A-4316-184B-8D01-6D4B01BD8657}" srcOrd="1" destOrd="0" presId="urn:microsoft.com/office/officeart/2005/8/layout/pyramid1"/>
    <dgm:cxn modelId="{457A92FA-226C-5848-830D-1696F5786E28}" type="presOf" srcId="{362B8961-F804-9B48-A3F4-0871231080F5}" destId="{E4181917-BB74-094C-83B5-63AA39D3F980}" srcOrd="1" destOrd="0" presId="urn:microsoft.com/office/officeart/2005/8/layout/pyramid1"/>
    <dgm:cxn modelId="{FD7774FE-887B-BF4B-88E1-13317432338A}" type="presOf" srcId="{A7DC7081-8C22-7A4E-8F41-B490A54807C2}" destId="{B0EF3AC3-0F39-074F-B7E8-02C3FED0D751}" srcOrd="1" destOrd="0" presId="urn:microsoft.com/office/officeart/2005/8/layout/pyramid1"/>
    <dgm:cxn modelId="{833F6EB8-FE11-2041-B3C5-0121C6C75EC3}" type="presParOf" srcId="{09A7B802-5403-BD45-9DA3-6DE3D2A79C51}" destId="{AC43E776-ED5C-1E44-A3EA-7E3D4E98FE0C}" srcOrd="0" destOrd="0" presId="urn:microsoft.com/office/officeart/2005/8/layout/pyramid1"/>
    <dgm:cxn modelId="{9A12FEFF-7179-954E-94A3-711767F9A16A}" type="presParOf" srcId="{AC43E776-ED5C-1E44-A3EA-7E3D4E98FE0C}" destId="{CD8DBAC6-25DB-7848-AE10-A620F7695C2D}" srcOrd="0" destOrd="0" presId="urn:microsoft.com/office/officeart/2005/8/layout/pyramid1"/>
    <dgm:cxn modelId="{09D6D5B0-FDD7-1E41-AEB9-E1123F9E70D7}" type="presParOf" srcId="{AC43E776-ED5C-1E44-A3EA-7E3D4E98FE0C}" destId="{B0EF3AC3-0F39-074F-B7E8-02C3FED0D751}" srcOrd="1" destOrd="0" presId="urn:microsoft.com/office/officeart/2005/8/layout/pyramid1"/>
    <dgm:cxn modelId="{27860275-1480-9644-90C1-5D9ECC0F40C9}" type="presParOf" srcId="{AC43E776-ED5C-1E44-A3EA-7E3D4E98FE0C}" destId="{323F2C42-63B1-9D46-8116-55010DB641B3}" srcOrd="2" destOrd="0" presId="urn:microsoft.com/office/officeart/2005/8/layout/pyramid1"/>
    <dgm:cxn modelId="{B135898E-94CD-854E-8680-4154BD796016}" type="presParOf" srcId="{AC43E776-ED5C-1E44-A3EA-7E3D4E98FE0C}" destId="{DCB840AC-C313-7A49-9DFD-68837E8E1465}" srcOrd="3" destOrd="0" presId="urn:microsoft.com/office/officeart/2005/8/layout/pyramid1"/>
    <dgm:cxn modelId="{1A529A27-E174-3943-8F4D-C83DBB44C513}" type="presParOf" srcId="{09A7B802-5403-BD45-9DA3-6DE3D2A79C51}" destId="{33F9B311-5F70-F340-87B1-8AD80491CB9C}" srcOrd="1" destOrd="0" presId="urn:microsoft.com/office/officeart/2005/8/layout/pyramid1"/>
    <dgm:cxn modelId="{70C39DA4-90FE-664F-8C7E-BD5C08888705}" type="presParOf" srcId="{33F9B311-5F70-F340-87B1-8AD80491CB9C}" destId="{EDEB3454-1F7E-594F-B14B-175BDB7A3CA0}" srcOrd="0" destOrd="0" presId="urn:microsoft.com/office/officeart/2005/8/layout/pyramid1"/>
    <dgm:cxn modelId="{FE8A9A57-7C65-3146-9BD4-2AC6A1FC907E}" type="presParOf" srcId="{33F9B311-5F70-F340-87B1-8AD80491CB9C}" destId="{4DD1200A-4316-184B-8D01-6D4B01BD8657}" srcOrd="1" destOrd="0" presId="urn:microsoft.com/office/officeart/2005/8/layout/pyramid1"/>
    <dgm:cxn modelId="{D77C4169-81D4-704E-91BB-9D3C8E7FBB8E}" type="presParOf" srcId="{33F9B311-5F70-F340-87B1-8AD80491CB9C}" destId="{BD8A4DA2-4774-2747-9C4E-431FEDEE116B}" srcOrd="2" destOrd="0" presId="urn:microsoft.com/office/officeart/2005/8/layout/pyramid1"/>
    <dgm:cxn modelId="{72FEFD93-41A3-1443-B8CC-705EEDD1441F}" type="presParOf" srcId="{33F9B311-5F70-F340-87B1-8AD80491CB9C}" destId="{A86C6DF5-778F-4642-AF29-1D54919DAA9F}" srcOrd="3" destOrd="0" presId="urn:microsoft.com/office/officeart/2005/8/layout/pyramid1"/>
    <dgm:cxn modelId="{6545DE02-D6FD-954E-8542-867D628589E1}" type="presParOf" srcId="{09A7B802-5403-BD45-9DA3-6DE3D2A79C51}" destId="{767D24E3-5775-B849-B09C-7604895582F2}" srcOrd="2" destOrd="0" presId="urn:microsoft.com/office/officeart/2005/8/layout/pyramid1"/>
    <dgm:cxn modelId="{C4446150-FA0E-2C41-86F3-515348D3B419}" type="presParOf" srcId="{767D24E3-5775-B849-B09C-7604895582F2}" destId="{63798C49-604C-6D4F-B502-7E4BA45356A1}" srcOrd="0" destOrd="0" presId="urn:microsoft.com/office/officeart/2005/8/layout/pyramid1"/>
    <dgm:cxn modelId="{24249DB4-B248-774D-8DDD-93F7950C11C8}" type="presParOf" srcId="{767D24E3-5775-B849-B09C-7604895582F2}" destId="{E4181917-BB74-094C-83B5-63AA39D3F980}" srcOrd="1" destOrd="0" presId="urn:microsoft.com/office/officeart/2005/8/layout/pyramid1"/>
    <dgm:cxn modelId="{3EDB855E-A25F-5742-898E-64DC09651632}" type="presParOf" srcId="{767D24E3-5775-B849-B09C-7604895582F2}" destId="{680880A8-997B-A541-ADD6-12677C70DBB4}" srcOrd="2" destOrd="0" presId="urn:microsoft.com/office/officeart/2005/8/layout/pyramid1"/>
    <dgm:cxn modelId="{4945E97C-735E-E243-9DD3-4F7E69251DEF}"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6B08B88F-A009-1948-9A73-AB7494904C9E}">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Masquerade</a:t>
          </a: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a:t>Takes place when one entity pretends to be a different entity</a:t>
          </a:r>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85A25129-D75F-8547-9C34-AB3C73204E9D}">
      <dgm:prSet/>
      <dgm:spPr/>
      <dgm:t>
        <a:bodyPr/>
        <a:lstStyle/>
        <a:p>
          <a:pPr rtl="0"/>
          <a:r>
            <a:rPr lang="en-US" dirty="0"/>
            <a:t>Usually includes one of the other forms of active attack</a:t>
          </a:r>
        </a:p>
      </dgm:t>
    </dgm:pt>
    <dgm:pt modelId="{18809EE1-A86D-CF4F-B0CE-9891BBCC5EB7}" type="parTrans" cxnId="{83A57E6C-1020-7642-8FB5-FD7A8F73221C}">
      <dgm:prSet/>
      <dgm:spPr/>
      <dgm:t>
        <a:bodyPr/>
        <a:lstStyle/>
        <a:p>
          <a:endParaRPr lang="en-US"/>
        </a:p>
      </dgm:t>
    </dgm:pt>
    <dgm:pt modelId="{BB8F67A8-EB49-8E4C-855F-5A0354C6E9E1}" type="sibTrans" cxnId="{83A57E6C-1020-7642-8FB5-FD7A8F73221C}">
      <dgm:prSet/>
      <dgm:spPr/>
      <dgm:t>
        <a:bodyPr/>
        <a:lstStyle/>
        <a:p>
          <a:endParaRPr lang="en-US"/>
        </a:p>
      </dgm:t>
    </dgm:pt>
    <dgm:pt modelId="{684654ED-11BD-C940-9C72-F844DFF81F0E}">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Replay</a:t>
          </a: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a:t>Involves the passive capture of a data unit and its subsequent retransmission to produce an unauthorized effect</a:t>
          </a:r>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Modification of messages </a:t>
          </a: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a:t>Some portion of a legitimate message is altered, or messages are delayed or reordered to produce an unauthorized effect</a:t>
          </a:r>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dirty="0">
              <a:solidFill>
                <a:schemeClr val="tx2">
                  <a:lumMod val="75000"/>
                </a:schemeClr>
              </a:solidFill>
              <a:effectLst>
                <a:outerShdw blurRad="38100" dist="38100" dir="2700000" algn="tl">
                  <a:srgbClr val="000000">
                    <a:alpha val="43137"/>
                  </a:srgbClr>
                </a:outerShdw>
              </a:effectLst>
            </a:rPr>
            <a:t>Denial of service</a:t>
          </a: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a:t>Prevents or inhibits the normal use or management of communications facilities</a:t>
          </a:r>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pt>
    <dgm:pt modelId="{AA6F287F-54BE-A94E-BE50-7A86606A3A77}" type="pres">
      <dgm:prSet presAssocID="{6B08B88F-A009-1948-9A73-AB7494904C9E}" presName="descendantText" presStyleLbl="alignAccFollowNode1" presStyleIdx="0" presStyleCnt="4">
        <dgm:presLayoutVars>
          <dgm:bulletEnabled val="1"/>
        </dgm:presLayoutVars>
      </dgm:prSet>
      <dgm:spPr/>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pt>
    <dgm:pt modelId="{E9892E3E-9DF2-BD4B-A6CD-F416208DABBC}" type="pres">
      <dgm:prSet presAssocID="{684654ED-11BD-C940-9C72-F844DFF81F0E}" presName="descendantText" presStyleLbl="alignAccFollowNode1" presStyleIdx="1" presStyleCnt="4">
        <dgm:presLayoutVars>
          <dgm:bulletEnabled val="1"/>
        </dgm:presLayoutVars>
      </dgm:prSet>
      <dgm:spPr/>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pt>
    <dgm:pt modelId="{9EB773CD-5155-AE49-A39A-DB646F837512}" type="pres">
      <dgm:prSet presAssocID="{08F38FFA-8ADF-244C-B24E-9DC9EBBE1C4A}" presName="descendantText" presStyleLbl="alignAccFollowNode1" presStyleIdx="2" presStyleCnt="4">
        <dgm:presLayoutVars>
          <dgm:bulletEnabled val="1"/>
        </dgm:presLayoutVars>
      </dgm:prSet>
      <dgm:spPr/>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pt>
    <dgm:pt modelId="{AF865629-E949-B24E-AF0F-CDFF322825BD}" type="pres">
      <dgm:prSet presAssocID="{30ADB79F-CA4C-6F4A-A35A-DE0761546418}" presName="descendantText" presStyleLbl="alignAccFollowNode1" presStyleIdx="3" presStyleCnt="4">
        <dgm:presLayoutVars>
          <dgm:bulletEnabled val="1"/>
        </dgm:presLayoutVars>
      </dgm:prSet>
      <dgm:spPr/>
    </dgm:pt>
  </dgm:ptLst>
  <dgm:cxnLst>
    <dgm:cxn modelId="{1D749D12-4B04-A440-9661-EEA1A922595F}" type="presOf" srcId="{51CBC6AB-F765-0E48-BAB6-3306A69BFB80}" destId="{AF865629-E949-B24E-AF0F-CDFF322825BD}" srcOrd="0" destOrd="0" presId="urn:microsoft.com/office/officeart/2005/8/layout/vList5"/>
    <dgm:cxn modelId="{436B4A1E-20D9-3B43-BC32-A45D09F45486}" type="presOf" srcId="{08F38FFA-8ADF-244C-B24E-9DC9EBBE1C4A}" destId="{2CDB3922-7DE2-9442-911D-A27BD9574D07}"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BCB84A2D-559B-C24F-AB0C-B91D6622BE68}" srcId="{8A23DCF8-72E3-144A-A633-71F28C732000}" destId="{6B08B88F-A009-1948-9A73-AB7494904C9E}" srcOrd="0" destOrd="0" parTransId="{BABD4BF5-0E42-354D-A9E1-85E860D66F46}" sibTransId="{4F397F3A-444F-734E-BDEE-61A6DF37E628}"/>
    <dgm:cxn modelId="{2ED8735D-059E-A440-8ED3-666BEB46165C}" type="presOf" srcId="{6B08B88F-A009-1948-9A73-AB7494904C9E}" destId="{44488AAB-A78F-8047-B4DF-837F0C5AD89D}" srcOrd="0" destOrd="0" presId="urn:microsoft.com/office/officeart/2005/8/layout/vList5"/>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D82CA145-A2E3-694F-8DA8-9F347C5A584E}" type="presOf" srcId="{F29AC745-5B80-1540-A77A-8EFC6343F5CF}" destId="{E9892E3E-9DF2-BD4B-A6CD-F416208DABBC}" srcOrd="0" destOrd="0" presId="urn:microsoft.com/office/officeart/2005/8/layout/vList5"/>
    <dgm:cxn modelId="{D11F5749-0EF5-454B-B549-A77BBA8FC2EE}" srcId="{30ADB79F-CA4C-6F4A-A35A-DE0761546418}" destId="{51CBC6AB-F765-0E48-BAB6-3306A69BFB80}" srcOrd="0" destOrd="0" parTransId="{4FB1C887-E474-F149-AF8A-C71581115502}" sibTransId="{630C2376-8BC4-604A-8CFA-8E02CE2826BE}"/>
    <dgm:cxn modelId="{83A57E6C-1020-7642-8FB5-FD7A8F73221C}" srcId="{6B08B88F-A009-1948-9A73-AB7494904C9E}" destId="{85A25129-D75F-8547-9C34-AB3C73204E9D}" srcOrd="1" destOrd="0" parTransId="{18809EE1-A86D-CF4F-B0CE-9891BBCC5EB7}" sibTransId="{BB8F67A8-EB49-8E4C-855F-5A0354C6E9E1}"/>
    <dgm:cxn modelId="{16398D4C-26B7-794D-829E-D81E2A24715B}" srcId="{8A23DCF8-72E3-144A-A633-71F28C732000}" destId="{08F38FFA-8ADF-244C-B24E-9DC9EBBE1C4A}" srcOrd="2" destOrd="0" parTransId="{7E87CB23-FAAC-B546-B850-2DB1E9D89BA2}" sibTransId="{EF949317-1634-8C48-A6B0-543CEA09999F}"/>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CB8A5855-FBA5-8242-B066-73017C3F2C66}" type="presOf" srcId="{684654ED-11BD-C940-9C72-F844DFF81F0E}" destId="{0E6340F7-C0A4-1F48-82F3-FF986F32634E}" srcOrd="0" destOrd="0" presId="urn:microsoft.com/office/officeart/2005/8/layout/vList5"/>
    <dgm:cxn modelId="{862E9881-04D2-1549-831C-5C2E7FDCAF96}" type="presOf" srcId="{CC1C70FB-85AF-6244-B643-6B95499E6E93}" destId="{9EB773CD-5155-AE49-A39A-DB646F837512}" srcOrd="0" destOrd="0" presId="urn:microsoft.com/office/officeart/2005/8/layout/vList5"/>
    <dgm:cxn modelId="{7CF4FD84-92C8-CB47-915C-E5C062209235}" srcId="{8A23DCF8-72E3-144A-A633-71F28C732000}" destId="{30ADB79F-CA4C-6F4A-A35A-DE0761546418}" srcOrd="3" destOrd="0" parTransId="{19330D82-32F4-C344-B9C8-258F409B90D0}" sibTransId="{6D2724A0-2B2E-5D48-B49A-5179AE5B6F9F}"/>
    <dgm:cxn modelId="{34439DAA-AACE-1F48-BCD5-A061B0AFD3F8}" srcId="{684654ED-11BD-C940-9C72-F844DFF81F0E}" destId="{F29AC745-5B80-1540-A77A-8EFC6343F5CF}" srcOrd="0" destOrd="0" parTransId="{E0733D8E-7962-234C-810C-90C4C4DF3E31}" sibTransId="{CB541CEA-6765-054F-94D6-EA9035F2DB48}"/>
    <dgm:cxn modelId="{B48477C2-A6A0-8647-BCA5-EB3291B8EC62}" type="presOf" srcId="{E9FDC65B-0D60-1F4F-B97F-0EA7C0235755}" destId="{AA6F287F-54BE-A94E-BE50-7A86606A3A77}" srcOrd="0" destOrd="0" presId="urn:microsoft.com/office/officeart/2005/8/layout/vList5"/>
    <dgm:cxn modelId="{21C33BDF-CACE-0F4D-BB0A-0771A61AF058}" srcId="{8A23DCF8-72E3-144A-A633-71F28C732000}" destId="{684654ED-11BD-C940-9C72-F844DFF81F0E}" srcOrd="1" destOrd="0" parTransId="{3EB481BD-EEE5-894D-986B-49F64ADBCD4B}" sibTransId="{CE6651BB-25BA-274D-9E08-EC94B1877C6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a:t>Two specific authentication services are defined in  X.800:</a:t>
          </a:r>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dgm:t>
        <a:bodyPr/>
        <a:lstStyle/>
        <a:p>
          <a:r>
            <a:rPr lang="en-US"/>
            <a:t>Peer entity authentication</a:t>
          </a:r>
          <a:endParaRPr lang="en-US" dirty="0"/>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dgm:t>
        <a:bodyPr/>
        <a:lstStyle/>
        <a:p>
          <a:r>
            <a:rPr lang="en-US"/>
            <a:t>Data origin authentication</a:t>
          </a:r>
          <a:endParaRPr lang="en-US" dirty="0"/>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pt>
    <dgm:pt modelId="{0327DD84-63DC-3D4B-88CB-97969678C59D}" type="pres">
      <dgm:prSet presAssocID="{6AF6D1B2-990C-DE42-8049-D062E5F41D23}" presName="desTx" presStyleLbl="alignAccFollowNode1" presStyleIdx="0" presStyleCnt="1">
        <dgm:presLayoutVars>
          <dgm:bulletEnabled val="1"/>
        </dgm:presLayoutVars>
      </dgm:prSet>
      <dgm:spPr/>
    </dgm:pt>
  </dgm:ptLst>
  <dgm:cxnLst>
    <dgm:cxn modelId="{179A0A0E-245F-5C42-9FEE-FB0CC790B3D4}" srcId="{5E01539A-5051-EC48-8A82-834F18ADEDDB}" destId="{6AF6D1B2-990C-DE42-8049-D062E5F41D23}" srcOrd="0" destOrd="0" parTransId="{05049BDB-EC85-DF4A-9B1D-4A9164DE2742}" sibTransId="{5CDDC435-BA27-0F4A-9BED-95F4A32C7E4A}"/>
    <dgm:cxn modelId="{87DCC65C-4789-D041-AFD2-07289AD75B0E}" type="presOf" srcId="{5E01539A-5051-EC48-8A82-834F18ADEDDB}" destId="{51CFFA34-E468-444D-8882-D5194AFA75F6}"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BCDEFF7C-0E1E-DD4D-B094-7311F3FD32EC}" type="presOf" srcId="{5F3454E3-C413-724A-AD0A-DA53D7DE7FFA}" destId="{0327DD84-63DC-3D4B-88CB-97969678C59D}" srcOrd="0" destOrd="1" presId="urn:microsoft.com/office/officeart/2005/8/layout/hList1"/>
    <dgm:cxn modelId="{39499BB2-4AC9-7D4F-B79C-88588D17A0BA}" srcId="{6AF6D1B2-990C-DE42-8049-D062E5F41D23}" destId="{A69C24B3-FE79-5F4F-B491-8B287CD690F0}" srcOrd="0" destOrd="0" parTransId="{5FB57DA3-06CE-F645-8D08-1F754FAD6785}" sibTransId="{20C83FF1-7EAA-D44E-9582-1F2A9FFBA55F}"/>
    <dgm:cxn modelId="{7FFF68F1-FC95-3F45-9199-B9297C69EFA1}" type="presOf" srcId="{6AF6D1B2-990C-DE42-8049-D062E5F41D23}" destId="{1A63D57E-BD21-BD4F-AD59-FF51C76AFE55}" srcOrd="0" destOrd="0" presId="urn:microsoft.com/office/officeart/2005/8/layout/hList1"/>
    <dgm:cxn modelId="{DE0370FE-BB5C-A845-99E6-07C25EC285F2}" type="presOf" srcId="{A69C24B3-FE79-5F4F-B491-8B287CD690F0}" destId="{0327DD84-63DC-3D4B-88CB-97969678C59D}" srcOrd="0" destOrd="0" presId="urn:microsoft.com/office/officeart/2005/8/layout/hList1"/>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78604162-7F55-C047-BE94-13ED11E97062}">
      <dgm:prSet/>
      <dgm:spPr/>
      <dgm:t>
        <a:bodyPr/>
        <a:lstStyle/>
        <a:p>
          <a:pPr rtl="0"/>
          <a:r>
            <a:rPr lang="en-US" dirty="0"/>
            <a:t>Can apply to a stream of messages, a single message, or selected fields within a message</a:t>
          </a:r>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dirty="0"/>
            <a:t>Connection-oriented integrity service, one that deals with a stream of messages, assures that messages are received as sent with no duplication, insertion, modification, reordering, or replays</a:t>
          </a:r>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dirty="0"/>
            <a:t>A connectionless integrity service, one that deals with individual messages without regard to any larger context, generally provides protection against message modification only</a:t>
          </a:r>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pt>
  </dgm:ptLst>
  <dgm:cxnLst>
    <dgm:cxn modelId="{88C8C017-345A-AF4B-BF89-FFCBDA0A123A}" type="presOf" srcId="{EACD3E88-C1DE-AD4D-ABD5-C72E5F9F6EF2}" destId="{46B2491C-959D-9341-B5E5-3708E7ECB676}" srcOrd="1" destOrd="0" presId="urn:microsoft.com/office/officeart/2005/8/layout/target3"/>
    <dgm:cxn modelId="{9DE49B1B-A120-5942-975D-B7C77A415DC3}" srcId="{7840BB69-795F-DC44-9039-EFE386C8DA42}" destId="{EACD3E88-C1DE-AD4D-ABD5-C72E5F9F6EF2}" srcOrd="1" destOrd="0" parTransId="{B2ACB307-BE4D-F74B-BB65-CD2BA8FAAC9B}" sibTransId="{9BD7C4EC-B487-9B40-959A-D29C0522FA75}"/>
    <dgm:cxn modelId="{9E5E0E28-339E-2E48-B758-98606CA6D3CA}" type="presOf" srcId="{78604162-7F55-C047-BE94-13ED11E97062}" destId="{2E67184D-F9BA-A749-88A9-C737856676D7}" srcOrd="1"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E907AB8B-7630-444B-9046-C4B9CB2B2A3C}" type="presOf" srcId="{7840BB69-795F-DC44-9039-EFE386C8DA42}" destId="{C45F6EED-CF4E-0E44-92A7-E9EAFC55CADD}"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9A9C1E6-FC15-E745-8EFC-15DDF95FCD9B}" type="presOf" srcId="{88515058-E016-784D-86C9-F8BFA4539E65}" destId="{6773C79A-A7DA-5D43-9C7B-903C427EC509}" srcOrd="0"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A922A1FE-6854-F243-9F84-976D96B3C16F}" type="presOf" srcId="{EACD3E88-C1DE-AD4D-ABD5-C72E5F9F6EF2}" destId="{1FEB0DB6-FA4E-CF4E-8B72-2D86613E2D39}" srcOrd="0" destOrd="0" presId="urn:microsoft.com/office/officeart/2005/8/layout/target3"/>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DB3356-777B-7743-9896-BC3E70C7C6DF}"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009CA0CA-2A7C-034C-9FD9-5FCBAF6D26CD}">
      <dgm:prSet custT="1"/>
      <dgm:spPr/>
      <dgm:t>
        <a:bodyPr/>
        <a:lstStyle/>
        <a:p>
          <a:pPr rtl="0"/>
          <a:r>
            <a:rPr lang="en-US" sz="1600" b="1" i="0" dirty="0">
              <a:solidFill>
                <a:schemeClr val="bg1"/>
              </a:solidFill>
              <a:effectLst>
                <a:outerShdw blurRad="38100" dist="38100" dir="2700000" algn="tl">
                  <a:srgbClr val="000000">
                    <a:alpha val="43137"/>
                  </a:srgbClr>
                </a:outerShdw>
              </a:effectLst>
            </a:rPr>
            <a:t>Specific Security Mechanisms</a:t>
          </a:r>
        </a:p>
      </dgm:t>
    </dgm:pt>
    <dgm:pt modelId="{E7A0D52A-BA13-1B4E-BDED-30DDA05CDBBF}" type="parTrans" cxnId="{FFF39FF4-8565-2242-B025-E112FA31AD5E}">
      <dgm:prSet/>
      <dgm:spPr/>
      <dgm:t>
        <a:bodyPr/>
        <a:lstStyle/>
        <a:p>
          <a:endParaRPr lang="en-US"/>
        </a:p>
      </dgm:t>
    </dgm:pt>
    <dgm:pt modelId="{140672BB-DF15-BE40-A89B-C5259F999428}" type="sibTrans" cxnId="{FFF39FF4-8565-2242-B025-E112FA31AD5E}">
      <dgm:prSet/>
      <dgm:spPr/>
      <dgm:t>
        <a:bodyPr/>
        <a:lstStyle/>
        <a:p>
          <a:endParaRPr lang="en-US"/>
        </a:p>
      </dgm:t>
    </dgm:pt>
    <dgm:pt modelId="{959C050E-DA77-324F-B5EF-F6B5DF1B1C89}">
      <dgm:prSet custT="1"/>
      <dgm:spPr/>
      <dgm:t>
        <a:bodyPr/>
        <a:lstStyle/>
        <a:p>
          <a:pPr rtl="0"/>
          <a:r>
            <a:rPr lang="en-AU" sz="1600" b="1" dirty="0" err="1">
              <a:solidFill>
                <a:schemeClr val="bg1"/>
              </a:solidFill>
              <a:effectLst>
                <a:outerShdw blurRad="38100" dist="38100" dir="2700000" algn="tl">
                  <a:srgbClr val="000000">
                    <a:alpha val="43137"/>
                  </a:srgbClr>
                </a:outerShdw>
              </a:effectLst>
            </a:rPr>
            <a:t>Encipherment</a:t>
          </a:r>
          <a:endParaRPr lang="en-AU" sz="1600" b="1" dirty="0">
            <a:solidFill>
              <a:schemeClr val="bg1"/>
            </a:solidFill>
            <a:effectLst>
              <a:outerShdw blurRad="38100" dist="38100" dir="2700000" algn="tl">
                <a:srgbClr val="000000">
                  <a:alpha val="43137"/>
                </a:srgbClr>
              </a:outerShdw>
            </a:effectLst>
          </a:endParaRPr>
        </a:p>
      </dgm:t>
    </dgm:pt>
    <dgm:pt modelId="{B529670B-A2A0-F941-AFA5-5E9E6FBC8B0F}" type="parTrans" cxnId="{56D7AAFC-74F6-8A47-B651-057718310994}">
      <dgm:prSet/>
      <dgm:spPr/>
      <dgm:t>
        <a:bodyPr/>
        <a:lstStyle/>
        <a:p>
          <a:endParaRPr lang="en-US"/>
        </a:p>
      </dgm:t>
    </dgm:pt>
    <dgm:pt modelId="{C247DF57-FF04-054B-AB06-37FEE5528E1E}" type="sibTrans" cxnId="{56D7AAFC-74F6-8A47-B651-057718310994}">
      <dgm:prSet/>
      <dgm:spPr/>
      <dgm:t>
        <a:bodyPr/>
        <a:lstStyle/>
        <a:p>
          <a:endParaRPr lang="en-US"/>
        </a:p>
      </dgm:t>
    </dgm:pt>
    <dgm:pt modelId="{CE150095-C9FD-E342-8E74-C03D0F78D83F}">
      <dgm:prSet custT="1"/>
      <dgm:spPr/>
      <dgm:t>
        <a:bodyPr/>
        <a:lstStyle/>
        <a:p>
          <a:pPr rtl="0"/>
          <a:r>
            <a:rPr lang="en-US" sz="1600" b="1" dirty="0">
              <a:solidFill>
                <a:schemeClr val="bg1"/>
              </a:solidFill>
              <a:effectLst>
                <a:outerShdw blurRad="38100" dist="38100" dir="2700000" algn="tl">
                  <a:srgbClr val="000000">
                    <a:alpha val="43137"/>
                  </a:srgbClr>
                </a:outerShdw>
              </a:effectLst>
            </a:rPr>
            <a:t>Digital signatures</a:t>
          </a:r>
        </a:p>
      </dgm:t>
    </dgm:pt>
    <dgm:pt modelId="{1ACF44A2-110F-F84E-A09E-CBF2D3903A6B}" type="parTrans" cxnId="{02155011-104D-0D48-A7CA-E383E02C56D4}">
      <dgm:prSet/>
      <dgm:spPr/>
      <dgm:t>
        <a:bodyPr/>
        <a:lstStyle/>
        <a:p>
          <a:endParaRPr lang="en-US"/>
        </a:p>
      </dgm:t>
    </dgm:pt>
    <dgm:pt modelId="{0FB8A40A-0CB5-C144-9537-D69488AE9EB7}" type="sibTrans" cxnId="{02155011-104D-0D48-A7CA-E383E02C56D4}">
      <dgm:prSet/>
      <dgm:spPr/>
      <dgm:t>
        <a:bodyPr/>
        <a:lstStyle/>
        <a:p>
          <a:endParaRPr lang="en-US"/>
        </a:p>
      </dgm:t>
    </dgm:pt>
    <dgm:pt modelId="{E2F2BCCC-B716-5D44-963B-E740AAE66E8C}">
      <dgm:prSet custT="1"/>
      <dgm:spPr/>
      <dgm:t>
        <a:bodyPr/>
        <a:lstStyle/>
        <a:p>
          <a:pPr rtl="0"/>
          <a:r>
            <a:rPr lang="en-US" sz="1600" b="1" dirty="0">
              <a:solidFill>
                <a:schemeClr val="bg1"/>
              </a:solidFill>
              <a:effectLst>
                <a:outerShdw blurRad="38100" dist="38100" dir="2700000" algn="tl">
                  <a:srgbClr val="000000">
                    <a:alpha val="43137"/>
                  </a:srgbClr>
                </a:outerShdw>
              </a:effectLst>
            </a:rPr>
            <a:t>Access controls</a:t>
          </a:r>
        </a:p>
      </dgm:t>
    </dgm:pt>
    <dgm:pt modelId="{5E73FD66-DDA1-9041-BFB9-0E8A9B6A463D}" type="parTrans" cxnId="{1B61BE5F-4904-0F47-B99D-7717C1191929}">
      <dgm:prSet/>
      <dgm:spPr/>
      <dgm:t>
        <a:bodyPr/>
        <a:lstStyle/>
        <a:p>
          <a:endParaRPr lang="en-US"/>
        </a:p>
      </dgm:t>
    </dgm:pt>
    <dgm:pt modelId="{0625AB40-1691-D94D-97CD-764D58047C06}" type="sibTrans" cxnId="{1B61BE5F-4904-0F47-B99D-7717C1191929}">
      <dgm:prSet/>
      <dgm:spPr/>
      <dgm:t>
        <a:bodyPr/>
        <a:lstStyle/>
        <a:p>
          <a:endParaRPr lang="en-US"/>
        </a:p>
      </dgm:t>
    </dgm:pt>
    <dgm:pt modelId="{50425E73-9580-794A-8E4B-D8A69B689675}">
      <dgm:prSet custT="1"/>
      <dgm:spPr/>
      <dgm:t>
        <a:bodyPr/>
        <a:lstStyle/>
        <a:p>
          <a:pPr rtl="0"/>
          <a:r>
            <a:rPr lang="en-US" sz="1600" b="1" dirty="0">
              <a:solidFill>
                <a:schemeClr val="bg1"/>
              </a:solidFill>
              <a:effectLst>
                <a:outerShdw blurRad="38100" dist="38100" dir="2700000" algn="tl">
                  <a:srgbClr val="000000">
                    <a:alpha val="43137"/>
                  </a:srgbClr>
                </a:outerShdw>
              </a:effectLst>
            </a:rPr>
            <a:t>Data integrity</a:t>
          </a:r>
        </a:p>
      </dgm:t>
    </dgm:pt>
    <dgm:pt modelId="{CE3CC7C7-2294-D347-9CB2-4AA033CBDF90}" type="parTrans" cxnId="{F5E075BB-FDE6-5341-A18C-C70C7A01EF17}">
      <dgm:prSet/>
      <dgm:spPr/>
      <dgm:t>
        <a:bodyPr/>
        <a:lstStyle/>
        <a:p>
          <a:endParaRPr lang="en-US"/>
        </a:p>
      </dgm:t>
    </dgm:pt>
    <dgm:pt modelId="{3DC81CA1-FD33-6B45-83E3-9AAE98DA8DA4}" type="sibTrans" cxnId="{F5E075BB-FDE6-5341-A18C-C70C7A01EF17}">
      <dgm:prSet/>
      <dgm:spPr/>
      <dgm:t>
        <a:bodyPr/>
        <a:lstStyle/>
        <a:p>
          <a:endParaRPr lang="en-US"/>
        </a:p>
      </dgm:t>
    </dgm:pt>
    <dgm:pt modelId="{715AF352-9998-D743-A48A-80B4E92BD3AE}">
      <dgm:prSet custT="1"/>
      <dgm:spPr/>
      <dgm:t>
        <a:bodyPr/>
        <a:lstStyle/>
        <a:p>
          <a:pPr rtl="0"/>
          <a:r>
            <a:rPr lang="en-US" sz="1600" b="1" dirty="0">
              <a:solidFill>
                <a:schemeClr val="bg1"/>
              </a:solidFill>
              <a:effectLst>
                <a:outerShdw blurRad="38100" dist="38100" dir="2700000" algn="tl">
                  <a:srgbClr val="000000">
                    <a:alpha val="43137"/>
                  </a:srgbClr>
                </a:outerShdw>
              </a:effectLst>
            </a:rPr>
            <a:t>Authentication exchange</a:t>
          </a:r>
        </a:p>
      </dgm:t>
    </dgm:pt>
    <dgm:pt modelId="{FBE317D2-AFCC-8B42-A365-D46935C5FAFE}" type="parTrans" cxnId="{749A3321-772D-2A48-90B4-BBD4B2D2DA79}">
      <dgm:prSet/>
      <dgm:spPr/>
      <dgm:t>
        <a:bodyPr/>
        <a:lstStyle/>
        <a:p>
          <a:endParaRPr lang="en-US"/>
        </a:p>
      </dgm:t>
    </dgm:pt>
    <dgm:pt modelId="{D2E75995-F7DB-F74F-8651-868F445201B2}" type="sibTrans" cxnId="{749A3321-772D-2A48-90B4-BBD4B2D2DA79}">
      <dgm:prSet/>
      <dgm:spPr/>
      <dgm:t>
        <a:bodyPr/>
        <a:lstStyle/>
        <a:p>
          <a:endParaRPr lang="en-US"/>
        </a:p>
      </dgm:t>
    </dgm:pt>
    <dgm:pt modelId="{0F127B9C-805E-7D4B-BCD4-CEDD53ABFFDC}">
      <dgm:prSet custT="1"/>
      <dgm:spPr/>
      <dgm:t>
        <a:bodyPr/>
        <a:lstStyle/>
        <a:p>
          <a:pPr rtl="0"/>
          <a:r>
            <a:rPr lang="en-US" sz="1600" b="1" dirty="0">
              <a:solidFill>
                <a:schemeClr val="bg1"/>
              </a:solidFill>
              <a:effectLst>
                <a:outerShdw blurRad="38100" dist="38100" dir="2700000" algn="tl">
                  <a:srgbClr val="000000">
                    <a:alpha val="43137"/>
                  </a:srgbClr>
                </a:outerShdw>
              </a:effectLst>
            </a:rPr>
            <a:t>Traffic padding</a:t>
          </a:r>
        </a:p>
      </dgm:t>
    </dgm:pt>
    <dgm:pt modelId="{B029A3D2-0BCC-6344-BE53-15D0BE0B4B70}" type="parTrans" cxnId="{05E8497C-A8B8-AB44-A116-6DF44452A2EF}">
      <dgm:prSet/>
      <dgm:spPr/>
      <dgm:t>
        <a:bodyPr/>
        <a:lstStyle/>
        <a:p>
          <a:endParaRPr lang="en-US"/>
        </a:p>
      </dgm:t>
    </dgm:pt>
    <dgm:pt modelId="{A6869A0D-9C45-6A4C-AA44-A8828E79FD8F}" type="sibTrans" cxnId="{05E8497C-A8B8-AB44-A116-6DF44452A2EF}">
      <dgm:prSet/>
      <dgm:spPr/>
      <dgm:t>
        <a:bodyPr/>
        <a:lstStyle/>
        <a:p>
          <a:endParaRPr lang="en-US"/>
        </a:p>
      </dgm:t>
    </dgm:pt>
    <dgm:pt modelId="{1351519D-89AC-3748-BD53-EA98B44B4AAD}">
      <dgm:prSet custT="1"/>
      <dgm:spPr/>
      <dgm:t>
        <a:bodyPr/>
        <a:lstStyle/>
        <a:p>
          <a:pPr rtl="0"/>
          <a:r>
            <a:rPr lang="en-US" sz="1600" b="1" dirty="0">
              <a:solidFill>
                <a:schemeClr val="bg1"/>
              </a:solidFill>
              <a:effectLst>
                <a:outerShdw blurRad="38100" dist="38100" dir="2700000" algn="tl">
                  <a:srgbClr val="000000">
                    <a:alpha val="43137"/>
                  </a:srgbClr>
                </a:outerShdw>
              </a:effectLst>
            </a:rPr>
            <a:t>Routing control</a:t>
          </a:r>
        </a:p>
      </dgm:t>
    </dgm:pt>
    <dgm:pt modelId="{61DEC51D-F7D7-114B-8C29-3673E47EA6EA}" type="parTrans" cxnId="{42578649-513E-F144-8E54-BDB8F589AF5F}">
      <dgm:prSet/>
      <dgm:spPr/>
      <dgm:t>
        <a:bodyPr/>
        <a:lstStyle/>
        <a:p>
          <a:endParaRPr lang="en-US"/>
        </a:p>
      </dgm:t>
    </dgm:pt>
    <dgm:pt modelId="{EB8D56C4-B825-1249-AB90-114A27B65158}" type="sibTrans" cxnId="{42578649-513E-F144-8E54-BDB8F589AF5F}">
      <dgm:prSet/>
      <dgm:spPr/>
      <dgm:t>
        <a:bodyPr/>
        <a:lstStyle/>
        <a:p>
          <a:endParaRPr lang="en-US"/>
        </a:p>
      </dgm:t>
    </dgm:pt>
    <dgm:pt modelId="{AAD92493-9C21-C944-9764-765018BADE4E}">
      <dgm:prSet custT="1"/>
      <dgm:spPr/>
      <dgm:t>
        <a:bodyPr/>
        <a:lstStyle/>
        <a:p>
          <a:pPr rtl="0"/>
          <a:r>
            <a:rPr lang="en-US" sz="1600" b="1" dirty="0">
              <a:solidFill>
                <a:schemeClr val="bg1"/>
              </a:solidFill>
              <a:effectLst>
                <a:outerShdw blurRad="38100" dist="38100" dir="2700000" algn="tl">
                  <a:srgbClr val="000000">
                    <a:alpha val="43137"/>
                  </a:srgbClr>
                </a:outerShdw>
              </a:effectLst>
            </a:rPr>
            <a:t>Notarization</a:t>
          </a:r>
        </a:p>
      </dgm:t>
    </dgm:pt>
    <dgm:pt modelId="{AF76E4D4-A553-B449-A1D7-D3360F9159A4}" type="parTrans" cxnId="{58092213-4724-7646-AD4F-ED42649F4B47}">
      <dgm:prSet/>
      <dgm:spPr/>
      <dgm:t>
        <a:bodyPr/>
        <a:lstStyle/>
        <a:p>
          <a:endParaRPr lang="en-US"/>
        </a:p>
      </dgm:t>
    </dgm:pt>
    <dgm:pt modelId="{D29AE86A-676B-494F-A8A6-B36DA3DB72E8}" type="sibTrans" cxnId="{58092213-4724-7646-AD4F-ED42649F4B47}">
      <dgm:prSet/>
      <dgm:spPr/>
      <dgm:t>
        <a:bodyPr/>
        <a:lstStyle/>
        <a:p>
          <a:endParaRPr lang="en-US"/>
        </a:p>
      </dgm:t>
    </dgm:pt>
    <dgm:pt modelId="{F41715EA-1279-2645-B014-833B2C3A4321}">
      <dgm:prSet custT="1"/>
      <dgm:spPr/>
      <dgm:t>
        <a:bodyPr/>
        <a:lstStyle/>
        <a:p>
          <a:pPr rtl="0"/>
          <a:r>
            <a:rPr lang="en-US" sz="1600" b="1" i="0" dirty="0">
              <a:solidFill>
                <a:schemeClr val="bg1"/>
              </a:solidFill>
              <a:effectLst>
                <a:outerShdw blurRad="38100" dist="38100" dir="2700000" algn="tl">
                  <a:srgbClr val="000000">
                    <a:alpha val="43137"/>
                  </a:srgbClr>
                </a:outerShdw>
              </a:effectLst>
            </a:rPr>
            <a:t>Pervasive Security Mechanisms</a:t>
          </a:r>
        </a:p>
      </dgm:t>
    </dgm:pt>
    <dgm:pt modelId="{A4B849E0-4117-C348-BF83-409F679B9101}" type="parTrans" cxnId="{8EB6DD8D-0BE0-8B4B-AA30-FE99632246DB}">
      <dgm:prSet/>
      <dgm:spPr/>
      <dgm:t>
        <a:bodyPr/>
        <a:lstStyle/>
        <a:p>
          <a:endParaRPr lang="en-US"/>
        </a:p>
      </dgm:t>
    </dgm:pt>
    <dgm:pt modelId="{F05B61E8-989C-1043-AA98-1ECFBCCA9A86}" type="sibTrans" cxnId="{8EB6DD8D-0BE0-8B4B-AA30-FE99632246DB}">
      <dgm:prSet/>
      <dgm:spPr/>
      <dgm:t>
        <a:bodyPr/>
        <a:lstStyle/>
        <a:p>
          <a:endParaRPr lang="en-US"/>
        </a:p>
      </dgm:t>
    </dgm:pt>
    <dgm:pt modelId="{69E0EBB1-CA5F-F940-B007-41DE00E8298E}">
      <dgm:prSet custT="1"/>
      <dgm:spPr/>
      <dgm:t>
        <a:bodyPr/>
        <a:lstStyle/>
        <a:p>
          <a:pPr rtl="0"/>
          <a:r>
            <a:rPr lang="en-US" sz="1600" b="1" dirty="0">
              <a:solidFill>
                <a:schemeClr val="bg1"/>
              </a:solidFill>
              <a:effectLst>
                <a:outerShdw blurRad="38100" dist="38100" dir="2700000" algn="tl">
                  <a:srgbClr val="000000">
                    <a:alpha val="43137"/>
                  </a:srgbClr>
                </a:outerShdw>
              </a:effectLst>
            </a:rPr>
            <a:t>Trusted functionality</a:t>
          </a:r>
        </a:p>
      </dgm:t>
    </dgm:pt>
    <dgm:pt modelId="{D6D21201-20E0-764A-882D-BCF3638B24A6}" type="parTrans" cxnId="{06F37E02-4D25-144D-8A08-7E849B3F4EA8}">
      <dgm:prSet/>
      <dgm:spPr/>
      <dgm:t>
        <a:bodyPr/>
        <a:lstStyle/>
        <a:p>
          <a:endParaRPr lang="en-US"/>
        </a:p>
      </dgm:t>
    </dgm:pt>
    <dgm:pt modelId="{FA1AEC7D-3218-404A-BCAD-504CFFF7B2D9}" type="sibTrans" cxnId="{06F37E02-4D25-144D-8A08-7E849B3F4EA8}">
      <dgm:prSet/>
      <dgm:spPr/>
      <dgm:t>
        <a:bodyPr/>
        <a:lstStyle/>
        <a:p>
          <a:endParaRPr lang="en-US"/>
        </a:p>
      </dgm:t>
    </dgm:pt>
    <dgm:pt modelId="{35C35E4E-5586-1148-96D8-388443D186B9}">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labels</a:t>
          </a:r>
        </a:p>
      </dgm:t>
    </dgm:pt>
    <dgm:pt modelId="{941E6417-A5F6-CE4D-8D3A-F07A65522F89}" type="parTrans" cxnId="{4B429708-9A46-0B40-A731-65D1C4C3E9CF}">
      <dgm:prSet/>
      <dgm:spPr/>
      <dgm:t>
        <a:bodyPr/>
        <a:lstStyle/>
        <a:p>
          <a:endParaRPr lang="en-US"/>
        </a:p>
      </dgm:t>
    </dgm:pt>
    <dgm:pt modelId="{88204ED4-AE6B-834D-8E8B-56051DFFD78A}" type="sibTrans" cxnId="{4B429708-9A46-0B40-A731-65D1C4C3E9CF}">
      <dgm:prSet/>
      <dgm:spPr/>
      <dgm:t>
        <a:bodyPr/>
        <a:lstStyle/>
        <a:p>
          <a:endParaRPr lang="en-US"/>
        </a:p>
      </dgm:t>
    </dgm:pt>
    <dgm:pt modelId="{BDAF6E0E-2E63-194B-98FB-6BFBC3997B96}">
      <dgm:prSet custT="1"/>
      <dgm:spPr/>
      <dgm:t>
        <a:bodyPr/>
        <a:lstStyle/>
        <a:p>
          <a:pPr rtl="0"/>
          <a:r>
            <a:rPr lang="en-US" sz="1600" b="1" dirty="0">
              <a:solidFill>
                <a:schemeClr val="bg1"/>
              </a:solidFill>
              <a:effectLst>
                <a:outerShdw blurRad="38100" dist="38100" dir="2700000" algn="tl">
                  <a:srgbClr val="000000">
                    <a:alpha val="43137"/>
                  </a:srgbClr>
                </a:outerShdw>
              </a:effectLst>
            </a:rPr>
            <a:t>Event detection</a:t>
          </a:r>
        </a:p>
      </dgm:t>
    </dgm:pt>
    <dgm:pt modelId="{44EB8C47-DB0A-E54F-8416-4BD4CB482DEF}" type="parTrans" cxnId="{B3A694CC-BDAC-CA44-8B00-C9A1A5C6BEE4}">
      <dgm:prSet/>
      <dgm:spPr/>
      <dgm:t>
        <a:bodyPr/>
        <a:lstStyle/>
        <a:p>
          <a:endParaRPr lang="en-US"/>
        </a:p>
      </dgm:t>
    </dgm:pt>
    <dgm:pt modelId="{311C3043-4D58-3D45-8EB8-A31980A3D086}" type="sibTrans" cxnId="{B3A694CC-BDAC-CA44-8B00-C9A1A5C6BEE4}">
      <dgm:prSet/>
      <dgm:spPr/>
      <dgm:t>
        <a:bodyPr/>
        <a:lstStyle/>
        <a:p>
          <a:endParaRPr lang="en-US"/>
        </a:p>
      </dgm:t>
    </dgm:pt>
    <dgm:pt modelId="{50A52A02-C5BF-F54A-B926-8F108D2E64F7}">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audit trails</a:t>
          </a:r>
        </a:p>
      </dgm:t>
    </dgm:pt>
    <dgm:pt modelId="{CBDD9DC2-B766-1548-A8EA-4E15C8FAC07A}" type="parTrans" cxnId="{284231C1-7FD8-B742-B05B-0E8849E73B79}">
      <dgm:prSet/>
      <dgm:spPr/>
      <dgm:t>
        <a:bodyPr/>
        <a:lstStyle/>
        <a:p>
          <a:endParaRPr lang="en-US"/>
        </a:p>
      </dgm:t>
    </dgm:pt>
    <dgm:pt modelId="{5E38A197-4DCE-FF4F-AB82-5206F2620285}" type="sibTrans" cxnId="{284231C1-7FD8-B742-B05B-0E8849E73B79}">
      <dgm:prSet/>
      <dgm:spPr/>
      <dgm:t>
        <a:bodyPr/>
        <a:lstStyle/>
        <a:p>
          <a:endParaRPr lang="en-US"/>
        </a:p>
      </dgm:t>
    </dgm:pt>
    <dgm:pt modelId="{C7DB52F0-F43A-E643-B17E-67E0EDCADE0A}">
      <dgm:prSet custT="1"/>
      <dgm:spPr/>
      <dgm:t>
        <a:bodyPr/>
        <a:lstStyle/>
        <a:p>
          <a:pPr rtl="0"/>
          <a:r>
            <a:rPr lang="en-US" sz="1600" b="1" dirty="0">
              <a:solidFill>
                <a:schemeClr val="bg1"/>
              </a:solidFill>
              <a:effectLst>
                <a:outerShdw blurRad="38100" dist="38100" dir="2700000" algn="tl">
                  <a:srgbClr val="000000">
                    <a:alpha val="43137"/>
                  </a:srgbClr>
                </a:outerShdw>
              </a:effectLst>
            </a:rPr>
            <a:t>Security recovery</a:t>
          </a:r>
          <a:endParaRPr lang="en-AU" sz="1600" b="1" dirty="0">
            <a:solidFill>
              <a:schemeClr val="bg1"/>
            </a:solidFill>
            <a:effectLst>
              <a:outerShdw blurRad="38100" dist="38100" dir="2700000" algn="tl">
                <a:srgbClr val="000000">
                  <a:alpha val="43137"/>
                </a:srgbClr>
              </a:outerShdw>
            </a:effectLst>
          </a:endParaRPr>
        </a:p>
      </dgm:t>
    </dgm:pt>
    <dgm:pt modelId="{F3CD86B7-469D-1849-B128-76D9A819D932}" type="parTrans" cxnId="{4FA77F94-7DC1-8E47-A04C-B8459D128A84}">
      <dgm:prSet/>
      <dgm:spPr/>
      <dgm:t>
        <a:bodyPr/>
        <a:lstStyle/>
        <a:p>
          <a:endParaRPr lang="en-US"/>
        </a:p>
      </dgm:t>
    </dgm:pt>
    <dgm:pt modelId="{F42CE1BA-8F9F-954B-90C0-1926C4C113D1}" type="sibTrans" cxnId="{4FA77F94-7DC1-8E47-A04C-B8459D128A84}">
      <dgm:prSet/>
      <dgm:spPr/>
      <dgm:t>
        <a:bodyPr/>
        <a:lstStyle/>
        <a:p>
          <a:endParaRPr lang="en-US"/>
        </a:p>
      </dgm:t>
    </dgm:pt>
    <dgm:pt modelId="{44601154-CEEE-5C4A-B61B-F65F45093244}" type="pres">
      <dgm:prSet presAssocID="{70DB3356-777B-7743-9896-BC3E70C7C6DF}" presName="compositeShape" presStyleCnt="0">
        <dgm:presLayoutVars>
          <dgm:chMax val="2"/>
          <dgm:dir/>
          <dgm:resizeHandles val="exact"/>
        </dgm:presLayoutVars>
      </dgm:prSet>
      <dgm:spPr/>
    </dgm:pt>
    <dgm:pt modelId="{DC83E651-6549-064C-9D52-FD2B41F3DAA4}" type="pres">
      <dgm:prSet presAssocID="{70DB3356-777B-7743-9896-BC3E70C7C6DF}" presName="ribbon" presStyleLbl="node1" presStyleIdx="0" presStyleCnt="1" custScaleX="100000" custScaleY="146930"/>
      <dgm:spPr>
        <a:effectLst>
          <a:glow rad="101600">
            <a:schemeClr val="bg1">
              <a:lumMod val="75000"/>
              <a:alpha val="75000"/>
            </a:schemeClr>
          </a:glow>
          <a:softEdge rad="63500"/>
        </a:effectLst>
      </dgm:spPr>
    </dgm:pt>
    <dgm:pt modelId="{A75EB7A7-A6D0-1B4F-A513-893F77D03598}" type="pres">
      <dgm:prSet presAssocID="{70DB3356-777B-7743-9896-BC3E70C7C6DF}" presName="leftArrowText" presStyleLbl="node1" presStyleIdx="0" presStyleCnt="1" custLinFactNeighborX="16800" custLinFactNeighborY="-11994">
        <dgm:presLayoutVars>
          <dgm:chMax val="0"/>
          <dgm:bulletEnabled val="1"/>
        </dgm:presLayoutVars>
      </dgm:prSet>
      <dgm:spPr/>
    </dgm:pt>
    <dgm:pt modelId="{CE5350B2-C681-2649-9AD1-2BCD3ACBE439}" type="pres">
      <dgm:prSet presAssocID="{70DB3356-777B-7743-9896-BC3E70C7C6DF}" presName="rightArrowText" presStyleLbl="node1" presStyleIdx="0" presStyleCnt="1" custLinFactNeighborX="13495" custLinFactNeighborY="4583">
        <dgm:presLayoutVars>
          <dgm:chMax val="0"/>
          <dgm:bulletEnabled val="1"/>
        </dgm:presLayoutVars>
      </dgm:prSet>
      <dgm:spPr/>
    </dgm:pt>
  </dgm:ptLst>
  <dgm:cxnLst>
    <dgm:cxn modelId="{06F37E02-4D25-144D-8A08-7E849B3F4EA8}" srcId="{F41715EA-1279-2645-B014-833B2C3A4321}" destId="{69E0EBB1-CA5F-F940-B007-41DE00E8298E}" srcOrd="0" destOrd="0" parTransId="{D6D21201-20E0-764A-882D-BCF3638B24A6}" sibTransId="{FA1AEC7D-3218-404A-BCAD-504CFFF7B2D9}"/>
    <dgm:cxn modelId="{4B429708-9A46-0B40-A731-65D1C4C3E9CF}" srcId="{F41715EA-1279-2645-B014-833B2C3A4321}" destId="{35C35E4E-5586-1148-96D8-388443D186B9}" srcOrd="1" destOrd="0" parTransId="{941E6417-A5F6-CE4D-8D3A-F07A65522F89}" sibTransId="{88204ED4-AE6B-834D-8E8B-56051DFFD78A}"/>
    <dgm:cxn modelId="{B50B8710-F867-904D-97B0-CDC7E8D9E90D}" type="presOf" srcId="{50A52A02-C5BF-F54A-B926-8F108D2E64F7}" destId="{CE5350B2-C681-2649-9AD1-2BCD3ACBE439}" srcOrd="0" destOrd="4" presId="urn:microsoft.com/office/officeart/2005/8/layout/arrow6"/>
    <dgm:cxn modelId="{02155011-104D-0D48-A7CA-E383E02C56D4}" srcId="{009CA0CA-2A7C-034C-9FD9-5FCBAF6D26CD}" destId="{CE150095-C9FD-E342-8E74-C03D0F78D83F}" srcOrd="1" destOrd="0" parTransId="{1ACF44A2-110F-F84E-A09E-CBF2D3903A6B}" sibTransId="{0FB8A40A-0CB5-C144-9537-D69488AE9EB7}"/>
    <dgm:cxn modelId="{CFB14512-1C31-E44B-A9D0-DD2064E79F78}" type="presOf" srcId="{E2F2BCCC-B716-5D44-963B-E740AAE66E8C}" destId="{A75EB7A7-A6D0-1B4F-A513-893F77D03598}" srcOrd="0" destOrd="3" presId="urn:microsoft.com/office/officeart/2005/8/layout/arrow6"/>
    <dgm:cxn modelId="{58092213-4724-7646-AD4F-ED42649F4B47}" srcId="{009CA0CA-2A7C-034C-9FD9-5FCBAF6D26CD}" destId="{AAD92493-9C21-C944-9764-765018BADE4E}" srcOrd="7" destOrd="0" parTransId="{AF76E4D4-A553-B449-A1D7-D3360F9159A4}" sibTransId="{D29AE86A-676B-494F-A8A6-B36DA3DB72E8}"/>
    <dgm:cxn modelId="{DF51DA18-8867-434B-950D-E7D96950BFB4}" type="presOf" srcId="{70DB3356-777B-7743-9896-BC3E70C7C6DF}" destId="{44601154-CEEE-5C4A-B61B-F65F45093244}" srcOrd="0" destOrd="0" presId="urn:microsoft.com/office/officeart/2005/8/layout/arrow6"/>
    <dgm:cxn modelId="{749A3321-772D-2A48-90B4-BBD4B2D2DA79}" srcId="{009CA0CA-2A7C-034C-9FD9-5FCBAF6D26CD}" destId="{715AF352-9998-D743-A48A-80B4E92BD3AE}" srcOrd="4" destOrd="0" parTransId="{FBE317D2-AFCC-8B42-A365-D46935C5FAFE}" sibTransId="{D2E75995-F7DB-F74F-8651-868F445201B2}"/>
    <dgm:cxn modelId="{94C0BB40-3BD4-2649-9702-15B98C80E655}" type="presOf" srcId="{69E0EBB1-CA5F-F940-B007-41DE00E8298E}" destId="{CE5350B2-C681-2649-9AD1-2BCD3ACBE439}" srcOrd="0" destOrd="1" presId="urn:microsoft.com/office/officeart/2005/8/layout/arrow6"/>
    <dgm:cxn modelId="{1B61BE5F-4904-0F47-B99D-7717C1191929}" srcId="{009CA0CA-2A7C-034C-9FD9-5FCBAF6D26CD}" destId="{E2F2BCCC-B716-5D44-963B-E740AAE66E8C}" srcOrd="2" destOrd="0" parTransId="{5E73FD66-DDA1-9041-BFB9-0E8A9B6A463D}" sibTransId="{0625AB40-1691-D94D-97CD-764D58047C06}"/>
    <dgm:cxn modelId="{D9938161-4FB0-5840-8DFD-59E2CF5ADC0D}" type="presOf" srcId="{50425E73-9580-794A-8E4B-D8A69B689675}" destId="{A75EB7A7-A6D0-1B4F-A513-893F77D03598}" srcOrd="0" destOrd="4" presId="urn:microsoft.com/office/officeart/2005/8/layout/arrow6"/>
    <dgm:cxn modelId="{42578649-513E-F144-8E54-BDB8F589AF5F}" srcId="{009CA0CA-2A7C-034C-9FD9-5FCBAF6D26CD}" destId="{1351519D-89AC-3748-BD53-EA98B44B4AAD}" srcOrd="6" destOrd="0" parTransId="{61DEC51D-F7D7-114B-8C29-3673E47EA6EA}" sibTransId="{EB8D56C4-B825-1249-AB90-114A27B65158}"/>
    <dgm:cxn modelId="{ACF5BA69-22E3-6C47-8381-36C036A667D2}" type="presOf" srcId="{CE150095-C9FD-E342-8E74-C03D0F78D83F}" destId="{A75EB7A7-A6D0-1B4F-A513-893F77D03598}" srcOrd="0" destOrd="2" presId="urn:microsoft.com/office/officeart/2005/8/layout/arrow6"/>
    <dgm:cxn modelId="{4CCBFE49-BEBD-2742-9976-2684E0F06B60}" type="presOf" srcId="{BDAF6E0E-2E63-194B-98FB-6BFBC3997B96}" destId="{CE5350B2-C681-2649-9AD1-2BCD3ACBE439}" srcOrd="0" destOrd="3" presId="urn:microsoft.com/office/officeart/2005/8/layout/arrow6"/>
    <dgm:cxn modelId="{567FA079-E805-DE49-A267-A90D22E33CBF}" type="presOf" srcId="{F41715EA-1279-2645-B014-833B2C3A4321}" destId="{CE5350B2-C681-2649-9AD1-2BCD3ACBE439}" srcOrd="0" destOrd="0" presId="urn:microsoft.com/office/officeart/2005/8/layout/arrow6"/>
    <dgm:cxn modelId="{E9BE9A5A-981D-494D-9C1A-A61B0C0FED24}" type="presOf" srcId="{C7DB52F0-F43A-E643-B17E-67E0EDCADE0A}" destId="{CE5350B2-C681-2649-9AD1-2BCD3ACBE439}" srcOrd="0" destOrd="5" presId="urn:microsoft.com/office/officeart/2005/8/layout/arrow6"/>
    <dgm:cxn modelId="{05E8497C-A8B8-AB44-A116-6DF44452A2EF}" srcId="{009CA0CA-2A7C-034C-9FD9-5FCBAF6D26CD}" destId="{0F127B9C-805E-7D4B-BCD4-CEDD53ABFFDC}" srcOrd="5" destOrd="0" parTransId="{B029A3D2-0BCC-6344-BE53-15D0BE0B4B70}" sibTransId="{A6869A0D-9C45-6A4C-AA44-A8828E79FD8F}"/>
    <dgm:cxn modelId="{B6DECA82-68EE-0247-94EA-8CEF48A89DFB}" type="presOf" srcId="{AAD92493-9C21-C944-9764-765018BADE4E}" destId="{A75EB7A7-A6D0-1B4F-A513-893F77D03598}" srcOrd="0" destOrd="8" presId="urn:microsoft.com/office/officeart/2005/8/layout/arrow6"/>
    <dgm:cxn modelId="{ADAA0289-C76F-104A-9325-03062833C49E}" type="presOf" srcId="{009CA0CA-2A7C-034C-9FD9-5FCBAF6D26CD}" destId="{A75EB7A7-A6D0-1B4F-A513-893F77D03598}" srcOrd="0" destOrd="0" presId="urn:microsoft.com/office/officeart/2005/8/layout/arrow6"/>
    <dgm:cxn modelId="{8EB6DD8D-0BE0-8B4B-AA30-FE99632246DB}" srcId="{70DB3356-777B-7743-9896-BC3E70C7C6DF}" destId="{F41715EA-1279-2645-B014-833B2C3A4321}" srcOrd="1" destOrd="0" parTransId="{A4B849E0-4117-C348-BF83-409F679B9101}" sibTransId="{F05B61E8-989C-1043-AA98-1ECFBCCA9A86}"/>
    <dgm:cxn modelId="{E882E492-6A0D-804B-8B57-F2205A502449}" type="presOf" srcId="{959C050E-DA77-324F-B5EF-F6B5DF1B1C89}" destId="{A75EB7A7-A6D0-1B4F-A513-893F77D03598}" srcOrd="0" destOrd="1" presId="urn:microsoft.com/office/officeart/2005/8/layout/arrow6"/>
    <dgm:cxn modelId="{4FA77F94-7DC1-8E47-A04C-B8459D128A84}" srcId="{F41715EA-1279-2645-B014-833B2C3A4321}" destId="{C7DB52F0-F43A-E643-B17E-67E0EDCADE0A}" srcOrd="4" destOrd="0" parTransId="{F3CD86B7-469D-1849-B128-76D9A819D932}" sibTransId="{F42CE1BA-8F9F-954B-90C0-1926C4C113D1}"/>
    <dgm:cxn modelId="{F5E075BB-FDE6-5341-A18C-C70C7A01EF17}" srcId="{009CA0CA-2A7C-034C-9FD9-5FCBAF6D26CD}" destId="{50425E73-9580-794A-8E4B-D8A69B689675}" srcOrd="3" destOrd="0" parTransId="{CE3CC7C7-2294-D347-9CB2-4AA033CBDF90}" sibTransId="{3DC81CA1-FD33-6B45-83E3-9AAE98DA8DA4}"/>
    <dgm:cxn modelId="{284231C1-7FD8-B742-B05B-0E8849E73B79}" srcId="{F41715EA-1279-2645-B014-833B2C3A4321}" destId="{50A52A02-C5BF-F54A-B926-8F108D2E64F7}" srcOrd="3" destOrd="0" parTransId="{CBDD9DC2-B766-1548-A8EA-4E15C8FAC07A}" sibTransId="{5E38A197-4DCE-FF4F-AB82-5206F2620285}"/>
    <dgm:cxn modelId="{4BE228CB-645D-B048-84C6-B6ED5E9B2961}" type="presOf" srcId="{715AF352-9998-D743-A48A-80B4E92BD3AE}" destId="{A75EB7A7-A6D0-1B4F-A513-893F77D03598}" srcOrd="0" destOrd="5" presId="urn:microsoft.com/office/officeart/2005/8/layout/arrow6"/>
    <dgm:cxn modelId="{B3A694CC-BDAC-CA44-8B00-C9A1A5C6BEE4}" srcId="{F41715EA-1279-2645-B014-833B2C3A4321}" destId="{BDAF6E0E-2E63-194B-98FB-6BFBC3997B96}" srcOrd="2" destOrd="0" parTransId="{44EB8C47-DB0A-E54F-8416-4BD4CB482DEF}" sibTransId="{311C3043-4D58-3D45-8EB8-A31980A3D086}"/>
    <dgm:cxn modelId="{FACDC4DD-237F-6B46-9029-81BF83CBC071}" type="presOf" srcId="{0F127B9C-805E-7D4B-BCD4-CEDD53ABFFDC}" destId="{A75EB7A7-A6D0-1B4F-A513-893F77D03598}" srcOrd="0" destOrd="6" presId="urn:microsoft.com/office/officeart/2005/8/layout/arrow6"/>
    <dgm:cxn modelId="{B4BBDDE5-8B4C-E846-9E27-F2610F97E6E5}" type="presOf" srcId="{1351519D-89AC-3748-BD53-EA98B44B4AAD}" destId="{A75EB7A7-A6D0-1B4F-A513-893F77D03598}" srcOrd="0" destOrd="7" presId="urn:microsoft.com/office/officeart/2005/8/layout/arrow6"/>
    <dgm:cxn modelId="{9954ECF1-A15C-7041-970A-7F5604ED3C3C}" type="presOf" srcId="{35C35E4E-5586-1148-96D8-388443D186B9}" destId="{CE5350B2-C681-2649-9AD1-2BCD3ACBE439}" srcOrd="0" destOrd="2" presId="urn:microsoft.com/office/officeart/2005/8/layout/arrow6"/>
    <dgm:cxn modelId="{FFF39FF4-8565-2242-B025-E112FA31AD5E}" srcId="{70DB3356-777B-7743-9896-BC3E70C7C6DF}" destId="{009CA0CA-2A7C-034C-9FD9-5FCBAF6D26CD}" srcOrd="0" destOrd="0" parTransId="{E7A0D52A-BA13-1B4E-BDED-30DDA05CDBBF}" sibTransId="{140672BB-DF15-BE40-A89B-C5259F999428}"/>
    <dgm:cxn modelId="{56D7AAFC-74F6-8A47-B651-057718310994}" srcId="{009CA0CA-2A7C-034C-9FD9-5FCBAF6D26CD}" destId="{959C050E-DA77-324F-B5EF-F6B5DF1B1C89}" srcOrd="0" destOrd="0" parTransId="{B529670B-A2A0-F941-AFA5-5E9E6FBC8B0F}" sibTransId="{C247DF57-FF04-054B-AB06-37FEE5528E1E}"/>
    <dgm:cxn modelId="{51D0BB92-C99E-A74E-9C8D-2F1E1067C0BB}" type="presParOf" srcId="{44601154-CEEE-5C4A-B61B-F65F45093244}" destId="{DC83E651-6549-064C-9D52-FD2B41F3DAA4}" srcOrd="0" destOrd="0" presId="urn:microsoft.com/office/officeart/2005/8/layout/arrow6"/>
    <dgm:cxn modelId="{A13D9748-055E-1541-9C9C-287922F2C708}" type="presParOf" srcId="{44601154-CEEE-5C4A-B61B-F65F45093244}" destId="{A75EB7A7-A6D0-1B4F-A513-893F77D03598}" srcOrd="1" destOrd="0" presId="urn:microsoft.com/office/officeart/2005/8/layout/arrow6"/>
    <dgm:cxn modelId="{E1FB7AC6-60F0-D94C-BD41-C03C47997919}" type="presParOf" srcId="{44601154-CEEE-5C4A-B61B-F65F45093244}" destId="{CE5350B2-C681-2649-9AD1-2BCD3ACBE43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9649D-5DF7-4C4A-8100-F58E61B73424}">
      <dsp:nvSpPr>
        <dsp:cNvPr id="0" name=""/>
        <dsp:cNvSpPr/>
      </dsp:nvSpPr>
      <dsp:spPr>
        <a:xfrm>
          <a:off x="0" y="32877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conceal the contents of blocks or streams of data of any size, including messages, files, encryption keys, and passwords</a:t>
          </a:r>
        </a:p>
      </dsp:txBody>
      <dsp:txXfrm>
        <a:off x="0" y="328777"/>
        <a:ext cx="7570787" cy="907200"/>
      </dsp:txXfrm>
    </dsp:sp>
    <dsp:sp modelId="{09AB0441-BBC5-4D45-B95D-8771CEC64F8E}">
      <dsp:nvSpPr>
        <dsp:cNvPr id="0" name=""/>
        <dsp:cNvSpPr/>
      </dsp:nvSpPr>
      <dsp:spPr>
        <a:xfrm>
          <a:off x="378539" y="9261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Symmetric encryption</a:t>
          </a:r>
        </a:p>
      </dsp:txBody>
      <dsp:txXfrm>
        <a:off x="401596" y="115674"/>
        <a:ext cx="5253436" cy="426206"/>
      </dsp:txXfrm>
    </dsp:sp>
    <dsp:sp modelId="{CF1E5AC2-A8E9-2B42-A7D7-5D00D665C199}">
      <dsp:nvSpPr>
        <dsp:cNvPr id="0" name=""/>
        <dsp:cNvSpPr/>
      </dsp:nvSpPr>
      <dsp:spPr>
        <a:xfrm>
          <a:off x="0" y="155853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conceal small blocks of data, such as encryption keys and hash function values, which are used in digital signatures</a:t>
          </a:r>
        </a:p>
      </dsp:txBody>
      <dsp:txXfrm>
        <a:off x="0" y="1558537"/>
        <a:ext cx="7570787" cy="907200"/>
      </dsp:txXfrm>
    </dsp:sp>
    <dsp:sp modelId="{27A68937-F900-F84A-AA85-B558BAE65B93}">
      <dsp:nvSpPr>
        <dsp:cNvPr id="0" name=""/>
        <dsp:cNvSpPr/>
      </dsp:nvSpPr>
      <dsp:spPr>
        <a:xfrm>
          <a:off x="378539" y="132237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Asymmetric encryption</a:t>
          </a:r>
        </a:p>
      </dsp:txBody>
      <dsp:txXfrm>
        <a:off x="401596" y="1345434"/>
        <a:ext cx="5253436" cy="426206"/>
      </dsp:txXfrm>
    </dsp:sp>
    <dsp:sp modelId="{B298ABCA-4DC3-184D-ADBA-1A26D714420A}">
      <dsp:nvSpPr>
        <dsp:cNvPr id="0" name=""/>
        <dsp:cNvSpPr/>
      </dsp:nvSpPr>
      <dsp:spPr>
        <a:xfrm>
          <a:off x="0" y="2788297"/>
          <a:ext cx="7570787" cy="680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Used to protect blocks of data, such as messages, from alteration</a:t>
          </a:r>
        </a:p>
      </dsp:txBody>
      <dsp:txXfrm>
        <a:off x="0" y="2788297"/>
        <a:ext cx="7570787" cy="680400"/>
      </dsp:txXfrm>
    </dsp:sp>
    <dsp:sp modelId="{DDC8679B-4039-FB44-9FC5-7C0CFC8DA074}">
      <dsp:nvSpPr>
        <dsp:cNvPr id="0" name=""/>
        <dsp:cNvSpPr/>
      </dsp:nvSpPr>
      <dsp:spPr>
        <a:xfrm>
          <a:off x="378539" y="255213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Data integrity algorithms</a:t>
          </a:r>
        </a:p>
      </dsp:txBody>
      <dsp:txXfrm>
        <a:off x="401596" y="2575194"/>
        <a:ext cx="5253436" cy="426206"/>
      </dsp:txXfrm>
    </dsp:sp>
    <dsp:sp modelId="{2E50E8BC-01C6-B64E-80B7-07917401575D}">
      <dsp:nvSpPr>
        <dsp:cNvPr id="0" name=""/>
        <dsp:cNvSpPr/>
      </dsp:nvSpPr>
      <dsp:spPr>
        <a:xfrm>
          <a:off x="0" y="379125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Schemes based on the use of cryptographic algorithms designed to authenticate the identity of entities</a:t>
          </a:r>
        </a:p>
      </dsp:txBody>
      <dsp:txXfrm>
        <a:off x="0" y="3791257"/>
        <a:ext cx="7570787" cy="907200"/>
      </dsp:txXfrm>
    </dsp:sp>
    <dsp:sp modelId="{1F18D9D3-969C-0D42-B7EB-3E3DFCC685C5}">
      <dsp:nvSpPr>
        <dsp:cNvPr id="0" name=""/>
        <dsp:cNvSpPr/>
      </dsp:nvSpPr>
      <dsp:spPr>
        <a:xfrm>
          <a:off x="378539" y="3555097"/>
          <a:ext cx="529955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marL="0" lvl="0" indent="0" algn="l"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Authentication protocols</a:t>
          </a:r>
        </a:p>
      </dsp:txBody>
      <dsp:txXfrm>
        <a:off x="401596" y="3578154"/>
        <a:ext cx="525343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2D17F-FDC7-5E41-913C-7320207E3EFD}">
      <dsp:nvSpPr>
        <dsp:cNvPr id="0" name=""/>
        <dsp:cNvSpPr/>
      </dsp:nvSpPr>
      <dsp:spPr>
        <a:xfrm>
          <a:off x="0" y="0"/>
          <a:ext cx="4289424" cy="4289424"/>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DE61423-D6AA-924B-BA21-65B335249D0C}">
      <dsp:nvSpPr>
        <dsp:cNvPr id="0" name=""/>
        <dsp:cNvSpPr/>
      </dsp:nvSpPr>
      <dsp:spPr>
        <a:xfrm>
          <a:off x="2144712" y="0"/>
          <a:ext cx="5426074" cy="428942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kern="1200" dirty="0"/>
            <a:t>measures to deter, prevent, detect, and correct security violations that involve the transmission of information</a:t>
          </a:r>
        </a:p>
      </dsp:txBody>
      <dsp:txXfrm>
        <a:off x="2144712" y="0"/>
        <a:ext cx="5426074" cy="4289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109890"/>
          <a:ext cx="8839200" cy="2028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Data confidentiality</a:t>
          </a:r>
        </a:p>
        <a:p>
          <a:pPr marL="342900" lvl="2" indent="-171450" algn="l" defTabSz="711200" rtl="0">
            <a:lnSpc>
              <a:spcPct val="90000"/>
            </a:lnSpc>
            <a:spcBef>
              <a:spcPct val="0"/>
            </a:spcBef>
            <a:spcAft>
              <a:spcPct val="15000"/>
            </a:spcAft>
            <a:buChar char="•"/>
          </a:pPr>
          <a:r>
            <a:rPr lang="en-US" sz="1600" kern="1200" dirty="0"/>
            <a:t>Assures that private or confidential information is not made available or disclosed to unauthorized individuals</a:t>
          </a:r>
        </a:p>
        <a:p>
          <a:pPr marL="171450" lvl="1" indent="-171450" algn="l" defTabSz="800100" rtl="0">
            <a:lnSpc>
              <a:spcPct val="90000"/>
            </a:lnSpc>
            <a:spcBef>
              <a:spcPct val="0"/>
            </a:spcBef>
            <a:spcAft>
              <a:spcPct val="15000"/>
            </a:spcAft>
            <a:buChar char="•"/>
          </a:pPr>
          <a:r>
            <a:rPr lang="en-US" sz="1800" kern="1200" dirty="0"/>
            <a:t>Privacy</a:t>
          </a:r>
        </a:p>
        <a:p>
          <a:pPr marL="342900" lvl="2" indent="-171450" algn="l" defTabSz="711200" rtl="0">
            <a:lnSpc>
              <a:spcPct val="90000"/>
            </a:lnSpc>
            <a:spcBef>
              <a:spcPct val="0"/>
            </a:spcBef>
            <a:spcAft>
              <a:spcPct val="15000"/>
            </a:spcAft>
            <a:buChar char="•"/>
          </a:pPr>
          <a:r>
            <a:rPr lang="en-US" sz="1600" kern="1200" dirty="0"/>
            <a:t>Assures that individuals control or influence what information related to them may be collected and stored and by whom and to whom that information may be disclosed</a:t>
          </a:r>
        </a:p>
      </dsp:txBody>
      <dsp:txXfrm>
        <a:off x="0" y="109890"/>
        <a:ext cx="8839200" cy="2028600"/>
      </dsp:txXfrm>
    </dsp:sp>
    <dsp:sp modelId="{6049758F-6852-7E48-A5F6-439FA44B34F9}">
      <dsp:nvSpPr>
        <dsp:cNvPr id="0" name=""/>
        <dsp:cNvSpPr/>
      </dsp:nvSpPr>
      <dsp:spPr>
        <a:xfrm>
          <a:off x="441960" y="6570"/>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Confidentiality</a:t>
          </a:r>
        </a:p>
      </dsp:txBody>
      <dsp:txXfrm>
        <a:off x="452047" y="16657"/>
        <a:ext cx="6167266" cy="186466"/>
      </dsp:txXfrm>
    </dsp:sp>
    <dsp:sp modelId="{4DA3C829-4C77-2E4B-ACF0-22E49FD0F419}">
      <dsp:nvSpPr>
        <dsp:cNvPr id="0" name=""/>
        <dsp:cNvSpPr/>
      </dsp:nvSpPr>
      <dsp:spPr>
        <a:xfrm>
          <a:off x="0" y="2279610"/>
          <a:ext cx="8839200" cy="1808099"/>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Data integrity</a:t>
          </a:r>
        </a:p>
        <a:p>
          <a:pPr marL="342900" lvl="2" indent="-171450" algn="l" defTabSz="711200" rtl="0">
            <a:lnSpc>
              <a:spcPct val="90000"/>
            </a:lnSpc>
            <a:spcBef>
              <a:spcPct val="0"/>
            </a:spcBef>
            <a:spcAft>
              <a:spcPct val="15000"/>
            </a:spcAft>
            <a:buChar char="•"/>
          </a:pPr>
          <a:r>
            <a:rPr lang="en-US" sz="1600" kern="1200" dirty="0"/>
            <a:t>Assures that  information and programs are changed only in a specified and authorized manner</a:t>
          </a:r>
        </a:p>
        <a:p>
          <a:pPr marL="171450" lvl="1" indent="-171450" algn="l" defTabSz="800100" rtl="0">
            <a:lnSpc>
              <a:spcPct val="90000"/>
            </a:lnSpc>
            <a:spcBef>
              <a:spcPct val="0"/>
            </a:spcBef>
            <a:spcAft>
              <a:spcPct val="15000"/>
            </a:spcAft>
            <a:buChar char="•"/>
          </a:pPr>
          <a:r>
            <a:rPr lang="en-US" sz="1800" kern="1200" dirty="0"/>
            <a:t>System integrity</a:t>
          </a:r>
        </a:p>
        <a:p>
          <a:pPr marL="342900" lvl="2" indent="-171450" algn="l" defTabSz="711200" rtl="0">
            <a:lnSpc>
              <a:spcPct val="90000"/>
            </a:lnSpc>
            <a:spcBef>
              <a:spcPct val="0"/>
            </a:spcBef>
            <a:spcAft>
              <a:spcPct val="15000"/>
            </a:spcAft>
            <a:buChar char="•"/>
          </a:pPr>
          <a:r>
            <a:rPr lang="en-US" sz="1600" kern="1200" dirty="0"/>
            <a:t>Assures that a system performs its intended function in an unimpaired manner, free from deliberate or inadvertent unauthorized manipulation of the system</a:t>
          </a:r>
        </a:p>
      </dsp:txBody>
      <dsp:txXfrm>
        <a:off x="0" y="2279610"/>
        <a:ext cx="8839200" cy="1808099"/>
      </dsp:txXfrm>
    </dsp:sp>
    <dsp:sp modelId="{D865B79C-0930-C042-ADB5-25A0D1DA2B7F}">
      <dsp:nvSpPr>
        <dsp:cNvPr id="0" name=""/>
        <dsp:cNvSpPr/>
      </dsp:nvSpPr>
      <dsp:spPr>
        <a:xfrm>
          <a:off x="441960" y="2176290"/>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Integrity</a:t>
          </a:r>
        </a:p>
      </dsp:txBody>
      <dsp:txXfrm>
        <a:off x="452047" y="2186377"/>
        <a:ext cx="6167266" cy="186466"/>
      </dsp:txXfrm>
    </dsp:sp>
    <dsp:sp modelId="{CC27436A-1E4D-D84D-A7FC-05F0DE392564}">
      <dsp:nvSpPr>
        <dsp:cNvPr id="0" name=""/>
        <dsp:cNvSpPr/>
      </dsp:nvSpPr>
      <dsp:spPr>
        <a:xfrm>
          <a:off x="0" y="4228829"/>
          <a:ext cx="8839200" cy="7938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Assures that systems work promptly and service is not denied to authorized users</a:t>
          </a:r>
        </a:p>
      </dsp:txBody>
      <dsp:txXfrm>
        <a:off x="0" y="4228829"/>
        <a:ext cx="8839200" cy="793800"/>
      </dsp:txXfrm>
    </dsp:sp>
    <dsp:sp modelId="{667DCDD7-116F-2549-8EDA-F2F25FC22E3F}">
      <dsp:nvSpPr>
        <dsp:cNvPr id="0" name=""/>
        <dsp:cNvSpPr/>
      </dsp:nvSpPr>
      <dsp:spPr>
        <a:xfrm>
          <a:off x="441960" y="4125509"/>
          <a:ext cx="6187440" cy="20664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Availability</a:t>
          </a:r>
        </a:p>
      </dsp:txBody>
      <dsp:txXfrm>
        <a:off x="452047" y="4135596"/>
        <a:ext cx="6167266" cy="186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01696" y="0"/>
          <a:ext cx="5632704"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severe or catastrophic adverse effect on organizational operations, organizational assets, or individuals </a:t>
          </a:r>
        </a:p>
      </dsp:txBody>
      <dsp:txXfrm rot="10800000">
        <a:off x="3868928" y="0"/>
        <a:ext cx="4665472" cy="1625599"/>
      </dsp:txXfrm>
    </dsp:sp>
    <dsp:sp modelId="{323F2C42-63B1-9D46-8116-55010DB641B3}">
      <dsp:nvSpPr>
        <dsp:cNvPr id="0" name=""/>
        <dsp:cNvSpPr/>
      </dsp:nvSpPr>
      <dsp:spPr>
        <a:xfrm>
          <a:off x="1934464" y="0"/>
          <a:ext cx="1934464" cy="1625599"/>
        </a:xfrm>
        <a:prstGeom prst="trapezoid">
          <a:avLst>
            <a:gd name="adj" fmla="val 59500"/>
          </a:avLst>
        </a:prstGeom>
        <a:solidFill>
          <a:schemeClr val="accent4"/>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t>High</a:t>
          </a:r>
        </a:p>
      </dsp:txBody>
      <dsp:txXfrm>
        <a:off x="1934464" y="0"/>
        <a:ext cx="1934464" cy="1625599"/>
      </dsp:txXfrm>
    </dsp:sp>
    <dsp:sp modelId="{EDEB3454-1F7E-594F-B14B-175BDB7A3CA0}">
      <dsp:nvSpPr>
        <dsp:cNvPr id="0" name=""/>
        <dsp:cNvSpPr/>
      </dsp:nvSpPr>
      <dsp:spPr>
        <a:xfrm rot="10800000">
          <a:off x="3868928" y="1625599"/>
          <a:ext cx="4665472"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serious adverse effect on organizational operations, organizational assets, or individuals</a:t>
          </a:r>
        </a:p>
      </dsp:txBody>
      <dsp:txXfrm rot="10800000">
        <a:off x="4836160" y="1625599"/>
        <a:ext cx="3698240" cy="1625599"/>
      </dsp:txXfrm>
    </dsp:sp>
    <dsp:sp modelId="{BD8A4DA2-4774-2747-9C4E-431FEDEE116B}">
      <dsp:nvSpPr>
        <dsp:cNvPr id="0" name=""/>
        <dsp:cNvSpPr/>
      </dsp:nvSpPr>
      <dsp:spPr>
        <a:xfrm>
          <a:off x="967232" y="1625599"/>
          <a:ext cx="3868928" cy="1625599"/>
        </a:xfrm>
        <a:prstGeom prst="trapezoid">
          <a:avLst>
            <a:gd name="adj" fmla="val 59500"/>
          </a:avLst>
        </a:prstGeom>
        <a:solidFill>
          <a:schemeClr val="accent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rtl="0">
            <a:lnSpc>
              <a:spcPct val="90000"/>
            </a:lnSpc>
            <a:spcBef>
              <a:spcPct val="0"/>
            </a:spcBef>
            <a:spcAft>
              <a:spcPct val="35000"/>
            </a:spcAft>
            <a:buNone/>
          </a:pPr>
          <a:r>
            <a:rPr lang="en-US" sz="4500" kern="1200" dirty="0"/>
            <a:t>Moderate</a:t>
          </a:r>
        </a:p>
      </dsp:txBody>
      <dsp:txXfrm>
        <a:off x="1644294" y="1625599"/>
        <a:ext cx="2514803" cy="1625599"/>
      </dsp:txXfrm>
    </dsp:sp>
    <dsp:sp modelId="{63798C49-604C-6D4F-B502-7E4BA45356A1}">
      <dsp:nvSpPr>
        <dsp:cNvPr id="0" name=""/>
        <dsp:cNvSpPr/>
      </dsp:nvSpPr>
      <dsp:spPr>
        <a:xfrm rot="10800000">
          <a:off x="4836160" y="3251199"/>
          <a:ext cx="3698239"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The loss could be expected to have a limited adverse effect on organizational operations, organizational assets, or individuals</a:t>
          </a:r>
        </a:p>
        <a:p>
          <a:pPr marL="171450" lvl="1" indent="-171450" algn="l" defTabSz="711200" rtl="0">
            <a:lnSpc>
              <a:spcPct val="90000"/>
            </a:lnSpc>
            <a:spcBef>
              <a:spcPct val="0"/>
            </a:spcBef>
            <a:spcAft>
              <a:spcPct val="15000"/>
            </a:spcAft>
            <a:buChar char="•"/>
          </a:pPr>
          <a:endParaRPr lang="en-US" sz="1600" kern="1200" dirty="0"/>
        </a:p>
      </dsp:txBody>
      <dsp:txXfrm rot="10800000">
        <a:off x="5803392" y="3251199"/>
        <a:ext cx="2731007" cy="1625599"/>
      </dsp:txXfrm>
    </dsp:sp>
    <dsp:sp modelId="{680880A8-997B-A541-ADD6-12677C70DBB4}">
      <dsp:nvSpPr>
        <dsp:cNvPr id="0" name=""/>
        <dsp:cNvSpPr/>
      </dsp:nvSpPr>
      <dsp:spPr>
        <a:xfrm>
          <a:off x="0" y="3251199"/>
          <a:ext cx="5803392" cy="1625599"/>
        </a:xfrm>
        <a:prstGeom prst="trapezoid">
          <a:avLst>
            <a:gd name="adj" fmla="val 59500"/>
          </a:avLst>
        </a:prstGeom>
        <a:solidFill>
          <a:schemeClr val="bg2"/>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2000250" rtl="0">
            <a:lnSpc>
              <a:spcPct val="90000"/>
            </a:lnSpc>
            <a:spcBef>
              <a:spcPct val="0"/>
            </a:spcBef>
            <a:spcAft>
              <a:spcPct val="35000"/>
            </a:spcAft>
            <a:buNone/>
          </a:pPr>
          <a:r>
            <a:rPr lang="en-US" sz="4500" kern="1200" dirty="0"/>
            <a:t>Low</a:t>
          </a:r>
        </a:p>
      </dsp:txBody>
      <dsp:txXfrm>
        <a:off x="1015593" y="3251199"/>
        <a:ext cx="3772204" cy="162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Takes place when one entity pretends to be a different entity</a:t>
          </a:r>
        </a:p>
        <a:p>
          <a:pPr marL="114300" lvl="1" indent="-114300" algn="l" defTabSz="577850" rtl="0">
            <a:lnSpc>
              <a:spcPct val="90000"/>
            </a:lnSpc>
            <a:spcBef>
              <a:spcPct val="0"/>
            </a:spcBef>
            <a:spcAft>
              <a:spcPct val="15000"/>
            </a:spcAft>
            <a:buChar char="•"/>
          </a:pPr>
          <a:r>
            <a:rPr lang="en-US" sz="1300" kern="1200" dirty="0"/>
            <a:t>Usually includes one of the other forms of active attack</a:t>
          </a:r>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Masquerade</a:t>
          </a: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Involves the passive capture of a data unit and its subsequent retransmission to produce an unauthorized effect</a:t>
          </a:r>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Replay</a:t>
          </a: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Some portion of a legitimate message is altered, or messages are delayed or reordered to produce an unauthorized effect</a:t>
          </a:r>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Modification of messages </a:t>
          </a: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Prevents or inhibits the normal use or management of communications facilities</a:t>
          </a:r>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tx2">
                  <a:lumMod val="75000"/>
                </a:schemeClr>
              </a:solidFill>
              <a:effectLst>
                <a:outerShdw blurRad="38100" dist="38100" dir="2700000" algn="tl">
                  <a:srgbClr val="000000">
                    <a:alpha val="43137"/>
                  </a:srgbClr>
                </a:outerShdw>
              </a:effectLst>
            </a:rPr>
            <a:t>Denial of service</a:t>
          </a:r>
        </a:p>
      </dsp:txBody>
      <dsp:txXfrm>
        <a:off x="58203" y="3816424"/>
        <a:ext cx="1474649" cy="10758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53240"/>
          <a:ext cx="5181600" cy="460800"/>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Two specific authentication services are defined in  X.800:</a:t>
          </a:r>
        </a:p>
      </dsp:txBody>
      <dsp:txXfrm>
        <a:off x="0" y="53240"/>
        <a:ext cx="5181600" cy="460800"/>
      </dsp:txXfrm>
    </dsp:sp>
    <dsp:sp modelId="{0327DD84-63DC-3D4B-88CB-97969678C59D}">
      <dsp:nvSpPr>
        <dsp:cNvPr id="0" name=""/>
        <dsp:cNvSpPr/>
      </dsp:nvSpPr>
      <dsp:spPr>
        <a:xfrm>
          <a:off x="0" y="514040"/>
          <a:ext cx="5181600" cy="70272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Peer entity authentication</a:t>
          </a:r>
          <a:endParaRPr lang="en-US" sz="1600" kern="1200" dirty="0"/>
        </a:p>
        <a:p>
          <a:pPr marL="171450" lvl="1" indent="-171450" algn="l" defTabSz="711200">
            <a:lnSpc>
              <a:spcPct val="90000"/>
            </a:lnSpc>
            <a:spcBef>
              <a:spcPct val="0"/>
            </a:spcBef>
            <a:spcAft>
              <a:spcPct val="15000"/>
            </a:spcAft>
            <a:buChar char="•"/>
          </a:pPr>
          <a:r>
            <a:rPr lang="en-US" sz="1600" kern="1200"/>
            <a:t>Data origin authentication</a:t>
          </a:r>
          <a:endParaRPr lang="en-US" sz="1600" kern="1200" dirty="0"/>
        </a:p>
      </dsp:txBody>
      <dsp:txXfrm>
        <a:off x="0" y="514040"/>
        <a:ext cx="5181600" cy="702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Can apply to a stream of messages, a single message, or selected fields within a message</a:t>
          </a:r>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Connection-oriented integrity service, one that deals with a stream of messages, assures that messages are received as sent with no duplication, insertion, modification, reordering, or replays</a:t>
          </a:r>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 connectionless integrity service, one that deals with individual messages without regard to any larger context, generally provides protection against message modification only</a:t>
          </a:r>
        </a:p>
      </dsp:txBody>
      <dsp:txXfrm>
        <a:off x="2395537" y="2874646"/>
        <a:ext cx="5757862" cy="14373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E651-6549-064C-9D52-FD2B41F3DAA4}">
      <dsp:nvSpPr>
        <dsp:cNvPr id="0" name=""/>
        <dsp:cNvSpPr/>
      </dsp:nvSpPr>
      <dsp:spPr>
        <a:xfrm>
          <a:off x="0" y="-3"/>
          <a:ext cx="8686800" cy="5105406"/>
        </a:xfrm>
        <a:prstGeom prst="leftRightRibb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lumMod val="75000"/>
              <a:alpha val="75000"/>
            </a:schemeClr>
          </a:glow>
          <a:softEdge rad="63500"/>
        </a:effectLst>
      </dsp:spPr>
      <dsp:style>
        <a:lnRef idx="0">
          <a:scrgbClr r="0" g="0" b="0"/>
        </a:lnRef>
        <a:fillRef idx="3">
          <a:scrgbClr r="0" g="0" b="0"/>
        </a:fillRef>
        <a:effectRef idx="2">
          <a:scrgbClr r="0" g="0" b="0"/>
        </a:effectRef>
        <a:fontRef idx="minor">
          <a:schemeClr val="lt1"/>
        </a:fontRef>
      </dsp:style>
    </dsp:sp>
    <dsp:sp modelId="{A75EB7A7-A6D0-1B4F-A513-893F77D03598}">
      <dsp:nvSpPr>
        <dsp:cNvPr id="0" name=""/>
        <dsp:cNvSpPr/>
      </dsp:nvSpPr>
      <dsp:spPr>
        <a:xfrm>
          <a:off x="1524012" y="1219204"/>
          <a:ext cx="2866644"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chemeClr val="bg1"/>
              </a:solidFill>
              <a:effectLst>
                <a:outerShdw blurRad="38100" dist="38100" dir="2700000" algn="tl">
                  <a:srgbClr val="000000">
                    <a:alpha val="43137"/>
                  </a:srgbClr>
                </a:outerShdw>
              </a:effectLst>
            </a:rPr>
            <a:t>Specific Security Mechanisms</a:t>
          </a:r>
        </a:p>
        <a:p>
          <a:pPr marL="171450" lvl="1" indent="-171450" algn="l" defTabSz="711200" rtl="0">
            <a:lnSpc>
              <a:spcPct val="90000"/>
            </a:lnSpc>
            <a:spcBef>
              <a:spcPct val="0"/>
            </a:spcBef>
            <a:spcAft>
              <a:spcPct val="15000"/>
            </a:spcAft>
            <a:buChar char="•"/>
          </a:pPr>
          <a:r>
            <a:rPr lang="en-AU" sz="1600" b="1" kern="1200" dirty="0" err="1">
              <a:solidFill>
                <a:schemeClr val="bg1"/>
              </a:solidFill>
              <a:effectLst>
                <a:outerShdw blurRad="38100" dist="38100" dir="2700000" algn="tl">
                  <a:srgbClr val="000000">
                    <a:alpha val="43137"/>
                  </a:srgbClr>
                </a:outerShdw>
              </a:effectLst>
            </a:rPr>
            <a:t>Encipherment</a:t>
          </a:r>
          <a:endParaRPr lang="en-AU"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Digital signatures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Access controls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Data integrity</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Authentication exchange</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Traffic padding</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Routing control</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Notarization</a:t>
          </a:r>
        </a:p>
      </dsp:txBody>
      <dsp:txXfrm>
        <a:off x="1524012" y="1219204"/>
        <a:ext cx="2866644" cy="1702612"/>
      </dsp:txXfrm>
    </dsp:sp>
    <dsp:sp modelId="{CE5350B2-C681-2649-9AD1-2BCD3ACBE439}">
      <dsp:nvSpPr>
        <dsp:cNvPr id="0" name=""/>
        <dsp:cNvSpPr/>
      </dsp:nvSpPr>
      <dsp:spPr>
        <a:xfrm>
          <a:off x="4800590" y="2057401"/>
          <a:ext cx="3387852"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chemeClr val="bg1"/>
              </a:solidFill>
              <a:effectLst>
                <a:outerShdw blurRad="38100" dist="38100" dir="2700000" algn="tl">
                  <a:srgbClr val="000000">
                    <a:alpha val="43137"/>
                  </a:srgbClr>
                </a:outerShdw>
              </a:effectLst>
            </a:rPr>
            <a:t>Pervasive Security Mechanisms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Trusted functionality</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labels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Event detection</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audit trails</a:t>
          </a:r>
        </a:p>
        <a:p>
          <a:pPr marL="171450" lvl="1" indent="-171450" algn="l" defTabSz="711200" rtl="0">
            <a:lnSpc>
              <a:spcPct val="90000"/>
            </a:lnSpc>
            <a:spcBef>
              <a:spcPct val="0"/>
            </a:spcBef>
            <a:spcAft>
              <a:spcPct val="15000"/>
            </a:spcAft>
            <a:buChar char="•"/>
          </a:pPr>
          <a:r>
            <a:rPr lang="en-US" sz="1600" b="1" kern="1200" dirty="0">
              <a:solidFill>
                <a:schemeClr val="bg1"/>
              </a:solidFill>
              <a:effectLst>
                <a:outerShdw blurRad="38100" dist="38100" dir="2700000" algn="tl">
                  <a:srgbClr val="000000">
                    <a:alpha val="43137"/>
                  </a:srgbClr>
                </a:outerShdw>
              </a:effectLst>
            </a:rPr>
            <a:t>Security recovery</a:t>
          </a:r>
          <a:endParaRPr lang="en-AU" sz="1600" b="1" kern="1200" dirty="0">
            <a:solidFill>
              <a:schemeClr val="bg1"/>
            </a:solidFill>
            <a:effectLst>
              <a:outerShdw blurRad="38100" dist="38100" dir="2700000" algn="tl">
                <a:srgbClr val="000000">
                  <a:alpha val="43137"/>
                </a:srgbClr>
              </a:outerShdw>
            </a:effectLst>
          </a:endParaRPr>
        </a:p>
      </dsp:txBody>
      <dsp:txXfrm>
        <a:off x="4800590" y="2057401"/>
        <a:ext cx="3387852" cy="17026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  Chapter 1, “Computer</a:t>
            </a:r>
            <a:r>
              <a:rPr lang="en-US" baseline="0" dirty="0">
                <a:latin typeface="Times New Roman" pitchFamily="-1" charset="0"/>
                <a:ea typeface="ＭＳ Ｐゴシック" pitchFamily="-1" charset="-128"/>
                <a:cs typeface="ＭＳ Ｐゴシック" pitchFamily="-1" charset="-128"/>
              </a:rPr>
              <a:t> and Network Security Concepts</a:t>
            </a:r>
            <a:r>
              <a:rPr lang="en-US" dirty="0">
                <a:latin typeface="Times New Roman" pitchFamily="-1" charset="0"/>
                <a:ea typeface="ＭＳ Ｐゴシック" pitchFamily="-1" charset="-128"/>
                <a:cs typeface="ＭＳ Ｐゴシック" pitchFamily="-1" charset="-128"/>
              </a:rPr>
              <a:t>”.</a:t>
            </a:r>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10</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a:latin typeface="Arial" pitchFamily="-1" charset="0"/>
                <a:ea typeface="ＭＳ Ｐゴシック" pitchFamily="-1" charset="-128"/>
                <a:cs typeface="ＭＳ Ｐゴシック" pitchFamily="-1" charset="-128"/>
              </a:rPr>
              <a:t>the problems are compounded.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ITU-T  Recommendation X.800, Security Architecture for OSI , defines such a</a:t>
            </a:r>
          </a:p>
          <a:p>
            <a:r>
              <a:rPr lang="en-US" dirty="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a:latin typeface="Arial" pitchFamily="-1" charset="0"/>
                <a:ea typeface="ＭＳ Ｐゴシック" pitchFamily="-1" charset="-128"/>
                <a:cs typeface="ＭＳ Ｐゴシック" pitchFamily="-1" charset="-128"/>
              </a:rPr>
              <a:t>structured definition of services and mechanisms.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a:latin typeface="Arial" pitchFamily="-1" charset="0"/>
                <a:ea typeface="ＭＳ Ｐゴシック" pitchFamily="-1" charset="-128"/>
                <a:cs typeface="ＭＳ Ｐゴシック" pitchFamily="-1" charset="-128"/>
              </a:rPr>
              <a:t>focuses on security attacks, mechanisms, and services. These can be defined</a:t>
            </a:r>
          </a:p>
          <a:p>
            <a:r>
              <a:rPr lang="en-US" dirty="0">
                <a:latin typeface="Arial" pitchFamily="-1" charset="0"/>
                <a:ea typeface="ＭＳ Ｐゴシック" pitchFamily="-1" charset="-128"/>
                <a:cs typeface="ＭＳ Ｐゴシック" pitchFamily="-1" charset="-128"/>
              </a:rPr>
              <a:t>briefly as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attack:  Any action that compromises the security of information</a:t>
            </a:r>
          </a:p>
          <a:p>
            <a:r>
              <a:rPr lang="en-US" dirty="0">
                <a:latin typeface="Arial" pitchFamily="-1" charset="0"/>
                <a:ea typeface="ＭＳ Ｐゴシック" pitchFamily="-1" charset="-128"/>
                <a:cs typeface="ＭＳ Ｐゴシック" pitchFamily="-1" charset="-128"/>
              </a:rPr>
              <a:t>owned by an organization.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mechanism:  A process (or a device incorporating such a process) that</a:t>
            </a:r>
          </a:p>
          <a:p>
            <a:r>
              <a:rPr lang="en-US" dirty="0">
                <a:latin typeface="Arial" pitchFamily="-1" charset="0"/>
                <a:ea typeface="ＭＳ Ｐゴシック" pitchFamily="-1" charset="-128"/>
                <a:cs typeface="ＭＳ Ｐゴシック" pitchFamily="-1" charset="-128"/>
              </a:rPr>
              <a:t>is designed to detect, prevent, or recover from a security attack.</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Security service:  A processing or communication service that enhances the</a:t>
            </a:r>
          </a:p>
          <a:p>
            <a:r>
              <a:rPr lang="en-US" dirty="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a:latin typeface="Arial" pitchFamily="-1" charset="0"/>
                <a:ea typeface="ＭＳ Ｐゴシック" pitchFamily="-1" charset="-128"/>
                <a:cs typeface="ＭＳ Ｐゴシック" pitchFamily="-1" charset="-128"/>
              </a:rPr>
              <a:t>make use of one or more security mechanisms to provide the service.</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literature, the terms threat  and attack  are commonly used to mean more</a:t>
            </a:r>
          </a:p>
          <a:p>
            <a:r>
              <a:rPr lang="en-US">
                <a:latin typeface="Arial" pitchFamily="-1" charset="0"/>
                <a:ea typeface="ＭＳ Ｐゴシック" pitchFamily="-1" charset="-128"/>
                <a:cs typeface="ＭＳ Ｐゴシック" pitchFamily="-1" charset="-128"/>
              </a:rPr>
              <a:t>or less the same thing. Table 1.1 provides definitions taken from RFC 4949, Internet</a:t>
            </a:r>
          </a:p>
          <a:p>
            <a:r>
              <a:rPr lang="en-US">
                <a:latin typeface="Arial" pitchFamily="-1" charset="0"/>
                <a:ea typeface="ＭＳ Ｐゴシック" pitchFamily="-1" charset="-128"/>
                <a:cs typeface="ＭＳ Ｐゴシック" pitchFamily="-1" charset="-128"/>
              </a:rPr>
              <a:t>Security Glossary.</a:t>
            </a: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11</a:t>
            </a:fld>
            <a:endParaRPr lang="en-AU">
              <a:latin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itchFamily="-1" charset="0"/>
              </a:rPr>
              <a:pPr/>
              <a:t>12</a:t>
            </a:fld>
            <a:endParaRPr lang="en-AU">
              <a:latin typeface="Arial"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 useful means of classifying security attacks, used both in X.800 and RFC 4949, is in</a:t>
            </a:r>
          </a:p>
          <a:p>
            <a:r>
              <a:rPr lang="en-US" dirty="0">
                <a:latin typeface="Arial" pitchFamily="-1" charset="0"/>
                <a:ea typeface="ＭＳ Ｐゴシック" pitchFamily="-1" charset="-128"/>
                <a:cs typeface="ＭＳ Ｐゴシック" pitchFamily="-1" charset="-128"/>
              </a:rPr>
              <a:t>terms of passive attacks  and active attacks  (Figure 1.2). A passive attack attempts to</a:t>
            </a:r>
          </a:p>
          <a:p>
            <a:r>
              <a:rPr lang="en-US" dirty="0">
                <a:latin typeface="Arial" pitchFamily="-1" charset="0"/>
                <a:ea typeface="ＭＳ Ｐゴシック" pitchFamily="-1" charset="-128"/>
                <a:cs typeface="ＭＳ Ｐゴシック" pitchFamily="-1" charset="-128"/>
              </a:rPr>
              <a:t>learn or make use of information from the system but does not affect system resources.</a:t>
            </a:r>
          </a:p>
          <a:p>
            <a:r>
              <a:rPr lang="en-US" dirty="0">
                <a:latin typeface="Arial" pitchFamily="-1" charset="0"/>
                <a:ea typeface="ＭＳ Ｐゴシック" pitchFamily="-1" charset="-128"/>
                <a:cs typeface="ＭＳ Ｐゴシック" pitchFamily="-1" charset="-128"/>
              </a:rPr>
              <a:t>An active attack attempts to alter system resources or affect their operation.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a:t> Passive attacks (Figure 1.2a) are in the nature of eavesdropping on, or monitoring</a:t>
            </a:r>
          </a:p>
          <a:p>
            <a:pPr>
              <a:defRPr/>
            </a:pPr>
            <a:r>
              <a:rPr lang="en-US" dirty="0"/>
              <a:t>of, transmissions. The goal of the opponent is to obtain information that is being</a:t>
            </a:r>
          </a:p>
          <a:p>
            <a:pPr>
              <a:defRPr/>
            </a:pPr>
            <a:r>
              <a:rPr lang="en-US" dirty="0"/>
              <a:t>transmitted. Two types of passive attacks are the release of message contents and</a:t>
            </a:r>
          </a:p>
          <a:p>
            <a:pPr>
              <a:defRPr/>
            </a:pPr>
            <a:r>
              <a:rPr lang="en-US" dirty="0"/>
              <a:t>traffic analysis.</a:t>
            </a:r>
          </a:p>
          <a:p>
            <a:pPr>
              <a:defRPr/>
            </a:pPr>
            <a:endParaRPr lang="en-US" dirty="0"/>
          </a:p>
          <a:p>
            <a:pPr>
              <a:defRPr/>
            </a:pPr>
            <a:r>
              <a:rPr lang="en-US" dirty="0"/>
              <a:t>The release of message contents  is easily understood. A telephone conversation,</a:t>
            </a:r>
          </a:p>
          <a:p>
            <a:pPr>
              <a:defRPr/>
            </a:pPr>
            <a:r>
              <a:rPr lang="en-US" dirty="0"/>
              <a:t>an electronic mail message, and a transferred file may contain sensitive or</a:t>
            </a:r>
          </a:p>
          <a:p>
            <a:pPr>
              <a:defRPr/>
            </a:pPr>
            <a:r>
              <a:rPr lang="en-US" dirty="0"/>
              <a:t>confidential information. We would like to prevent an opponent from learning the</a:t>
            </a:r>
          </a:p>
          <a:p>
            <a:pPr>
              <a:defRPr/>
            </a:pPr>
            <a:r>
              <a:rPr lang="en-US" dirty="0"/>
              <a:t>contents of these transmissions.</a:t>
            </a:r>
          </a:p>
          <a:p>
            <a:pPr>
              <a:defRPr/>
            </a:pPr>
            <a:endParaRPr lang="en-US" dirty="0"/>
          </a:p>
          <a:p>
            <a:pPr>
              <a:defRPr/>
            </a:pPr>
            <a:r>
              <a:rPr lang="en-US" dirty="0"/>
              <a:t>A second type of passive attack, traffic analysis , is subtler. Suppose that we</a:t>
            </a:r>
          </a:p>
          <a:p>
            <a:pPr>
              <a:defRPr/>
            </a:pPr>
            <a:r>
              <a:rPr lang="en-US" dirty="0"/>
              <a:t>had a way of masking the contents of messages or other information traffic so that</a:t>
            </a:r>
          </a:p>
          <a:p>
            <a:pPr>
              <a:defRPr/>
            </a:pPr>
            <a:r>
              <a:rPr lang="en-US" dirty="0"/>
              <a:t>opponents, even if they captured the message, could not extract the information</a:t>
            </a:r>
          </a:p>
          <a:p>
            <a:pPr>
              <a:defRPr/>
            </a:pPr>
            <a:r>
              <a:rPr lang="en-US" dirty="0"/>
              <a:t>from the message. The common technique for masking contents is encryption. If we</a:t>
            </a:r>
          </a:p>
          <a:p>
            <a:pPr>
              <a:defRPr/>
            </a:pPr>
            <a:r>
              <a:rPr lang="en-US" dirty="0"/>
              <a:t>had encryption protection in place, an opponent might still be able to observe the</a:t>
            </a:r>
          </a:p>
          <a:p>
            <a:pPr>
              <a:defRPr/>
            </a:pPr>
            <a:r>
              <a:rPr lang="en-US" dirty="0"/>
              <a:t>pattern of these messages. The opponent could determine the location and identity</a:t>
            </a:r>
          </a:p>
          <a:p>
            <a:pPr>
              <a:defRPr/>
            </a:pPr>
            <a:r>
              <a:rPr lang="en-US" dirty="0"/>
              <a:t>of communicating hosts and could observe the frequency and length of messages</a:t>
            </a:r>
          </a:p>
          <a:p>
            <a:pPr>
              <a:defRPr/>
            </a:pPr>
            <a:r>
              <a:rPr lang="en-US" dirty="0"/>
              <a:t>being exchanged. This information might be useful in guessing the nature of the</a:t>
            </a:r>
          </a:p>
          <a:p>
            <a:pPr>
              <a:defRPr/>
            </a:pPr>
            <a:r>
              <a:rPr lang="en-US" dirty="0"/>
              <a:t>communication that was taking place.</a:t>
            </a:r>
          </a:p>
          <a:p>
            <a:pPr>
              <a:defRPr/>
            </a:pPr>
            <a:endParaRPr lang="en-US" dirty="0"/>
          </a:p>
          <a:p>
            <a:pPr>
              <a:defRPr/>
            </a:pPr>
            <a:r>
              <a:rPr lang="en-US" dirty="0"/>
              <a:t>Passive attacks are very difficult to detect, because they do not involve any</a:t>
            </a:r>
          </a:p>
          <a:p>
            <a:pPr>
              <a:defRPr/>
            </a:pPr>
            <a:r>
              <a:rPr lang="en-US" dirty="0"/>
              <a:t>alteration of the data. Typically, the message traffic is sent and received in an apparently</a:t>
            </a:r>
          </a:p>
          <a:p>
            <a:pPr>
              <a:defRPr/>
            </a:pPr>
            <a:r>
              <a:rPr lang="en-US" dirty="0"/>
              <a:t>normal fashion, and neither the sender nor receiver is aware that a third party</a:t>
            </a:r>
          </a:p>
          <a:p>
            <a:pPr>
              <a:defRPr/>
            </a:pPr>
            <a:r>
              <a:rPr lang="en-US" dirty="0"/>
              <a:t>has read the messages or observed the traffic pattern. However, it is feasible to prevent</a:t>
            </a:r>
          </a:p>
          <a:p>
            <a:pPr>
              <a:defRPr/>
            </a:pPr>
            <a:r>
              <a:rPr lang="en-US" dirty="0"/>
              <a:t>the success of these attacks, usually by means of encryption. Thus, the emphasis</a:t>
            </a:r>
          </a:p>
          <a:p>
            <a:pPr>
              <a:defRPr/>
            </a:pPr>
            <a:r>
              <a:rPr lang="en-US" dirty="0"/>
              <a:t>in dealing with passive attacks is on prevention rather than detection.</a:t>
            </a:r>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13</a:t>
            </a:fld>
            <a:endParaRPr lang="en-AU">
              <a:latin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14</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Active attacks (Figure 1.2b) involve some modification of the data stream or the</a:t>
            </a:r>
          </a:p>
          <a:p>
            <a:r>
              <a:rPr lang="en-US" dirty="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a:latin typeface="Arial" pitchFamily="-1" charset="0"/>
                <a:ea typeface="ＭＳ Ｐゴシック" pitchFamily="-1" charset="-128"/>
                <a:cs typeface="ＭＳ Ｐゴシック" pitchFamily="-1" charset="-128"/>
              </a:rPr>
              <a:t>replay, modification of messages, and denial of service.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masquerade  takes place when one entity pretends to be a different entity</a:t>
            </a:r>
          </a:p>
          <a:p>
            <a:r>
              <a:rPr lang="en-US" dirty="0">
                <a:latin typeface="Arial" pitchFamily="-1" charset="0"/>
                <a:ea typeface="ＭＳ Ｐゴシック" pitchFamily="-1" charset="-128"/>
                <a:cs typeface="ＭＳ Ｐゴシック" pitchFamily="-1" charset="-128"/>
              </a:rPr>
              <a:t>(path 2 of Figure 1.2b is active). A masquerade attack usually includes one of the</a:t>
            </a:r>
          </a:p>
          <a:p>
            <a:r>
              <a:rPr lang="en-US" dirty="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a:latin typeface="Arial" pitchFamily="-1" charset="0"/>
                <a:ea typeface="ＭＳ Ｐゴシック" pitchFamily="-1" charset="-128"/>
                <a:cs typeface="ＭＳ Ｐゴシック" pitchFamily="-1" charset="-128"/>
              </a:rPr>
              <a:t>entity that has those privileges.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Replay  involves the passive capture of a data unit and its subsequent retransmission</a:t>
            </a:r>
          </a:p>
          <a:p>
            <a:r>
              <a:rPr lang="en-US" dirty="0">
                <a:latin typeface="Arial" pitchFamily="-1" charset="0"/>
                <a:ea typeface="ＭＳ Ｐゴシック" pitchFamily="-1" charset="-128"/>
                <a:cs typeface="ＭＳ Ｐゴシック" pitchFamily="-1" charset="-128"/>
              </a:rPr>
              <a:t>to produce an unauthorized effect (paths 1, 2, and 3 active).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Modification of messages  simply means that some portion of a legitimate</a:t>
            </a:r>
          </a:p>
          <a:p>
            <a:r>
              <a:rPr lang="en-US" dirty="0">
                <a:latin typeface="Arial" pitchFamily="-1" charset="0"/>
                <a:ea typeface="ＭＳ Ｐゴシック" pitchFamily="-1" charset="-128"/>
                <a:cs typeface="ＭＳ Ｐゴシック" pitchFamily="-1" charset="-128"/>
              </a:rPr>
              <a:t>message is altered, or that messages are delayed or reordered, to produce an</a:t>
            </a:r>
          </a:p>
          <a:p>
            <a:r>
              <a:rPr lang="en-US" dirty="0">
                <a:latin typeface="Arial" pitchFamily="-1" charset="0"/>
                <a:ea typeface="ＭＳ Ｐゴシック" pitchFamily="-1" charset="-128"/>
                <a:cs typeface="ＭＳ Ｐゴシック" pitchFamily="-1" charset="-128"/>
              </a:rPr>
              <a:t>unauthorized effect (paths 1 and 2 active). For example, a message meaning “Allow</a:t>
            </a:r>
          </a:p>
          <a:p>
            <a:r>
              <a:rPr lang="en-US" dirty="0">
                <a:latin typeface="Arial" pitchFamily="-1" charset="0"/>
                <a:ea typeface="ＭＳ Ｐゴシック" pitchFamily="-1" charset="-128"/>
                <a:cs typeface="ＭＳ Ｐゴシック" pitchFamily="-1" charset="-128"/>
              </a:rPr>
              <a:t>John Smith to read confidential file accounts ” is modified to mean “Allow Fred</a:t>
            </a:r>
          </a:p>
          <a:p>
            <a:r>
              <a:rPr lang="en-US" dirty="0">
                <a:latin typeface="Arial" pitchFamily="-1" charset="0"/>
                <a:ea typeface="ＭＳ Ｐゴシック" pitchFamily="-1" charset="-128"/>
                <a:cs typeface="ＭＳ Ｐゴシック" pitchFamily="-1" charset="-128"/>
              </a:rPr>
              <a:t>Brown to read confidential file accounts. ”</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denial of service  prevents or inhibits the normal use or management of</a:t>
            </a:r>
          </a:p>
          <a:p>
            <a:r>
              <a:rPr lang="en-US" dirty="0">
                <a:latin typeface="Arial" pitchFamily="-1" charset="0"/>
                <a:ea typeface="ＭＳ Ｐゴシック" pitchFamily="-1" charset="-128"/>
                <a:cs typeface="ＭＳ Ｐゴシック" pitchFamily="-1" charset="-128"/>
              </a:rPr>
              <a:t>communications facilities (path 3 active). This attack may have a specific target; for</a:t>
            </a:r>
          </a:p>
          <a:p>
            <a:r>
              <a:rPr lang="en-US" dirty="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a:latin typeface="Arial" pitchFamily="-1" charset="0"/>
                <a:ea typeface="ＭＳ Ｐゴシック" pitchFamily="-1" charset="-128"/>
                <a:cs typeface="ＭＳ Ｐゴシック" pitchFamily="-1" charset="-128"/>
              </a:rPr>
              <a:t>messages so as to degrade performance.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a:latin typeface="Arial" pitchFamily="-1" charset="0"/>
                <a:ea typeface="ＭＳ Ｐゴシック" pitchFamily="-1" charset="-128"/>
                <a:cs typeface="ＭＳ Ｐゴシック" pitchFamily="-1" charset="-128"/>
              </a:rPr>
              <a:t>contribute to prevention.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417404D0-5512-DA46-AC9A-89250F476031}" type="slidenum">
              <a:rPr lang="en-AU">
                <a:latin typeface="Arial" pitchFamily="-1" charset="0"/>
              </a:rPr>
              <a:pPr/>
              <a:t>15</a:t>
            </a:fld>
            <a:endParaRPr lang="en-AU">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X.800 defines a security service as a service that is provided by a protocol layer of</a:t>
            </a:r>
          </a:p>
          <a:p>
            <a:r>
              <a:rPr lang="en-US" dirty="0">
                <a:latin typeface="Arial" pitchFamily="-1" charset="0"/>
                <a:ea typeface="ＭＳ Ｐゴシック" pitchFamily="-1" charset="-128"/>
                <a:cs typeface="ＭＳ Ｐゴシック" pitchFamily="-1" charset="-128"/>
              </a:rPr>
              <a:t>communicating open systems and that ensures adequate security of the systems</a:t>
            </a:r>
          </a:p>
          <a:p>
            <a:r>
              <a:rPr lang="en-US" dirty="0">
                <a:latin typeface="Arial" pitchFamily="-1" charset="0"/>
                <a:ea typeface="ＭＳ Ｐゴシック" pitchFamily="-1" charset="-128"/>
                <a:cs typeface="ＭＳ Ｐゴシック" pitchFamily="-1" charset="-128"/>
              </a:rPr>
              <a:t>or of data transfers. Perhaps a clearer definition is found in RFC 4949, which</a:t>
            </a:r>
          </a:p>
          <a:p>
            <a:r>
              <a:rPr lang="en-US" dirty="0">
                <a:latin typeface="Arial" pitchFamily="-1" charset="0"/>
                <a:ea typeface="ＭＳ Ｐゴシック" pitchFamily="-1" charset="-128"/>
                <a:cs typeface="ＭＳ Ｐゴシック" pitchFamily="-1" charset="-128"/>
              </a:rPr>
              <a:t>provides the following definition: a processing or communication service that is</a:t>
            </a:r>
          </a:p>
          <a:p>
            <a:r>
              <a:rPr lang="en-US" dirty="0">
                <a:latin typeface="Arial" pitchFamily="-1" charset="0"/>
                <a:ea typeface="ＭＳ Ｐゴシック" pitchFamily="-1" charset="-128"/>
                <a:cs typeface="ＭＳ Ｐゴシック" pitchFamily="-1" charset="-128"/>
              </a:rPr>
              <a:t>provided by a system to give a specific kind of protection to system resources;</a:t>
            </a:r>
          </a:p>
          <a:p>
            <a:r>
              <a:rPr lang="en-US" dirty="0">
                <a:latin typeface="Arial" pitchFamily="-1" charset="0"/>
                <a:ea typeface="ＭＳ Ｐゴシック" pitchFamily="-1" charset="-128"/>
                <a:cs typeface="ＭＳ Ｐゴシック" pitchFamily="-1" charset="-128"/>
              </a:rPr>
              <a:t>security services implement security policies and are implemented by security</a:t>
            </a:r>
          </a:p>
          <a:p>
            <a:r>
              <a:rPr lang="en-US" dirty="0">
                <a:latin typeface="Arial" pitchFamily="-1" charset="0"/>
                <a:ea typeface="ＭＳ Ｐゴシック" pitchFamily="-1" charset="-128"/>
                <a:cs typeface="ＭＳ Ｐゴシック" pitchFamily="-1" charset="-128"/>
              </a:rPr>
              <a:t>mechanisms.</a:t>
            </a:r>
            <a:endParaRPr lang="en-US"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X.800 divides these services into five categories and fourteen specific services</a:t>
            </a:r>
          </a:p>
          <a:p>
            <a:r>
              <a:rPr lang="en-US">
                <a:latin typeface="Arial" pitchFamily="-1" charset="0"/>
                <a:ea typeface="ＭＳ Ｐゴシック" pitchFamily="-1" charset="-128"/>
                <a:cs typeface="ＭＳ Ｐゴシック" pitchFamily="-1" charset="-128"/>
              </a:rPr>
              <a:t>(Table 1.2).</a:t>
            </a:r>
          </a:p>
        </p:txBody>
      </p:sp>
      <p:sp>
        <p:nvSpPr>
          <p:cNvPr id="65540" name="Slide Number Placeholder 3"/>
          <p:cNvSpPr>
            <a:spLocks noGrp="1"/>
          </p:cNvSpPr>
          <p:nvPr>
            <p:ph type="sldNum" sz="quarter" idx="5"/>
          </p:nvPr>
        </p:nvSpPr>
        <p:spPr>
          <a:noFill/>
        </p:spPr>
        <p:txBody>
          <a:bodyPr/>
          <a:lstStyle/>
          <a:p>
            <a:fld id="{985DE770-AB8F-A040-8A67-2EF0035AA0BA}" type="slidenum">
              <a:rPr lang="en-AU" smtClean="0">
                <a:latin typeface="Arial" pitchFamily="-1" charset="0"/>
              </a:rPr>
              <a:pPr/>
              <a:t>16</a:t>
            </a:fld>
            <a:endParaRPr lang="en-AU">
              <a:latin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17</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a:latin typeface="Arial" pitchFamily="-1" charset="0"/>
                <a:ea typeface="ＭＳ Ｐゴシック" pitchFamily="-1" charset="-128"/>
                <a:cs typeface="ＭＳ Ｐゴシック" pitchFamily="-1" charset="-128"/>
              </a:rPr>
              <a:t>unauthorized transmission or reception.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Two specific authentication services are defined in X.800:</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Peer entity authentication:  Provides for the corroboration of the identity</a:t>
            </a:r>
          </a:p>
          <a:p>
            <a:r>
              <a:rPr lang="en-US" dirty="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a:latin typeface="Arial" pitchFamily="-1" charset="0"/>
                <a:ea typeface="ＭＳ Ｐゴシック" pitchFamily="-1" charset="-128"/>
                <a:cs typeface="ＭＳ Ｐゴシック" pitchFamily="-1" charset="-128"/>
              </a:rPr>
              <a:t>in two communicating systems. Peer entity authentication is provided for</a:t>
            </a:r>
          </a:p>
          <a:p>
            <a:r>
              <a:rPr lang="en-US" dirty="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Data origin authentication:  Provides for the corroboration of the source of a</a:t>
            </a:r>
          </a:p>
          <a:p>
            <a:r>
              <a:rPr lang="en-US" dirty="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a:latin typeface="Arial" pitchFamily="-1" charset="0"/>
                <a:ea typeface="ＭＳ Ｐゴシック" pitchFamily="-1" charset="-128"/>
                <a:cs typeface="ＭＳ Ｐゴシック" pitchFamily="-1" charset="-128"/>
              </a:rPr>
              <a:t>where there are no prior interactions between the communicating entities.</a:t>
            </a:r>
            <a:endParaRPr lang="en-US" dirty="0">
              <a:solidFill>
                <a:srgbClr val="0000FF"/>
              </a:solidFill>
              <a:latin typeface="Arial" pitchFamily="-1" charset="0"/>
              <a:ea typeface="Arial" pitchFamily="-1" charset="0"/>
              <a:cs typeface="Arial"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a:latin typeface="Arial" pitchFamily="-1" charset="0"/>
                <a:ea typeface="ＭＳ Ｐゴシック" pitchFamily="-1" charset="-128"/>
                <a:cs typeface="ＭＳ Ｐゴシック" pitchFamily="-1" charset="-128"/>
              </a:rPr>
              <a:t>the access to host systems and applications via communications links. To achieve</a:t>
            </a:r>
          </a:p>
          <a:p>
            <a:r>
              <a:rPr lang="en-US">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a:latin typeface="Arial" pitchFamily="-1" charset="0"/>
                <a:ea typeface="ＭＳ Ｐゴシック" pitchFamily="-1" charset="-128"/>
                <a:cs typeface="ＭＳ Ｐゴシック" pitchFamily="-1" charset="-128"/>
              </a:rPr>
              <a:t>that access rights can be tailored to the individual.</a:t>
            </a: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18</a:t>
            </a:fld>
            <a:endParaRPr lang="en-AU">
              <a:latin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 Confidentiality is the protection of transmitted data from passive attacks. With</a:t>
            </a:r>
          </a:p>
          <a:p>
            <a:pPr>
              <a:defRPr/>
            </a:pPr>
            <a:r>
              <a:rPr lang="en-US" dirty="0"/>
              <a:t>respect to the content of a data transmission, several levels of protection can be</a:t>
            </a:r>
          </a:p>
          <a:p>
            <a:pPr>
              <a:defRPr/>
            </a:pPr>
            <a:r>
              <a:rPr lang="en-US" dirty="0"/>
              <a:t>identified. The broadest service protects all user data transmitted between two</a:t>
            </a:r>
          </a:p>
          <a:p>
            <a:pPr>
              <a:defRPr/>
            </a:pPr>
            <a:r>
              <a:rPr lang="en-US" dirty="0"/>
              <a:t>users over a period of time. For example, when a TCP connection is set up between</a:t>
            </a:r>
          </a:p>
          <a:p>
            <a:pPr>
              <a:defRPr/>
            </a:pPr>
            <a:r>
              <a:rPr lang="en-US" dirty="0"/>
              <a:t>two systems, this broad protection prevents the release of any user data transmitted</a:t>
            </a:r>
          </a:p>
          <a:p>
            <a:pPr>
              <a:defRPr/>
            </a:pPr>
            <a:r>
              <a:rPr lang="en-US" dirty="0"/>
              <a:t>over the TCP connection. Narrower forms of this service can also be defined,</a:t>
            </a:r>
          </a:p>
          <a:p>
            <a:pPr>
              <a:defRPr/>
            </a:pPr>
            <a:r>
              <a:rPr lang="en-US" dirty="0"/>
              <a:t>including the protection of a single message or even specific fields within a message.</a:t>
            </a:r>
          </a:p>
          <a:p>
            <a:pPr>
              <a:defRPr/>
            </a:pPr>
            <a:r>
              <a:rPr lang="en-US" dirty="0"/>
              <a:t>These refinements are less useful than the broad approach and may even be more</a:t>
            </a:r>
          </a:p>
          <a:p>
            <a:pPr>
              <a:defRPr/>
            </a:pPr>
            <a:r>
              <a:rPr lang="en-US" dirty="0"/>
              <a:t>complex and expensive to implement.</a:t>
            </a:r>
          </a:p>
          <a:p>
            <a:pPr>
              <a:defRPr/>
            </a:pPr>
            <a:endParaRPr lang="en-US" dirty="0"/>
          </a:p>
          <a:p>
            <a:pPr>
              <a:defRPr/>
            </a:pPr>
            <a:r>
              <a:rPr lang="en-US" dirty="0"/>
              <a:t>The other aspect of confidentiality is the protection of traffic flow from analysis.</a:t>
            </a:r>
          </a:p>
          <a:p>
            <a:pPr>
              <a:defRPr/>
            </a:pPr>
            <a:r>
              <a:rPr lang="en-US" dirty="0"/>
              <a:t>This requires that an attacker not be able to observe the source and destination, frequency,</a:t>
            </a:r>
          </a:p>
          <a:p>
            <a:pPr>
              <a:defRPr/>
            </a:pPr>
            <a:r>
              <a:rPr lang="en-US" dirty="0"/>
              <a:t>length, or other characteristics of the traffic on a communications facility.</a:t>
            </a:r>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19</a:t>
            </a:fld>
            <a:endParaRPr lang="en-AU">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This book focuses on two broad areas: cryptographic algorithms and protocols, which</a:t>
            </a:r>
          </a:p>
          <a:p>
            <a:r>
              <a:rPr lang="en-US">
                <a:latin typeface="Arial" pitchFamily="-1" charset="0"/>
                <a:ea typeface="ＭＳ Ｐゴシック" pitchFamily="-1" charset="-128"/>
                <a:cs typeface="ＭＳ Ｐゴシック" pitchFamily="-1" charset="-128"/>
              </a:rPr>
              <a:t>have a broad range of applications; and network and Internet security, which rely</a:t>
            </a:r>
          </a:p>
          <a:p>
            <a:r>
              <a:rPr lang="en-US">
                <a:latin typeface="Arial" pitchFamily="-1" charset="0"/>
                <a:ea typeface="ＭＳ Ｐゴシック" pitchFamily="-1" charset="-128"/>
                <a:cs typeface="ＭＳ Ｐゴシック" pitchFamily="-1" charset="-128"/>
              </a:rPr>
              <a:t>heavily on cryptographic techniques.</a:t>
            </a: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a:t> As with confidentiality, integrity can apply to a stream of messages, a single message,</a:t>
            </a:r>
          </a:p>
          <a:p>
            <a:pPr>
              <a:defRPr/>
            </a:pPr>
            <a:r>
              <a:rPr lang="en-US" dirty="0"/>
              <a:t>or selected fields within a message. Again, the most useful and straightforward</a:t>
            </a:r>
          </a:p>
          <a:p>
            <a:pPr>
              <a:defRPr/>
            </a:pPr>
            <a:r>
              <a:rPr lang="en-US" dirty="0"/>
              <a:t>approach is total stream protection.</a:t>
            </a:r>
          </a:p>
          <a:p>
            <a:pPr>
              <a:defRPr/>
            </a:pPr>
            <a:endParaRPr lang="en-US" dirty="0"/>
          </a:p>
          <a:p>
            <a:pPr>
              <a:defRPr/>
            </a:pPr>
            <a:r>
              <a:rPr lang="en-US" dirty="0"/>
              <a:t>A connection-oriented integrity service, one that deals with a stream of messages,</a:t>
            </a:r>
          </a:p>
          <a:p>
            <a:pPr>
              <a:defRPr/>
            </a:pPr>
            <a:r>
              <a:rPr lang="en-US" dirty="0"/>
              <a:t>assures that messages are received as sent with no duplication, insertion,</a:t>
            </a:r>
          </a:p>
          <a:p>
            <a:pPr>
              <a:defRPr/>
            </a:pPr>
            <a:r>
              <a:rPr lang="en-US" dirty="0"/>
              <a:t>modification, reordering, or replays. The destruction of data is also covered under</a:t>
            </a:r>
          </a:p>
          <a:p>
            <a:pPr>
              <a:defRPr/>
            </a:pPr>
            <a:r>
              <a:rPr lang="en-US" dirty="0"/>
              <a:t>this service. Thus, the connection-oriented integrity service addresses both message</a:t>
            </a:r>
          </a:p>
          <a:p>
            <a:pPr>
              <a:defRPr/>
            </a:pPr>
            <a:r>
              <a:rPr lang="en-US" dirty="0"/>
              <a:t>stream modification and denial of service. On the other hand, a connectionless integrity</a:t>
            </a:r>
          </a:p>
          <a:p>
            <a:pPr>
              <a:defRPr/>
            </a:pPr>
            <a:r>
              <a:rPr lang="en-US" dirty="0"/>
              <a:t>service, one that deals with individual messages without regard to any larger</a:t>
            </a:r>
          </a:p>
          <a:p>
            <a:pPr>
              <a:defRPr/>
            </a:pPr>
            <a:r>
              <a:rPr lang="en-US" dirty="0"/>
              <a:t>context, generally provides protection against message modification only.</a:t>
            </a:r>
          </a:p>
          <a:p>
            <a:pPr>
              <a:defRPr/>
            </a:pPr>
            <a:endParaRPr lang="en-US" dirty="0"/>
          </a:p>
          <a:p>
            <a:pPr>
              <a:defRPr/>
            </a:pPr>
            <a:r>
              <a:rPr lang="en-US" dirty="0"/>
              <a:t>We can make a distinction between service with and without recovery.</a:t>
            </a:r>
          </a:p>
          <a:p>
            <a:pPr>
              <a:defRPr/>
            </a:pPr>
            <a:r>
              <a:rPr lang="en-US" dirty="0"/>
              <a:t>Because the integrity service relates to active attacks, we are concerned with detection</a:t>
            </a:r>
          </a:p>
          <a:p>
            <a:pPr>
              <a:defRPr/>
            </a:pPr>
            <a:r>
              <a:rPr lang="en-US" dirty="0"/>
              <a:t>rather than prevention. If a violation of integrity is detected, then the service</a:t>
            </a:r>
          </a:p>
          <a:p>
            <a:pPr>
              <a:defRPr/>
            </a:pPr>
            <a:r>
              <a:rPr lang="en-US" dirty="0"/>
              <a:t>may simply report this violation, and some other portion of software or human</a:t>
            </a:r>
          </a:p>
          <a:p>
            <a:pPr>
              <a:defRPr/>
            </a:pPr>
            <a:r>
              <a:rPr lang="en-US" dirty="0"/>
              <a:t>intervention is required to recover from the violation. Alternatively, there are</a:t>
            </a:r>
          </a:p>
          <a:p>
            <a:pPr>
              <a:defRPr/>
            </a:pPr>
            <a:r>
              <a:rPr lang="en-US" dirty="0"/>
              <a:t>mechanisms available to recover from the loss of integrity of data, as we will review</a:t>
            </a:r>
          </a:p>
          <a:p>
            <a:pPr>
              <a:defRPr/>
            </a:pPr>
            <a:r>
              <a:rPr lang="en-US" dirty="0"/>
              <a:t>subsequently. The incorporation of automated recovery mechanisms is, in general,</a:t>
            </a:r>
          </a:p>
          <a:p>
            <a:pPr>
              <a:defRPr/>
            </a:pPr>
            <a:r>
              <a:rPr lang="en-US" dirty="0"/>
              <a:t>the more attractive alternative.</a:t>
            </a:r>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20</a:t>
            </a:fld>
            <a:endParaRPr lang="en-AU">
              <a:latin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prevents either sender or receiver from denying a transmitted message.</a:t>
            </a:r>
          </a:p>
          <a:p>
            <a:r>
              <a:rPr lang="en-US" dirty="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a:latin typeface="Arial" pitchFamily="-1" charset="0"/>
                <a:ea typeface="ＭＳ Ｐゴシック" pitchFamily="-1" charset="-128"/>
                <a:cs typeface="ＭＳ Ｐゴシック" pitchFamily="-1" charset="-128"/>
              </a:rPr>
              <a:t>that the alleged receiver in fact received the message.</a:t>
            </a: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itchFamily="-1" charset="0"/>
              </a:rPr>
              <a:pPr/>
              <a:t>21</a:t>
            </a:fld>
            <a:endParaRPr lang="en-AU">
              <a:latin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Both X.800 and RFC 4949 define availability to be the property of a system or a</a:t>
            </a:r>
          </a:p>
          <a:p>
            <a:r>
              <a:rPr lang="en-US" sz="1200" kern="1200" baseline="0" dirty="0">
                <a:solidFill>
                  <a:schemeClr val="tx1"/>
                </a:solidFill>
                <a:latin typeface="Arial" charset="0"/>
                <a:ea typeface="ＭＳ Ｐゴシック" charset="-128"/>
                <a:cs typeface="ＭＳ Ｐゴシック" charset="-128"/>
              </a:rPr>
              <a:t>system resource being accessible and usable upon demand by an authorized system</a:t>
            </a:r>
          </a:p>
          <a:p>
            <a:r>
              <a:rPr lang="en-US" sz="1200" kern="1200" baseline="0" dirty="0">
                <a:solidFill>
                  <a:schemeClr val="tx1"/>
                </a:solidFill>
                <a:latin typeface="Arial" charset="0"/>
                <a:ea typeface="ＭＳ Ｐゴシック" charset="-128"/>
                <a:cs typeface="ＭＳ Ｐゴシック" charset="-128"/>
              </a:rPr>
              <a:t>entity, according to performance specifications for the system (i.e., a system is available</a:t>
            </a:r>
          </a:p>
          <a:p>
            <a:r>
              <a:rPr lang="en-US" sz="1200" kern="1200" baseline="0" dirty="0">
                <a:solidFill>
                  <a:schemeClr val="tx1"/>
                </a:solidFill>
                <a:latin typeface="Arial" charset="0"/>
                <a:ea typeface="ＭＳ Ｐゴシック" charset="-128"/>
                <a:cs typeface="ＭＳ Ｐゴシック" charset="-128"/>
              </a:rPr>
              <a:t>if it provides services according to the system design whenever users request</a:t>
            </a:r>
          </a:p>
          <a:p>
            <a:r>
              <a:rPr lang="en-US" sz="1200" kern="1200" baseline="0" dirty="0">
                <a:solidFill>
                  <a:schemeClr val="tx1"/>
                </a:solidFill>
                <a:latin typeface="Arial" charset="0"/>
                <a:ea typeface="ＭＳ Ｐゴシック" charset="-128"/>
                <a:cs typeface="ＭＳ Ｐゴシック" charset="-128"/>
              </a:rPr>
              <a:t>them). A variety of attacks can result in the loss of or reduction in availability. Some</a:t>
            </a:r>
          </a:p>
          <a:p>
            <a:r>
              <a:rPr lang="en-US" sz="1200" kern="1200" baseline="0" dirty="0">
                <a:solidFill>
                  <a:schemeClr val="tx1"/>
                </a:solidFill>
                <a:latin typeface="Arial" charset="0"/>
                <a:ea typeface="ＭＳ Ｐゴシック" charset="-128"/>
                <a:cs typeface="ＭＳ Ｐゴシック" charset="-128"/>
              </a:rPr>
              <a:t>of these attacks are amenable to automated countermeasures, such as authentication</a:t>
            </a:r>
          </a:p>
          <a:p>
            <a:r>
              <a:rPr lang="en-US" sz="1200" kern="1200" baseline="0" dirty="0">
                <a:solidFill>
                  <a:schemeClr val="tx1"/>
                </a:solidFill>
                <a:latin typeface="Arial" charset="0"/>
                <a:ea typeface="ＭＳ Ｐゴシック" charset="-128"/>
                <a:cs typeface="ＭＳ Ｐゴシック" charset="-128"/>
              </a:rPr>
              <a:t>and encryption, whereas others require some sort of physical action to prevent</a:t>
            </a:r>
          </a:p>
          <a:p>
            <a:r>
              <a:rPr lang="en-US" sz="1200" kern="1200" baseline="0" dirty="0">
                <a:solidFill>
                  <a:schemeClr val="tx1"/>
                </a:solidFill>
                <a:latin typeface="Arial" charset="0"/>
                <a:ea typeface="ＭＳ Ｐゴシック" charset="-128"/>
                <a:cs typeface="ＭＳ Ｐゴシック" charset="-128"/>
              </a:rPr>
              <a:t>or recover from loss of availability of elements of a distributed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X.800 treats availability as a property to be associated with various security</a:t>
            </a:r>
          </a:p>
          <a:p>
            <a:r>
              <a:rPr lang="en-US" sz="1200" kern="1200" baseline="0" dirty="0">
                <a:solidFill>
                  <a:schemeClr val="tx1"/>
                </a:solidFill>
                <a:latin typeface="Arial" charset="0"/>
                <a:ea typeface="ＭＳ Ｐゴシック" charset="-128"/>
                <a:cs typeface="ＭＳ Ｐゴシック" charset="-128"/>
              </a:rPr>
              <a:t>services. However, it makes sense to call out specifically an availability service. An</a:t>
            </a:r>
          </a:p>
          <a:p>
            <a:r>
              <a:rPr lang="en-US" sz="1200" kern="1200" baseline="0" dirty="0">
                <a:solidFill>
                  <a:schemeClr val="tx1"/>
                </a:solidFill>
                <a:latin typeface="Arial" charset="0"/>
                <a:ea typeface="ＭＳ Ｐゴシック" charset="-128"/>
                <a:cs typeface="ＭＳ Ｐゴシック" charset="-128"/>
              </a:rPr>
              <a:t>availability service is one that protects a system to ensure its availability. This service</a:t>
            </a:r>
          </a:p>
          <a:p>
            <a:r>
              <a:rPr lang="en-US" sz="1200" kern="1200" baseline="0" dirty="0">
                <a:solidFill>
                  <a:schemeClr val="tx1"/>
                </a:solidFill>
                <a:latin typeface="Arial" charset="0"/>
                <a:ea typeface="ＭＳ Ｐゴシック" charset="-128"/>
                <a:cs typeface="ＭＳ Ｐゴシック" charset="-128"/>
              </a:rPr>
              <a:t>addresses the security concerns raised by denial-of-service attacks. It depends</a:t>
            </a:r>
          </a:p>
          <a:p>
            <a:r>
              <a:rPr lang="en-US" sz="1200" kern="1200" baseline="0" dirty="0">
                <a:solidFill>
                  <a:schemeClr val="tx1"/>
                </a:solidFill>
                <a:latin typeface="Arial" charset="0"/>
                <a:ea typeface="ＭＳ Ｐゴシック" charset="-128"/>
                <a:cs typeface="ＭＳ Ｐゴシック" charset="-128"/>
              </a:rPr>
              <a:t>on proper management and control of system resources and thus depends on access</a:t>
            </a:r>
          </a:p>
          <a:p>
            <a:r>
              <a:rPr lang="en-US" sz="1200" kern="1200" baseline="0" dirty="0">
                <a:solidFill>
                  <a:schemeClr val="tx1"/>
                </a:solidFill>
                <a:latin typeface="Arial" charset="0"/>
                <a:ea typeface="ＭＳ Ｐゴシック" charset="-128"/>
                <a:cs typeface="ＭＳ Ｐゴシック" charset="-128"/>
              </a:rPr>
              <a:t>control service and other security services.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23</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X.800 security mechanisms.</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85075787-43E7-BB4D-8EF0-D4AA9275B0C1}" type="slidenum">
              <a:rPr lang="en-AU">
                <a:latin typeface="Arial" pitchFamily="-1" charset="0"/>
              </a:rPr>
              <a:pPr/>
              <a:t>24</a:t>
            </a:fld>
            <a:endParaRPr lang="en-AU">
              <a:latin typeface="Arial" pitchFamily="-1"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Table 1.3 lists the security mechanisms defined in X.800. The mechanisms are</a:t>
            </a:r>
          </a:p>
          <a:p>
            <a:r>
              <a:rPr lang="en-US" dirty="0">
                <a:latin typeface="Arial" pitchFamily="-1" charset="0"/>
                <a:ea typeface="ＭＳ Ｐゴシック" pitchFamily="-1" charset="-128"/>
                <a:cs typeface="ＭＳ Ｐゴシック" pitchFamily="-1" charset="-128"/>
              </a:rPr>
              <a:t>divided into those that are implemented in a specific protocol layer, such as TCP</a:t>
            </a:r>
          </a:p>
          <a:p>
            <a:r>
              <a:rPr lang="en-US" dirty="0">
                <a:latin typeface="Arial" pitchFamily="-1" charset="0"/>
                <a:ea typeface="ＭＳ Ｐゴシック" pitchFamily="-1" charset="-128"/>
                <a:cs typeface="ＭＳ Ｐゴシック" pitchFamily="-1" charset="-128"/>
              </a:rPr>
              <a:t>or an application-layer protocol, and those that are not specific to any particular</a:t>
            </a:r>
          </a:p>
          <a:p>
            <a:r>
              <a:rPr lang="en-US" dirty="0">
                <a:latin typeface="Arial" pitchFamily="-1" charset="0"/>
                <a:ea typeface="ＭＳ Ｐゴシック" pitchFamily="-1" charset="-128"/>
                <a:cs typeface="ＭＳ Ｐゴシック" pitchFamily="-1" charset="-128"/>
              </a:rPr>
              <a:t>protocol layer or security service. These mechanisms will be covered in the</a:t>
            </a:r>
          </a:p>
          <a:p>
            <a:r>
              <a:rPr lang="en-US" dirty="0">
                <a:latin typeface="Arial" pitchFamily="-1" charset="0"/>
                <a:ea typeface="ＭＳ Ｐゴシック" pitchFamily="-1" charset="-128"/>
                <a:cs typeface="ＭＳ Ｐゴシック" pitchFamily="-1" charset="-128"/>
              </a:rPr>
              <a:t>appropriate places in the book. So we do not elaborate now, except to comment</a:t>
            </a:r>
          </a:p>
          <a:p>
            <a:r>
              <a:rPr lang="en-US" dirty="0">
                <a:latin typeface="Arial" pitchFamily="-1" charset="0"/>
                <a:ea typeface="ＭＳ Ｐゴシック" pitchFamily="-1" charset="-128"/>
                <a:cs typeface="ＭＳ Ｐゴシック" pitchFamily="-1" charset="-128"/>
              </a:rPr>
              <a:t>on the definition of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X.800 distinguishes between reversible </a:t>
            </a:r>
            <a:r>
              <a:rPr lang="en-US" dirty="0" err="1">
                <a:latin typeface="Arial" pitchFamily="-1" charset="0"/>
                <a:ea typeface="ＭＳ Ｐゴシック" pitchFamily="-1" charset="-128"/>
                <a:cs typeface="ＭＳ Ｐゴシック" pitchFamily="-1" charset="-128"/>
              </a:rPr>
              <a:t>encipherment</a:t>
            </a:r>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mechanisms and irreversible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mechanisms. A reversible</a:t>
            </a:r>
          </a:p>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 is simply an encryption algorithm that allows data to</a:t>
            </a:r>
          </a:p>
          <a:p>
            <a:r>
              <a:rPr lang="en-US" dirty="0">
                <a:latin typeface="Arial" pitchFamily="-1" charset="0"/>
                <a:ea typeface="ＭＳ Ｐゴシック" pitchFamily="-1" charset="-128"/>
                <a:cs typeface="ＭＳ Ｐゴシック" pitchFamily="-1" charset="-128"/>
              </a:rPr>
              <a:t>be encrypted and subsequently decrypted. Irreversible </a:t>
            </a:r>
            <a:r>
              <a:rPr lang="en-US" dirty="0" err="1">
                <a:latin typeface="Arial" pitchFamily="-1" charset="0"/>
                <a:ea typeface="ＭＳ Ｐゴシック" pitchFamily="-1" charset="-128"/>
                <a:cs typeface="ＭＳ Ｐゴシック" pitchFamily="-1" charset="-128"/>
              </a:rPr>
              <a:t>encipherment</a:t>
            </a:r>
            <a:r>
              <a:rPr lang="en-US" dirty="0">
                <a:latin typeface="Arial" pitchFamily="-1" charset="0"/>
                <a:ea typeface="ＭＳ Ｐゴシック" pitchFamily="-1" charset="-128"/>
                <a:cs typeface="ＭＳ Ｐゴシック" pitchFamily="-1" charset="-128"/>
              </a:rPr>
              <a:t> mechanisms</a:t>
            </a:r>
          </a:p>
          <a:p>
            <a:r>
              <a:rPr lang="en-US" dirty="0">
                <a:latin typeface="Arial" pitchFamily="-1" charset="0"/>
                <a:ea typeface="ＭＳ Ｐゴシック" pitchFamily="-1" charset="-128"/>
                <a:cs typeface="ＭＳ Ｐゴシック" pitchFamily="-1" charset="-128"/>
              </a:rPr>
              <a:t>include hash algorithms and message authentication codes, which are used in digital</a:t>
            </a:r>
          </a:p>
          <a:p>
            <a:r>
              <a:rPr lang="en-US" dirty="0">
                <a:latin typeface="Arial" pitchFamily="-1" charset="0"/>
                <a:ea typeface="ＭＳ Ｐゴシック" pitchFamily="-1" charset="-128"/>
                <a:cs typeface="ＭＳ Ｐゴシック" pitchFamily="-1" charset="-128"/>
              </a:rPr>
              <a:t>signature and message authentication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Cryptographic algorithms and protocols can be grouped into four main areas: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Symmetric encryption: Used to conceal the contents of blocks or streams of</a:t>
            </a:r>
          </a:p>
          <a:p>
            <a:r>
              <a:rPr lang="en-US" dirty="0">
                <a:latin typeface="Arial" pitchFamily="-1" charset="0"/>
                <a:ea typeface="ＭＳ Ｐゴシック" pitchFamily="-1" charset="-128"/>
                <a:cs typeface="ＭＳ Ｐゴシック" pitchFamily="-1" charset="-128"/>
              </a:rPr>
              <a:t>data of any size, including messages, files, encryption keys, and passwords.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Asymmetric encryption: Used to conceal small blocks of data, such as encryption</a:t>
            </a:r>
          </a:p>
          <a:p>
            <a:r>
              <a:rPr lang="en-US" dirty="0">
                <a:latin typeface="Arial" pitchFamily="-1" charset="0"/>
                <a:ea typeface="ＭＳ Ｐゴシック" pitchFamily="-1" charset="-128"/>
                <a:cs typeface="ＭＳ Ｐゴシック" pitchFamily="-1" charset="-128"/>
              </a:rPr>
              <a:t>keys and hash function values, which are used in digital signatures.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Data integrity algorithms: Used to protect blocks of data, such as messages,</a:t>
            </a:r>
          </a:p>
          <a:p>
            <a:r>
              <a:rPr lang="en-US" dirty="0">
                <a:latin typeface="Arial" pitchFamily="-1" charset="0"/>
                <a:ea typeface="ＭＳ Ｐゴシック" pitchFamily="-1" charset="-128"/>
                <a:cs typeface="ＭＳ Ｐゴシック" pitchFamily="-1" charset="-128"/>
              </a:rPr>
              <a:t>from alteration.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Authentication protocols: These are schemes based on the use of cryptographic</a:t>
            </a:r>
          </a:p>
          <a:p>
            <a:r>
              <a:rPr lang="en-US" dirty="0">
                <a:latin typeface="Arial" pitchFamily="-1" charset="0"/>
                <a:ea typeface="ＭＳ Ｐゴシック" pitchFamily="-1" charset="-128"/>
                <a:cs typeface="ＭＳ Ｐゴシック" pitchFamily="-1" charset="-128"/>
              </a:rPr>
              <a:t>algorithms designed to authenticate the identity of entities.</a:t>
            </a:r>
          </a:p>
        </p:txBody>
      </p:sp>
      <p:sp>
        <p:nvSpPr>
          <p:cNvPr id="24580" name="Slide Number Placeholder 3"/>
          <p:cNvSpPr>
            <a:spLocks noGrp="1"/>
          </p:cNvSpPr>
          <p:nvPr>
            <p:ph type="sldNum" sz="quarter" idx="5"/>
          </p:nvPr>
        </p:nvSpPr>
        <p:spPr>
          <a:noFill/>
        </p:spPr>
        <p:txBody>
          <a:bodyPr/>
          <a:lstStyle/>
          <a:p>
            <a:fld id="{676B4810-A0B7-9B45-8528-BF4B4B90E884}" type="slidenum">
              <a:rPr lang="en-AU" smtClean="0">
                <a:latin typeface="Arial" pitchFamily="-1" charset="0"/>
              </a:rPr>
              <a:pPr/>
              <a:t>3</a:t>
            </a:fld>
            <a:endParaRPr lang="en-AU">
              <a:latin typeface="Arial"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The field of network and Internet security  consists of measures to deter, prevent,</a:t>
            </a:r>
          </a:p>
          <a:p>
            <a:r>
              <a:rPr lang="en-US" dirty="0">
                <a:latin typeface="Arial" pitchFamily="-1" charset="0"/>
                <a:ea typeface="ＭＳ Ｐゴシック" pitchFamily="-1" charset="-128"/>
                <a:cs typeface="ＭＳ Ｐゴシック" pitchFamily="-1" charset="-128"/>
              </a:rPr>
              <a:t>detect, and correct security violations that involve the transmission of information.</a:t>
            </a:r>
          </a:p>
          <a:p>
            <a:r>
              <a:rPr lang="en-US" dirty="0">
                <a:latin typeface="Arial" pitchFamily="-1" charset="0"/>
                <a:ea typeface="ＭＳ Ｐゴシック" pitchFamily="-1" charset="-128"/>
                <a:cs typeface="ＭＳ Ｐゴシック" pitchFamily="-1" charset="-128"/>
              </a:rPr>
              <a:t>That is a broad statement that covers a host of possibilities.</a:t>
            </a:r>
          </a:p>
        </p:txBody>
      </p:sp>
      <p:sp>
        <p:nvSpPr>
          <p:cNvPr id="26628" name="Slide Number Placeholder 3"/>
          <p:cNvSpPr>
            <a:spLocks noGrp="1"/>
          </p:cNvSpPr>
          <p:nvPr>
            <p:ph type="sldNum" sz="quarter" idx="5"/>
          </p:nvPr>
        </p:nvSpPr>
        <p:spPr>
          <a:noFill/>
        </p:spPr>
        <p:txBody>
          <a:bodyPr/>
          <a:lstStyle/>
          <a:p>
            <a:fld id="{39FF7C3E-15CD-3A46-A621-2283D5F5557E}" type="slidenum">
              <a:rPr lang="en-AU" smtClean="0">
                <a:latin typeface="Arial" pitchFamily="-1" charset="0"/>
              </a:rPr>
              <a:pPr/>
              <a:t>4</a:t>
            </a:fld>
            <a:endParaRPr lang="en-AU">
              <a:latin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36824CC6-5127-3141-923C-71D471F57319}" type="slidenum">
              <a:rPr lang="en-AU">
                <a:latin typeface="Arial" pitchFamily="-1" charset="0"/>
              </a:rPr>
              <a:pPr/>
              <a:t>5</a:t>
            </a:fld>
            <a:endParaRPr lang="en-AU">
              <a:latin typeface="Arial"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The NIST Computer Security Handbook  [NIST95] defines the term computer security</a:t>
            </a:r>
          </a:p>
          <a:p>
            <a:r>
              <a:rPr lang="en-US" dirty="0">
                <a:latin typeface="Arial" pitchFamily="-1" charset="0"/>
                <a:ea typeface="ＭＳ Ｐゴシック" pitchFamily="-1" charset="-128"/>
                <a:cs typeface="ＭＳ Ｐゴシック" pitchFamily="-1" charset="-128"/>
              </a:rPr>
              <a:t>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Computer Security:  The protection afforded to an automated information system</a:t>
            </a:r>
          </a:p>
          <a:p>
            <a:r>
              <a:rPr lang="en-US" dirty="0">
                <a:latin typeface="Arial" pitchFamily="-1" charset="0"/>
                <a:ea typeface="ＭＳ Ｐゴシック" pitchFamily="-1" charset="-128"/>
                <a:cs typeface="ＭＳ Ｐゴシック" pitchFamily="-1" charset="-128"/>
              </a:rPr>
              <a:t>in order to attain the applicable objectives of preserving the integrity, availability,</a:t>
            </a:r>
          </a:p>
          <a:p>
            <a:r>
              <a:rPr lang="en-US" dirty="0">
                <a:latin typeface="Arial" pitchFamily="-1" charset="0"/>
                <a:ea typeface="ＭＳ Ｐゴシック" pitchFamily="-1" charset="-128"/>
                <a:cs typeface="ＭＳ Ｐゴシック" pitchFamily="-1" charset="-128"/>
              </a:rPr>
              <a:t>and confidentiality of information system resources (includes hardware, software,</a:t>
            </a:r>
          </a:p>
          <a:p>
            <a:r>
              <a:rPr lang="en-US" dirty="0">
                <a:latin typeface="Arial" pitchFamily="-1" charset="0"/>
                <a:ea typeface="ＭＳ Ｐゴシック" pitchFamily="-1" charset="-128"/>
                <a:cs typeface="ＭＳ Ｐゴシック" pitchFamily="-1" charset="-128"/>
              </a:rPr>
              <a:t>firmware, information/data, and telecommunications).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This definition introduces three key objectives that are at the heart of computer</a:t>
            </a:r>
          </a:p>
          <a:p>
            <a:pPr>
              <a:defRPr/>
            </a:pPr>
            <a:r>
              <a:rPr lang="en-US" dirty="0"/>
              <a:t>security:</a:t>
            </a:r>
          </a:p>
          <a:p>
            <a:pPr>
              <a:defRPr/>
            </a:pPr>
            <a:endParaRPr lang="en-US" dirty="0"/>
          </a:p>
          <a:p>
            <a:pPr>
              <a:defRPr/>
            </a:pPr>
            <a:r>
              <a:rPr lang="en-US" dirty="0"/>
              <a:t>• Confidentiality:  This term covers two related concepts:</a:t>
            </a:r>
          </a:p>
          <a:p>
            <a:pPr>
              <a:defRPr/>
            </a:pPr>
            <a:endParaRPr lang="en-US" dirty="0"/>
          </a:p>
          <a:p>
            <a:pPr>
              <a:defRPr/>
            </a:pPr>
            <a:r>
              <a:rPr lang="en-US" dirty="0"/>
              <a:t>Data confidentiality:  Assures that private or confidential information is</a:t>
            </a:r>
          </a:p>
          <a:p>
            <a:pPr>
              <a:defRPr/>
            </a:pPr>
            <a:r>
              <a:rPr lang="en-US" dirty="0"/>
              <a:t>not made available or disclosed to unauthorized individuals.</a:t>
            </a:r>
          </a:p>
          <a:p>
            <a:pPr>
              <a:defRPr/>
            </a:pPr>
            <a:endParaRPr lang="en-US" dirty="0"/>
          </a:p>
          <a:p>
            <a:pPr>
              <a:defRPr/>
            </a:pPr>
            <a:r>
              <a:rPr lang="en-US" dirty="0"/>
              <a:t> Privacy: Assures that individuals control or influence what information</a:t>
            </a:r>
          </a:p>
          <a:p>
            <a:pPr>
              <a:defRPr/>
            </a:pPr>
            <a:r>
              <a:rPr lang="en-US" dirty="0"/>
              <a:t>related to them may be collected and stored and by whom and to whom</a:t>
            </a:r>
          </a:p>
          <a:p>
            <a:pPr>
              <a:defRPr/>
            </a:pPr>
            <a:r>
              <a:rPr lang="en-US" dirty="0"/>
              <a:t>that information may be disclosed.</a:t>
            </a:r>
          </a:p>
          <a:p>
            <a:pPr>
              <a:defRPr/>
            </a:pPr>
            <a:endParaRPr lang="en-US" dirty="0"/>
          </a:p>
          <a:p>
            <a:pPr>
              <a:defRPr/>
            </a:pPr>
            <a:r>
              <a:rPr lang="en-US" dirty="0"/>
              <a:t>•Integrity: This term covers two related concepts:</a:t>
            </a:r>
          </a:p>
          <a:p>
            <a:pPr>
              <a:defRPr/>
            </a:pPr>
            <a:r>
              <a:rPr lang="en-US" dirty="0"/>
              <a:t> </a:t>
            </a:r>
          </a:p>
          <a:p>
            <a:pPr>
              <a:defRPr/>
            </a:pPr>
            <a:r>
              <a:rPr lang="en-US" dirty="0"/>
              <a:t>Data integrity: Assures that information and programs are changed only in</a:t>
            </a:r>
          </a:p>
          <a:p>
            <a:pPr>
              <a:defRPr/>
            </a:pPr>
            <a:r>
              <a:rPr lang="en-US" dirty="0"/>
              <a:t>a specified and authorized manner.</a:t>
            </a:r>
          </a:p>
          <a:p>
            <a:pPr>
              <a:defRPr/>
            </a:pPr>
            <a:endParaRPr lang="en-US" dirty="0"/>
          </a:p>
          <a:p>
            <a:pPr>
              <a:defRPr/>
            </a:pPr>
            <a:r>
              <a:rPr lang="en-US" dirty="0"/>
              <a:t> System integrity: Assures that a system performs its intended function in</a:t>
            </a:r>
          </a:p>
          <a:p>
            <a:pPr>
              <a:defRPr/>
            </a:pPr>
            <a:r>
              <a:rPr lang="en-US" dirty="0"/>
              <a:t>an unimpaired manner, free from deliberate or inadvertent unauthorized</a:t>
            </a:r>
          </a:p>
          <a:p>
            <a:pPr>
              <a:defRPr/>
            </a:pPr>
            <a:r>
              <a:rPr lang="en-US" dirty="0"/>
              <a:t>manipulation of the system.</a:t>
            </a:r>
          </a:p>
          <a:p>
            <a:pPr>
              <a:defRPr/>
            </a:pPr>
            <a:endParaRPr lang="en-US" dirty="0"/>
          </a:p>
          <a:p>
            <a:pPr>
              <a:defRPr/>
            </a:pPr>
            <a:r>
              <a:rPr lang="en-US" dirty="0"/>
              <a:t>•  Availability: Assures that systems work promptly and service is not denied to</a:t>
            </a:r>
          </a:p>
          <a:p>
            <a:pPr>
              <a:defRPr/>
            </a:pPr>
            <a:r>
              <a:rPr lang="en-US" dirty="0"/>
              <a:t>authorized users.</a:t>
            </a:r>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6</a:t>
            </a:fld>
            <a:endParaRPr lang="en-AU">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dirty="0">
                <a:latin typeface="Arial" pitchFamily="-1" charset="0"/>
                <a:ea typeface="ＭＳ Ｐゴシック" pitchFamily="-1" charset="-128"/>
                <a:cs typeface="ＭＳ Ｐゴシック" pitchFamily="-1" charset="-128"/>
              </a:rPr>
              <a:t>These three concepts form what is often referred to as the CIA triad . The three</a:t>
            </a:r>
          </a:p>
          <a:p>
            <a:r>
              <a:rPr lang="en-US" dirty="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dirty="0">
                <a:latin typeface="Arial" pitchFamily="-1" charset="0"/>
                <a:ea typeface="ＭＳ Ｐゴシック" pitchFamily="-1" charset="-128"/>
                <a:cs typeface="ＭＳ Ｐゴシック" pitchFamily="-1" charset="-128"/>
              </a:rPr>
              <a:t>and computing services. For example, the NIST standard FIPS 199 (Standards</a:t>
            </a:r>
          </a:p>
          <a:p>
            <a:r>
              <a:rPr lang="en-US" dirty="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dirty="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dirty="0">
                <a:latin typeface="Arial" pitchFamily="-1" charset="0"/>
                <a:ea typeface="ＭＳ Ｐゴシック" pitchFamily="-1" charset="-128"/>
                <a:cs typeface="ＭＳ Ｐゴシック" pitchFamily="-1" charset="-128"/>
              </a:rPr>
              <a:t>and for information systems. FIPS 199 provides a useful characterization of</a:t>
            </a:r>
          </a:p>
          <a:p>
            <a:r>
              <a:rPr lang="en-US" dirty="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dirty="0">
                <a:latin typeface="Arial" pitchFamily="-1" charset="0"/>
                <a:ea typeface="ＭＳ Ｐゴシック" pitchFamily="-1" charset="-128"/>
                <a:cs typeface="ＭＳ Ｐゴシック" pitchFamily="-1" charset="-128"/>
              </a:rPr>
              <a:t>in each category: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Confidentiality:  Preserving authorized restrictions on information access</a:t>
            </a:r>
          </a:p>
          <a:p>
            <a:r>
              <a:rPr lang="en-US" dirty="0">
                <a:latin typeface="Arial" pitchFamily="-1" charset="0"/>
                <a:ea typeface="ＭＳ Ｐゴシック" pitchFamily="-1" charset="-128"/>
                <a:cs typeface="ＭＳ Ｐゴシック" pitchFamily="-1" charset="-128"/>
              </a:rPr>
              <a:t>and disclosure, including means for protecting personal privacy and proprietary</a:t>
            </a:r>
          </a:p>
          <a:p>
            <a:r>
              <a:rPr lang="en-US" dirty="0">
                <a:latin typeface="Arial" pitchFamily="-1" charset="0"/>
                <a:ea typeface="ＭＳ Ｐゴシック" pitchFamily="-1" charset="-128"/>
                <a:cs typeface="ＭＳ Ｐゴシック" pitchFamily="-1" charset="-128"/>
              </a:rPr>
              <a:t>information. A loss of confidentiality is the unauthorized disclosure of</a:t>
            </a:r>
          </a:p>
          <a:p>
            <a:r>
              <a:rPr lang="en-US" dirty="0">
                <a:latin typeface="Arial" pitchFamily="-1" charset="0"/>
                <a:ea typeface="ＭＳ Ｐゴシック" pitchFamily="-1" charset="-128"/>
                <a:cs typeface="ＭＳ Ｐゴシック" pitchFamily="-1" charset="-128"/>
              </a:rPr>
              <a:t>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Integrity:  Guarding against improper information modification or destruction,</a:t>
            </a:r>
          </a:p>
          <a:p>
            <a:r>
              <a:rPr lang="en-US" dirty="0">
                <a:latin typeface="Arial" pitchFamily="-1" charset="0"/>
                <a:ea typeface="ＭＳ Ｐゴシック" pitchFamily="-1" charset="-128"/>
                <a:cs typeface="ＭＳ Ｐゴシック" pitchFamily="-1" charset="-128"/>
              </a:rPr>
              <a:t>including ensuring information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and authenticity. A loss</a:t>
            </a:r>
          </a:p>
          <a:p>
            <a:r>
              <a:rPr lang="en-US" dirty="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Availability:  Ensuring timely and reliable access to and use of information.</a:t>
            </a:r>
          </a:p>
          <a:p>
            <a:r>
              <a:rPr lang="en-US" dirty="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a:latin typeface="Arial" pitchFamily="-1" charset="0"/>
                <a:ea typeface="ＭＳ Ｐゴシック" pitchFamily="-1" charset="-128"/>
                <a:cs typeface="ＭＳ Ｐゴシック" pitchFamily="-1" charset="-128"/>
              </a:rPr>
              <a:t>information system.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a:latin typeface="Arial" pitchFamily="-1" charset="0"/>
                <a:ea typeface="ＭＳ Ｐゴシック" pitchFamily="-1" charset="-128"/>
                <a:cs typeface="ＭＳ Ｐゴシック" pitchFamily="-1" charset="-128"/>
              </a:rPr>
              <a:t>a complete picture. Two of the most commonly mentioned are as follows: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a:latin typeface="Arial" pitchFamily="-1" charset="0"/>
                <a:ea typeface="ＭＳ Ｐゴシック" pitchFamily="-1" charset="-128"/>
                <a:cs typeface="ＭＳ Ｐゴシック" pitchFamily="-1" charset="-128"/>
              </a:rPr>
              <a:t>trusted; confidence in the validity of a transmission, a message, or message</a:t>
            </a:r>
          </a:p>
          <a:p>
            <a:r>
              <a:rPr lang="en-US" dirty="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a:latin typeface="Arial" pitchFamily="-1" charset="0"/>
                <a:ea typeface="ＭＳ Ｐゴシック" pitchFamily="-1" charset="-128"/>
                <a:cs typeface="ＭＳ Ｐゴシック" pitchFamily="-1" charset="-128"/>
              </a:rPr>
              <a:t>each input arriving at the system came from a trusted source.</a:t>
            </a:r>
          </a:p>
          <a:p>
            <a:endParaRPr lang="en-US" dirty="0">
              <a:solidFill>
                <a:srgbClr val="FF0000"/>
              </a:solidFill>
              <a:latin typeface="Aharoni" panose="020B0604020202020204" pitchFamily="2" charset="-79"/>
              <a:ea typeface="ＭＳ Ｐゴシック" pitchFamily="-1" charset="-128"/>
              <a:cs typeface="Aharoni" panose="020B0604020202020204" pitchFamily="2" charset="-79"/>
            </a:endParaRP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 Accountability:  The security goal that generates the requirement for actions</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of an entity to be traced uniquely to that entity. This supports </a:t>
            </a:r>
            <a:r>
              <a:rPr lang="en-US" baseline="0" dirty="0" err="1">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nonrepudiation</a:t>
            </a:r>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deterrence, fault isolation, intrusion detection and prevention, and after action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recovery and legal action. Because truly secure systems are not yet an</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achievable goal, we must be able to trace a security breach to a responsible</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party. Systems must keep records of their activities to permit later forensic</a:t>
            </a:r>
          </a:p>
          <a:p>
            <a:r>
              <a:rPr lang="en-US" baseline="0" dirty="0">
                <a:solidFill>
                  <a:srgbClr val="FF0000"/>
                </a:solidFill>
                <a:highlight>
                  <a:srgbClr val="FFFF00"/>
                </a:highlight>
                <a:latin typeface="Aharoni" panose="020B0604020202020204" pitchFamily="2" charset="-79"/>
                <a:ea typeface="ＭＳ Ｐゴシック" pitchFamily="-1" charset="-128"/>
                <a:cs typeface="Aharoni" panose="020B0604020202020204" pitchFamily="2" charset="-79"/>
              </a:rPr>
              <a:t>analysis to trace security breaches or to aid in transaction disputes.</a:t>
            </a:r>
          </a:p>
          <a:p>
            <a:endParaRPr lang="en-US" dirty="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We use three levels of impact on organizations or</a:t>
            </a:r>
          </a:p>
          <a:p>
            <a:r>
              <a:rPr lang="en-US" dirty="0">
                <a:latin typeface="Arial" pitchFamily="-1" charset="0"/>
                <a:ea typeface="ＭＳ Ｐゴシック" pitchFamily="-1" charset="-128"/>
                <a:cs typeface="ＭＳ Ｐゴシック" pitchFamily="-1" charset="-128"/>
              </a:rPr>
              <a:t>individuals should there be a breach of security (i.e., a loss of confidentiality, integrity,</a:t>
            </a:r>
          </a:p>
          <a:p>
            <a:r>
              <a:rPr lang="en-US" dirty="0">
                <a:latin typeface="Arial" pitchFamily="-1" charset="0"/>
                <a:ea typeface="ＭＳ Ｐゴシック" pitchFamily="-1" charset="-128"/>
                <a:cs typeface="ＭＳ Ｐゴシック" pitchFamily="-1" charset="-128"/>
              </a:rPr>
              <a:t>or availability). These levels are defined in FIPS PUB 199:</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Low:  The loss could be expected to have a limited adverse effect on organizational</a:t>
            </a:r>
          </a:p>
          <a:p>
            <a:r>
              <a:rPr lang="en-US" dirty="0">
                <a:latin typeface="Arial" pitchFamily="-1" charset="0"/>
                <a:ea typeface="ＭＳ Ｐゴシック" pitchFamily="-1" charset="-128"/>
                <a:cs typeface="ＭＳ Ｐゴシック" pitchFamily="-1" charset="-128"/>
              </a:rPr>
              <a:t>operations, organizational assets, or individuals. A limited adverse</a:t>
            </a:r>
          </a:p>
          <a:p>
            <a:r>
              <a:rPr lang="en-US" dirty="0">
                <a:latin typeface="Arial" pitchFamily="-1" charset="0"/>
                <a:ea typeface="ＭＳ Ｐゴシック" pitchFamily="-1" charset="-128"/>
                <a:cs typeface="ＭＳ Ｐゴシック" pitchFamily="-1" charset="-128"/>
              </a:rPr>
              <a:t>effect means that, for example, the loss of confidentiality, integrity, or availability</a:t>
            </a:r>
          </a:p>
          <a:p>
            <a:r>
              <a:rPr lang="en-US" dirty="0">
                <a:latin typeface="Arial" pitchFamily="-1" charset="0"/>
                <a:ea typeface="ＭＳ Ｐゴシック" pitchFamily="-1" charset="-128"/>
                <a:cs typeface="ＭＳ Ｐゴシック" pitchFamily="-1" charset="-128"/>
              </a:rPr>
              <a:t>might (</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degradation in mission capability to an extent and</a:t>
            </a:r>
          </a:p>
          <a:p>
            <a:r>
              <a:rPr lang="en-US" dirty="0">
                <a:latin typeface="Arial" pitchFamily="-1" charset="0"/>
                <a:ea typeface="ＭＳ Ｐゴシック" pitchFamily="-1" charset="-128"/>
                <a:cs typeface="ＭＳ Ｐゴシック" pitchFamily="-1" charset="-128"/>
              </a:rPr>
              <a:t>duration that the organization is able to perform its primary functions, but the</a:t>
            </a:r>
          </a:p>
          <a:p>
            <a:r>
              <a:rPr lang="en-US" dirty="0">
                <a:latin typeface="Arial" pitchFamily="-1" charset="0"/>
                <a:ea typeface="ＭＳ Ｐゴシック" pitchFamily="-1" charset="-128"/>
                <a:cs typeface="ＭＳ Ｐゴシック" pitchFamily="-1" charset="-128"/>
              </a:rPr>
              <a:t>effectiveness of the functions is noticeably reduced; (ii) result in minor damage</a:t>
            </a:r>
          </a:p>
          <a:p>
            <a:r>
              <a:rPr lang="en-US" dirty="0">
                <a:latin typeface="Arial" pitchFamily="-1" charset="0"/>
                <a:ea typeface="ＭＳ Ｐゴシック" pitchFamily="-1" charset="-128"/>
                <a:cs typeface="ＭＳ Ｐゴシック" pitchFamily="-1" charset="-128"/>
              </a:rPr>
              <a:t>to organizational assets; (iii) result in minor financial loss; or (iv) result in</a:t>
            </a:r>
          </a:p>
          <a:p>
            <a:r>
              <a:rPr lang="en-US" dirty="0">
                <a:latin typeface="Arial" pitchFamily="-1" charset="0"/>
                <a:ea typeface="ＭＳ Ｐゴシック" pitchFamily="-1" charset="-128"/>
                <a:cs typeface="ＭＳ Ｐゴシック" pitchFamily="-1" charset="-128"/>
              </a:rPr>
              <a:t>minor harm to individuals.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Moderate:  The loss could be expected to have a serious adverse effect on</a:t>
            </a:r>
          </a:p>
          <a:p>
            <a:r>
              <a:rPr lang="en-US" dirty="0">
                <a:latin typeface="Arial" pitchFamily="-1" charset="0"/>
                <a:ea typeface="ＭＳ Ｐゴシック" pitchFamily="-1" charset="-128"/>
                <a:cs typeface="ＭＳ Ｐゴシック" pitchFamily="-1" charset="-128"/>
              </a:rPr>
              <a:t>organizational operations, organizational assets, or individuals. A serious</a:t>
            </a:r>
          </a:p>
          <a:p>
            <a:r>
              <a:rPr lang="en-US" dirty="0">
                <a:latin typeface="Arial" pitchFamily="-1" charset="0"/>
                <a:ea typeface="ＭＳ Ｐゴシック" pitchFamily="-1" charset="-128"/>
                <a:cs typeface="ＭＳ Ｐゴシック" pitchFamily="-1" charset="-128"/>
              </a:rPr>
              <a:t>adverse effect means that, for example, the loss might (</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significant</a:t>
            </a:r>
          </a:p>
          <a:p>
            <a:r>
              <a:rPr lang="en-US" dirty="0">
                <a:latin typeface="Arial" pitchFamily="-1" charset="0"/>
                <a:ea typeface="ＭＳ Ｐゴシック" pitchFamily="-1" charset="-128"/>
                <a:cs typeface="ＭＳ Ｐゴシック" pitchFamily="-1" charset="-128"/>
              </a:rPr>
              <a:t>degradation in mission capability to an extent and duration that the</a:t>
            </a:r>
          </a:p>
          <a:p>
            <a:r>
              <a:rPr lang="en-US" dirty="0">
                <a:latin typeface="Arial" pitchFamily="-1" charset="0"/>
                <a:ea typeface="ＭＳ Ｐゴシック" pitchFamily="-1" charset="-128"/>
                <a:cs typeface="ＭＳ Ｐゴシック" pitchFamily="-1" charset="-128"/>
              </a:rPr>
              <a:t>organization is able to perform its primary functions, but the effectiveness</a:t>
            </a:r>
          </a:p>
          <a:p>
            <a:r>
              <a:rPr lang="en-US" dirty="0">
                <a:latin typeface="Arial" pitchFamily="-1" charset="0"/>
                <a:ea typeface="ＭＳ Ｐゴシック" pitchFamily="-1" charset="-128"/>
                <a:cs typeface="ＭＳ Ｐゴシック" pitchFamily="-1" charset="-128"/>
              </a:rPr>
              <a:t>of the functions is significantly reduced; (ii) result in significant damage to</a:t>
            </a:r>
          </a:p>
          <a:p>
            <a:r>
              <a:rPr lang="en-US" dirty="0">
                <a:latin typeface="Arial" pitchFamily="-1" charset="0"/>
                <a:ea typeface="ＭＳ Ｐゴシック" pitchFamily="-1" charset="-128"/>
                <a:cs typeface="ＭＳ Ｐゴシック" pitchFamily="-1" charset="-128"/>
              </a:rPr>
              <a:t>organizational assets; (iii) result in significant financial loss; or (iv) result in</a:t>
            </a:r>
          </a:p>
          <a:p>
            <a:r>
              <a:rPr lang="en-US" dirty="0">
                <a:latin typeface="Arial" pitchFamily="-1" charset="0"/>
                <a:ea typeface="ＭＳ Ｐゴシック" pitchFamily="-1" charset="-128"/>
                <a:cs typeface="ＭＳ Ｐゴシック" pitchFamily="-1" charset="-128"/>
              </a:rPr>
              <a:t>significant harm to individuals that does not involve loss of life or serious,</a:t>
            </a:r>
          </a:p>
          <a:p>
            <a:r>
              <a:rPr lang="en-US" dirty="0">
                <a:latin typeface="Arial" pitchFamily="-1" charset="0"/>
                <a:ea typeface="ＭＳ Ｐゴシック" pitchFamily="-1" charset="-128"/>
                <a:cs typeface="ＭＳ Ｐゴシック" pitchFamily="-1" charset="-128"/>
              </a:rPr>
              <a:t>life-threatening injuries.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High:  The loss could be expected to have a severe or catastrophic adverse</a:t>
            </a:r>
          </a:p>
          <a:p>
            <a:r>
              <a:rPr lang="en-US" dirty="0">
                <a:latin typeface="Arial" pitchFamily="-1" charset="0"/>
                <a:ea typeface="ＭＳ Ｐゴシック" pitchFamily="-1" charset="-128"/>
                <a:cs typeface="ＭＳ Ｐゴシック" pitchFamily="-1" charset="-128"/>
              </a:rPr>
              <a:t>effect on organizational operations, organizational assets, or individuals.</a:t>
            </a:r>
          </a:p>
          <a:p>
            <a:r>
              <a:rPr lang="en-US" dirty="0">
                <a:latin typeface="Arial" pitchFamily="-1" charset="0"/>
                <a:ea typeface="ＭＳ Ｐゴシック" pitchFamily="-1" charset="-128"/>
                <a:cs typeface="ＭＳ Ｐゴシック" pitchFamily="-1" charset="-128"/>
              </a:rPr>
              <a:t>A severe or catastrophic adverse effect means that, for example, the loss might</a:t>
            </a:r>
          </a:p>
          <a:p>
            <a:r>
              <a:rPr lang="en-US" dirty="0">
                <a:latin typeface="Arial" pitchFamily="-1" charset="0"/>
                <a:ea typeface="ＭＳ Ｐゴシック" pitchFamily="-1" charset="-128"/>
                <a:cs typeface="ＭＳ Ｐゴシック" pitchFamily="-1" charset="-128"/>
              </a:rPr>
              <a:t>(</a:t>
            </a:r>
            <a:r>
              <a:rPr lang="en-US" dirty="0" err="1">
                <a:latin typeface="Arial" pitchFamily="-1" charset="0"/>
                <a:ea typeface="ＭＳ Ｐゴシック" pitchFamily="-1" charset="-128"/>
                <a:cs typeface="ＭＳ Ｐゴシック" pitchFamily="-1" charset="-128"/>
              </a:rPr>
              <a:t>i</a:t>
            </a:r>
            <a:r>
              <a:rPr lang="en-US" dirty="0">
                <a:latin typeface="Arial" pitchFamily="-1" charset="0"/>
                <a:ea typeface="ＭＳ Ｐゴシック" pitchFamily="-1" charset="-128"/>
                <a:cs typeface="ＭＳ Ｐゴシック" pitchFamily="-1" charset="-128"/>
              </a:rPr>
              <a:t>) cause a severe degradation in or loss of mission capability to an extent and</a:t>
            </a:r>
          </a:p>
          <a:p>
            <a:r>
              <a:rPr lang="en-US" dirty="0">
                <a:latin typeface="Arial" pitchFamily="-1" charset="0"/>
                <a:ea typeface="ＭＳ Ｐゴシック" pitchFamily="-1" charset="-128"/>
                <a:cs typeface="ＭＳ Ｐゴシック" pitchFamily="-1" charset="-128"/>
              </a:rPr>
              <a:t>duration that the organization is not able to perform one or more of its primary</a:t>
            </a:r>
          </a:p>
          <a:p>
            <a:r>
              <a:rPr lang="en-US" dirty="0">
                <a:latin typeface="Arial" pitchFamily="-1" charset="0"/>
                <a:ea typeface="ＭＳ Ｐゴシック" pitchFamily="-1" charset="-128"/>
                <a:cs typeface="ＭＳ Ｐゴシック" pitchFamily="-1" charset="-128"/>
              </a:rPr>
              <a:t>functions; (ii) result in major damage to organizational assets; (iii) result</a:t>
            </a:r>
          </a:p>
          <a:p>
            <a:r>
              <a:rPr lang="en-US" dirty="0">
                <a:latin typeface="Arial" pitchFamily="-1" charset="0"/>
                <a:ea typeface="ＭＳ Ｐゴシック" pitchFamily="-1" charset="-128"/>
                <a:cs typeface="ＭＳ Ｐゴシック" pitchFamily="-1" charset="-128"/>
              </a:rPr>
              <a:t>in major financial loss; or (iv) result in severe or catastrophic harm to individuals</a:t>
            </a:r>
          </a:p>
          <a:p>
            <a:r>
              <a:rPr lang="en-US" dirty="0">
                <a:latin typeface="Arial" pitchFamily="-1" charset="0"/>
                <a:ea typeface="ＭＳ Ｐゴシック" pitchFamily="-1" charset="-128"/>
                <a:cs typeface="ＭＳ Ｐゴシック" pitchFamily="-1" charset="-128"/>
              </a:rPr>
              <a:t>involving loss of life or serious, life-threatening injuries.</a:t>
            </a:r>
            <a:endParaRPr lang="en-US" sz="1100" dirty="0">
              <a:latin typeface="Arial" pitchFamily="-1" charset="0"/>
              <a:ea typeface="Arial" pitchFamily="-1" charset="0"/>
              <a:cs typeface="Arial" pitchFamily="-1" charset="0"/>
            </a:endParaRPr>
          </a:p>
        </p:txBody>
      </p:sp>
      <p:sp>
        <p:nvSpPr>
          <p:cNvPr id="36868" name="Slide Number Placeholder 3"/>
          <p:cNvSpPr>
            <a:spLocks noGrp="1"/>
          </p:cNvSpPr>
          <p:nvPr>
            <p:ph type="sldNum" sz="quarter" idx="5"/>
          </p:nvPr>
        </p:nvSpPr>
        <p:spPr>
          <a:noFill/>
        </p:spPr>
        <p:txBody>
          <a:bodyPr/>
          <a:lstStyle/>
          <a:p>
            <a:fld id="{1DE7144E-C404-374C-B551-1749F4BA0FB2}" type="slidenum">
              <a:rPr lang="en-AU" smtClean="0">
                <a:latin typeface="Arial" pitchFamily="-1" charset="0"/>
              </a:rPr>
              <a:pPr/>
              <a:t>8</a:t>
            </a:fld>
            <a:endParaRPr lang="en-AU">
              <a:latin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a:latin typeface="Arial" pitchFamily="-1" charset="0"/>
                <a:ea typeface="ＭＳ Ｐゴシック" pitchFamily="-1" charset="-128"/>
                <a:cs typeface="ＭＳ Ｐゴシック" pitchFamily="-1" charset="-128"/>
              </a:rPr>
              <a:t>reasons follow:</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a:latin typeface="Arial" pitchFamily="-1" charset="0"/>
                <a:ea typeface="ＭＳ Ｐゴシック" pitchFamily="-1" charset="-128"/>
                <a:cs typeface="ＭＳ Ｐゴシック" pitchFamily="-1" charset="-128"/>
              </a:rPr>
              <a:t>seem to be straightforward; indeed, most of the major requirements</a:t>
            </a:r>
          </a:p>
          <a:p>
            <a:r>
              <a:rPr lang="en-US" dirty="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a:latin typeface="Arial" pitchFamily="-1" charset="0"/>
                <a:ea typeface="ＭＳ Ｐゴシック" pitchFamily="-1" charset="-128"/>
                <a:cs typeface="ＭＳ Ｐゴシック" pitchFamily="-1" charset="-128"/>
              </a:rPr>
              <a:t>authentication,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or integrity. But the mechanisms used</a:t>
            </a:r>
          </a:p>
          <a:p>
            <a:r>
              <a:rPr lang="en-US" dirty="0">
                <a:latin typeface="Arial" pitchFamily="-1" charset="0"/>
                <a:ea typeface="ＭＳ Ｐゴシック" pitchFamily="-1" charset="-128"/>
                <a:cs typeface="ＭＳ Ｐゴシック" pitchFamily="-1" charset="-128"/>
              </a:rPr>
              <a:t> to meet those requirements can be quite complex, and understanding them</a:t>
            </a:r>
          </a:p>
          <a:p>
            <a:r>
              <a:rPr lang="en-US" dirty="0">
                <a:latin typeface="Arial" pitchFamily="-1" charset="0"/>
                <a:ea typeface="ＭＳ Ｐゴシック" pitchFamily="-1" charset="-128"/>
                <a:cs typeface="ＭＳ Ｐゴシック" pitchFamily="-1" charset="-128"/>
              </a:rPr>
              <a:t>may involve rather subtle reasoning.</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a:latin typeface="Arial" pitchFamily="-1" charset="0"/>
                <a:ea typeface="ＭＳ Ｐゴシック" pitchFamily="-1" charset="-128"/>
                <a:cs typeface="ＭＳ Ｐゴシック" pitchFamily="-1" charset="-128"/>
              </a:rPr>
              <a:t>therefore exploiting an unexpected weakness in the mechanism.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a:latin typeface="Arial" pitchFamily="-1" charset="0"/>
                <a:ea typeface="ＭＳ Ｐゴシック" pitchFamily="-1" charset="-128"/>
                <a:cs typeface="ＭＳ Ｐゴシック" pitchFamily="-1" charset="-128"/>
              </a:rPr>
              <a:t>measures are needed. It is only when the various aspects of the threat are</a:t>
            </a:r>
          </a:p>
          <a:p>
            <a:r>
              <a:rPr lang="en-US" dirty="0">
                <a:latin typeface="Arial" pitchFamily="-1" charset="0"/>
                <a:ea typeface="ＭＳ Ｐゴシック" pitchFamily="-1" charset="-128"/>
                <a:cs typeface="ＭＳ Ｐゴシック" pitchFamily="-1" charset="-128"/>
              </a:rPr>
              <a:t>considered that elaborate security mechanisms make sense.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a:latin typeface="Arial" pitchFamily="-1" charset="0"/>
                <a:ea typeface="ＭＳ Ｐゴシック" pitchFamily="-1" charset="-128"/>
                <a:cs typeface="ＭＳ Ｐゴシック" pitchFamily="-1" charset="-128"/>
              </a:rPr>
              <a:t>(e.g., at what layer or layers of an architecture such as TCP/IP [Transmission</a:t>
            </a:r>
          </a:p>
          <a:p>
            <a:r>
              <a:rPr lang="en-US" dirty="0">
                <a:latin typeface="Arial" pitchFamily="-1" charset="0"/>
                <a:ea typeface="ＭＳ Ｐゴシック" pitchFamily="-1" charset="-128"/>
                <a:cs typeface="ＭＳ Ｐゴシック" pitchFamily="-1" charset="-128"/>
              </a:rPr>
              <a:t>Control Protocol/Internet Protocol] should mechanisms be placed).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a:latin typeface="Arial" pitchFamily="-1" charset="0"/>
                <a:ea typeface="ＭＳ Ｐゴシック" pitchFamily="-1" charset="-128"/>
                <a:cs typeface="ＭＳ Ｐゴシック" pitchFamily="-1" charset="-128"/>
              </a:rPr>
              <a:t>distribution, and protection of that secret information. There also may</a:t>
            </a:r>
          </a:p>
          <a:p>
            <a:r>
              <a:rPr lang="en-US" dirty="0">
                <a:latin typeface="Arial" pitchFamily="-1" charset="0"/>
                <a:ea typeface="ＭＳ Ｐゴシック" pitchFamily="-1" charset="-128"/>
                <a:cs typeface="ＭＳ Ｐゴシック" pitchFamily="-1" charset="-128"/>
              </a:rPr>
              <a:t>be a reliance on communications protocols whose behavior may complicate</a:t>
            </a:r>
          </a:p>
          <a:p>
            <a:r>
              <a:rPr lang="en-US" dirty="0">
                <a:latin typeface="Arial" pitchFamily="-1" charset="0"/>
                <a:ea typeface="ＭＳ Ｐゴシック" pitchFamily="-1" charset="-128"/>
                <a:cs typeface="ＭＳ Ｐゴシック" pitchFamily="-1" charset="-128"/>
              </a:rPr>
              <a:t>the task of developing the security mechanism. For example, if the proper</a:t>
            </a:r>
          </a:p>
          <a:p>
            <a:r>
              <a:rPr lang="en-US" dirty="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a:latin typeface="Arial" pitchFamily="-1" charset="0"/>
                <a:ea typeface="ＭＳ Ｐゴシック" pitchFamily="-1" charset="-128"/>
                <a:cs typeface="ＭＳ Ｐゴシック" pitchFamily="-1" charset="-128"/>
              </a:rPr>
              <a:t>time of a message from sender to receiver, then any protocol or network</a:t>
            </a:r>
          </a:p>
          <a:p>
            <a:r>
              <a:rPr lang="en-US" dirty="0">
                <a:latin typeface="Arial" pitchFamily="-1" charset="0"/>
                <a:ea typeface="ＭＳ Ｐゴシック" pitchFamily="-1" charset="-128"/>
                <a:cs typeface="ＭＳ Ｐゴシック" pitchFamily="-1" charset="-128"/>
              </a:rPr>
              <a:t>that introduces variable, unpredictable delays may render such time limits</a:t>
            </a:r>
          </a:p>
          <a:p>
            <a:r>
              <a:rPr lang="en-US" dirty="0">
                <a:latin typeface="Arial" pitchFamily="-1" charset="0"/>
                <a:ea typeface="ＭＳ Ｐゴシック" pitchFamily="-1" charset="-128"/>
                <a:cs typeface="ＭＳ Ｐゴシック" pitchFamily="-1" charset="-128"/>
              </a:rPr>
              <a:t>meaningless.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a:latin typeface="Arial" pitchFamily="-1" charset="0"/>
                <a:ea typeface="ＭＳ Ｐゴシック" pitchFamily="-1" charset="-128"/>
                <a:cs typeface="ＭＳ Ｐゴシック" pitchFamily="-1" charset="-128"/>
              </a:rPr>
              <a:t>who tries to find holes and the designer or administrator who tries to</a:t>
            </a:r>
          </a:p>
          <a:p>
            <a:r>
              <a:rPr lang="en-US" dirty="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a:latin typeface="Arial" pitchFamily="-1" charset="0"/>
                <a:ea typeface="ＭＳ Ｐゴシック" pitchFamily="-1" charset="-128"/>
                <a:cs typeface="ＭＳ Ｐゴシック" pitchFamily="-1" charset="-128"/>
              </a:rPr>
              <a:t>weaknesses to achieve perfect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a:latin typeface="Arial" pitchFamily="-1" charset="0"/>
                <a:ea typeface="ＭＳ Ｐゴシック" pitchFamily="-1" charset="-128"/>
                <a:cs typeface="ＭＳ Ｐゴシック" pitchFamily="-1" charset="-128"/>
              </a:rPr>
              <a:t>today’s short-term, overloaded environment.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a:latin typeface="Arial" pitchFamily="-1" charset="0"/>
                <a:ea typeface="ＭＳ Ｐゴシック" pitchFamily="-1" charset="-128"/>
                <a:cs typeface="ＭＳ Ｐゴシック" pitchFamily="-1" charset="-128"/>
              </a:rPr>
              <a:t>process.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a:latin typeface="Arial" pitchFamily="-1" charset="0"/>
                <a:ea typeface="ＭＳ Ｐゴシック" pitchFamily="-1" charset="-128"/>
                <a:cs typeface="ＭＳ Ｐゴシック" pitchFamily="-1" charset="-128"/>
              </a:rPr>
              <a:t>information.</a:t>
            </a:r>
            <a:endParaRPr lang="en-US" sz="1100" dirty="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9</a:t>
            </a:fld>
            <a:endParaRPr lang="en-AU">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dirty="0"/>
              <a:t>© 2017 Pearson Education, Ltd., All rights reserved.</a:t>
            </a:r>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a:t>© 2017 Pearson Education, Ltd., All rights reserved.</a:t>
            </a:r>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a:t>Seventh Edition, Global Edition</a:t>
            </a:r>
          </a:p>
          <a:p>
            <a:pPr eaLnBrk="1" hangingPunct="1">
              <a:buFont typeface="Wingdings" pitchFamily="-1" charset="2"/>
              <a:buNone/>
            </a:pPr>
            <a:r>
              <a:rPr lang="en-US" dirty="0"/>
              <a:t>by William Stallings	</a:t>
            </a:r>
          </a:p>
          <a:p>
            <a:pPr eaLnBrk="1" hangingPunct="1">
              <a:buFont typeface="Wingdings" pitchFamily="-1" charset="2"/>
              <a:buNone/>
            </a:pPr>
            <a:endParaRPr lang="en-US" dirty="0"/>
          </a:p>
        </p:txBody>
      </p:sp>
      <p:pic>
        <p:nvPicPr>
          <p:cNvPr id="7"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grpSp>
        <p:nvGrpSpPr>
          <p:cNvPr id="16" name="Group 15"/>
          <p:cNvGrpSpPr/>
          <p:nvPr/>
        </p:nvGrpSpPr>
        <p:grpSpPr>
          <a:xfrm>
            <a:off x="-31968" y="-27384"/>
            <a:ext cx="9319984" cy="6885384"/>
            <a:chOff x="-31968" y="-27384"/>
            <a:chExt cx="9319984" cy="6885384"/>
          </a:xfrm>
        </p:grpSpPr>
        <p:pic>
          <p:nvPicPr>
            <p:cNvPr id="9" name="Picture 8"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10" name="Group 15"/>
            <p:cNvGrpSpPr>
              <a:grpSpLocks/>
            </p:cNvGrpSpPr>
            <p:nvPr/>
          </p:nvGrpSpPr>
          <p:grpSpPr bwMode="auto">
            <a:xfrm flipH="1">
              <a:off x="-31968" y="0"/>
              <a:ext cx="2011680" cy="6858000"/>
              <a:chOff x="134471" y="0"/>
              <a:chExt cx="1581220" cy="6858000"/>
            </a:xfrm>
          </p:grpSpPr>
          <p:pic>
            <p:nvPicPr>
              <p:cNvPr id="11"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2"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3" name="Group 15"/>
            <p:cNvGrpSpPr>
              <a:grpSpLocks/>
            </p:cNvGrpSpPr>
            <p:nvPr/>
          </p:nvGrpSpPr>
          <p:grpSpPr bwMode="auto">
            <a:xfrm>
              <a:off x="7236296" y="-27384"/>
              <a:ext cx="2051720" cy="6858000"/>
              <a:chOff x="134471" y="0"/>
              <a:chExt cx="1581220" cy="6858000"/>
            </a:xfrm>
          </p:grpSpPr>
          <p:pic>
            <p:nvPicPr>
              <p:cNvPr id="14"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5"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t>OSI Security Architecture</a:t>
            </a:r>
          </a:p>
        </p:txBody>
      </p:sp>
      <p:sp>
        <p:nvSpPr>
          <p:cNvPr id="5" name="Content Placeholder 4"/>
          <p:cNvSpPr>
            <a:spLocks noGrp="1"/>
          </p:cNvSpPr>
          <p:nvPr>
            <p:ph idx="1"/>
          </p:nvPr>
        </p:nvSpPr>
        <p:spPr>
          <a:xfrm>
            <a:off x="609600" y="1828800"/>
            <a:ext cx="7924800" cy="4867275"/>
          </a:xfrm>
        </p:spPr>
        <p:txBody>
          <a:bodyPr>
            <a:normAutofit fontScale="85000" lnSpcReduction="20000"/>
          </a:bodyPr>
          <a:lstStyle/>
          <a:p>
            <a:pPr eaLnBrk="1" hangingPunct="1">
              <a:defRPr/>
            </a:pPr>
            <a:r>
              <a:rPr lang="en-US" dirty="0"/>
              <a:t>Security attack</a:t>
            </a:r>
          </a:p>
          <a:p>
            <a:pPr lvl="1" eaLnBrk="1" hangingPunct="1">
              <a:defRPr/>
            </a:pPr>
            <a:r>
              <a:rPr lang="en-US" dirty="0"/>
              <a:t>Any action that compromises the security of information owned by an organization</a:t>
            </a:r>
          </a:p>
          <a:p>
            <a:pPr eaLnBrk="1" hangingPunct="1">
              <a:defRPr/>
            </a:pPr>
            <a:r>
              <a:rPr lang="en-US" dirty="0"/>
              <a:t>Security mechanism</a:t>
            </a:r>
          </a:p>
          <a:p>
            <a:pPr lvl="1" eaLnBrk="1" hangingPunct="1">
              <a:defRPr/>
            </a:pPr>
            <a:r>
              <a:rPr lang="en-US" dirty="0"/>
              <a:t>A process (or a device incorporating such a process) that is designed to detect, prevent, or recover from a security attack</a:t>
            </a:r>
          </a:p>
          <a:p>
            <a:pPr eaLnBrk="1" hangingPunct="1">
              <a:defRPr/>
            </a:pPr>
            <a:r>
              <a:rPr lang="en-US" dirty="0"/>
              <a:t>Security service</a:t>
            </a:r>
          </a:p>
          <a:p>
            <a:pPr lvl="1" eaLnBrk="1" hangingPunct="1">
              <a:defRPr/>
            </a:pPr>
            <a:r>
              <a:rPr lang="en-US" dirty="0"/>
              <a:t>A processing or communication service that enhances the security of the data processing systems and the information transfers of an organization</a:t>
            </a:r>
          </a:p>
          <a:p>
            <a:pPr lvl="1" eaLnBrk="1" hangingPunct="1">
              <a:defRPr/>
            </a:pPr>
            <a:r>
              <a:rPr lang="en-US" dirty="0"/>
              <a:t>Intended to counter security attacks, and they make use of one or more security mechanisms to provide the service</a:t>
            </a:r>
          </a:p>
        </p:txBody>
      </p:sp>
      <p:sp>
        <p:nvSpPr>
          <p:cNvPr id="4" name="Footer Placeholder 3"/>
          <p:cNvSpPr>
            <a:spLocks noGrp="1"/>
          </p:cNvSpPr>
          <p:nvPr>
            <p:ph type="ftr" sz="quarter" idx="11"/>
          </p:nvPr>
        </p:nvSpPr>
        <p:spPr>
          <a:xfrm>
            <a:off x="152400" y="6492875"/>
            <a:ext cx="6029325" cy="365125"/>
          </a:xfrm>
        </p:spPr>
        <p:txBody>
          <a:bodyPr/>
          <a:lstStyle/>
          <a:p>
            <a:pPr>
              <a:defRPr/>
            </a:pPr>
            <a:r>
              <a:rPr lang="en-US" sz="900" dirty="0"/>
              <a:t>© 2017 Pearson Education, Ltd.,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a:t>Table 1.1   </a:t>
            </a:r>
            <a:br>
              <a:rPr lang="en-US" b="1"/>
            </a:br>
            <a:r>
              <a:rPr lang="en-US" sz="4700" b="1"/>
              <a:t>Threats and Attacks (RFC 4949)</a:t>
            </a:r>
            <a:br>
              <a:rPr lang="en-US" sz="4700"/>
            </a:br>
            <a:endParaRPr lang="en-US" sz="470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4"/>
          <a:srcRect/>
          <a:stretch>
            <a:fillRect/>
          </a:stretch>
        </p:blipFill>
        <p:spPr bwMode="auto">
          <a:xfrm>
            <a:off x="3505200" y="1828800"/>
            <a:ext cx="1509713" cy="1574800"/>
          </a:xfrm>
          <a:prstGeom prst="rect">
            <a:avLst/>
          </a:prstGeom>
          <a:noFill/>
          <a:ln w="9525">
            <a:noFill/>
            <a:miter lim="800000"/>
            <a:headEnd/>
            <a:tailEnd/>
          </a:ln>
        </p:spPr>
      </p:pic>
      <p:sp>
        <p:nvSpPr>
          <p:cNvPr id="5" name="Footer Placeholder 4"/>
          <p:cNvSpPr>
            <a:spLocks noGrp="1"/>
          </p:cNvSpPr>
          <p:nvPr>
            <p:ph type="ftr" sz="quarter" idx="11"/>
          </p:nvPr>
        </p:nvSpPr>
        <p:spPr>
          <a:xfrm>
            <a:off x="228600" y="6492875"/>
            <a:ext cx="6943725" cy="365125"/>
          </a:xfrm>
        </p:spPr>
        <p:txBody>
          <a:bodyPr/>
          <a:lstStyle/>
          <a:p>
            <a:pPr>
              <a:defRPr/>
            </a:pPr>
            <a:r>
              <a:rPr lang="en-US" sz="900" dirty="0"/>
              <a:t>© 2017 Pearson Education, Ltd.,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0"/>
          <p:cNvSpPr>
            <a:spLocks noGrp="1"/>
          </p:cNvSpPr>
          <p:nvPr>
            <p:ph type="title"/>
          </p:nvPr>
        </p:nvSpPr>
        <p:spPr>
          <a:xfrm>
            <a:off x="381000" y="0"/>
            <a:ext cx="3613150" cy="1066800"/>
          </a:xfrm>
        </p:spPr>
        <p:txBody>
          <a:bodyPr/>
          <a:lstStyle/>
          <a:p>
            <a:pPr eaLnBrk="1" hangingPunct="1"/>
            <a:r>
              <a:rPr lang="en-US" dirty="0"/>
              <a:t>Security Attacks</a:t>
            </a:r>
          </a:p>
        </p:txBody>
      </p:sp>
      <p:sp>
        <p:nvSpPr>
          <p:cNvPr id="15" name="Text Placeholder 14"/>
          <p:cNvSpPr>
            <a:spLocks noGrp="1"/>
          </p:cNvSpPr>
          <p:nvPr>
            <p:ph type="body" sz="half" idx="2"/>
          </p:nvPr>
        </p:nvSpPr>
        <p:spPr>
          <a:xfrm>
            <a:off x="381000" y="1371600"/>
            <a:ext cx="3613150" cy="4724400"/>
          </a:xfrm>
        </p:spPr>
        <p:txBody>
          <a:bodyPr/>
          <a:lstStyle/>
          <a:p>
            <a:pPr algn="l" eaLnBrk="1" hangingPunct="1">
              <a:buClr>
                <a:schemeClr val="accent1">
                  <a:lumMod val="50000"/>
                </a:schemeClr>
              </a:buClr>
              <a:buSzPct val="135000"/>
              <a:buFont typeface="Arial"/>
              <a:buChar char="•"/>
              <a:defRPr/>
            </a:pPr>
            <a:r>
              <a:rPr lang="en-US" sz="2000" dirty="0"/>
              <a:t>A means of classifying security attacks, used both in X.800 and RFC 4949, is in terms of </a:t>
            </a:r>
            <a:r>
              <a:rPr lang="en-US" sz="2000" i="1" dirty="0"/>
              <a:t>passive attacks </a:t>
            </a:r>
            <a:r>
              <a:rPr lang="en-US" sz="2000" dirty="0"/>
              <a:t>and </a:t>
            </a:r>
            <a:r>
              <a:rPr lang="en-US" sz="2000" i="1" dirty="0"/>
              <a:t>active attacks</a:t>
            </a:r>
          </a:p>
          <a:p>
            <a:pPr algn="l" eaLnBrk="1" hangingPunct="1">
              <a:buClr>
                <a:schemeClr val="accent1">
                  <a:lumMod val="50000"/>
                </a:schemeClr>
              </a:buClr>
              <a:buSzPct val="135000"/>
              <a:buFont typeface="Arial"/>
              <a:buChar char="•"/>
              <a:defRPr/>
            </a:pPr>
            <a:r>
              <a:rPr lang="en-US" sz="2000" dirty="0"/>
              <a:t>A </a:t>
            </a:r>
            <a:r>
              <a:rPr lang="en-US" sz="2000" i="1" dirty="0"/>
              <a:t>passive attack </a:t>
            </a:r>
            <a:r>
              <a:rPr lang="en-US" sz="2000" dirty="0"/>
              <a:t>attempts to learn or make use of information from the system but does not affect system resources</a:t>
            </a:r>
          </a:p>
          <a:p>
            <a:pPr algn="l" eaLnBrk="1" hangingPunct="1">
              <a:buClr>
                <a:schemeClr val="accent1">
                  <a:lumMod val="50000"/>
                </a:schemeClr>
              </a:buClr>
              <a:buSzPct val="135000"/>
              <a:buFont typeface="Arial"/>
              <a:buChar char="•"/>
              <a:defRPr/>
            </a:pPr>
            <a:r>
              <a:rPr lang="en-US" sz="2000" dirty="0"/>
              <a:t>An </a:t>
            </a:r>
            <a:r>
              <a:rPr lang="en-US" sz="2000" i="1" dirty="0"/>
              <a:t>active attack </a:t>
            </a:r>
            <a:r>
              <a:rPr lang="en-US" sz="2000" dirty="0"/>
              <a:t>attempts to alter system resources or affect their operation</a:t>
            </a:r>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267200" y="0"/>
            <a:ext cx="5299364" cy="7239000"/>
          </a:xfrm>
          <a:prstGeom prst="rect">
            <a:avLst/>
          </a:prstGeom>
        </p:spPr>
      </p:pic>
      <p:sp>
        <p:nvSpPr>
          <p:cNvPr id="6" name="Footer Placeholder 5"/>
          <p:cNvSpPr>
            <a:spLocks noGrp="1"/>
          </p:cNvSpPr>
          <p:nvPr>
            <p:ph type="ftr" sz="quarter" idx="11"/>
          </p:nvPr>
        </p:nvSpPr>
        <p:spPr>
          <a:xfrm>
            <a:off x="0" y="6553199"/>
            <a:ext cx="4648200" cy="304801"/>
          </a:xfrm>
        </p:spPr>
        <p:txBody>
          <a:bodyPr/>
          <a:lstStyle/>
          <a:p>
            <a:pPr>
              <a:defRPr/>
            </a:pPr>
            <a:r>
              <a:rPr lang="en-US" sz="900" dirty="0"/>
              <a:t>© 2017 Pearson Education, Inc., Hoboken, NJ.  All rights reserved.</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a:t>Passive Attacks</a:t>
            </a:r>
          </a:p>
        </p:txBody>
      </p:sp>
      <p:sp>
        <p:nvSpPr>
          <p:cNvPr id="46083" name="Content Placeholder 8"/>
          <p:cNvSpPr>
            <a:spLocks noGrp="1"/>
          </p:cNvSpPr>
          <p:nvPr>
            <p:ph idx="1"/>
          </p:nvPr>
        </p:nvSpPr>
        <p:spPr>
          <a:xfrm>
            <a:off x="4876800" y="3886200"/>
            <a:ext cx="3813175" cy="2971800"/>
          </a:xfrm>
        </p:spPr>
        <p:txBody>
          <a:bodyPr/>
          <a:lstStyle/>
          <a:p>
            <a:pPr eaLnBrk="1" hangingPunct="1"/>
            <a:r>
              <a:rPr lang="en-US"/>
              <a:t>Two types of passive attacks are:</a:t>
            </a:r>
          </a:p>
          <a:p>
            <a:pPr lvl="1" eaLnBrk="1" hangingPunct="1"/>
            <a:r>
              <a:rPr lang="en-US"/>
              <a:t>The release of message contents</a:t>
            </a:r>
          </a:p>
          <a:p>
            <a:pPr lvl="1" eaLnBrk="1" hangingPunct="1"/>
            <a:r>
              <a:rPr lang="en-US"/>
              <a:t>Traffic analysis</a:t>
            </a:r>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a:buChar char="•"/>
              <a:defRPr/>
            </a:pPr>
            <a:r>
              <a:rPr lang="en-US" sz="2200" dirty="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a:t> Goal of the opponent is to obtain information that is being transmitted</a:t>
            </a:r>
          </a:p>
          <a:p>
            <a:pPr eaLnBrk="1" hangingPunct="1">
              <a:defRPr/>
            </a:pPr>
            <a:endParaRPr lang="en-US" dirty="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900" dirty="0"/>
              <a:t>© 2017 Pearson Education, Ltd.,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a:t>Active Attacks</a:t>
            </a:r>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a:t>Involve some modification of the data stream or the creation of a false stream</a:t>
            </a:r>
          </a:p>
          <a:p>
            <a:pPr eaLnBrk="1" hangingPunct="1">
              <a:defRPr/>
            </a:pPr>
            <a:r>
              <a:rPr lang="en-US" sz="1700" dirty="0"/>
              <a:t>Difficult to prevent because of the wide variety of potential physical, software, and network vulnerabilities</a:t>
            </a:r>
          </a:p>
          <a:p>
            <a:pPr eaLnBrk="1" hangingPunct="1">
              <a:defRPr/>
            </a:pPr>
            <a:r>
              <a:rPr lang="en-US" sz="1700" dirty="0"/>
              <a:t>Goal is to detect attacks and to recover from any disruption or delays caused by them</a:t>
            </a:r>
          </a:p>
        </p:txBody>
      </p:sp>
      <p:graphicFrame>
        <p:nvGraphicFramePr>
          <p:cNvPr id="13" name="Content Placeholder 12"/>
          <p:cNvGraphicFramePr>
            <a:graphicFrameLocks noGrp="1"/>
          </p:cNvGraphicFramePr>
          <p:nvPr>
            <p:ph sz="half" idx="2"/>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524000" y="4953000"/>
            <a:ext cx="1239224" cy="1426680"/>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5410200"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a:t>Security Services</a:t>
            </a:r>
            <a:endParaRPr lang="en-AU" dirty="0"/>
          </a:p>
        </p:txBody>
      </p:sp>
      <p:sp>
        <p:nvSpPr>
          <p:cNvPr id="48131" name="Rectangle 1027"/>
          <p:cNvSpPr>
            <a:spLocks noGrp="1" noChangeArrowheads="1"/>
          </p:cNvSpPr>
          <p:nvPr>
            <p:ph idx="1"/>
          </p:nvPr>
        </p:nvSpPr>
        <p:spPr>
          <a:xfrm>
            <a:off x="457200" y="2057400"/>
            <a:ext cx="8229600" cy="5410200"/>
          </a:xfrm>
        </p:spPr>
        <p:txBody>
          <a:bodyPr/>
          <a:lstStyle/>
          <a:p>
            <a:pPr marL="0" indent="0" eaLnBrk="1" hangingPunct="1">
              <a:lnSpc>
                <a:spcPct val="90000"/>
              </a:lnSpc>
              <a:buClr>
                <a:schemeClr val="accent3"/>
              </a:buClr>
              <a:buSzPct val="135000"/>
              <a:buFont typeface="Arial"/>
              <a:buChar char="•"/>
              <a:defRPr/>
            </a:pPr>
            <a:r>
              <a:rPr lang="en-AU" dirty="0"/>
              <a:t> Defined by X.800 as:</a:t>
            </a:r>
          </a:p>
          <a:p>
            <a:pPr marL="342900" lvl="1" indent="0" eaLnBrk="1" hangingPunct="1">
              <a:lnSpc>
                <a:spcPct val="90000"/>
              </a:lnSpc>
              <a:buClr>
                <a:schemeClr val="accent1">
                  <a:lumMod val="50000"/>
                </a:schemeClr>
              </a:buClr>
              <a:buSzPct val="135000"/>
              <a:buFont typeface="Arial"/>
              <a:buChar char="•"/>
              <a:defRPr/>
            </a:pPr>
            <a:r>
              <a:rPr lang="en-AU" dirty="0">
                <a:cs typeface="ＭＳ Ｐゴシック" pitchFamily="-1" charset="-128"/>
              </a:rPr>
              <a:t> A service provided by a protocol layer of communicating open systems and that ensures adequate security of the systems or of data transfers</a:t>
            </a:r>
          </a:p>
          <a:p>
            <a:pPr marL="342900" lvl="1" indent="0" eaLnBrk="1" hangingPunct="1">
              <a:lnSpc>
                <a:spcPct val="90000"/>
              </a:lnSpc>
              <a:buClr>
                <a:schemeClr val="accent1">
                  <a:lumMod val="50000"/>
                </a:schemeClr>
              </a:buClr>
              <a:buSzPct val="135000"/>
              <a:buFont typeface="Candara" pitchFamily="-1" charset="0"/>
              <a:buNone/>
              <a:defRPr/>
            </a:pPr>
            <a:endParaRPr lang="en-AU" dirty="0">
              <a:cs typeface="ＭＳ Ｐゴシック" pitchFamily="-1" charset="-128"/>
            </a:endParaRPr>
          </a:p>
          <a:p>
            <a:pPr marL="0" lvl="1" indent="0" eaLnBrk="1" hangingPunct="1">
              <a:lnSpc>
                <a:spcPct val="90000"/>
              </a:lnSpc>
              <a:spcBef>
                <a:spcPts val="2400"/>
              </a:spcBef>
              <a:buClr>
                <a:schemeClr val="accent3"/>
              </a:buClr>
              <a:buSzPct val="135000"/>
              <a:buFont typeface="Arial"/>
              <a:buChar char="•"/>
              <a:defRPr/>
            </a:pPr>
            <a:r>
              <a:rPr lang="en-AU" sz="2800" dirty="0">
                <a:cs typeface="ＭＳ Ｐゴシック" pitchFamily="-1" charset="-128"/>
              </a:rPr>
              <a:t> Defined by RFC 4949 as:</a:t>
            </a:r>
            <a:endParaRPr lang="en-AU" dirty="0"/>
          </a:p>
          <a:p>
            <a:pPr marL="342900" lvl="1" indent="0" eaLnBrk="1" hangingPunct="1">
              <a:lnSpc>
                <a:spcPct val="90000"/>
              </a:lnSpc>
              <a:buClr>
                <a:schemeClr val="accent1">
                  <a:lumMod val="50000"/>
                </a:schemeClr>
              </a:buClr>
              <a:buSzPct val="135000"/>
              <a:buFont typeface="Arial"/>
              <a:buChar char="•"/>
              <a:defRPr/>
            </a:pPr>
            <a:r>
              <a:rPr lang="en-AU" dirty="0">
                <a:cs typeface="ＭＳ Ｐゴシック" pitchFamily="-1" charset="-128"/>
              </a:rPr>
              <a:t> A processing or communication service provided by a system to give a specific kind of protection to system resources</a:t>
            </a:r>
          </a:p>
        </p:txBody>
      </p:sp>
      <p:sp>
        <p:nvSpPr>
          <p:cNvPr id="4" name="Footer Placeholder 3"/>
          <p:cNvSpPr>
            <a:spLocks noGrp="1"/>
          </p:cNvSpPr>
          <p:nvPr>
            <p:ph type="ftr" sz="quarter" idx="11"/>
          </p:nvPr>
        </p:nvSpPr>
        <p:spPr>
          <a:xfrm>
            <a:off x="152400" y="6492875"/>
            <a:ext cx="5029199" cy="365125"/>
          </a:xfrm>
        </p:spPr>
        <p:txBody>
          <a:bodyPr/>
          <a:lstStyle/>
          <a:p>
            <a:pPr>
              <a:defRPr/>
            </a:pPr>
            <a:r>
              <a:rPr lang="en-US" sz="900" dirty="0"/>
              <a:t>© 2017 Pearson Education, Ltd.,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3"/>
          <a:srcRect b="1259"/>
          <a:stretch>
            <a:fillRect/>
          </a:stretch>
        </p:blipFill>
        <p:spPr bwMode="auto">
          <a:xfrm>
            <a:off x="0" y="0"/>
            <a:ext cx="5816600" cy="6858000"/>
          </a:xfrm>
          <a:prstGeom prst="rect">
            <a:avLst/>
          </a:prstGeom>
          <a:noFill/>
          <a:ln w="9525">
            <a:noFill/>
            <a:miter lim="800000"/>
            <a:headEnd/>
            <a:tailEnd/>
          </a:ln>
        </p:spPr>
      </p:pic>
      <p:sp>
        <p:nvSpPr>
          <p:cNvPr id="8" name="Rectangle 7"/>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1.2</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Services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 12 in textbook)</a:t>
            </a:r>
          </a:p>
        </p:txBody>
      </p:sp>
      <p:sp>
        <p:nvSpPr>
          <p:cNvPr id="4" name="Footer Placeholder 3"/>
          <p:cNvSpPr>
            <a:spLocks noGrp="1"/>
          </p:cNvSpPr>
          <p:nvPr>
            <p:ph type="ftr" sz="quarter" idx="11"/>
          </p:nvPr>
        </p:nvSpPr>
        <p:spPr>
          <a:xfrm>
            <a:off x="0" y="6324600"/>
            <a:ext cx="3267075" cy="365125"/>
          </a:xfrm>
        </p:spPr>
        <p:txBody>
          <a:bodyPr/>
          <a:lstStyle/>
          <a:p>
            <a:pPr>
              <a:defRPr/>
            </a:pPr>
            <a:r>
              <a:rPr lang="en-US" sz="900" dirty="0"/>
              <a:t>© 2017 Pearson Education, Ltd., All rights reserved.</a:t>
            </a: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a:t>Authentication</a:t>
            </a:r>
            <a:endParaRPr lang="en-AU"/>
          </a:p>
        </p:txBody>
      </p:sp>
      <p:sp>
        <p:nvSpPr>
          <p:cNvPr id="4" name="Content Placeholder 3"/>
          <p:cNvSpPr>
            <a:spLocks noGrp="1"/>
          </p:cNvSpPr>
          <p:nvPr>
            <p:ph idx="1"/>
          </p:nvPr>
        </p:nvSpPr>
        <p:spPr>
          <a:xfrm>
            <a:off x="685800" y="1676400"/>
            <a:ext cx="7924800" cy="3495675"/>
          </a:xfrm>
        </p:spPr>
        <p:txBody>
          <a:bodyPr>
            <a:normAutofit fontScale="92500" lnSpcReduction="10000"/>
          </a:bodyPr>
          <a:lstStyle/>
          <a:p>
            <a:pPr eaLnBrk="1" hangingPunct="1">
              <a:defRPr/>
            </a:pPr>
            <a:r>
              <a:rPr lang="en-US" dirty="0"/>
              <a:t>Concerned with assuring that a communication is authentic</a:t>
            </a:r>
          </a:p>
          <a:p>
            <a:pPr lvl="1" eaLnBrk="1" hangingPunct="1">
              <a:defRPr/>
            </a:pPr>
            <a:r>
              <a:rPr lang="en-US" dirty="0"/>
              <a:t>In the case of a single message, assures the recipient that the message is from the source that it claims to be from</a:t>
            </a:r>
          </a:p>
          <a:p>
            <a:pPr lvl="1" eaLnBrk="1" hangingPunct="1">
              <a:defRPr/>
            </a:pPr>
            <a:r>
              <a:rPr lang="en-US" dirty="0"/>
              <a:t>In the case of ongoing interaction, assures the two entities are authentic and that the connection is not interfered with in such a way that a third party can masquerade as one of the two legitimate parties</a:t>
            </a:r>
          </a:p>
        </p:txBody>
      </p:sp>
      <p:graphicFrame>
        <p:nvGraphicFramePr>
          <p:cNvPr id="5" name="Diagram 4"/>
          <p:cNvGraphicFramePr/>
          <p:nvPr/>
        </p:nvGraphicFramePr>
        <p:xfrm>
          <a:off x="1981200" y="5105400"/>
          <a:ext cx="51816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152400" y="6492875"/>
            <a:ext cx="7162800"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t>Access Control</a:t>
            </a:r>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a:t>The ability to limit and control the access to host systems and applications via communications links</a:t>
            </a:r>
          </a:p>
          <a:p>
            <a:pPr eaLnBrk="1" hangingPunct="1"/>
            <a:r>
              <a:rPr lang="en-US" dirty="0"/>
              <a:t>To achieve this, each entity trying to gain access must first be indentified, or authenticated, so that access rights can be tailored to the individual</a:t>
            </a:r>
          </a:p>
        </p:txBody>
      </p:sp>
      <p:pic>
        <p:nvPicPr>
          <p:cNvPr id="4" name="Picture 3"/>
          <p:cNvPicPr>
            <a:picLocks noChangeAspect="1"/>
          </p:cNvPicPr>
          <p:nvPr/>
        </p:nvPicPr>
        <p:blipFill>
          <a:blip r:embed="rId3"/>
          <a:stretch>
            <a:fillRect/>
          </a:stretch>
        </p:blipFill>
        <p:spPr>
          <a:xfrm>
            <a:off x="7086600" y="4953000"/>
            <a:ext cx="1778000" cy="1752600"/>
          </a:xfrm>
          <a:prstGeom prst="rect">
            <a:avLst/>
          </a:prstGeom>
        </p:spPr>
      </p:pic>
      <p:sp>
        <p:nvSpPr>
          <p:cNvPr id="5" name="Footer Placeholder 4"/>
          <p:cNvSpPr>
            <a:spLocks noGrp="1"/>
          </p:cNvSpPr>
          <p:nvPr>
            <p:ph type="ftr" sz="quarter" idx="11"/>
          </p:nvPr>
        </p:nvSpPr>
        <p:spPr>
          <a:xfrm>
            <a:off x="381000" y="6492875"/>
            <a:ext cx="5114925" cy="365125"/>
          </a:xfrm>
        </p:spPr>
        <p:txBody>
          <a:bodyPr/>
          <a:lstStyle/>
          <a:p>
            <a:pPr>
              <a:defRPr/>
            </a:pPr>
            <a:r>
              <a:rPr lang="en-US" sz="900" dirty="0"/>
              <a:t>© 2017 Pearson Education, Ltd.,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Data Confidentiality</a:t>
            </a:r>
          </a:p>
        </p:txBody>
      </p:sp>
      <p:sp>
        <p:nvSpPr>
          <p:cNvPr id="3" name="Content Placeholder 2"/>
          <p:cNvSpPr>
            <a:spLocks noGrp="1"/>
          </p:cNvSpPr>
          <p:nvPr>
            <p:ph idx="1"/>
          </p:nvPr>
        </p:nvSpPr>
        <p:spPr>
          <a:xfrm>
            <a:off x="533400" y="1762125"/>
            <a:ext cx="8153400" cy="4791075"/>
          </a:xfrm>
        </p:spPr>
        <p:txBody>
          <a:bodyPr>
            <a:normAutofit fontScale="92500"/>
          </a:bodyPr>
          <a:lstStyle/>
          <a:p>
            <a:pPr eaLnBrk="1" hangingPunct="1">
              <a:defRPr/>
            </a:pPr>
            <a:r>
              <a:rPr lang="en-US" dirty="0"/>
              <a:t>The protection of transmitted data from passive attacks</a:t>
            </a:r>
          </a:p>
          <a:p>
            <a:pPr lvl="1" eaLnBrk="1" hangingPunct="1">
              <a:defRPr/>
            </a:pPr>
            <a:r>
              <a:rPr lang="en-US" dirty="0"/>
              <a:t>Broadest service protects all user data transmitted between two users over a period of time</a:t>
            </a:r>
          </a:p>
          <a:p>
            <a:pPr lvl="1" eaLnBrk="1" hangingPunct="1">
              <a:defRPr/>
            </a:pPr>
            <a:r>
              <a:rPr lang="en-US" dirty="0"/>
              <a:t>Narrower forms of service includes the protection of a single message or even specific fields within a message</a:t>
            </a:r>
          </a:p>
          <a:p>
            <a:pPr eaLnBrk="1" hangingPunct="1">
              <a:defRPr/>
            </a:pPr>
            <a:r>
              <a:rPr lang="en-US" dirty="0"/>
              <a:t>The protection of traffic flow from analysis</a:t>
            </a:r>
          </a:p>
          <a:p>
            <a:pPr lvl="1" eaLnBrk="1" hangingPunct="1">
              <a:defRPr/>
            </a:pPr>
            <a:r>
              <a:rPr lang="en-US" dirty="0"/>
              <a:t>This requires that an attacker not be able to observe the source and destination, frequency, length, or other characteristics of the traffic on a communications facility</a:t>
            </a:r>
          </a:p>
        </p:txBody>
      </p:sp>
      <p:sp>
        <p:nvSpPr>
          <p:cNvPr id="4" name="Footer Placeholder 3"/>
          <p:cNvSpPr>
            <a:spLocks noGrp="1"/>
          </p:cNvSpPr>
          <p:nvPr>
            <p:ph type="ftr" sz="quarter" idx="11"/>
          </p:nvPr>
        </p:nvSpPr>
        <p:spPr>
          <a:xfrm>
            <a:off x="228600" y="6492875"/>
            <a:ext cx="5343525" cy="365125"/>
          </a:xfrm>
        </p:spPr>
        <p:txBody>
          <a:bodyPr/>
          <a:lstStyle/>
          <a:p>
            <a:pPr>
              <a:defRPr/>
            </a:pPr>
            <a:r>
              <a:rPr lang="en-US" sz="900" dirty="0"/>
              <a:t>© 2017 Pearson Education, Ltd.,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a:t>Chapter 1</a:t>
            </a:r>
          </a:p>
        </p:txBody>
      </p:sp>
      <p:sp>
        <p:nvSpPr>
          <p:cNvPr id="19459" name="Subtitle 13"/>
          <p:cNvSpPr>
            <a:spLocks noGrp="1"/>
          </p:cNvSpPr>
          <p:nvPr>
            <p:ph type="subTitle" idx="1"/>
          </p:nvPr>
        </p:nvSpPr>
        <p:spPr>
          <a:xfrm>
            <a:off x="1854200" y="5203825"/>
            <a:ext cx="5446713" cy="852488"/>
          </a:xfrm>
        </p:spPr>
        <p:txBody>
          <a:bodyPr>
            <a:normAutofit fontScale="77500" lnSpcReduction="20000"/>
          </a:bodyPr>
          <a:lstStyle/>
          <a:p>
            <a:pPr eaLnBrk="1" hangingPunct="1"/>
            <a:r>
              <a:rPr lang="en-US" sz="3600" dirty="0"/>
              <a:t>Computer and Network Security Concepts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486400" cy="365125"/>
          </a:xfrm>
        </p:spPr>
        <p:txBody>
          <a:bodyPr/>
          <a:lstStyle/>
          <a:p>
            <a:pPr>
              <a:defRPr/>
            </a:pPr>
            <a:r>
              <a:rPr lang="en-US" sz="900" dirty="0"/>
              <a:t>© 2017 Pearson Education, Ltd.,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t>Data Integrity</a:t>
            </a:r>
          </a:p>
        </p:txBody>
      </p:sp>
      <p:graphicFrame>
        <p:nvGraphicFramePr>
          <p:cNvPr id="8" name="Content Placeholder 7"/>
          <p:cNvGraphicFramePr>
            <a:graphicFrameLocks noGrp="1"/>
          </p:cNvGraphicFramePr>
          <p:nvPr>
            <p:ph idx="1"/>
          </p:nvPr>
        </p:nvGraphicFramePr>
        <p:xfrm>
          <a:off x="533400" y="1600200"/>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096125" cy="365125"/>
          </a:xfrm>
        </p:spPr>
        <p:txBody>
          <a:bodyPr/>
          <a:lstStyle/>
          <a:p>
            <a:pPr>
              <a:defRPr/>
            </a:pPr>
            <a:r>
              <a:rPr lang="en-US" sz="900" dirty="0"/>
              <a:t>© 2017 Pearson Education, Ltd.,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t>Nonrepudiation </a:t>
            </a:r>
          </a:p>
        </p:txBody>
      </p:sp>
      <p:sp>
        <p:nvSpPr>
          <p:cNvPr id="62467" name="Content Placeholder 2"/>
          <p:cNvSpPr>
            <a:spLocks noGrp="1"/>
          </p:cNvSpPr>
          <p:nvPr>
            <p:ph idx="1"/>
          </p:nvPr>
        </p:nvSpPr>
        <p:spPr/>
        <p:txBody>
          <a:bodyPr/>
          <a:lstStyle/>
          <a:p>
            <a:pPr eaLnBrk="1" hangingPunct="1"/>
            <a:r>
              <a:rPr lang="en-US"/>
              <a:t>Prevents either sender or receiver from denying a transmitted message</a:t>
            </a:r>
          </a:p>
          <a:p>
            <a:pPr eaLnBrk="1" hangingPunct="1"/>
            <a:r>
              <a:rPr lang="en-US"/>
              <a:t>When a message is sent, the receiver can prove that the alleged sender in fact sent the message</a:t>
            </a:r>
          </a:p>
          <a:p>
            <a:pPr eaLnBrk="1" hangingPunct="1"/>
            <a:r>
              <a:rPr lang="en-US"/>
              <a:t>When a message is received, the sender can prove that the alleged receiver in fact received the message</a:t>
            </a:r>
          </a:p>
        </p:txBody>
      </p:sp>
      <p:sp>
        <p:nvSpPr>
          <p:cNvPr id="4" name="Footer Placeholder 3"/>
          <p:cNvSpPr>
            <a:spLocks noGrp="1"/>
          </p:cNvSpPr>
          <p:nvPr>
            <p:ph type="ftr" sz="quarter" idx="11"/>
          </p:nvPr>
        </p:nvSpPr>
        <p:spPr>
          <a:xfrm>
            <a:off x="0" y="6492875"/>
            <a:ext cx="5572125" cy="365125"/>
          </a:xfrm>
        </p:spPr>
        <p:txBody>
          <a:bodyPr/>
          <a:lstStyle/>
          <a:p>
            <a:pPr>
              <a:defRPr/>
            </a:pPr>
            <a:r>
              <a:rPr lang="en-US" sz="900" dirty="0"/>
              <a:t>© 2017 Pearson Education, Ltd., All rights reserved.</a:t>
            </a:r>
          </a:p>
        </p:txBody>
      </p:sp>
      <p:pic>
        <p:nvPicPr>
          <p:cNvPr id="5" name="Picture 4"/>
          <p:cNvPicPr>
            <a:picLocks noChangeAspect="1"/>
          </p:cNvPicPr>
          <p:nvPr/>
        </p:nvPicPr>
        <p:blipFill>
          <a:blip r:embed="rId3"/>
          <a:stretch>
            <a:fillRect/>
          </a:stretch>
        </p:blipFill>
        <p:spPr>
          <a:xfrm>
            <a:off x="7543800" y="1828800"/>
            <a:ext cx="1139825" cy="1139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Service</a:t>
            </a:r>
          </a:p>
        </p:txBody>
      </p:sp>
      <p:sp>
        <p:nvSpPr>
          <p:cNvPr id="3" name="Content Placeholder 2"/>
          <p:cNvSpPr>
            <a:spLocks noGrp="1"/>
          </p:cNvSpPr>
          <p:nvPr>
            <p:ph idx="1"/>
          </p:nvPr>
        </p:nvSpPr>
        <p:spPr>
          <a:xfrm>
            <a:off x="838200" y="2057400"/>
            <a:ext cx="7570787" cy="4289425"/>
          </a:xfrm>
        </p:spPr>
        <p:txBody>
          <a:bodyPr/>
          <a:lstStyle/>
          <a:p>
            <a:r>
              <a:rPr lang="en-US" dirty="0"/>
              <a:t>Protects a system to ensure its availability</a:t>
            </a:r>
          </a:p>
          <a:p>
            <a:r>
              <a:rPr lang="en-US" dirty="0"/>
              <a:t>This service addresses the security concerns raised by denial-of-service attacks</a:t>
            </a:r>
          </a:p>
          <a:p>
            <a:r>
              <a:rPr lang="en-US" dirty="0"/>
              <a:t>It depends on proper management and control of system resources and thus depends on access control service and other security services</a:t>
            </a:r>
          </a:p>
        </p:txBody>
      </p:sp>
      <p:sp>
        <p:nvSpPr>
          <p:cNvPr id="4" name="Footer Placeholder 3"/>
          <p:cNvSpPr>
            <a:spLocks noGrp="1"/>
          </p:cNvSpPr>
          <p:nvPr>
            <p:ph type="ftr" sz="quarter" idx="11"/>
          </p:nvPr>
        </p:nvSpPr>
        <p:spPr>
          <a:xfrm>
            <a:off x="228600" y="6492875"/>
            <a:ext cx="6105526" cy="365125"/>
          </a:xfrm>
        </p:spPr>
        <p:txBody>
          <a:bodyPr/>
          <a:lstStyle/>
          <a:p>
            <a:pPr>
              <a:defRPr/>
            </a:pPr>
            <a:r>
              <a:rPr lang="en-US" sz="900" dirty="0"/>
              <a:t>© 2017 Pearson Education, Ltd., All rights reserved.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0"/>
            <a:ext cx="8763000" cy="1412875"/>
          </a:xfrm>
        </p:spPr>
        <p:txBody>
          <a:bodyPr/>
          <a:lstStyle/>
          <a:p>
            <a:pPr eaLnBrk="1" hangingPunct="1"/>
            <a:r>
              <a:rPr lang="en-US" dirty="0"/>
              <a:t>Security Mechanisms (X.800)</a:t>
            </a:r>
            <a:endParaRPr lang="en-AU" dirty="0"/>
          </a:p>
        </p:txBody>
      </p:sp>
      <p:graphicFrame>
        <p:nvGraphicFramePr>
          <p:cNvPr id="14" name="Content Placeholder 13"/>
          <p:cNvGraphicFramePr>
            <a:graphicFrameLocks noGrp="1"/>
          </p:cNvGraphicFramePr>
          <p:nvPr>
            <p:ph sz="half" idx="4294967295"/>
          </p:nvPr>
        </p:nvGraphicFramePr>
        <p:xfrm>
          <a:off x="228600" y="16002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28600" y="6492875"/>
            <a:ext cx="6257925" cy="365125"/>
          </a:xfrm>
        </p:spPr>
        <p:txBody>
          <a:bodyPr/>
          <a:lstStyle/>
          <a:p>
            <a:pPr>
              <a:defRPr/>
            </a:pPr>
            <a:r>
              <a:rPr lang="en-US" sz="900" dirty="0"/>
              <a:t>© 2017 Pearson Education, Ltd.,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4"/>
          <p:cNvPicPr>
            <a:picLocks noChangeAspect="1"/>
          </p:cNvPicPr>
          <p:nvPr/>
        </p:nvPicPr>
        <p:blipFill>
          <a:blip r:embed="rId3"/>
          <a:srcRect t="-1222" b="1222"/>
          <a:stretch>
            <a:fillRect/>
          </a:stretch>
        </p:blipFill>
        <p:spPr bwMode="auto">
          <a:xfrm>
            <a:off x="0" y="-133350"/>
            <a:ext cx="5686425" cy="6991350"/>
          </a:xfrm>
          <a:prstGeom prst="rect">
            <a:avLst/>
          </a:prstGeom>
          <a:noFill/>
          <a:ln w="9525">
            <a:noFill/>
            <a:miter lim="800000"/>
            <a:headEnd/>
            <a:tailEnd/>
          </a:ln>
        </p:spPr>
      </p:pic>
      <p:sp>
        <p:nvSpPr>
          <p:cNvPr id="7" name="Rectangle 6"/>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1.3</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Mechanisms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pages 14-15 in textbook)</a:t>
            </a:r>
          </a:p>
        </p:txBody>
      </p:sp>
      <p:sp>
        <p:nvSpPr>
          <p:cNvPr id="4" name="Footer Placeholder 3"/>
          <p:cNvSpPr>
            <a:spLocks noGrp="1"/>
          </p:cNvSpPr>
          <p:nvPr>
            <p:ph type="ftr" sz="quarter" idx="11"/>
          </p:nvPr>
        </p:nvSpPr>
        <p:spPr>
          <a:xfrm>
            <a:off x="1743075" y="6492875"/>
            <a:ext cx="7400925" cy="365125"/>
          </a:xfrm>
        </p:spPr>
        <p:txBody>
          <a:bodyPr/>
          <a:lstStyle/>
          <a:p>
            <a:pPr algn="r">
              <a:defRPr/>
            </a:pPr>
            <a:r>
              <a:rPr lang="en-US" sz="900" dirty="0">
                <a:solidFill>
                  <a:schemeClr val="tx2"/>
                </a:solidFill>
              </a:rPr>
              <a:t>© 2017 Pearson Education, Ltd., All rights reserved.</a:t>
            </a: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2"/>
          <p:cNvSpPr>
            <a:spLocks noGrp="1"/>
          </p:cNvSpPr>
          <p:nvPr>
            <p:ph type="title"/>
          </p:nvPr>
        </p:nvSpPr>
        <p:spPr/>
        <p:txBody>
          <a:bodyPr/>
          <a:lstStyle/>
          <a:p>
            <a:pPr eaLnBrk="1" hangingPunct="1">
              <a:lnSpc>
                <a:spcPct val="100000"/>
              </a:lnSpc>
            </a:pPr>
            <a:r>
              <a:rPr lang="en-US" sz="3200"/>
              <a:t>Cryptographic algorithms and protocols can be grouped into four main areas:</a:t>
            </a:r>
          </a:p>
        </p:txBody>
      </p:sp>
      <p:graphicFrame>
        <p:nvGraphicFramePr>
          <p:cNvPr id="4" name="Content Placeholder 3"/>
          <p:cNvGraphicFramePr>
            <a:graphicFrameLocks noGrp="1"/>
          </p:cNvGraphicFramePr>
          <p:nvPr>
            <p:ph idx="1"/>
          </p:nvPr>
        </p:nvGraphicFramePr>
        <p:xfrm>
          <a:off x="8382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553200" cy="365125"/>
          </a:xfrm>
        </p:spPr>
        <p:txBody>
          <a:bodyPr/>
          <a:lstStyle/>
          <a:p>
            <a:pPr>
              <a:defRPr/>
            </a:pPr>
            <a:r>
              <a:rPr lang="en-US" sz="900" dirty="0"/>
              <a:t>© 2017 Pearson Education, Ltd.,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7"/>
          <p:cNvSpPr>
            <a:spLocks noGrp="1"/>
          </p:cNvSpPr>
          <p:nvPr>
            <p:ph type="title"/>
          </p:nvPr>
        </p:nvSpPr>
        <p:spPr>
          <a:xfrm>
            <a:off x="0" y="457200"/>
            <a:ext cx="9144000" cy="1103313"/>
          </a:xfrm>
        </p:spPr>
        <p:txBody>
          <a:bodyPr/>
          <a:lstStyle/>
          <a:p>
            <a:pPr eaLnBrk="1" hangingPunct="1">
              <a:lnSpc>
                <a:spcPct val="75000"/>
              </a:lnSpc>
            </a:pPr>
            <a:r>
              <a:rPr lang="en-US" sz="4000"/>
              <a:t>The field of network and </a:t>
            </a:r>
            <a:br>
              <a:rPr lang="en-US" sz="4000"/>
            </a:br>
            <a:r>
              <a:rPr lang="en-US" sz="4000"/>
              <a:t>Internet security consists of:</a:t>
            </a:r>
            <a:br>
              <a:rPr lang="en-US"/>
            </a:br>
            <a:endParaRPr lang="en-US"/>
          </a:p>
        </p:txBody>
      </p:sp>
      <p:graphicFrame>
        <p:nvGraphicFramePr>
          <p:cNvPr id="21" name="Content Placeholder 20"/>
          <p:cNvGraphicFramePr>
            <a:graphicFrameLocks noGrp="1"/>
          </p:cNvGraphicFramePr>
          <p:nvPr>
            <p:ph idx="1"/>
          </p:nvPr>
        </p:nvGraphicFramePr>
        <p:xfrm>
          <a:off x="838200" y="1905000"/>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371600" y="3200400"/>
            <a:ext cx="1420813" cy="1615025"/>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900" dirty="0"/>
              <a:t>© 2017 Pearson Education, Ltd.,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Computer Security</a:t>
            </a:r>
            <a:endParaRPr lang="en-AU"/>
          </a:p>
        </p:txBody>
      </p:sp>
      <p:sp>
        <p:nvSpPr>
          <p:cNvPr id="27651" name="Rectangle 3"/>
          <p:cNvSpPr>
            <a:spLocks noGrp="1" noChangeArrowheads="1"/>
          </p:cNvSpPr>
          <p:nvPr>
            <p:ph idx="1"/>
          </p:nvPr>
        </p:nvSpPr>
        <p:spPr>
          <a:xfrm>
            <a:off x="457200" y="1219200"/>
            <a:ext cx="8229600" cy="5257800"/>
          </a:xfrm>
        </p:spPr>
        <p:txBody>
          <a:bodyPr/>
          <a:lstStyle/>
          <a:p>
            <a:pPr eaLnBrk="1" hangingPunct="1">
              <a:buFont typeface="Wingdings" pitchFamily="-1" charset="2"/>
              <a:buChar char="Ø"/>
            </a:pPr>
            <a:endParaRPr lang="en-US" dirty="0"/>
          </a:p>
          <a:p>
            <a:pPr eaLnBrk="1" hangingPunct="1">
              <a:buNone/>
            </a:pPr>
            <a:r>
              <a:rPr lang="en-US" dirty="0"/>
              <a:t> 	The NIST </a:t>
            </a:r>
            <a:r>
              <a:rPr lang="en-US" i="1" dirty="0"/>
              <a:t>Computer Security Handbook</a:t>
            </a:r>
            <a:r>
              <a:rPr lang="en-US" dirty="0"/>
              <a:t> defines the      term computer security as:</a:t>
            </a:r>
          </a:p>
          <a:p>
            <a:pPr eaLnBrk="1" hangingPunct="1">
              <a:buFont typeface="Candara" pitchFamily="-1" charset="0"/>
              <a:buNone/>
            </a:pPr>
            <a:r>
              <a:rPr lang="en-US" dirty="0"/>
              <a:t>		“the protection afforded to an automated 	information system in order to attain the 	applicable objectives of preserving the 	integrity, availability and confidentiality of 	information system resources” (includes 	hardware, software, firmware, information/	data, and telecommunications)</a:t>
            </a:r>
            <a:endParaRPr lang="en-AU" dirty="0"/>
          </a:p>
        </p:txBody>
      </p:sp>
      <p:sp>
        <p:nvSpPr>
          <p:cNvPr id="4" name="Footer Placeholder 3"/>
          <p:cNvSpPr>
            <a:spLocks noGrp="1"/>
          </p:cNvSpPr>
          <p:nvPr>
            <p:ph type="ftr" sz="quarter" idx="11"/>
          </p:nvPr>
        </p:nvSpPr>
        <p:spPr>
          <a:xfrm>
            <a:off x="152400" y="6492875"/>
            <a:ext cx="5791200" cy="365125"/>
          </a:xfrm>
        </p:spPr>
        <p:txBody>
          <a:bodyPr/>
          <a:lstStyle/>
          <a:p>
            <a:pPr>
              <a:defRPr/>
            </a:pPr>
            <a:r>
              <a:rPr lang="en-US" sz="900" dirty="0"/>
              <a:t>© 2017 Pearson Education, Ltd.,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9688"/>
            <a:ext cx="9144000" cy="1412875"/>
          </a:xfrm>
        </p:spPr>
        <p:txBody>
          <a:bodyPr/>
          <a:lstStyle/>
          <a:p>
            <a:pPr eaLnBrk="1" hangingPunct="1"/>
            <a:r>
              <a:rPr lang="en-US"/>
              <a:t>Computer Security Objectives</a:t>
            </a:r>
          </a:p>
        </p:txBody>
      </p:sp>
      <p:graphicFrame>
        <p:nvGraphicFramePr>
          <p:cNvPr id="5" name="Content Placeholder 4"/>
          <p:cNvGraphicFramePr>
            <a:graphicFrameLocks noGrp="1"/>
          </p:cNvGraphicFramePr>
          <p:nvPr>
            <p:ph idx="1"/>
          </p:nvPr>
        </p:nvGraphicFramePr>
        <p:xfrm>
          <a:off x="152400" y="1524000"/>
          <a:ext cx="883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900" dirty="0"/>
              <a:t>© 2017 Pearson Education, Ltd.,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24545"/>
              <a:stretch>
                <a:fillRect/>
              </a:stretch>
            </p:blipFill>
          </mc:Choice>
          <mc:Fallback>
            <p:blipFill>
              <a:blip r:embed="rId4"/>
              <a:srcRect t="21818" b="24545"/>
              <a:stretch>
                <a:fillRect/>
              </a:stretch>
            </p:blipFill>
          </mc:Fallback>
        </mc:AlternateContent>
        <p:spPr>
          <a:xfrm>
            <a:off x="-381000" y="-198138"/>
            <a:ext cx="10165595" cy="7056138"/>
          </a:xfrm>
          <a:prstGeom prst="rect">
            <a:avLst/>
          </a:prstGeom>
          <a:solidFill>
            <a:schemeClr val="bg2"/>
          </a:solidFill>
        </p:spPr>
      </p:pic>
      <p:sp>
        <p:nvSpPr>
          <p:cNvPr id="11" name="Footer Placeholder 10"/>
          <p:cNvSpPr>
            <a:spLocks noGrp="1"/>
          </p:cNvSpPr>
          <p:nvPr>
            <p:ph type="ftr" sz="quarter" idx="11"/>
          </p:nvPr>
        </p:nvSpPr>
        <p:spPr>
          <a:xfrm>
            <a:off x="304800" y="6492875"/>
            <a:ext cx="5486400" cy="365125"/>
          </a:xfrm>
        </p:spPr>
        <p:txBody>
          <a:bodyPr/>
          <a:lstStyle/>
          <a:p>
            <a:pPr>
              <a:defRPr/>
            </a:pPr>
            <a:r>
              <a:rPr lang="en-US" sz="900" dirty="0">
                <a:solidFill>
                  <a:schemeClr val="tx2"/>
                </a:solidFill>
              </a:rPr>
              <a:t>© 2017 Pearson Education, Ltd.,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t>Breach of Security </a:t>
            </a:r>
            <a:br>
              <a:rPr lang="en-US"/>
            </a:br>
            <a:r>
              <a:rPr lang="en-US"/>
              <a:t>Levels of Impact</a:t>
            </a:r>
          </a:p>
        </p:txBody>
      </p:sp>
      <p:graphicFrame>
        <p:nvGraphicFramePr>
          <p:cNvPr id="6" name="Content Placeholder 5"/>
          <p:cNvGraphicFramePr>
            <a:graphicFrameLocks noGrp="1"/>
          </p:cNvGraphicFramePr>
          <p:nvPr>
            <p:ph idx="1"/>
          </p:nvPr>
        </p:nvGraphicFramePr>
        <p:xfrm>
          <a:off x="381000" y="1600200"/>
          <a:ext cx="85344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943600" cy="365125"/>
          </a:xfrm>
        </p:spPr>
        <p:txBody>
          <a:bodyPr/>
          <a:lstStyle/>
          <a:p>
            <a:pPr>
              <a:defRPr/>
            </a:pPr>
            <a:r>
              <a:rPr lang="en-US" sz="900" dirty="0"/>
              <a:t>© 2017 Pearson Education, Ltd.,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a:t>Computer Security Challenges</a:t>
            </a:r>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a:t>Security is not simple</a:t>
            </a:r>
          </a:p>
          <a:p>
            <a:pPr eaLnBrk="1" hangingPunct="1">
              <a:defRPr/>
            </a:pPr>
            <a:r>
              <a:rPr lang="en-US" dirty="0"/>
              <a:t>Potential attacks on the security features need to be considered</a:t>
            </a:r>
          </a:p>
          <a:p>
            <a:pPr eaLnBrk="1" hangingPunct="1">
              <a:defRPr/>
            </a:pPr>
            <a:r>
              <a:rPr lang="en-US" dirty="0"/>
              <a:t>Procedures used to provide particular services are often counter-intuitive</a:t>
            </a:r>
          </a:p>
          <a:p>
            <a:pPr eaLnBrk="1" hangingPunct="1">
              <a:defRPr/>
            </a:pPr>
            <a:r>
              <a:rPr lang="en-US" dirty="0"/>
              <a:t>It is necessary to decide where to use the various security mechanisms</a:t>
            </a:r>
          </a:p>
          <a:p>
            <a:pPr eaLnBrk="1" hangingPunct="1">
              <a:defRPr/>
            </a:pPr>
            <a:r>
              <a:rPr lang="en-US" dirty="0"/>
              <a:t>Requires constant monitoring</a:t>
            </a:r>
          </a:p>
          <a:p>
            <a:pPr eaLnBrk="1" hangingPunct="1">
              <a:defRPr/>
            </a:pPr>
            <a:r>
              <a:rPr lang="en-US" dirty="0"/>
              <a:t>Is too often an afterthought</a:t>
            </a:r>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a:t>Security mechanisms typically involve more than a particular algorithm or protocol</a:t>
            </a:r>
          </a:p>
          <a:p>
            <a:pPr eaLnBrk="1" hangingPunct="1">
              <a:defRPr/>
            </a:pPr>
            <a:r>
              <a:rPr lang="en-US" dirty="0"/>
              <a:t>Security is essentially a battle of wits between a perpetrator and the designer</a:t>
            </a:r>
          </a:p>
          <a:p>
            <a:pPr eaLnBrk="1" hangingPunct="1">
              <a:defRPr/>
            </a:pPr>
            <a:r>
              <a:rPr lang="en-US" dirty="0"/>
              <a:t>Little benefit from security investment is perceived until a security failure occurs</a:t>
            </a:r>
          </a:p>
          <a:p>
            <a:pPr eaLnBrk="1" hangingPunct="1">
              <a:defRPr/>
            </a:pPr>
            <a:r>
              <a:rPr lang="en-US" dirty="0"/>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sp>
        <p:nvSpPr>
          <p:cNvPr id="7" name="Footer Placeholder 6"/>
          <p:cNvSpPr>
            <a:spLocks noGrp="1"/>
          </p:cNvSpPr>
          <p:nvPr>
            <p:ph type="ftr" sz="quarter" idx="11"/>
          </p:nvPr>
        </p:nvSpPr>
        <p:spPr>
          <a:xfrm>
            <a:off x="228600" y="6492875"/>
            <a:ext cx="5572125" cy="365125"/>
          </a:xfrm>
        </p:spPr>
        <p:txBody>
          <a:bodyPr/>
          <a:lstStyle/>
          <a:p>
            <a:pPr>
              <a:defRPr/>
            </a:pPr>
            <a:r>
              <a:rPr lang="en-US" sz="900" dirty="0"/>
              <a:t>© 2017 Pearson Education, Ltd., All rights reserved.</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22046</TotalTime>
  <Words>5716</Words>
  <Application>Microsoft Office PowerPoint</Application>
  <PresentationFormat>On-screen Show (4:3)</PresentationFormat>
  <Paragraphs>571</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Aharoni</vt:lpstr>
      <vt:lpstr>Arial</vt:lpstr>
      <vt:lpstr>Candara</vt:lpstr>
      <vt:lpstr>Mistral</vt:lpstr>
      <vt:lpstr>Times New Roman</vt:lpstr>
      <vt:lpstr>Wingdings</vt:lpstr>
      <vt:lpstr>Infusion</vt:lpstr>
      <vt:lpstr>PowerPoint Presentation</vt:lpstr>
      <vt:lpstr>Chapter 1</vt:lpstr>
      <vt:lpstr>Cryptographic algorithms and protocols can be grouped into four main areas:</vt:lpstr>
      <vt:lpstr>The field of network and  Internet security consists of: </vt:lpstr>
      <vt:lpstr>Computer Security</vt:lpstr>
      <vt:lpstr>Computer Security Objectives</vt:lpstr>
      <vt:lpstr>PowerPoint Presentation</vt:lpstr>
      <vt:lpstr>Breach of Security  Levels of Impact</vt:lpstr>
      <vt:lpstr>Computer Security Challenges</vt:lpstr>
      <vt:lpstr>OSI Security Architecture</vt:lpstr>
      <vt:lpstr>Table 1.1    Threats and Attacks (RFC 4949) </vt:lpstr>
      <vt:lpstr>Security Attacks</vt:lpstr>
      <vt:lpstr>Passive Attacks</vt:lpstr>
      <vt:lpstr>Active Attacks</vt:lpstr>
      <vt:lpstr>Security Services</vt:lpstr>
      <vt:lpstr>PowerPoint Presentation</vt:lpstr>
      <vt:lpstr>Authentication</vt:lpstr>
      <vt:lpstr>Access Control</vt:lpstr>
      <vt:lpstr>Data Confidentiality</vt:lpstr>
      <vt:lpstr>Data Integrity</vt:lpstr>
      <vt:lpstr>Nonrepudiation </vt:lpstr>
      <vt:lpstr>Availability Service</vt:lpstr>
      <vt:lpstr>Security Mechanisms (X.800)</vt:lpstr>
      <vt:lpstr>PowerPoint Presentation</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Jacob Graham</cp:lastModifiedBy>
  <cp:revision>90</cp:revision>
  <cp:lastPrinted>2005-09-02T04:15:44Z</cp:lastPrinted>
  <dcterms:created xsi:type="dcterms:W3CDTF">2016-03-13T02:07:27Z</dcterms:created>
  <dcterms:modified xsi:type="dcterms:W3CDTF">2023-02-27T14:32:00Z</dcterms:modified>
  <cp:category/>
</cp:coreProperties>
</file>