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984" r:id="rId1"/>
  </p:sldMasterIdLst>
  <p:notesMasterIdLst>
    <p:notesMasterId r:id="rId28"/>
  </p:notesMasterIdLst>
  <p:handoutMasterIdLst>
    <p:handoutMasterId r:id="rId29"/>
  </p:handoutMasterIdLst>
  <p:sldIdLst>
    <p:sldId id="420" r:id="rId2"/>
    <p:sldId id="413" r:id="rId3"/>
    <p:sldId id="414" r:id="rId4"/>
    <p:sldId id="301" r:id="rId5"/>
    <p:sldId id="302" r:id="rId6"/>
    <p:sldId id="310" r:id="rId7"/>
    <p:sldId id="311" r:id="rId8"/>
    <p:sldId id="312" r:id="rId9"/>
    <p:sldId id="313" r:id="rId10"/>
    <p:sldId id="323" r:id="rId11"/>
    <p:sldId id="321" r:id="rId12"/>
    <p:sldId id="270" r:id="rId13"/>
    <p:sldId id="298" r:id="rId14"/>
    <p:sldId id="322" r:id="rId15"/>
    <p:sldId id="415" r:id="rId16"/>
    <p:sldId id="416" r:id="rId17"/>
    <p:sldId id="358" r:id="rId18"/>
    <p:sldId id="359" r:id="rId19"/>
    <p:sldId id="290" r:id="rId20"/>
    <p:sldId id="330" r:id="rId21"/>
    <p:sldId id="340" r:id="rId22"/>
    <p:sldId id="327" r:id="rId23"/>
    <p:sldId id="326" r:id="rId24"/>
    <p:sldId id="331" r:id="rId25"/>
    <p:sldId id="332" r:id="rId26"/>
    <p:sldId id="417" r:id="rId27"/>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9" autoAdjust="0"/>
    <p:restoredTop sz="73341" autoAdjust="0"/>
  </p:normalViewPr>
  <p:slideViewPr>
    <p:cSldViewPr>
      <p:cViewPr varScale="1">
        <p:scale>
          <a:sx n="79" d="100"/>
          <a:sy n="79" d="100"/>
        </p:scale>
        <p:origin x="252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296" y="-88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81F7D0-8F7F-174B-B927-361991B747B9}"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D463C491-2C92-4948-ACEB-F486B3D0022F}">
      <dgm:prSet/>
      <dgm:spPr/>
      <dgm:t>
        <a:bodyPr/>
        <a:lstStyle/>
        <a:p>
          <a:pPr rtl="0"/>
          <a:r>
            <a:rPr lang="en-US" b="1" dirty="0">
              <a:solidFill>
                <a:schemeClr val="tx2"/>
              </a:solidFill>
            </a:rPr>
            <a:t>National Institute of Standards and Technology</a:t>
          </a:r>
        </a:p>
      </dgm:t>
    </dgm:pt>
    <dgm:pt modelId="{3332B20A-F291-E541-B020-3E6F5AF85F98}" type="parTrans" cxnId="{FE0B0003-F15A-A14A-AC35-67AFC59C0664}">
      <dgm:prSet/>
      <dgm:spPr/>
      <dgm:t>
        <a:bodyPr/>
        <a:lstStyle/>
        <a:p>
          <a:endParaRPr lang="en-US"/>
        </a:p>
      </dgm:t>
    </dgm:pt>
    <dgm:pt modelId="{D370C5ED-7CAA-AC46-A880-D0D9F514CBA8}" type="sibTrans" cxnId="{FE0B0003-F15A-A14A-AC35-67AFC59C0664}">
      <dgm:prSet/>
      <dgm:spPr/>
      <dgm:t>
        <a:bodyPr/>
        <a:lstStyle/>
        <a:p>
          <a:endParaRPr lang="en-US"/>
        </a:p>
      </dgm:t>
    </dgm:pt>
    <dgm:pt modelId="{DEA2DC12-B6BA-954B-BA05-6FD915C01AD4}">
      <dgm:prSet/>
      <dgm:spPr/>
      <dgm:t>
        <a:bodyPr/>
        <a:lstStyle/>
        <a:p>
          <a:pPr rtl="0"/>
          <a:r>
            <a:rPr lang="en-US" dirty="0"/>
            <a:t>NIST is a U.S. federal agency that deals with measurement science, standards, and technology related to U.S. government use and to the promotion of U.S. private-sector innovation</a:t>
          </a:r>
        </a:p>
      </dgm:t>
    </dgm:pt>
    <dgm:pt modelId="{8D9530EA-5E1D-FF4D-9857-A4804523F62F}" type="parTrans" cxnId="{D59C48B6-D40A-264B-AFA0-46C2685B81F1}">
      <dgm:prSet/>
      <dgm:spPr/>
      <dgm:t>
        <a:bodyPr/>
        <a:lstStyle/>
        <a:p>
          <a:endParaRPr lang="en-US"/>
        </a:p>
      </dgm:t>
    </dgm:pt>
    <dgm:pt modelId="{48A4C1D3-BE8D-7B42-9D29-6AC151FDA653}" type="sibTrans" cxnId="{D59C48B6-D40A-264B-AFA0-46C2685B81F1}">
      <dgm:prSet/>
      <dgm:spPr/>
      <dgm:t>
        <a:bodyPr/>
        <a:lstStyle/>
        <a:p>
          <a:endParaRPr lang="en-US"/>
        </a:p>
      </dgm:t>
    </dgm:pt>
    <dgm:pt modelId="{D083E4B9-4204-D745-9731-E16C9646820A}">
      <dgm:prSet/>
      <dgm:spPr/>
      <dgm:t>
        <a:bodyPr/>
        <a:lstStyle/>
        <a:p>
          <a:pPr rtl="0"/>
          <a:r>
            <a:rPr lang="en-US" dirty="0"/>
            <a:t>Despite its national scope, NIST Federal Information Processing Standards (FIPS) and Special Publications (SP) have a worldwide impact</a:t>
          </a:r>
        </a:p>
      </dgm:t>
    </dgm:pt>
    <dgm:pt modelId="{D2809E1F-43B7-1943-AC58-8D70A0551C47}" type="parTrans" cxnId="{8C527CD4-1893-874B-BF7D-F2149518EC14}">
      <dgm:prSet/>
      <dgm:spPr/>
      <dgm:t>
        <a:bodyPr/>
        <a:lstStyle/>
        <a:p>
          <a:endParaRPr lang="en-US"/>
        </a:p>
      </dgm:t>
    </dgm:pt>
    <dgm:pt modelId="{1B45C1E6-8466-0F4C-A198-6DA8DFB75558}" type="sibTrans" cxnId="{8C527CD4-1893-874B-BF7D-F2149518EC14}">
      <dgm:prSet/>
      <dgm:spPr/>
      <dgm:t>
        <a:bodyPr/>
        <a:lstStyle/>
        <a:p>
          <a:endParaRPr lang="en-US"/>
        </a:p>
      </dgm:t>
    </dgm:pt>
    <dgm:pt modelId="{EB8B917B-812D-C64D-9D91-D9134F5387F4}">
      <dgm:prSet/>
      <dgm:spPr/>
      <dgm:t>
        <a:bodyPr/>
        <a:lstStyle/>
        <a:p>
          <a:pPr rtl="0"/>
          <a:r>
            <a:rPr lang="en-US" b="1" dirty="0">
              <a:solidFill>
                <a:schemeClr val="tx2"/>
              </a:solidFill>
            </a:rPr>
            <a:t>Internet Society</a:t>
          </a:r>
        </a:p>
      </dgm:t>
    </dgm:pt>
    <dgm:pt modelId="{583D753B-FBB9-DA4F-B439-04A8DADCAD84}" type="parTrans" cxnId="{9A28D34A-AC85-024D-A1AB-D06F5E0EC98A}">
      <dgm:prSet/>
      <dgm:spPr/>
      <dgm:t>
        <a:bodyPr/>
        <a:lstStyle/>
        <a:p>
          <a:endParaRPr lang="en-US"/>
        </a:p>
      </dgm:t>
    </dgm:pt>
    <dgm:pt modelId="{9EBF0A5B-6EBE-4E49-AE13-6CCB90D9221B}" type="sibTrans" cxnId="{9A28D34A-AC85-024D-A1AB-D06F5E0EC98A}">
      <dgm:prSet/>
      <dgm:spPr/>
      <dgm:t>
        <a:bodyPr/>
        <a:lstStyle/>
        <a:p>
          <a:endParaRPr lang="en-US"/>
        </a:p>
      </dgm:t>
    </dgm:pt>
    <dgm:pt modelId="{2F2E0D7C-C58B-B64C-BF3B-9A8FFFE79495}">
      <dgm:prSet/>
      <dgm:spPr/>
      <dgm:t>
        <a:bodyPr/>
        <a:lstStyle/>
        <a:p>
          <a:pPr rtl="0"/>
          <a:r>
            <a:rPr lang="en-US" dirty="0"/>
            <a:t>ISOC is a professional membership society with world-wide organizational and individual membership</a:t>
          </a:r>
        </a:p>
      </dgm:t>
    </dgm:pt>
    <dgm:pt modelId="{30A4F256-989F-BD47-A544-CFCD4E882A98}" type="parTrans" cxnId="{12CC12A1-8F0B-734C-A352-ABB86212A2BE}">
      <dgm:prSet/>
      <dgm:spPr/>
      <dgm:t>
        <a:bodyPr/>
        <a:lstStyle/>
        <a:p>
          <a:endParaRPr lang="en-US"/>
        </a:p>
      </dgm:t>
    </dgm:pt>
    <dgm:pt modelId="{BD39BC7C-65BF-A04F-BF40-102BD45BED67}" type="sibTrans" cxnId="{12CC12A1-8F0B-734C-A352-ABB86212A2BE}">
      <dgm:prSet/>
      <dgm:spPr/>
      <dgm:t>
        <a:bodyPr/>
        <a:lstStyle/>
        <a:p>
          <a:endParaRPr lang="en-US"/>
        </a:p>
      </dgm:t>
    </dgm:pt>
    <dgm:pt modelId="{7FA20E67-93F3-4047-B945-294DB2BA8CDD}">
      <dgm:prSet/>
      <dgm:spPr/>
      <dgm:t>
        <a:bodyPr/>
        <a:lstStyle/>
        <a:p>
          <a:pPr rtl="0"/>
          <a:r>
            <a:rPr lang="en-US" dirty="0"/>
            <a:t>Provides leadership in addressing issues that confront the future of the Internet and is the organization home for the groups responsible for Internet infrastructure standards</a:t>
          </a:r>
        </a:p>
      </dgm:t>
    </dgm:pt>
    <dgm:pt modelId="{F71BC22B-61B1-504E-B0A1-4534DD3F9405}" type="parTrans" cxnId="{B2C2856C-5994-1944-ABB6-F0B4C1B7A834}">
      <dgm:prSet/>
      <dgm:spPr/>
      <dgm:t>
        <a:bodyPr/>
        <a:lstStyle/>
        <a:p>
          <a:endParaRPr lang="en-US"/>
        </a:p>
      </dgm:t>
    </dgm:pt>
    <dgm:pt modelId="{87771F36-E886-8847-AF14-9E39879D415D}" type="sibTrans" cxnId="{B2C2856C-5994-1944-ABB6-F0B4C1B7A834}">
      <dgm:prSet/>
      <dgm:spPr/>
      <dgm:t>
        <a:bodyPr/>
        <a:lstStyle/>
        <a:p>
          <a:endParaRPr lang="en-US"/>
        </a:p>
      </dgm:t>
    </dgm:pt>
    <dgm:pt modelId="{3363CD7B-507C-1C43-AF03-B2E321DD37FC}">
      <dgm:prSet/>
      <dgm:spPr/>
      <dgm:t>
        <a:bodyPr/>
        <a:lstStyle/>
        <a:p>
          <a:pPr rtl="0"/>
          <a:r>
            <a:rPr lang="en-US" b="1" dirty="0">
              <a:solidFill>
                <a:schemeClr val="tx2"/>
              </a:solidFill>
            </a:rPr>
            <a:t>ITU-T</a:t>
          </a:r>
        </a:p>
      </dgm:t>
    </dgm:pt>
    <dgm:pt modelId="{A68D0BBF-4618-1343-B6A9-BEF942F49C08}" type="parTrans" cxnId="{66AD2FAA-457D-1E42-9F98-4936330F8B8E}">
      <dgm:prSet/>
      <dgm:spPr/>
      <dgm:t>
        <a:bodyPr/>
        <a:lstStyle/>
        <a:p>
          <a:endParaRPr lang="en-US"/>
        </a:p>
      </dgm:t>
    </dgm:pt>
    <dgm:pt modelId="{599D886E-0AAC-6248-9898-3A476D60027F}" type="sibTrans" cxnId="{66AD2FAA-457D-1E42-9F98-4936330F8B8E}">
      <dgm:prSet/>
      <dgm:spPr/>
      <dgm:t>
        <a:bodyPr/>
        <a:lstStyle/>
        <a:p>
          <a:endParaRPr lang="en-US"/>
        </a:p>
      </dgm:t>
    </dgm:pt>
    <dgm:pt modelId="{9B9A3EB4-369E-2E4E-8E4B-FFD732369F7E}">
      <dgm:prSet/>
      <dgm:spPr/>
      <dgm:t>
        <a:bodyPr/>
        <a:lstStyle/>
        <a:p>
          <a:pPr rtl="0"/>
          <a:r>
            <a:rPr lang="en-US" dirty="0"/>
            <a:t>The International Telecommunication Union (ITU) is an international organization within the United Nations System in which governments and the private sector coordinate global telecom networks and services</a:t>
          </a:r>
        </a:p>
      </dgm:t>
    </dgm:pt>
    <dgm:pt modelId="{5C5810BD-1EC8-844F-B72C-5425DF2A2A33}" type="parTrans" cxnId="{A99B81C1-09D1-7443-BF38-9677EFF78810}">
      <dgm:prSet/>
      <dgm:spPr/>
      <dgm:t>
        <a:bodyPr/>
        <a:lstStyle/>
        <a:p>
          <a:endParaRPr lang="en-US"/>
        </a:p>
      </dgm:t>
    </dgm:pt>
    <dgm:pt modelId="{E67386DC-CFEB-3141-A54A-75A4A3076725}" type="sibTrans" cxnId="{A99B81C1-09D1-7443-BF38-9677EFF78810}">
      <dgm:prSet/>
      <dgm:spPr/>
      <dgm:t>
        <a:bodyPr/>
        <a:lstStyle/>
        <a:p>
          <a:endParaRPr lang="en-US"/>
        </a:p>
      </dgm:t>
    </dgm:pt>
    <dgm:pt modelId="{043C6AA2-6087-934D-95FA-32F2A63EE18F}">
      <dgm:prSet/>
      <dgm:spPr/>
      <dgm:t>
        <a:bodyPr/>
        <a:lstStyle/>
        <a:p>
          <a:pPr rtl="0"/>
          <a:r>
            <a:rPr lang="en-US" dirty="0"/>
            <a:t>The ITU Telecommunication Standardization Sector (ITU-T) is one of the three sectors of the ITU and whose mission is the development of technical standards covering all fields of telecommunications</a:t>
          </a:r>
        </a:p>
      </dgm:t>
    </dgm:pt>
    <dgm:pt modelId="{B1DFE443-5FFB-CF46-BC17-E0C249A2050B}" type="parTrans" cxnId="{A2B28AEE-E9DF-3C49-8CC7-6BCCC28A4A6B}">
      <dgm:prSet/>
      <dgm:spPr/>
      <dgm:t>
        <a:bodyPr/>
        <a:lstStyle/>
        <a:p>
          <a:endParaRPr lang="en-US"/>
        </a:p>
      </dgm:t>
    </dgm:pt>
    <dgm:pt modelId="{6955A3B9-A169-194C-BBF8-7E53B7C6C56C}" type="sibTrans" cxnId="{A2B28AEE-E9DF-3C49-8CC7-6BCCC28A4A6B}">
      <dgm:prSet/>
      <dgm:spPr/>
      <dgm:t>
        <a:bodyPr/>
        <a:lstStyle/>
        <a:p>
          <a:endParaRPr lang="en-US"/>
        </a:p>
      </dgm:t>
    </dgm:pt>
    <dgm:pt modelId="{905DD235-5A7C-1E4F-8D52-48921288205B}">
      <dgm:prSet/>
      <dgm:spPr/>
      <dgm:t>
        <a:bodyPr/>
        <a:lstStyle/>
        <a:p>
          <a:pPr rtl="0"/>
          <a:r>
            <a:rPr lang="en-US" b="1" dirty="0">
              <a:solidFill>
                <a:schemeClr val="tx2"/>
              </a:solidFill>
            </a:rPr>
            <a:t>ISO</a:t>
          </a:r>
        </a:p>
      </dgm:t>
    </dgm:pt>
    <dgm:pt modelId="{8D82F383-582C-B84C-830E-ECC4B59827E3}" type="parTrans" cxnId="{8CDE0FD4-0D28-0841-ACBA-56834633C63E}">
      <dgm:prSet/>
      <dgm:spPr/>
      <dgm:t>
        <a:bodyPr/>
        <a:lstStyle/>
        <a:p>
          <a:endParaRPr lang="en-US"/>
        </a:p>
      </dgm:t>
    </dgm:pt>
    <dgm:pt modelId="{657954A6-5D62-1A48-A0DE-00EB7CBF4023}" type="sibTrans" cxnId="{8CDE0FD4-0D28-0841-ACBA-56834633C63E}">
      <dgm:prSet/>
      <dgm:spPr/>
      <dgm:t>
        <a:bodyPr/>
        <a:lstStyle/>
        <a:p>
          <a:endParaRPr lang="en-US"/>
        </a:p>
      </dgm:t>
    </dgm:pt>
    <dgm:pt modelId="{B5E4038A-3DF0-F449-B88A-64D66EA4B073}">
      <dgm:prSet/>
      <dgm:spPr/>
      <dgm:t>
        <a:bodyPr/>
        <a:lstStyle/>
        <a:p>
          <a:pPr rtl="0"/>
          <a:r>
            <a:rPr lang="en-US" dirty="0"/>
            <a:t>The International Organization for Standardization is a world-wide federation of national standards bodies from more than 140 countries</a:t>
          </a:r>
        </a:p>
      </dgm:t>
    </dgm:pt>
    <dgm:pt modelId="{E5473820-3A74-8740-83BF-A3CBFBDE8DA0}" type="parTrans" cxnId="{4CF45E8B-937A-2743-BCC7-78F2A1382705}">
      <dgm:prSet/>
      <dgm:spPr/>
      <dgm:t>
        <a:bodyPr/>
        <a:lstStyle/>
        <a:p>
          <a:endParaRPr lang="en-US"/>
        </a:p>
      </dgm:t>
    </dgm:pt>
    <dgm:pt modelId="{D2FD7357-D858-BA41-8236-C61E23269AB8}" type="sibTrans" cxnId="{4CF45E8B-937A-2743-BCC7-78F2A1382705}">
      <dgm:prSet/>
      <dgm:spPr/>
      <dgm:t>
        <a:bodyPr/>
        <a:lstStyle/>
        <a:p>
          <a:endParaRPr lang="en-US"/>
        </a:p>
      </dgm:t>
    </dgm:pt>
    <dgm:pt modelId="{695FF031-78A8-EE4B-A8C3-3F8C19BB21EC}">
      <dgm:prSet/>
      <dgm:spPr/>
      <dgm:t>
        <a:bodyPr/>
        <a:lstStyle/>
        <a:p>
          <a:pPr rtl="0"/>
          <a:r>
            <a:rPr lang="en-US" dirty="0"/>
            <a:t>ISO is a nongovernmental organization that promotes the development of standardization and related activities with a view to facilitating the international exchange of goods and services and to developing cooperation in the spheres of intellectual, scientific, technological, and economic activity</a:t>
          </a:r>
        </a:p>
      </dgm:t>
    </dgm:pt>
    <dgm:pt modelId="{AECAD078-90AA-B744-B99E-F387894E38AC}" type="parTrans" cxnId="{1DDEBF93-98E5-7945-8C93-4EEDDED94DDE}">
      <dgm:prSet/>
      <dgm:spPr/>
      <dgm:t>
        <a:bodyPr/>
        <a:lstStyle/>
        <a:p>
          <a:endParaRPr lang="en-US"/>
        </a:p>
      </dgm:t>
    </dgm:pt>
    <dgm:pt modelId="{7E02AA21-31DE-EE45-90C7-6984D47EE64F}" type="sibTrans" cxnId="{1DDEBF93-98E5-7945-8C93-4EEDDED94DDE}">
      <dgm:prSet/>
      <dgm:spPr/>
      <dgm:t>
        <a:bodyPr/>
        <a:lstStyle/>
        <a:p>
          <a:endParaRPr lang="en-US"/>
        </a:p>
      </dgm:t>
    </dgm:pt>
    <dgm:pt modelId="{7038CAB6-AF74-A240-B75D-2841623111B4}" type="pres">
      <dgm:prSet presAssocID="{AC81F7D0-8F7F-174B-B927-361991B747B9}" presName="linear" presStyleCnt="0">
        <dgm:presLayoutVars>
          <dgm:dir/>
          <dgm:animLvl val="lvl"/>
          <dgm:resizeHandles val="exact"/>
        </dgm:presLayoutVars>
      </dgm:prSet>
      <dgm:spPr/>
    </dgm:pt>
    <dgm:pt modelId="{D1EFFCFD-0F72-4A47-804B-830DDEBEE676}" type="pres">
      <dgm:prSet presAssocID="{D463C491-2C92-4948-ACEB-F486B3D0022F}" presName="parentLin" presStyleCnt="0"/>
      <dgm:spPr/>
    </dgm:pt>
    <dgm:pt modelId="{366B348F-3DC2-3346-AB2F-B31E714AE300}" type="pres">
      <dgm:prSet presAssocID="{D463C491-2C92-4948-ACEB-F486B3D0022F}" presName="parentLeftMargin" presStyleLbl="node1" presStyleIdx="0" presStyleCnt="4"/>
      <dgm:spPr/>
    </dgm:pt>
    <dgm:pt modelId="{BCF9C8F0-68F8-B341-B9FB-F7E3E9F4E56A}" type="pres">
      <dgm:prSet presAssocID="{D463C491-2C92-4948-ACEB-F486B3D0022F}" presName="parentText" presStyleLbl="node1" presStyleIdx="0" presStyleCnt="4">
        <dgm:presLayoutVars>
          <dgm:chMax val="0"/>
          <dgm:bulletEnabled val="1"/>
        </dgm:presLayoutVars>
      </dgm:prSet>
      <dgm:spPr/>
    </dgm:pt>
    <dgm:pt modelId="{1F70F5AA-6241-7A4C-935E-90572B351B87}" type="pres">
      <dgm:prSet presAssocID="{D463C491-2C92-4948-ACEB-F486B3D0022F}" presName="negativeSpace" presStyleCnt="0"/>
      <dgm:spPr/>
    </dgm:pt>
    <dgm:pt modelId="{F3BC5A46-702C-B343-9136-AB5170F54F3C}" type="pres">
      <dgm:prSet presAssocID="{D463C491-2C92-4948-ACEB-F486B3D0022F}" presName="childText" presStyleLbl="conFgAcc1" presStyleIdx="0" presStyleCnt="4">
        <dgm:presLayoutVars>
          <dgm:bulletEnabled val="1"/>
        </dgm:presLayoutVars>
      </dgm:prSet>
      <dgm:spPr/>
    </dgm:pt>
    <dgm:pt modelId="{6941704F-53B6-D448-9D57-0C3E2DB00C23}" type="pres">
      <dgm:prSet presAssocID="{D370C5ED-7CAA-AC46-A880-D0D9F514CBA8}" presName="spaceBetweenRectangles" presStyleCnt="0"/>
      <dgm:spPr/>
    </dgm:pt>
    <dgm:pt modelId="{7D9B9E0C-C5FB-D540-AA6C-3AF225721320}" type="pres">
      <dgm:prSet presAssocID="{EB8B917B-812D-C64D-9D91-D9134F5387F4}" presName="parentLin" presStyleCnt="0"/>
      <dgm:spPr/>
    </dgm:pt>
    <dgm:pt modelId="{919E43A4-8C50-1948-8329-DEFBDD6C4093}" type="pres">
      <dgm:prSet presAssocID="{EB8B917B-812D-C64D-9D91-D9134F5387F4}" presName="parentLeftMargin" presStyleLbl="node1" presStyleIdx="0" presStyleCnt="4"/>
      <dgm:spPr/>
    </dgm:pt>
    <dgm:pt modelId="{DBA2CFEF-B2B5-8B4F-BC05-CB0DA64B16E1}" type="pres">
      <dgm:prSet presAssocID="{EB8B917B-812D-C64D-9D91-D9134F5387F4}" presName="parentText" presStyleLbl="node1" presStyleIdx="1" presStyleCnt="4">
        <dgm:presLayoutVars>
          <dgm:chMax val="0"/>
          <dgm:bulletEnabled val="1"/>
        </dgm:presLayoutVars>
      </dgm:prSet>
      <dgm:spPr/>
    </dgm:pt>
    <dgm:pt modelId="{BAB94549-D541-1E42-B051-04E6D88E97AF}" type="pres">
      <dgm:prSet presAssocID="{EB8B917B-812D-C64D-9D91-D9134F5387F4}" presName="negativeSpace" presStyleCnt="0"/>
      <dgm:spPr/>
    </dgm:pt>
    <dgm:pt modelId="{58795C35-8A72-8A45-A47B-D78F12077FB7}" type="pres">
      <dgm:prSet presAssocID="{EB8B917B-812D-C64D-9D91-D9134F5387F4}" presName="childText" presStyleLbl="conFgAcc1" presStyleIdx="1" presStyleCnt="4">
        <dgm:presLayoutVars>
          <dgm:bulletEnabled val="1"/>
        </dgm:presLayoutVars>
      </dgm:prSet>
      <dgm:spPr/>
    </dgm:pt>
    <dgm:pt modelId="{0DECF58D-F5F9-474D-ACF8-155C02B93784}" type="pres">
      <dgm:prSet presAssocID="{9EBF0A5B-6EBE-4E49-AE13-6CCB90D9221B}" presName="spaceBetweenRectangles" presStyleCnt="0"/>
      <dgm:spPr/>
    </dgm:pt>
    <dgm:pt modelId="{4F21E770-6F52-CD49-837E-FE8926D96092}" type="pres">
      <dgm:prSet presAssocID="{3363CD7B-507C-1C43-AF03-B2E321DD37FC}" presName="parentLin" presStyleCnt="0"/>
      <dgm:spPr/>
    </dgm:pt>
    <dgm:pt modelId="{CB47FD8A-BDF1-EE43-8774-87000E69780A}" type="pres">
      <dgm:prSet presAssocID="{3363CD7B-507C-1C43-AF03-B2E321DD37FC}" presName="parentLeftMargin" presStyleLbl="node1" presStyleIdx="1" presStyleCnt="4"/>
      <dgm:spPr/>
    </dgm:pt>
    <dgm:pt modelId="{62EEEA88-3D40-6B43-B24A-FF9A9B399188}" type="pres">
      <dgm:prSet presAssocID="{3363CD7B-507C-1C43-AF03-B2E321DD37FC}" presName="parentText" presStyleLbl="node1" presStyleIdx="2" presStyleCnt="4">
        <dgm:presLayoutVars>
          <dgm:chMax val="0"/>
          <dgm:bulletEnabled val="1"/>
        </dgm:presLayoutVars>
      </dgm:prSet>
      <dgm:spPr/>
    </dgm:pt>
    <dgm:pt modelId="{6AF056EC-00EB-AD4C-AC45-E32255AA99C5}" type="pres">
      <dgm:prSet presAssocID="{3363CD7B-507C-1C43-AF03-B2E321DD37FC}" presName="negativeSpace" presStyleCnt="0"/>
      <dgm:spPr/>
    </dgm:pt>
    <dgm:pt modelId="{925506CD-1B8C-C847-9C6A-E6F8022A8894}" type="pres">
      <dgm:prSet presAssocID="{3363CD7B-507C-1C43-AF03-B2E321DD37FC}" presName="childText" presStyleLbl="conFgAcc1" presStyleIdx="2" presStyleCnt="4">
        <dgm:presLayoutVars>
          <dgm:bulletEnabled val="1"/>
        </dgm:presLayoutVars>
      </dgm:prSet>
      <dgm:spPr/>
    </dgm:pt>
    <dgm:pt modelId="{4330F7D1-356B-1949-A59F-6376C7D66BE8}" type="pres">
      <dgm:prSet presAssocID="{599D886E-0AAC-6248-9898-3A476D60027F}" presName="spaceBetweenRectangles" presStyleCnt="0"/>
      <dgm:spPr/>
    </dgm:pt>
    <dgm:pt modelId="{F8B6D70B-A7C4-0C49-8A6D-494712F116F8}" type="pres">
      <dgm:prSet presAssocID="{905DD235-5A7C-1E4F-8D52-48921288205B}" presName="parentLin" presStyleCnt="0"/>
      <dgm:spPr/>
    </dgm:pt>
    <dgm:pt modelId="{2CDFB8A8-E283-A94F-B084-22031A5C5663}" type="pres">
      <dgm:prSet presAssocID="{905DD235-5A7C-1E4F-8D52-48921288205B}" presName="parentLeftMargin" presStyleLbl="node1" presStyleIdx="2" presStyleCnt="4"/>
      <dgm:spPr/>
    </dgm:pt>
    <dgm:pt modelId="{F75D3E4E-BA91-D74C-9CC9-AB6DE78B0ED0}" type="pres">
      <dgm:prSet presAssocID="{905DD235-5A7C-1E4F-8D52-48921288205B}" presName="parentText" presStyleLbl="node1" presStyleIdx="3" presStyleCnt="4">
        <dgm:presLayoutVars>
          <dgm:chMax val="0"/>
          <dgm:bulletEnabled val="1"/>
        </dgm:presLayoutVars>
      </dgm:prSet>
      <dgm:spPr/>
    </dgm:pt>
    <dgm:pt modelId="{0882AC02-7EF4-D545-B53D-4F4911D66B6C}" type="pres">
      <dgm:prSet presAssocID="{905DD235-5A7C-1E4F-8D52-48921288205B}" presName="negativeSpace" presStyleCnt="0"/>
      <dgm:spPr/>
    </dgm:pt>
    <dgm:pt modelId="{151348D4-9B53-5C4B-9063-9D9DE442A2DC}" type="pres">
      <dgm:prSet presAssocID="{905DD235-5A7C-1E4F-8D52-48921288205B}" presName="childText" presStyleLbl="conFgAcc1" presStyleIdx="3" presStyleCnt="4">
        <dgm:presLayoutVars>
          <dgm:bulletEnabled val="1"/>
        </dgm:presLayoutVars>
      </dgm:prSet>
      <dgm:spPr/>
    </dgm:pt>
  </dgm:ptLst>
  <dgm:cxnLst>
    <dgm:cxn modelId="{FE0B0003-F15A-A14A-AC35-67AFC59C0664}" srcId="{AC81F7D0-8F7F-174B-B927-361991B747B9}" destId="{D463C491-2C92-4948-ACEB-F486B3D0022F}" srcOrd="0" destOrd="0" parTransId="{3332B20A-F291-E541-B020-3E6F5AF85F98}" sibTransId="{D370C5ED-7CAA-AC46-A880-D0D9F514CBA8}"/>
    <dgm:cxn modelId="{4BD1830E-6E70-A744-8264-6EC1A3D4B87E}" type="presOf" srcId="{2F2E0D7C-C58B-B64C-BF3B-9A8FFFE79495}" destId="{58795C35-8A72-8A45-A47B-D78F12077FB7}" srcOrd="0" destOrd="0" presId="urn:microsoft.com/office/officeart/2005/8/layout/list1"/>
    <dgm:cxn modelId="{BF8D0814-288E-164B-B149-B3BE1CFE0691}" type="presOf" srcId="{D463C491-2C92-4948-ACEB-F486B3D0022F}" destId="{366B348F-3DC2-3346-AB2F-B31E714AE300}" srcOrd="0" destOrd="0" presId="urn:microsoft.com/office/officeart/2005/8/layout/list1"/>
    <dgm:cxn modelId="{6D16585D-B0A7-774D-B4FC-BA481A07AFDF}" type="presOf" srcId="{7FA20E67-93F3-4047-B945-294DB2BA8CDD}" destId="{58795C35-8A72-8A45-A47B-D78F12077FB7}" srcOrd="0" destOrd="1" presId="urn:microsoft.com/office/officeart/2005/8/layout/list1"/>
    <dgm:cxn modelId="{6808D360-46C2-C44D-894F-D34FFB3F371E}" type="presOf" srcId="{D083E4B9-4204-D745-9731-E16C9646820A}" destId="{F3BC5A46-702C-B343-9136-AB5170F54F3C}" srcOrd="0" destOrd="1" presId="urn:microsoft.com/office/officeart/2005/8/layout/list1"/>
    <dgm:cxn modelId="{8C6A3063-F483-0045-9EFB-A5F0408B8BD8}" type="presOf" srcId="{9B9A3EB4-369E-2E4E-8E4B-FFD732369F7E}" destId="{925506CD-1B8C-C847-9C6A-E6F8022A8894}" srcOrd="0" destOrd="0" presId="urn:microsoft.com/office/officeart/2005/8/layout/list1"/>
    <dgm:cxn modelId="{516B1F48-2737-5B48-83A4-CB65EEFC9879}" type="presOf" srcId="{905DD235-5A7C-1E4F-8D52-48921288205B}" destId="{F75D3E4E-BA91-D74C-9CC9-AB6DE78B0ED0}" srcOrd="1" destOrd="0" presId="urn:microsoft.com/office/officeart/2005/8/layout/list1"/>
    <dgm:cxn modelId="{9A28D34A-AC85-024D-A1AB-D06F5E0EC98A}" srcId="{AC81F7D0-8F7F-174B-B927-361991B747B9}" destId="{EB8B917B-812D-C64D-9D91-D9134F5387F4}" srcOrd="1" destOrd="0" parTransId="{583D753B-FBB9-DA4F-B439-04A8DADCAD84}" sibTransId="{9EBF0A5B-6EBE-4E49-AE13-6CCB90D9221B}"/>
    <dgm:cxn modelId="{B2C2856C-5994-1944-ABB6-F0B4C1B7A834}" srcId="{EB8B917B-812D-C64D-9D91-D9134F5387F4}" destId="{7FA20E67-93F3-4047-B945-294DB2BA8CDD}" srcOrd="1" destOrd="0" parTransId="{F71BC22B-61B1-504E-B0A1-4534DD3F9405}" sibTransId="{87771F36-E886-8847-AF14-9E39879D415D}"/>
    <dgm:cxn modelId="{E15A084F-FE14-B442-8B6F-2D9555B43587}" type="presOf" srcId="{B5E4038A-3DF0-F449-B88A-64D66EA4B073}" destId="{151348D4-9B53-5C4B-9063-9D9DE442A2DC}" srcOrd="0" destOrd="0" presId="urn:microsoft.com/office/officeart/2005/8/layout/list1"/>
    <dgm:cxn modelId="{ADB26D50-A3B1-8C4C-80C8-FCD5406C420D}" type="presOf" srcId="{EB8B917B-812D-C64D-9D91-D9134F5387F4}" destId="{919E43A4-8C50-1948-8329-DEFBDD6C4093}" srcOrd="0" destOrd="0" presId="urn:microsoft.com/office/officeart/2005/8/layout/list1"/>
    <dgm:cxn modelId="{A8A3E570-D6A9-1942-85B1-3AED4580AA3F}" type="presOf" srcId="{EB8B917B-812D-C64D-9D91-D9134F5387F4}" destId="{DBA2CFEF-B2B5-8B4F-BC05-CB0DA64B16E1}" srcOrd="1" destOrd="0" presId="urn:microsoft.com/office/officeart/2005/8/layout/list1"/>
    <dgm:cxn modelId="{8B36F954-F8C6-5F4C-AAEB-F08DA6949FD6}" type="presOf" srcId="{3363CD7B-507C-1C43-AF03-B2E321DD37FC}" destId="{62EEEA88-3D40-6B43-B24A-FF9A9B399188}" srcOrd="1" destOrd="0" presId="urn:microsoft.com/office/officeart/2005/8/layout/list1"/>
    <dgm:cxn modelId="{884B9F81-6450-294E-A7CA-82D33AF8E212}" type="presOf" srcId="{D463C491-2C92-4948-ACEB-F486B3D0022F}" destId="{BCF9C8F0-68F8-B341-B9FB-F7E3E9F4E56A}" srcOrd="1" destOrd="0" presId="urn:microsoft.com/office/officeart/2005/8/layout/list1"/>
    <dgm:cxn modelId="{1DFBE48A-9BE3-E24F-A282-EF7DA991F452}" type="presOf" srcId="{3363CD7B-507C-1C43-AF03-B2E321DD37FC}" destId="{CB47FD8A-BDF1-EE43-8774-87000E69780A}" srcOrd="0" destOrd="0" presId="urn:microsoft.com/office/officeart/2005/8/layout/list1"/>
    <dgm:cxn modelId="{4CF45E8B-937A-2743-BCC7-78F2A1382705}" srcId="{905DD235-5A7C-1E4F-8D52-48921288205B}" destId="{B5E4038A-3DF0-F449-B88A-64D66EA4B073}" srcOrd="0" destOrd="0" parTransId="{E5473820-3A74-8740-83BF-A3CBFBDE8DA0}" sibTransId="{D2FD7357-D858-BA41-8236-C61E23269AB8}"/>
    <dgm:cxn modelId="{D686E18C-0341-7040-8737-4A83AFCAABCD}" type="presOf" srcId="{695FF031-78A8-EE4B-A8C3-3F8C19BB21EC}" destId="{151348D4-9B53-5C4B-9063-9D9DE442A2DC}" srcOrd="0" destOrd="1" presId="urn:microsoft.com/office/officeart/2005/8/layout/list1"/>
    <dgm:cxn modelId="{1DDEBF93-98E5-7945-8C93-4EEDDED94DDE}" srcId="{905DD235-5A7C-1E4F-8D52-48921288205B}" destId="{695FF031-78A8-EE4B-A8C3-3F8C19BB21EC}" srcOrd="1" destOrd="0" parTransId="{AECAD078-90AA-B744-B99E-F387894E38AC}" sibTransId="{7E02AA21-31DE-EE45-90C7-6984D47EE64F}"/>
    <dgm:cxn modelId="{5BE6909A-0FCA-E649-81DF-DE127CA2DA7E}" type="presOf" srcId="{905DD235-5A7C-1E4F-8D52-48921288205B}" destId="{2CDFB8A8-E283-A94F-B084-22031A5C5663}" srcOrd="0" destOrd="0" presId="urn:microsoft.com/office/officeart/2005/8/layout/list1"/>
    <dgm:cxn modelId="{12CC12A1-8F0B-734C-A352-ABB86212A2BE}" srcId="{EB8B917B-812D-C64D-9D91-D9134F5387F4}" destId="{2F2E0D7C-C58B-B64C-BF3B-9A8FFFE79495}" srcOrd="0" destOrd="0" parTransId="{30A4F256-989F-BD47-A544-CFCD4E882A98}" sibTransId="{BD39BC7C-65BF-A04F-BF40-102BD45BED67}"/>
    <dgm:cxn modelId="{66AD2FAA-457D-1E42-9F98-4936330F8B8E}" srcId="{AC81F7D0-8F7F-174B-B927-361991B747B9}" destId="{3363CD7B-507C-1C43-AF03-B2E321DD37FC}" srcOrd="2" destOrd="0" parTransId="{A68D0BBF-4618-1343-B6A9-BEF942F49C08}" sibTransId="{599D886E-0AAC-6248-9898-3A476D60027F}"/>
    <dgm:cxn modelId="{D59C48B6-D40A-264B-AFA0-46C2685B81F1}" srcId="{D463C491-2C92-4948-ACEB-F486B3D0022F}" destId="{DEA2DC12-B6BA-954B-BA05-6FD915C01AD4}" srcOrd="0" destOrd="0" parTransId="{8D9530EA-5E1D-FF4D-9857-A4804523F62F}" sibTransId="{48A4C1D3-BE8D-7B42-9D29-6AC151FDA653}"/>
    <dgm:cxn modelId="{A99B81C1-09D1-7443-BF38-9677EFF78810}" srcId="{3363CD7B-507C-1C43-AF03-B2E321DD37FC}" destId="{9B9A3EB4-369E-2E4E-8E4B-FFD732369F7E}" srcOrd="0" destOrd="0" parTransId="{5C5810BD-1EC8-844F-B72C-5425DF2A2A33}" sibTransId="{E67386DC-CFEB-3141-A54A-75A4A3076725}"/>
    <dgm:cxn modelId="{70B6ABCE-ED95-E448-8359-2D90368220E4}" type="presOf" srcId="{043C6AA2-6087-934D-95FA-32F2A63EE18F}" destId="{925506CD-1B8C-C847-9C6A-E6F8022A8894}" srcOrd="0" destOrd="1" presId="urn:microsoft.com/office/officeart/2005/8/layout/list1"/>
    <dgm:cxn modelId="{8CDE0FD4-0D28-0841-ACBA-56834633C63E}" srcId="{AC81F7D0-8F7F-174B-B927-361991B747B9}" destId="{905DD235-5A7C-1E4F-8D52-48921288205B}" srcOrd="3" destOrd="0" parTransId="{8D82F383-582C-B84C-830E-ECC4B59827E3}" sibTransId="{657954A6-5D62-1A48-A0DE-00EB7CBF4023}"/>
    <dgm:cxn modelId="{8C527CD4-1893-874B-BF7D-F2149518EC14}" srcId="{D463C491-2C92-4948-ACEB-F486B3D0022F}" destId="{D083E4B9-4204-D745-9731-E16C9646820A}" srcOrd="1" destOrd="0" parTransId="{D2809E1F-43B7-1943-AC58-8D70A0551C47}" sibTransId="{1B45C1E6-8466-0F4C-A198-6DA8DFB75558}"/>
    <dgm:cxn modelId="{C0C674DD-9B30-4245-8D19-236762FF136E}" type="presOf" srcId="{AC81F7D0-8F7F-174B-B927-361991B747B9}" destId="{7038CAB6-AF74-A240-B75D-2841623111B4}" srcOrd="0" destOrd="0" presId="urn:microsoft.com/office/officeart/2005/8/layout/list1"/>
    <dgm:cxn modelId="{A2B28AEE-E9DF-3C49-8CC7-6BCCC28A4A6B}" srcId="{3363CD7B-507C-1C43-AF03-B2E321DD37FC}" destId="{043C6AA2-6087-934D-95FA-32F2A63EE18F}" srcOrd="1" destOrd="0" parTransId="{B1DFE443-5FFB-CF46-BC17-E0C249A2050B}" sibTransId="{6955A3B9-A169-194C-BBF8-7E53B7C6C56C}"/>
    <dgm:cxn modelId="{EE775BFD-B741-0E41-90A9-D2F9E9D3051E}" type="presOf" srcId="{DEA2DC12-B6BA-954B-BA05-6FD915C01AD4}" destId="{F3BC5A46-702C-B343-9136-AB5170F54F3C}" srcOrd="0" destOrd="0" presId="urn:microsoft.com/office/officeart/2005/8/layout/list1"/>
    <dgm:cxn modelId="{89D4081C-27F6-D04B-898C-92CD369FAA1D}" type="presParOf" srcId="{7038CAB6-AF74-A240-B75D-2841623111B4}" destId="{D1EFFCFD-0F72-4A47-804B-830DDEBEE676}" srcOrd="0" destOrd="0" presId="urn:microsoft.com/office/officeart/2005/8/layout/list1"/>
    <dgm:cxn modelId="{60A644E1-CADB-0B4D-8029-91BDC405A6D9}" type="presParOf" srcId="{D1EFFCFD-0F72-4A47-804B-830DDEBEE676}" destId="{366B348F-3DC2-3346-AB2F-B31E714AE300}" srcOrd="0" destOrd="0" presId="urn:microsoft.com/office/officeart/2005/8/layout/list1"/>
    <dgm:cxn modelId="{CD253F43-C137-374C-A55D-0631C61DBD9E}" type="presParOf" srcId="{D1EFFCFD-0F72-4A47-804B-830DDEBEE676}" destId="{BCF9C8F0-68F8-B341-B9FB-F7E3E9F4E56A}" srcOrd="1" destOrd="0" presId="urn:microsoft.com/office/officeart/2005/8/layout/list1"/>
    <dgm:cxn modelId="{6E52091E-1E19-FB49-BA44-766799EB5B62}" type="presParOf" srcId="{7038CAB6-AF74-A240-B75D-2841623111B4}" destId="{1F70F5AA-6241-7A4C-935E-90572B351B87}" srcOrd="1" destOrd="0" presId="urn:microsoft.com/office/officeart/2005/8/layout/list1"/>
    <dgm:cxn modelId="{B8F4278C-26E1-4E42-A9B8-ACFC45BD05BF}" type="presParOf" srcId="{7038CAB6-AF74-A240-B75D-2841623111B4}" destId="{F3BC5A46-702C-B343-9136-AB5170F54F3C}" srcOrd="2" destOrd="0" presId="urn:microsoft.com/office/officeart/2005/8/layout/list1"/>
    <dgm:cxn modelId="{8A92AE8F-4DE4-9F43-96BB-8C2A1EFC18CF}" type="presParOf" srcId="{7038CAB6-AF74-A240-B75D-2841623111B4}" destId="{6941704F-53B6-D448-9D57-0C3E2DB00C23}" srcOrd="3" destOrd="0" presId="urn:microsoft.com/office/officeart/2005/8/layout/list1"/>
    <dgm:cxn modelId="{E13F48BB-890C-CE49-A24A-8387E0B2A5CF}" type="presParOf" srcId="{7038CAB6-AF74-A240-B75D-2841623111B4}" destId="{7D9B9E0C-C5FB-D540-AA6C-3AF225721320}" srcOrd="4" destOrd="0" presId="urn:microsoft.com/office/officeart/2005/8/layout/list1"/>
    <dgm:cxn modelId="{62562CA3-3D80-D24F-91C8-44408D83EB3E}" type="presParOf" srcId="{7D9B9E0C-C5FB-D540-AA6C-3AF225721320}" destId="{919E43A4-8C50-1948-8329-DEFBDD6C4093}" srcOrd="0" destOrd="0" presId="urn:microsoft.com/office/officeart/2005/8/layout/list1"/>
    <dgm:cxn modelId="{4ECDF284-485D-5344-958E-EC277C53F9FE}" type="presParOf" srcId="{7D9B9E0C-C5FB-D540-AA6C-3AF225721320}" destId="{DBA2CFEF-B2B5-8B4F-BC05-CB0DA64B16E1}" srcOrd="1" destOrd="0" presId="urn:microsoft.com/office/officeart/2005/8/layout/list1"/>
    <dgm:cxn modelId="{68A927F8-578B-3C4E-B0E7-C8DEFDAB40D1}" type="presParOf" srcId="{7038CAB6-AF74-A240-B75D-2841623111B4}" destId="{BAB94549-D541-1E42-B051-04E6D88E97AF}" srcOrd="5" destOrd="0" presId="urn:microsoft.com/office/officeart/2005/8/layout/list1"/>
    <dgm:cxn modelId="{6E4021D5-3D1F-DB42-B2E2-869E8D424AD9}" type="presParOf" srcId="{7038CAB6-AF74-A240-B75D-2841623111B4}" destId="{58795C35-8A72-8A45-A47B-D78F12077FB7}" srcOrd="6" destOrd="0" presId="urn:microsoft.com/office/officeart/2005/8/layout/list1"/>
    <dgm:cxn modelId="{1C38F878-144F-7A4A-8473-6D68A2C303EC}" type="presParOf" srcId="{7038CAB6-AF74-A240-B75D-2841623111B4}" destId="{0DECF58D-F5F9-474D-ACF8-155C02B93784}" srcOrd="7" destOrd="0" presId="urn:microsoft.com/office/officeart/2005/8/layout/list1"/>
    <dgm:cxn modelId="{3315EBBD-A21C-8647-A338-C2ECDBE12FF6}" type="presParOf" srcId="{7038CAB6-AF74-A240-B75D-2841623111B4}" destId="{4F21E770-6F52-CD49-837E-FE8926D96092}" srcOrd="8" destOrd="0" presId="urn:microsoft.com/office/officeart/2005/8/layout/list1"/>
    <dgm:cxn modelId="{D6ACF529-AE29-6D47-AC15-CAA7E79405D9}" type="presParOf" srcId="{4F21E770-6F52-CD49-837E-FE8926D96092}" destId="{CB47FD8A-BDF1-EE43-8774-87000E69780A}" srcOrd="0" destOrd="0" presId="urn:microsoft.com/office/officeart/2005/8/layout/list1"/>
    <dgm:cxn modelId="{558DB2BC-4244-2A47-A3A3-AA433A0061C8}" type="presParOf" srcId="{4F21E770-6F52-CD49-837E-FE8926D96092}" destId="{62EEEA88-3D40-6B43-B24A-FF9A9B399188}" srcOrd="1" destOrd="0" presId="urn:microsoft.com/office/officeart/2005/8/layout/list1"/>
    <dgm:cxn modelId="{2960E4B8-9486-EC4F-8C22-87FEAE6BF877}" type="presParOf" srcId="{7038CAB6-AF74-A240-B75D-2841623111B4}" destId="{6AF056EC-00EB-AD4C-AC45-E32255AA99C5}" srcOrd="9" destOrd="0" presId="urn:microsoft.com/office/officeart/2005/8/layout/list1"/>
    <dgm:cxn modelId="{55034383-E944-6E47-BC12-23D0FBA9A561}" type="presParOf" srcId="{7038CAB6-AF74-A240-B75D-2841623111B4}" destId="{925506CD-1B8C-C847-9C6A-E6F8022A8894}" srcOrd="10" destOrd="0" presId="urn:microsoft.com/office/officeart/2005/8/layout/list1"/>
    <dgm:cxn modelId="{4D043721-1755-514B-82B7-B9BD6E76EC33}" type="presParOf" srcId="{7038CAB6-AF74-A240-B75D-2841623111B4}" destId="{4330F7D1-356B-1949-A59F-6376C7D66BE8}" srcOrd="11" destOrd="0" presId="urn:microsoft.com/office/officeart/2005/8/layout/list1"/>
    <dgm:cxn modelId="{A9F9557E-888E-3B47-ACC3-551D4D1FE154}" type="presParOf" srcId="{7038CAB6-AF74-A240-B75D-2841623111B4}" destId="{F8B6D70B-A7C4-0C49-8A6D-494712F116F8}" srcOrd="12" destOrd="0" presId="urn:microsoft.com/office/officeart/2005/8/layout/list1"/>
    <dgm:cxn modelId="{DCB732B0-00C7-8142-9ED6-A97604245EAD}" type="presParOf" srcId="{F8B6D70B-A7C4-0C49-8A6D-494712F116F8}" destId="{2CDFB8A8-E283-A94F-B084-22031A5C5663}" srcOrd="0" destOrd="0" presId="urn:microsoft.com/office/officeart/2005/8/layout/list1"/>
    <dgm:cxn modelId="{6451207E-2AA6-8649-9ED4-6908715A95D5}" type="presParOf" srcId="{F8B6D70B-A7C4-0C49-8A6D-494712F116F8}" destId="{F75D3E4E-BA91-D74C-9CC9-AB6DE78B0ED0}" srcOrd="1" destOrd="0" presId="urn:microsoft.com/office/officeart/2005/8/layout/list1"/>
    <dgm:cxn modelId="{7587E15C-E18B-8F46-A525-23F243F00FB8}" type="presParOf" srcId="{7038CAB6-AF74-A240-B75D-2841623111B4}" destId="{0882AC02-7EF4-D545-B53D-4F4911D66B6C}" srcOrd="13" destOrd="0" presId="urn:microsoft.com/office/officeart/2005/8/layout/list1"/>
    <dgm:cxn modelId="{3F9F07F3-E064-2949-8F01-F52754F5BA29}" type="presParOf" srcId="{7038CAB6-AF74-A240-B75D-2841623111B4}" destId="{151348D4-9B53-5C4B-9063-9D9DE442A2DC}"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C5A46-702C-B343-9136-AB5170F54F3C}">
      <dsp:nvSpPr>
        <dsp:cNvPr id="0" name=""/>
        <dsp:cNvSpPr/>
      </dsp:nvSpPr>
      <dsp:spPr>
        <a:xfrm>
          <a:off x="0" y="275580"/>
          <a:ext cx="8534400" cy="10395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a:t>NIST is a U.S. federal agency that deals with measurement science, standards, and technology related to U.S. government use and to the promotion of U.S. private-sector innovation</a:t>
          </a:r>
        </a:p>
        <a:p>
          <a:pPr marL="114300" lvl="1" indent="-114300" algn="l" defTabSz="533400" rtl="0">
            <a:lnSpc>
              <a:spcPct val="90000"/>
            </a:lnSpc>
            <a:spcBef>
              <a:spcPct val="0"/>
            </a:spcBef>
            <a:spcAft>
              <a:spcPct val="15000"/>
            </a:spcAft>
            <a:buChar char="•"/>
          </a:pPr>
          <a:r>
            <a:rPr lang="en-US" sz="1200" kern="1200" dirty="0"/>
            <a:t>Despite its national scope, NIST Federal Information Processing Standards (FIPS) and Special Publications (SP) have a worldwide impact</a:t>
          </a:r>
        </a:p>
      </dsp:txBody>
      <dsp:txXfrm>
        <a:off x="0" y="275580"/>
        <a:ext cx="8534400" cy="1039500"/>
      </dsp:txXfrm>
    </dsp:sp>
    <dsp:sp modelId="{BCF9C8F0-68F8-B341-B9FB-F7E3E9F4E56A}">
      <dsp:nvSpPr>
        <dsp:cNvPr id="0" name=""/>
        <dsp:cNvSpPr/>
      </dsp:nvSpPr>
      <dsp:spPr>
        <a:xfrm>
          <a:off x="426720" y="98459"/>
          <a:ext cx="5974080" cy="35424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533400" rtl="0">
            <a:lnSpc>
              <a:spcPct val="90000"/>
            </a:lnSpc>
            <a:spcBef>
              <a:spcPct val="0"/>
            </a:spcBef>
            <a:spcAft>
              <a:spcPct val="35000"/>
            </a:spcAft>
            <a:buNone/>
          </a:pPr>
          <a:r>
            <a:rPr lang="en-US" sz="1200" b="1" kern="1200" dirty="0">
              <a:solidFill>
                <a:schemeClr val="tx2"/>
              </a:solidFill>
            </a:rPr>
            <a:t>National Institute of Standards and Technology</a:t>
          </a:r>
        </a:p>
      </dsp:txBody>
      <dsp:txXfrm>
        <a:off x="444013" y="115752"/>
        <a:ext cx="5939494" cy="319654"/>
      </dsp:txXfrm>
    </dsp:sp>
    <dsp:sp modelId="{58795C35-8A72-8A45-A47B-D78F12077FB7}">
      <dsp:nvSpPr>
        <dsp:cNvPr id="0" name=""/>
        <dsp:cNvSpPr/>
      </dsp:nvSpPr>
      <dsp:spPr>
        <a:xfrm>
          <a:off x="0" y="1557000"/>
          <a:ext cx="8534400" cy="8694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a:t>ISOC is a professional membership society with world-wide organizational and individual membership</a:t>
          </a:r>
        </a:p>
        <a:p>
          <a:pPr marL="114300" lvl="1" indent="-114300" algn="l" defTabSz="533400" rtl="0">
            <a:lnSpc>
              <a:spcPct val="90000"/>
            </a:lnSpc>
            <a:spcBef>
              <a:spcPct val="0"/>
            </a:spcBef>
            <a:spcAft>
              <a:spcPct val="15000"/>
            </a:spcAft>
            <a:buChar char="•"/>
          </a:pPr>
          <a:r>
            <a:rPr lang="en-US" sz="1200" kern="1200" dirty="0"/>
            <a:t>Provides leadership in addressing issues that confront the future of the Internet and is the organization home for the groups responsible for Internet infrastructure standards</a:t>
          </a:r>
        </a:p>
      </dsp:txBody>
      <dsp:txXfrm>
        <a:off x="0" y="1557000"/>
        <a:ext cx="8534400" cy="869400"/>
      </dsp:txXfrm>
    </dsp:sp>
    <dsp:sp modelId="{DBA2CFEF-B2B5-8B4F-BC05-CB0DA64B16E1}">
      <dsp:nvSpPr>
        <dsp:cNvPr id="0" name=""/>
        <dsp:cNvSpPr/>
      </dsp:nvSpPr>
      <dsp:spPr>
        <a:xfrm>
          <a:off x="426720" y="1379880"/>
          <a:ext cx="5974080" cy="35424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533400" rtl="0">
            <a:lnSpc>
              <a:spcPct val="90000"/>
            </a:lnSpc>
            <a:spcBef>
              <a:spcPct val="0"/>
            </a:spcBef>
            <a:spcAft>
              <a:spcPct val="35000"/>
            </a:spcAft>
            <a:buNone/>
          </a:pPr>
          <a:r>
            <a:rPr lang="en-US" sz="1200" b="1" kern="1200" dirty="0">
              <a:solidFill>
                <a:schemeClr val="tx2"/>
              </a:solidFill>
            </a:rPr>
            <a:t>Internet Society</a:t>
          </a:r>
        </a:p>
      </dsp:txBody>
      <dsp:txXfrm>
        <a:off x="444013" y="1397173"/>
        <a:ext cx="5939494" cy="319654"/>
      </dsp:txXfrm>
    </dsp:sp>
    <dsp:sp modelId="{925506CD-1B8C-C847-9C6A-E6F8022A8894}">
      <dsp:nvSpPr>
        <dsp:cNvPr id="0" name=""/>
        <dsp:cNvSpPr/>
      </dsp:nvSpPr>
      <dsp:spPr>
        <a:xfrm>
          <a:off x="0" y="2668320"/>
          <a:ext cx="8534400" cy="10395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a:t>The International Telecommunication Union (ITU) is an international organization within the United Nations System in which governments and the private sector coordinate global telecom networks and services</a:t>
          </a:r>
        </a:p>
        <a:p>
          <a:pPr marL="114300" lvl="1" indent="-114300" algn="l" defTabSz="533400" rtl="0">
            <a:lnSpc>
              <a:spcPct val="90000"/>
            </a:lnSpc>
            <a:spcBef>
              <a:spcPct val="0"/>
            </a:spcBef>
            <a:spcAft>
              <a:spcPct val="15000"/>
            </a:spcAft>
            <a:buChar char="•"/>
          </a:pPr>
          <a:r>
            <a:rPr lang="en-US" sz="1200" kern="1200" dirty="0"/>
            <a:t>The ITU Telecommunication Standardization Sector (ITU-T) is one of the three sectors of the ITU and whose mission is the development of technical standards covering all fields of telecommunications</a:t>
          </a:r>
        </a:p>
      </dsp:txBody>
      <dsp:txXfrm>
        <a:off x="0" y="2668320"/>
        <a:ext cx="8534400" cy="1039500"/>
      </dsp:txXfrm>
    </dsp:sp>
    <dsp:sp modelId="{62EEEA88-3D40-6B43-B24A-FF9A9B399188}">
      <dsp:nvSpPr>
        <dsp:cNvPr id="0" name=""/>
        <dsp:cNvSpPr/>
      </dsp:nvSpPr>
      <dsp:spPr>
        <a:xfrm>
          <a:off x="426720" y="2491200"/>
          <a:ext cx="5974080" cy="35424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533400" rtl="0">
            <a:lnSpc>
              <a:spcPct val="90000"/>
            </a:lnSpc>
            <a:spcBef>
              <a:spcPct val="0"/>
            </a:spcBef>
            <a:spcAft>
              <a:spcPct val="35000"/>
            </a:spcAft>
            <a:buNone/>
          </a:pPr>
          <a:r>
            <a:rPr lang="en-US" sz="1200" b="1" kern="1200" dirty="0">
              <a:solidFill>
                <a:schemeClr val="tx2"/>
              </a:solidFill>
            </a:rPr>
            <a:t>ITU-T</a:t>
          </a:r>
        </a:p>
      </dsp:txBody>
      <dsp:txXfrm>
        <a:off x="444013" y="2508493"/>
        <a:ext cx="5939494" cy="319654"/>
      </dsp:txXfrm>
    </dsp:sp>
    <dsp:sp modelId="{151348D4-9B53-5C4B-9063-9D9DE442A2DC}">
      <dsp:nvSpPr>
        <dsp:cNvPr id="0" name=""/>
        <dsp:cNvSpPr/>
      </dsp:nvSpPr>
      <dsp:spPr>
        <a:xfrm>
          <a:off x="0" y="3949740"/>
          <a:ext cx="8534400" cy="12096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a:t>The International Organization for Standardization is a world-wide federation of national standards bodies from more than 140 countries</a:t>
          </a:r>
        </a:p>
        <a:p>
          <a:pPr marL="114300" lvl="1" indent="-114300" algn="l" defTabSz="533400" rtl="0">
            <a:lnSpc>
              <a:spcPct val="90000"/>
            </a:lnSpc>
            <a:spcBef>
              <a:spcPct val="0"/>
            </a:spcBef>
            <a:spcAft>
              <a:spcPct val="15000"/>
            </a:spcAft>
            <a:buChar char="•"/>
          </a:pPr>
          <a:r>
            <a:rPr lang="en-US" sz="1200" kern="1200" dirty="0"/>
            <a:t>ISO is a nongovernmental organization that promotes the development of standardization and related activities with a view to facilitating the international exchange of goods and services and to developing cooperation in the spheres of intellectual, scientific, technological, and economic activity</a:t>
          </a:r>
        </a:p>
      </dsp:txBody>
      <dsp:txXfrm>
        <a:off x="0" y="3949740"/>
        <a:ext cx="8534400" cy="1209600"/>
      </dsp:txXfrm>
    </dsp:sp>
    <dsp:sp modelId="{F75D3E4E-BA91-D74C-9CC9-AB6DE78B0ED0}">
      <dsp:nvSpPr>
        <dsp:cNvPr id="0" name=""/>
        <dsp:cNvSpPr/>
      </dsp:nvSpPr>
      <dsp:spPr>
        <a:xfrm>
          <a:off x="426720" y="3772620"/>
          <a:ext cx="5974080" cy="35424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533400" rtl="0">
            <a:lnSpc>
              <a:spcPct val="90000"/>
            </a:lnSpc>
            <a:spcBef>
              <a:spcPct val="0"/>
            </a:spcBef>
            <a:spcAft>
              <a:spcPct val="35000"/>
            </a:spcAft>
            <a:buNone/>
          </a:pPr>
          <a:r>
            <a:rPr lang="en-US" sz="1200" b="1" kern="1200" dirty="0">
              <a:solidFill>
                <a:schemeClr val="tx2"/>
              </a:solidFill>
            </a:rPr>
            <a:t>ISO</a:t>
          </a:r>
        </a:p>
      </dsp:txBody>
      <dsp:txXfrm>
        <a:off x="444013" y="3789913"/>
        <a:ext cx="5939494"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6553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6554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655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3DBF500C-6DFE-1744-90AE-2459E34535D1}"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16388"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057EF538-FAB5-E04E-9D94-DFF0DAB23243}"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These three concepts form what is often referred to as the CIA triad . The three</a:t>
            </a:r>
          </a:p>
          <a:p>
            <a:r>
              <a:rPr lang="en-US" dirty="0">
                <a:latin typeface="Arial" pitchFamily="-1" charset="0"/>
                <a:ea typeface="ＭＳ Ｐゴシック" pitchFamily="-1" charset="-128"/>
                <a:cs typeface="ＭＳ Ｐゴシック" pitchFamily="-1" charset="-128"/>
              </a:rPr>
              <a:t>concepts embody the fundamental security objectives for both data and for information</a:t>
            </a:r>
          </a:p>
          <a:p>
            <a:r>
              <a:rPr lang="en-US" dirty="0">
                <a:latin typeface="Arial" pitchFamily="-1" charset="0"/>
                <a:ea typeface="ＭＳ Ｐゴシック" pitchFamily="-1" charset="-128"/>
                <a:cs typeface="ＭＳ Ｐゴシック" pitchFamily="-1" charset="-128"/>
              </a:rPr>
              <a:t>and computing services. For example, the NIST standard FIPS 199 (Standards</a:t>
            </a:r>
          </a:p>
          <a:p>
            <a:r>
              <a:rPr lang="en-US" dirty="0">
                <a:latin typeface="Arial" pitchFamily="-1" charset="0"/>
                <a:ea typeface="ＭＳ Ｐゴシック" pitchFamily="-1" charset="-128"/>
                <a:cs typeface="ＭＳ Ｐゴシック" pitchFamily="-1" charset="-128"/>
              </a:rPr>
              <a:t>for Security Categorization of Federal Information and Information Systems ) lists</a:t>
            </a:r>
          </a:p>
          <a:p>
            <a:r>
              <a:rPr lang="en-US" dirty="0">
                <a:latin typeface="Arial" pitchFamily="-1" charset="0"/>
                <a:ea typeface="ＭＳ Ｐゴシック" pitchFamily="-1" charset="-128"/>
                <a:cs typeface="ＭＳ Ｐゴシック" pitchFamily="-1" charset="-128"/>
              </a:rPr>
              <a:t>confidentiality, integrity, and availability as the three security objectives for information</a:t>
            </a:r>
          </a:p>
          <a:p>
            <a:r>
              <a:rPr lang="en-US" dirty="0">
                <a:latin typeface="Arial" pitchFamily="-1" charset="0"/>
                <a:ea typeface="ＭＳ Ｐゴシック" pitchFamily="-1" charset="-128"/>
                <a:cs typeface="ＭＳ Ｐゴシック" pitchFamily="-1" charset="-128"/>
              </a:rPr>
              <a:t>and for information systems. FIPS 199 provides a useful characterization of</a:t>
            </a:r>
          </a:p>
          <a:p>
            <a:r>
              <a:rPr lang="en-US" dirty="0">
                <a:latin typeface="Arial" pitchFamily="-1" charset="0"/>
                <a:ea typeface="ＭＳ Ｐゴシック" pitchFamily="-1" charset="-128"/>
                <a:cs typeface="ＭＳ Ｐゴシック" pitchFamily="-1" charset="-128"/>
              </a:rPr>
              <a:t>these three objectives in terms of requirements and the definition of a loss of security</a:t>
            </a:r>
          </a:p>
          <a:p>
            <a:r>
              <a:rPr lang="en-US" dirty="0">
                <a:latin typeface="Arial" pitchFamily="-1" charset="0"/>
                <a:ea typeface="ＭＳ Ｐゴシック" pitchFamily="-1" charset="-128"/>
                <a:cs typeface="ＭＳ Ｐゴシック" pitchFamily="-1" charset="-128"/>
              </a:rPr>
              <a:t>in each category:</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Confidentiality:  Preserving authorized restrictions on information access</a:t>
            </a:r>
          </a:p>
          <a:p>
            <a:r>
              <a:rPr lang="en-US" dirty="0">
                <a:latin typeface="Arial" pitchFamily="-1" charset="0"/>
                <a:ea typeface="ＭＳ Ｐゴシック" pitchFamily="-1" charset="-128"/>
                <a:cs typeface="ＭＳ Ｐゴシック" pitchFamily="-1" charset="-128"/>
              </a:rPr>
              <a:t>and disclosure, including means for protecting personal privacy and proprietary</a:t>
            </a:r>
          </a:p>
          <a:p>
            <a:r>
              <a:rPr lang="en-US" dirty="0">
                <a:latin typeface="Arial" pitchFamily="-1" charset="0"/>
                <a:ea typeface="ＭＳ Ｐゴシック" pitchFamily="-1" charset="-128"/>
                <a:cs typeface="ＭＳ Ｐゴシック" pitchFamily="-1" charset="-128"/>
              </a:rPr>
              <a:t>information. A loss of confidentiality is the unauthorized disclosure of</a:t>
            </a:r>
          </a:p>
          <a:p>
            <a:r>
              <a:rPr lang="en-US" dirty="0">
                <a:latin typeface="Arial" pitchFamily="-1" charset="0"/>
                <a:ea typeface="ＭＳ Ｐゴシック" pitchFamily="-1" charset="-128"/>
                <a:cs typeface="ＭＳ Ｐゴシック" pitchFamily="-1" charset="-128"/>
              </a:rPr>
              <a:t>information.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Integrity:  Guarding against improper information modification or destruction,</a:t>
            </a:r>
          </a:p>
          <a:p>
            <a:r>
              <a:rPr lang="en-US" dirty="0">
                <a:latin typeface="Arial" pitchFamily="-1" charset="0"/>
                <a:ea typeface="ＭＳ Ｐゴシック" pitchFamily="-1" charset="-128"/>
                <a:cs typeface="ＭＳ Ｐゴシック" pitchFamily="-1" charset="-128"/>
              </a:rPr>
              <a:t>including ensuring information nonrepudiation and authenticity. A loss</a:t>
            </a:r>
          </a:p>
          <a:p>
            <a:r>
              <a:rPr lang="en-US" dirty="0">
                <a:latin typeface="Arial" pitchFamily="-1" charset="0"/>
                <a:ea typeface="ＭＳ Ｐゴシック" pitchFamily="-1" charset="-128"/>
                <a:cs typeface="ＭＳ Ｐゴシック" pitchFamily="-1" charset="-128"/>
              </a:rPr>
              <a:t>of integrity is the unauthorized modification or destruction of information.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Availability:  Ensuring timely and reliable access to and use of information.</a:t>
            </a:r>
          </a:p>
          <a:p>
            <a:r>
              <a:rPr lang="en-US" dirty="0">
                <a:latin typeface="Arial" pitchFamily="-1" charset="0"/>
                <a:ea typeface="ＭＳ Ｐゴシック" pitchFamily="-1" charset="-128"/>
                <a:cs typeface="ＭＳ Ｐゴシック" pitchFamily="-1" charset="-128"/>
              </a:rPr>
              <a:t>A loss of availability is the disruption of access to or use of information or an</a:t>
            </a:r>
          </a:p>
          <a:p>
            <a:r>
              <a:rPr lang="en-US" dirty="0">
                <a:latin typeface="Arial" pitchFamily="-1" charset="0"/>
                <a:ea typeface="ＭＳ Ｐゴシック" pitchFamily="-1" charset="-128"/>
                <a:cs typeface="ＭＳ Ｐゴシック" pitchFamily="-1" charset="-128"/>
              </a:rPr>
              <a:t>information system.</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Although the use of the CIA triad to define security objectives is well established,</a:t>
            </a:r>
          </a:p>
          <a:p>
            <a:r>
              <a:rPr lang="en-US" dirty="0">
                <a:latin typeface="Arial" pitchFamily="-1" charset="0"/>
                <a:ea typeface="ＭＳ Ｐゴシック" pitchFamily="-1" charset="-128"/>
                <a:cs typeface="ＭＳ Ｐゴシック" pitchFamily="-1" charset="-128"/>
              </a:rPr>
              <a:t>some in the security field feel that additional concepts are needed to present</a:t>
            </a:r>
          </a:p>
          <a:p>
            <a:r>
              <a:rPr lang="en-US" dirty="0">
                <a:latin typeface="Arial" pitchFamily="-1" charset="0"/>
                <a:ea typeface="ＭＳ Ｐゴシック" pitchFamily="-1" charset="-128"/>
                <a:cs typeface="ＭＳ Ｐゴシック" pitchFamily="-1" charset="-128"/>
              </a:rPr>
              <a:t>a complete picture. Two of the most commonly mentioned are as follows: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Authenticity:  The property of being genuine and being able to be verified and</a:t>
            </a:r>
          </a:p>
          <a:p>
            <a:r>
              <a:rPr lang="en-US" dirty="0">
                <a:latin typeface="Arial" pitchFamily="-1" charset="0"/>
                <a:ea typeface="ＭＳ Ｐゴシック" pitchFamily="-1" charset="-128"/>
                <a:cs typeface="ＭＳ Ｐゴシック" pitchFamily="-1" charset="-128"/>
              </a:rPr>
              <a:t>trusted; confidence in the validity of a transmission, a message, or message</a:t>
            </a:r>
          </a:p>
          <a:p>
            <a:r>
              <a:rPr lang="en-US" dirty="0">
                <a:latin typeface="Arial" pitchFamily="-1" charset="0"/>
                <a:ea typeface="ＭＳ Ｐゴシック" pitchFamily="-1" charset="-128"/>
                <a:cs typeface="ＭＳ Ｐゴシック" pitchFamily="-1" charset="-128"/>
              </a:rPr>
              <a:t>originator. This means verifying that users are who they say they are and that</a:t>
            </a:r>
          </a:p>
          <a:p>
            <a:r>
              <a:rPr lang="en-US" dirty="0">
                <a:latin typeface="Arial" pitchFamily="-1" charset="0"/>
                <a:ea typeface="ＭＳ Ｐゴシック" pitchFamily="-1" charset="-128"/>
                <a:cs typeface="ＭＳ Ｐゴシック" pitchFamily="-1" charset="-128"/>
              </a:rPr>
              <a:t>each input arriving at the system came from a trusted source.</a:t>
            </a:r>
          </a:p>
          <a:p>
            <a:endParaRPr lang="en-US" dirty="0">
              <a:solidFill>
                <a:srgbClr val="FF0000"/>
              </a:solidFill>
              <a:latin typeface="Aharoni" panose="020B0604020202020204" pitchFamily="2" charset="-79"/>
              <a:ea typeface="ＭＳ Ｐゴシック" pitchFamily="-1" charset="-128"/>
              <a:cs typeface="Aharoni" panose="020B0604020202020204" pitchFamily="2" charset="-79"/>
            </a:endParaRPr>
          </a:p>
          <a:p>
            <a:r>
              <a:rPr lang="en-US" baseline="0" dirty="0">
                <a:solidFill>
                  <a:srgbClr val="FF0000"/>
                </a:solidFill>
                <a:highlight>
                  <a:srgbClr val="FFFF00"/>
                </a:highlight>
                <a:latin typeface="Aharoni" panose="020B0604020202020204" pitchFamily="2" charset="-79"/>
                <a:ea typeface="ＭＳ Ｐゴシック" pitchFamily="-1" charset="-128"/>
                <a:cs typeface="Aharoni" panose="020B0604020202020204" pitchFamily="2" charset="-79"/>
              </a:rPr>
              <a:t>• Accountability:  The security goal that generates the requirement for actions</a:t>
            </a:r>
          </a:p>
          <a:p>
            <a:r>
              <a:rPr lang="en-US" baseline="0" dirty="0">
                <a:solidFill>
                  <a:srgbClr val="FF0000"/>
                </a:solidFill>
                <a:highlight>
                  <a:srgbClr val="FFFF00"/>
                </a:highlight>
                <a:latin typeface="Aharoni" panose="020B0604020202020204" pitchFamily="2" charset="-79"/>
                <a:ea typeface="ＭＳ Ｐゴシック" pitchFamily="-1" charset="-128"/>
                <a:cs typeface="Aharoni" panose="020B0604020202020204" pitchFamily="2" charset="-79"/>
              </a:rPr>
              <a:t>of an entity to be traced uniquely to that entity. This supports nonrepudiation,</a:t>
            </a:r>
          </a:p>
          <a:p>
            <a:r>
              <a:rPr lang="en-US" baseline="0" dirty="0">
                <a:solidFill>
                  <a:srgbClr val="FF0000"/>
                </a:solidFill>
                <a:highlight>
                  <a:srgbClr val="FFFF00"/>
                </a:highlight>
                <a:latin typeface="Aharoni" panose="020B0604020202020204" pitchFamily="2" charset="-79"/>
                <a:ea typeface="ＭＳ Ｐゴシック" pitchFamily="-1" charset="-128"/>
                <a:cs typeface="Aharoni" panose="020B0604020202020204" pitchFamily="2" charset="-79"/>
              </a:rPr>
              <a:t>deterrence, fault isolation, intrusion detection and prevention, and after action</a:t>
            </a:r>
          </a:p>
          <a:p>
            <a:r>
              <a:rPr lang="en-US" baseline="0" dirty="0">
                <a:solidFill>
                  <a:srgbClr val="FF0000"/>
                </a:solidFill>
                <a:highlight>
                  <a:srgbClr val="FFFF00"/>
                </a:highlight>
                <a:latin typeface="Aharoni" panose="020B0604020202020204" pitchFamily="2" charset="-79"/>
                <a:ea typeface="ＭＳ Ｐゴシック" pitchFamily="-1" charset="-128"/>
                <a:cs typeface="Aharoni" panose="020B0604020202020204" pitchFamily="2" charset="-79"/>
              </a:rPr>
              <a:t>recovery and legal action. Because truly secure systems are not yet an</a:t>
            </a:r>
          </a:p>
          <a:p>
            <a:r>
              <a:rPr lang="en-US" baseline="0" dirty="0">
                <a:solidFill>
                  <a:srgbClr val="FF0000"/>
                </a:solidFill>
                <a:highlight>
                  <a:srgbClr val="FFFF00"/>
                </a:highlight>
                <a:latin typeface="Aharoni" panose="020B0604020202020204" pitchFamily="2" charset="-79"/>
                <a:ea typeface="ＭＳ Ｐゴシック" pitchFamily="-1" charset="-128"/>
                <a:cs typeface="Aharoni" panose="020B0604020202020204" pitchFamily="2" charset="-79"/>
              </a:rPr>
              <a:t>achievable goal, we must be able to trace a security breach to a responsible</a:t>
            </a:r>
          </a:p>
          <a:p>
            <a:r>
              <a:rPr lang="en-US" baseline="0" dirty="0">
                <a:solidFill>
                  <a:srgbClr val="FF0000"/>
                </a:solidFill>
                <a:highlight>
                  <a:srgbClr val="FFFF00"/>
                </a:highlight>
                <a:latin typeface="Aharoni" panose="020B0604020202020204" pitchFamily="2" charset="-79"/>
                <a:ea typeface="ＭＳ Ｐゴシック" pitchFamily="-1" charset="-128"/>
                <a:cs typeface="Aharoni" panose="020B0604020202020204" pitchFamily="2" charset="-79"/>
              </a:rPr>
              <a:t>party. Systems must keep records of their activities to permit later forensic</a:t>
            </a:r>
          </a:p>
          <a:p>
            <a:r>
              <a:rPr lang="en-US" baseline="0" dirty="0">
                <a:solidFill>
                  <a:srgbClr val="FF0000"/>
                </a:solidFill>
                <a:highlight>
                  <a:srgbClr val="FFFF00"/>
                </a:highlight>
                <a:latin typeface="Aharoni" panose="020B0604020202020204" pitchFamily="2" charset="-79"/>
                <a:ea typeface="ＭＳ Ｐゴシック" pitchFamily="-1" charset="-128"/>
                <a:cs typeface="Aharoni" panose="020B0604020202020204" pitchFamily="2" charset="-79"/>
              </a:rPr>
              <a:t>analysis to trace security breaches or to aid in transaction disputes.</a:t>
            </a:r>
          </a:p>
          <a:p>
            <a:endParaRPr lang="en-US" dirty="0">
              <a:latin typeface="Arial" pitchFamily="-1" charset="0"/>
              <a:ea typeface="Arial" pitchFamily="-1" charset="0"/>
              <a:cs typeface="Arial" pitchFamily="-1"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769711" rtl="0" eaLnBrk="0" fontAlgn="base" latinLnBrk="0" hangingPunct="0">
              <a:lnSpc>
                <a:spcPct val="100000"/>
              </a:lnSpc>
              <a:spcBef>
                <a:spcPct val="0"/>
              </a:spcBef>
              <a:spcAft>
                <a:spcPct val="0"/>
              </a:spcAft>
              <a:buClrTx/>
              <a:buSzTx/>
              <a:buFontTx/>
              <a:buNone/>
              <a:tabLst/>
              <a:defRPr/>
            </a:pPr>
            <a:fld id="{A391B448-F9E5-4ABE-801A-16C174623F15}" type="slidenum">
              <a:rPr kumimoji="0" lang="en-AU" altLang="ar-SA" sz="1000" b="0" i="1" u="none" strike="noStrike" kern="1200" cap="none" spc="0" normalizeH="0" baseline="0" noProof="0" smtClean="0">
                <a:ln>
                  <a:noFill/>
                </a:ln>
                <a:solidFill>
                  <a:srgbClr val="000000"/>
                </a:solidFill>
                <a:effectLst/>
                <a:uLnTx/>
                <a:uFillTx/>
                <a:latin typeface="Times New Roman" pitchFamily="18" charset="0"/>
                <a:ea typeface="+mn-ea"/>
                <a:cs typeface="Arial" panose="020B0604020202020204" pitchFamily="34" charset="0"/>
              </a:rPr>
              <a:pPr marL="0" marR="0" lvl="0" indent="0" algn="r" defTabSz="769711" rtl="0" eaLnBrk="0" fontAlgn="base" latinLnBrk="0" hangingPunct="0">
                <a:lnSpc>
                  <a:spcPct val="100000"/>
                </a:lnSpc>
                <a:spcBef>
                  <a:spcPct val="0"/>
                </a:spcBef>
                <a:spcAft>
                  <a:spcPct val="0"/>
                </a:spcAft>
                <a:buClrTx/>
                <a:buSzTx/>
                <a:buFontTx/>
                <a:buNone/>
                <a:tabLst/>
                <a:defRPr/>
              </a:pPr>
              <a:t>1</a:t>
            </a:fld>
            <a:endParaRPr kumimoji="0" lang="en-AU" altLang="ar-SA" sz="1000" b="0" i="1" u="none" strike="noStrike" kern="1200" cap="none" spc="0" normalizeH="0" baseline="0" noProof="0">
              <a:ln>
                <a:noFill/>
              </a:ln>
              <a:solidFill>
                <a:srgbClr val="000000"/>
              </a:solidFill>
              <a:effectLst/>
              <a:uLnTx/>
              <a:uFillTx/>
              <a:latin typeface="Times New Roman" pitchFamily="18" charset="0"/>
              <a:ea typeface="+mn-ea"/>
              <a:cs typeface="Arial" panose="020B0604020202020204" pitchFamily="34" charset="0"/>
            </a:endParaRPr>
          </a:p>
        </p:txBody>
      </p:sp>
    </p:spTree>
    <p:extLst>
      <p:ext uri="{BB962C8B-B14F-4D97-AF65-F5344CB8AC3E}">
        <p14:creationId xmlns:p14="http://schemas.microsoft.com/office/powerpoint/2010/main" val="71398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b="0" kern="1200" baseline="0" dirty="0">
                <a:solidFill>
                  <a:schemeClr val="tx1"/>
                </a:solidFill>
                <a:latin typeface="Arial" charset="0"/>
                <a:ea typeface="ＭＳ Ｐゴシック" charset="-128"/>
                <a:cs typeface="ＭＳ Ｐゴシック" charset="-128"/>
              </a:rPr>
              <a:t> Figure 1.4, based on a figure in [DIMI07], is an example of an attack tree</a:t>
            </a:r>
          </a:p>
          <a:p>
            <a:r>
              <a:rPr lang="en-US" sz="1200" b="0" kern="1200" baseline="0" dirty="0">
                <a:solidFill>
                  <a:schemeClr val="tx1"/>
                </a:solidFill>
                <a:latin typeface="Arial" charset="0"/>
                <a:ea typeface="ＭＳ Ｐゴシック" charset="-128"/>
                <a:cs typeface="ＭＳ Ｐゴシック" charset="-128"/>
              </a:rPr>
              <a:t>analysis for an Internet banking authentication application. The root of the tree is</a:t>
            </a:r>
          </a:p>
          <a:p>
            <a:r>
              <a:rPr lang="en-US" sz="1200" b="0" kern="1200" baseline="0" dirty="0">
                <a:solidFill>
                  <a:schemeClr val="tx1"/>
                </a:solidFill>
                <a:latin typeface="Arial" charset="0"/>
                <a:ea typeface="ＭＳ Ｐゴシック" charset="-128"/>
                <a:cs typeface="ＭＳ Ｐゴシック" charset="-128"/>
              </a:rPr>
              <a:t>the objective of the attacker, which is to compromise a user’s account. The shaded</a:t>
            </a:r>
          </a:p>
          <a:p>
            <a:r>
              <a:rPr lang="en-US" sz="1200" b="0" kern="1200" baseline="0" dirty="0">
                <a:solidFill>
                  <a:schemeClr val="tx1"/>
                </a:solidFill>
                <a:latin typeface="Arial" charset="0"/>
                <a:ea typeface="ＭＳ Ｐゴシック" charset="-128"/>
                <a:cs typeface="ＭＳ Ｐゴシック" charset="-128"/>
              </a:rPr>
              <a:t>boxes on the tree are the leaf nodes, which represent events that comprise the</a:t>
            </a:r>
          </a:p>
          <a:p>
            <a:r>
              <a:rPr lang="en-US" sz="1200" b="0" kern="1200" baseline="0" dirty="0">
                <a:solidFill>
                  <a:schemeClr val="tx1"/>
                </a:solidFill>
                <a:latin typeface="Arial" charset="0"/>
                <a:ea typeface="ＭＳ Ｐゴシック" charset="-128"/>
                <a:cs typeface="ＭＳ Ｐゴシック" charset="-128"/>
              </a:rPr>
              <a:t>attacks. Note that in this tree, all the nodes other than leaf nodes are OR-nodes.</a:t>
            </a:r>
          </a:p>
          <a:p>
            <a:r>
              <a:rPr lang="en-US" sz="1200" b="0" kern="1200" baseline="0" dirty="0">
                <a:solidFill>
                  <a:schemeClr val="tx1"/>
                </a:solidFill>
                <a:latin typeface="Arial" charset="0"/>
                <a:ea typeface="ＭＳ Ｐゴシック" charset="-128"/>
                <a:cs typeface="ＭＳ Ｐゴシック" charset="-128"/>
              </a:rPr>
              <a:t>The analysis to generate this tree considered the three components involved in</a:t>
            </a:r>
          </a:p>
          <a:p>
            <a:r>
              <a:rPr lang="en-US" sz="1200" b="0" kern="1200" baseline="0" dirty="0">
                <a:solidFill>
                  <a:schemeClr val="tx1"/>
                </a:solidFill>
                <a:latin typeface="Arial" charset="0"/>
                <a:ea typeface="ＭＳ Ｐゴシック" charset="-128"/>
                <a:cs typeface="ＭＳ Ｐゴシック" charset="-128"/>
              </a:rPr>
              <a:t>authentication:</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User terminal and user (UT/U): These attacks target the user equipment,</a:t>
            </a:r>
          </a:p>
          <a:p>
            <a:r>
              <a:rPr lang="en-US" sz="1200" b="0" kern="1200" baseline="0" dirty="0">
                <a:solidFill>
                  <a:schemeClr val="tx1"/>
                </a:solidFill>
                <a:latin typeface="Arial" charset="0"/>
                <a:ea typeface="ＭＳ Ｐゴシック" charset="-128"/>
                <a:cs typeface="ＭＳ Ｐゴシック" charset="-128"/>
              </a:rPr>
              <a:t>including the tokens that may be involved, such as smartcards or other password</a:t>
            </a:r>
          </a:p>
          <a:p>
            <a:r>
              <a:rPr lang="en-US" sz="1200" b="0" kern="1200" baseline="0" dirty="0">
                <a:solidFill>
                  <a:schemeClr val="tx1"/>
                </a:solidFill>
                <a:latin typeface="Arial" charset="0"/>
                <a:ea typeface="ＭＳ Ｐゴシック" charset="-128"/>
                <a:cs typeface="ＭＳ Ｐゴシック" charset="-128"/>
              </a:rPr>
              <a:t>generators, as well as the actions of the user.</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Communications channel (CC): This type of attack focuses on communication</a:t>
            </a:r>
          </a:p>
          <a:p>
            <a:r>
              <a:rPr lang="en-US" sz="1200" b="0" kern="1200" baseline="0" dirty="0">
                <a:solidFill>
                  <a:schemeClr val="tx1"/>
                </a:solidFill>
                <a:latin typeface="Arial" charset="0"/>
                <a:ea typeface="ＭＳ Ｐゴシック" charset="-128"/>
                <a:cs typeface="ＭＳ Ｐゴシック" charset="-128"/>
              </a:rPr>
              <a:t>links.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Internet banking server (IBS): These types of attacks are offline attacks against</a:t>
            </a:r>
          </a:p>
          <a:p>
            <a:r>
              <a:rPr lang="en-US" sz="1200" b="0" kern="1200" baseline="0" dirty="0">
                <a:solidFill>
                  <a:schemeClr val="tx1"/>
                </a:solidFill>
                <a:latin typeface="Arial" charset="0"/>
                <a:ea typeface="ＭＳ Ｐゴシック" charset="-128"/>
                <a:cs typeface="ＭＳ Ｐゴシック" charset="-128"/>
              </a:rPr>
              <a:t>the servers that host the Internet banking application.</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Five overall attack strategies can be identified, each of which exploits one or</a:t>
            </a:r>
          </a:p>
          <a:p>
            <a:r>
              <a:rPr lang="en-US" sz="1200" b="0" kern="1200" baseline="0" dirty="0">
                <a:solidFill>
                  <a:schemeClr val="tx1"/>
                </a:solidFill>
                <a:latin typeface="Arial" charset="0"/>
                <a:ea typeface="ＭＳ Ｐゴシック" charset="-128"/>
                <a:cs typeface="ＭＳ Ｐゴシック" charset="-128"/>
              </a:rPr>
              <a:t>more of the three components. The five strategies are as follows: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User credential compromise:  This strategy can be used against many elements</a:t>
            </a:r>
          </a:p>
          <a:p>
            <a:r>
              <a:rPr lang="en-US" sz="1200" b="0" kern="1200" baseline="0" dirty="0">
                <a:solidFill>
                  <a:schemeClr val="tx1"/>
                </a:solidFill>
                <a:latin typeface="Arial" charset="0"/>
                <a:ea typeface="ＭＳ Ｐゴシック" charset="-128"/>
                <a:cs typeface="ＭＳ Ｐゴシック" charset="-128"/>
              </a:rPr>
              <a:t>of the attack surface. There are procedural attacks, such as monitoring</a:t>
            </a:r>
          </a:p>
          <a:p>
            <a:r>
              <a:rPr lang="en-US" sz="1200" b="0" kern="1200" baseline="0" dirty="0">
                <a:solidFill>
                  <a:schemeClr val="tx1"/>
                </a:solidFill>
                <a:latin typeface="Arial" charset="0"/>
                <a:ea typeface="ＭＳ Ｐゴシック" charset="-128"/>
                <a:cs typeface="ＭＳ Ｐゴシック" charset="-128"/>
              </a:rPr>
              <a:t>a user’s action to observe a PIN or other credential, or theft of the user’s</a:t>
            </a:r>
          </a:p>
          <a:p>
            <a:r>
              <a:rPr lang="en-US" sz="1200" b="0" kern="1200" baseline="0" dirty="0">
                <a:solidFill>
                  <a:schemeClr val="tx1"/>
                </a:solidFill>
                <a:latin typeface="Arial" charset="0"/>
                <a:ea typeface="ＭＳ Ｐゴシック" charset="-128"/>
                <a:cs typeface="ＭＳ Ｐゴシック" charset="-128"/>
              </a:rPr>
              <a:t>token or handwritten notes. An adversary may also compromise token</a:t>
            </a:r>
          </a:p>
          <a:p>
            <a:r>
              <a:rPr lang="en-US" sz="1200" b="0" kern="1200" baseline="0" dirty="0">
                <a:solidFill>
                  <a:schemeClr val="tx1"/>
                </a:solidFill>
                <a:latin typeface="Arial" charset="0"/>
                <a:ea typeface="ＭＳ Ｐゴシック" charset="-128"/>
                <a:cs typeface="ＭＳ Ｐゴシック" charset="-128"/>
              </a:rPr>
              <a:t>information using a variety of token attack tools, such as hacking the smartcard</a:t>
            </a:r>
          </a:p>
          <a:p>
            <a:r>
              <a:rPr lang="en-US" sz="1200" b="0" kern="1200" baseline="0" dirty="0">
                <a:solidFill>
                  <a:schemeClr val="tx1"/>
                </a:solidFill>
                <a:latin typeface="Arial" charset="0"/>
                <a:ea typeface="ＭＳ Ｐゴシック" charset="-128"/>
                <a:cs typeface="ＭＳ Ｐゴシック" charset="-128"/>
              </a:rPr>
              <a:t>or using a brute force approach to guess the PIN. Another possible</a:t>
            </a:r>
          </a:p>
          <a:p>
            <a:r>
              <a:rPr lang="en-US" sz="1200" b="0" kern="1200" baseline="0" dirty="0">
                <a:solidFill>
                  <a:schemeClr val="tx1"/>
                </a:solidFill>
                <a:latin typeface="Arial" charset="0"/>
                <a:ea typeface="ＭＳ Ｐゴシック" charset="-128"/>
                <a:cs typeface="ＭＳ Ｐゴシック" charset="-128"/>
              </a:rPr>
              <a:t>strategy is to embed malicious software to compromise the user’s login and</a:t>
            </a:r>
          </a:p>
          <a:p>
            <a:r>
              <a:rPr lang="en-US" sz="1200" b="0" kern="1200" baseline="0" dirty="0">
                <a:solidFill>
                  <a:schemeClr val="tx1"/>
                </a:solidFill>
                <a:latin typeface="Arial" charset="0"/>
                <a:ea typeface="ＭＳ Ｐゴシック" charset="-128"/>
                <a:cs typeface="ＭＳ Ｐゴシック" charset="-128"/>
              </a:rPr>
              <a:t>password. An adversary may also attempt to obtain credential information</a:t>
            </a:r>
          </a:p>
          <a:p>
            <a:r>
              <a:rPr lang="en-US" sz="1200" b="0" kern="1200" baseline="0" dirty="0">
                <a:solidFill>
                  <a:schemeClr val="tx1"/>
                </a:solidFill>
                <a:latin typeface="Arial" charset="0"/>
                <a:ea typeface="ＭＳ Ｐゴシック" charset="-128"/>
                <a:cs typeface="ＭＳ Ｐゴシック" charset="-128"/>
              </a:rPr>
              <a:t>via the communication channel (sniffing). Finally, an adversary may use</a:t>
            </a:r>
          </a:p>
          <a:p>
            <a:r>
              <a:rPr lang="en-US" sz="1200" b="0" kern="1200" baseline="0" dirty="0">
                <a:solidFill>
                  <a:schemeClr val="tx1"/>
                </a:solidFill>
                <a:latin typeface="Arial" charset="0"/>
                <a:ea typeface="ＭＳ Ｐゴシック" charset="-128"/>
                <a:cs typeface="ＭＳ Ｐゴシック" charset="-128"/>
              </a:rPr>
              <a:t>various means to engage in communication with the target user, as shown</a:t>
            </a:r>
          </a:p>
          <a:p>
            <a:r>
              <a:rPr lang="en-US" sz="1200" b="0" kern="1200" baseline="0" dirty="0">
                <a:solidFill>
                  <a:schemeClr val="tx1"/>
                </a:solidFill>
                <a:latin typeface="Arial" charset="0"/>
                <a:ea typeface="ＭＳ Ｐゴシック" charset="-128"/>
                <a:cs typeface="ＭＳ Ｐゴシック" charset="-128"/>
              </a:rPr>
              <a:t>in Figure 1.4.</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Injection of commands:  In this type of attack, the attacker is able to intercept</a:t>
            </a:r>
          </a:p>
          <a:p>
            <a:r>
              <a:rPr lang="en-US" sz="1200" b="0" kern="1200" baseline="0" dirty="0">
                <a:solidFill>
                  <a:schemeClr val="tx1"/>
                </a:solidFill>
                <a:latin typeface="Arial" charset="0"/>
                <a:ea typeface="ＭＳ Ｐゴシック" charset="-128"/>
                <a:cs typeface="ＭＳ Ｐゴシック" charset="-128"/>
              </a:rPr>
              <a:t>communication between the UT and the IBS. Various schemes can be used</a:t>
            </a:r>
          </a:p>
          <a:p>
            <a:r>
              <a:rPr lang="en-US" sz="1200" b="0" kern="1200" baseline="0" dirty="0">
                <a:solidFill>
                  <a:schemeClr val="tx1"/>
                </a:solidFill>
                <a:latin typeface="Arial" charset="0"/>
                <a:ea typeface="ＭＳ Ｐゴシック" charset="-128"/>
                <a:cs typeface="ＭＳ Ｐゴシック" charset="-128"/>
              </a:rPr>
              <a:t>to be able to impersonate the valid user and so gain access to the banking</a:t>
            </a:r>
          </a:p>
          <a:p>
            <a:r>
              <a:rPr lang="en-US" sz="1200" b="0" kern="1200" baseline="0" dirty="0">
                <a:solidFill>
                  <a:schemeClr val="tx1"/>
                </a:solidFill>
                <a:latin typeface="Arial" charset="0"/>
                <a:ea typeface="ＭＳ Ｐゴシック" charset="-128"/>
                <a:cs typeface="ＭＳ Ｐゴシック" charset="-128"/>
              </a:rPr>
              <a:t>system.</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User credential guessing:  It is reported in [HILT06] that brute force attacks</a:t>
            </a:r>
          </a:p>
          <a:p>
            <a:r>
              <a:rPr lang="en-US" sz="1200" b="0" kern="1200" baseline="0" dirty="0">
                <a:solidFill>
                  <a:schemeClr val="tx1"/>
                </a:solidFill>
                <a:latin typeface="Arial" charset="0"/>
                <a:ea typeface="ＭＳ Ｐゴシック" charset="-128"/>
                <a:cs typeface="ＭＳ Ｐゴシック" charset="-128"/>
              </a:rPr>
              <a:t>against some banking authentication schemes are feasible by sending random</a:t>
            </a:r>
          </a:p>
          <a:p>
            <a:r>
              <a:rPr lang="en-US" sz="1200" b="0" kern="1200" baseline="0" dirty="0">
                <a:solidFill>
                  <a:schemeClr val="tx1"/>
                </a:solidFill>
                <a:latin typeface="Arial" charset="0"/>
                <a:ea typeface="ＭＳ Ｐゴシック" charset="-128"/>
                <a:cs typeface="ＭＳ Ｐゴシック" charset="-128"/>
              </a:rPr>
              <a:t>usernames and passwords. The attack mechanism is based on distributed</a:t>
            </a:r>
          </a:p>
          <a:p>
            <a:r>
              <a:rPr lang="en-US" sz="1200" b="0" kern="1200" baseline="0" dirty="0">
                <a:solidFill>
                  <a:schemeClr val="tx1"/>
                </a:solidFill>
                <a:latin typeface="Arial" charset="0"/>
                <a:ea typeface="ＭＳ Ｐゴシック" charset="-128"/>
                <a:cs typeface="ＭＳ Ｐゴシック" charset="-128"/>
              </a:rPr>
              <a:t>zombie personal computers, hosting automated programs for username- or</a:t>
            </a:r>
          </a:p>
          <a:p>
            <a:r>
              <a:rPr lang="en-US" sz="1200" b="0" kern="1200" baseline="0" dirty="0">
                <a:solidFill>
                  <a:schemeClr val="tx1"/>
                </a:solidFill>
                <a:latin typeface="Arial" charset="0"/>
                <a:ea typeface="ＭＳ Ｐゴシック" charset="-128"/>
                <a:cs typeface="ＭＳ Ｐゴシック" charset="-128"/>
              </a:rPr>
              <a:t>password-based calculation.</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Security policy violation:  For example, violating the bank’s security policy</a:t>
            </a:r>
          </a:p>
          <a:p>
            <a:r>
              <a:rPr lang="en-US" sz="1200" b="0" kern="1200" baseline="0" dirty="0">
                <a:solidFill>
                  <a:schemeClr val="tx1"/>
                </a:solidFill>
                <a:latin typeface="Arial" charset="0"/>
                <a:ea typeface="ＭＳ Ｐゴシック" charset="-128"/>
                <a:cs typeface="ＭＳ Ｐゴシック" charset="-128"/>
              </a:rPr>
              <a:t>in combination with weak access control and logging mechanisms, an employee</a:t>
            </a:r>
          </a:p>
          <a:p>
            <a:r>
              <a:rPr lang="en-US" sz="1200" b="0" kern="1200" baseline="0" dirty="0">
                <a:solidFill>
                  <a:schemeClr val="tx1"/>
                </a:solidFill>
                <a:latin typeface="Arial" charset="0"/>
                <a:ea typeface="ＭＳ Ｐゴシック" charset="-128"/>
                <a:cs typeface="ＭＳ Ｐゴシック" charset="-128"/>
              </a:rPr>
              <a:t>may cause an internal security incident and expose a customer’s</a:t>
            </a:r>
          </a:p>
          <a:p>
            <a:r>
              <a:rPr lang="en-US" sz="1200" b="0" kern="1200" baseline="0" dirty="0">
                <a:solidFill>
                  <a:schemeClr val="tx1"/>
                </a:solidFill>
                <a:latin typeface="Arial" charset="0"/>
                <a:ea typeface="ＭＳ Ｐゴシック" charset="-128"/>
                <a:cs typeface="ＭＳ Ｐゴシック" charset="-128"/>
              </a:rPr>
              <a:t>account.</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Use of known authenticated session:  This type of attack persuades or forces</a:t>
            </a:r>
          </a:p>
          <a:p>
            <a:r>
              <a:rPr lang="en-US" sz="1200" b="0" kern="1200" baseline="0" dirty="0">
                <a:solidFill>
                  <a:schemeClr val="tx1"/>
                </a:solidFill>
                <a:latin typeface="Arial" charset="0"/>
                <a:ea typeface="ＭＳ Ｐゴシック" charset="-128"/>
                <a:cs typeface="ＭＳ Ｐゴシック" charset="-128"/>
              </a:rPr>
              <a:t>the user to connect to the IBS with a preset session ID. Once the user authenticates</a:t>
            </a:r>
          </a:p>
          <a:p>
            <a:r>
              <a:rPr lang="en-US" sz="1200" b="0" kern="1200" baseline="0" dirty="0">
                <a:solidFill>
                  <a:schemeClr val="tx1"/>
                </a:solidFill>
                <a:latin typeface="Arial" charset="0"/>
                <a:ea typeface="ＭＳ Ｐゴシック" charset="-128"/>
                <a:cs typeface="ＭＳ Ｐゴシック" charset="-128"/>
              </a:rPr>
              <a:t>to the server, the attacker may utilize the known session ID to send</a:t>
            </a:r>
          </a:p>
          <a:p>
            <a:r>
              <a:rPr lang="en-US" sz="1200" b="0" kern="1200" baseline="0" dirty="0">
                <a:solidFill>
                  <a:schemeClr val="tx1"/>
                </a:solidFill>
                <a:latin typeface="Arial" charset="0"/>
                <a:ea typeface="ＭＳ Ｐゴシック" charset="-128"/>
                <a:cs typeface="ＭＳ Ｐゴシック" charset="-128"/>
              </a:rPr>
              <a:t>packets to the IBS, spoofing the user’s identity.</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Figure 1.4 provides a thorough view of the different types of attacks on an</a:t>
            </a:r>
          </a:p>
          <a:p>
            <a:r>
              <a:rPr lang="en-US" sz="1200" b="0" kern="1200" baseline="0" dirty="0">
                <a:solidFill>
                  <a:schemeClr val="tx1"/>
                </a:solidFill>
                <a:latin typeface="Arial" charset="0"/>
                <a:ea typeface="ＭＳ Ｐゴシック" charset="-128"/>
                <a:cs typeface="ＭＳ Ｐゴシック" charset="-128"/>
              </a:rPr>
              <a:t>Internet banking authentication application. Using this tree as a starting point, security</a:t>
            </a:r>
          </a:p>
          <a:p>
            <a:r>
              <a:rPr lang="en-US" sz="1200" b="0" kern="1200" baseline="0" dirty="0">
                <a:solidFill>
                  <a:schemeClr val="tx1"/>
                </a:solidFill>
                <a:latin typeface="Arial" charset="0"/>
                <a:ea typeface="ＭＳ Ｐゴシック" charset="-128"/>
                <a:cs typeface="ＭＳ Ｐゴシック" charset="-128"/>
              </a:rPr>
              <a:t>analysts can assess the risk of each attack and, using the design principles outlined</a:t>
            </a:r>
          </a:p>
          <a:p>
            <a:r>
              <a:rPr lang="en-US" sz="1200" b="0" kern="1200" baseline="0" dirty="0">
                <a:solidFill>
                  <a:schemeClr val="tx1"/>
                </a:solidFill>
                <a:latin typeface="Arial" charset="0"/>
                <a:ea typeface="ＭＳ Ｐゴシック" charset="-128"/>
                <a:cs typeface="ＭＳ Ｐゴシック" charset="-128"/>
              </a:rPr>
              <a:t>in the preceding section, design a comprehensive security facility. [DIMO07]</a:t>
            </a:r>
          </a:p>
          <a:p>
            <a:r>
              <a:rPr lang="en-US" sz="1200" b="0" kern="1200" baseline="0" dirty="0">
                <a:solidFill>
                  <a:schemeClr val="tx1"/>
                </a:solidFill>
                <a:latin typeface="Arial" charset="0"/>
                <a:ea typeface="ＭＳ Ｐゴシック" charset="-128"/>
                <a:cs typeface="ＭＳ Ｐゴシック" charset="-128"/>
              </a:rPr>
              <a:t>provides a good account of the results of this design effort.</a:t>
            </a:r>
            <a:endParaRPr lang="en-US" b="0"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11</a:t>
            </a:fld>
            <a:endParaRPr lang="en-AU"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D7A896FB-C67D-694F-AB19-4BF09E693C14}" type="slidenum">
              <a:rPr lang="en-AU">
                <a:latin typeface="Arial" pitchFamily="-1" charset="0"/>
              </a:rPr>
              <a:pPr/>
              <a:t>12</a:t>
            </a:fld>
            <a:endParaRPr lang="en-AU">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b="0" kern="1200" baseline="0" dirty="0">
                <a:solidFill>
                  <a:schemeClr val="tx1"/>
                </a:solidFill>
                <a:latin typeface="Arial" charset="0"/>
                <a:ea typeface="ＭＳ Ｐゴシック" charset="-128"/>
                <a:cs typeface="ＭＳ Ｐゴシック" charset="-128"/>
              </a:rPr>
              <a:t>A model for much of what we will be discussing is captured, in very general terms, in</a:t>
            </a:r>
          </a:p>
          <a:p>
            <a:r>
              <a:rPr lang="en-US" sz="1200" b="0" kern="1200" baseline="0" dirty="0">
                <a:solidFill>
                  <a:schemeClr val="tx1"/>
                </a:solidFill>
                <a:latin typeface="Arial" charset="0"/>
                <a:ea typeface="ＭＳ Ｐゴシック" charset="-128"/>
                <a:cs typeface="ＭＳ Ｐゴシック" charset="-128"/>
              </a:rPr>
              <a:t>Figure 1.5. A message is to be transferred from one party to another across some sort</a:t>
            </a:r>
          </a:p>
          <a:p>
            <a:r>
              <a:rPr lang="en-US" sz="1200" b="0" kern="1200" baseline="0" dirty="0">
                <a:solidFill>
                  <a:schemeClr val="tx1"/>
                </a:solidFill>
                <a:latin typeface="Arial" charset="0"/>
                <a:ea typeface="ＭＳ Ｐゴシック" charset="-128"/>
                <a:cs typeface="ＭＳ Ｐゴシック" charset="-128"/>
              </a:rPr>
              <a:t>of Internet service. The two parties, who are the principals  in this transaction, must</a:t>
            </a:r>
          </a:p>
          <a:p>
            <a:r>
              <a:rPr lang="en-US" sz="1200" b="0" kern="1200" baseline="0" dirty="0">
                <a:solidFill>
                  <a:schemeClr val="tx1"/>
                </a:solidFill>
                <a:latin typeface="Arial" charset="0"/>
                <a:ea typeface="ＭＳ Ｐゴシック" charset="-128"/>
                <a:cs typeface="ＭＳ Ｐゴシック" charset="-128"/>
              </a:rPr>
              <a:t>cooperate for the exchange to take place. A logical information channel is established</a:t>
            </a:r>
          </a:p>
          <a:p>
            <a:r>
              <a:rPr lang="en-US" sz="1200" b="0" kern="1200" baseline="0" dirty="0">
                <a:solidFill>
                  <a:schemeClr val="tx1"/>
                </a:solidFill>
                <a:latin typeface="Arial" charset="0"/>
                <a:ea typeface="ＭＳ Ｐゴシック" charset="-128"/>
                <a:cs typeface="ＭＳ Ｐゴシック" charset="-128"/>
              </a:rPr>
              <a:t>by defining a route through the Internet from source to destination and by the cooperative</a:t>
            </a:r>
          </a:p>
          <a:p>
            <a:r>
              <a:rPr lang="en-US" sz="1200" b="0" kern="1200" baseline="0" dirty="0">
                <a:solidFill>
                  <a:schemeClr val="tx1"/>
                </a:solidFill>
                <a:latin typeface="Arial" charset="0"/>
                <a:ea typeface="ＭＳ Ｐゴシック" charset="-128"/>
                <a:cs typeface="ＭＳ Ｐゴシック" charset="-128"/>
              </a:rPr>
              <a:t>use of communication protocols (e.g., TCP/IP) by the two principals.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Security aspects come into play when it is necessary or desirable to protect the</a:t>
            </a:r>
          </a:p>
          <a:p>
            <a:r>
              <a:rPr lang="en-US" sz="1200" b="0" kern="1200" baseline="0" dirty="0">
                <a:solidFill>
                  <a:schemeClr val="tx1"/>
                </a:solidFill>
                <a:latin typeface="Arial" charset="0"/>
                <a:ea typeface="ＭＳ Ｐゴシック" charset="-128"/>
                <a:cs typeface="ＭＳ Ｐゴシック" charset="-128"/>
              </a:rPr>
              <a:t>information transmission from an opponent who may present a threat to confidentiality,</a:t>
            </a:r>
          </a:p>
          <a:p>
            <a:r>
              <a:rPr lang="en-US" sz="1200" b="0" kern="1200" baseline="0" dirty="0">
                <a:solidFill>
                  <a:schemeClr val="tx1"/>
                </a:solidFill>
                <a:latin typeface="Arial" charset="0"/>
                <a:ea typeface="ＭＳ Ｐゴシック" charset="-128"/>
                <a:cs typeface="ＭＳ Ｐゴシック" charset="-128"/>
              </a:rPr>
              <a:t>authenticity, and so on. All the techniques for providing security have two components: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A security-related transformation on the information to be sent. Examples</a:t>
            </a:r>
          </a:p>
          <a:p>
            <a:r>
              <a:rPr lang="en-US" sz="1200" b="0" kern="1200" baseline="0" dirty="0">
                <a:solidFill>
                  <a:schemeClr val="tx1"/>
                </a:solidFill>
                <a:latin typeface="Arial" charset="0"/>
                <a:ea typeface="ＭＳ Ｐゴシック" charset="-128"/>
                <a:cs typeface="ＭＳ Ｐゴシック" charset="-128"/>
              </a:rPr>
              <a:t>include the encryption of the message, which scrambles the message so that it</a:t>
            </a:r>
          </a:p>
          <a:p>
            <a:r>
              <a:rPr lang="en-US" sz="1200" b="0" kern="1200" baseline="0" dirty="0">
                <a:solidFill>
                  <a:schemeClr val="tx1"/>
                </a:solidFill>
                <a:latin typeface="Arial" charset="0"/>
                <a:ea typeface="ＭＳ Ｐゴシック" charset="-128"/>
                <a:cs typeface="ＭＳ Ｐゴシック" charset="-128"/>
              </a:rPr>
              <a:t>is unreadable by the opponent, and the addition of a code based on the contents</a:t>
            </a:r>
          </a:p>
          <a:p>
            <a:r>
              <a:rPr lang="en-US" sz="1200" b="0" kern="1200" baseline="0" dirty="0">
                <a:solidFill>
                  <a:schemeClr val="tx1"/>
                </a:solidFill>
                <a:latin typeface="Arial" charset="0"/>
                <a:ea typeface="ＭＳ Ｐゴシック" charset="-128"/>
                <a:cs typeface="ＭＳ Ｐゴシック" charset="-128"/>
              </a:rPr>
              <a:t>of the message, which can be used to verify the identity of the sender.</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Some secret information shared by the two principals and, it is hoped,</a:t>
            </a:r>
          </a:p>
          <a:p>
            <a:r>
              <a:rPr lang="en-US" sz="1200" b="0" kern="1200" baseline="0" dirty="0">
                <a:solidFill>
                  <a:schemeClr val="tx1"/>
                </a:solidFill>
                <a:latin typeface="Arial" charset="0"/>
                <a:ea typeface="ＭＳ Ｐゴシック" charset="-128"/>
                <a:cs typeface="ＭＳ Ｐゴシック" charset="-128"/>
              </a:rPr>
              <a:t>Unknown to the opponent. An example is an encryption key used in conjunction</a:t>
            </a:r>
          </a:p>
          <a:p>
            <a:r>
              <a:rPr lang="en-US" sz="1200" b="0" kern="1200" baseline="0" dirty="0">
                <a:solidFill>
                  <a:schemeClr val="tx1"/>
                </a:solidFill>
                <a:latin typeface="Arial" charset="0"/>
                <a:ea typeface="ＭＳ Ｐゴシック" charset="-128"/>
                <a:cs typeface="ＭＳ Ｐゴシック" charset="-128"/>
              </a:rPr>
              <a:t>with the transformation to scramble the message before transmission and unscramble it on reception.</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A trusted third party may be needed to achieve secure transmission. For</a:t>
            </a:r>
          </a:p>
          <a:p>
            <a:r>
              <a:rPr lang="en-US" sz="1200" b="0" kern="1200" baseline="0" dirty="0">
                <a:solidFill>
                  <a:schemeClr val="tx1"/>
                </a:solidFill>
                <a:latin typeface="Arial" charset="0"/>
                <a:ea typeface="ＭＳ Ｐゴシック" charset="-128"/>
                <a:cs typeface="ＭＳ Ｐゴシック" charset="-128"/>
              </a:rPr>
              <a:t>example, a third party may be responsible for distributing the secret information</a:t>
            </a:r>
          </a:p>
          <a:p>
            <a:r>
              <a:rPr lang="en-US" sz="1200" kern="1200" baseline="0" dirty="0">
                <a:solidFill>
                  <a:schemeClr val="tx1"/>
                </a:solidFill>
                <a:latin typeface="Arial" charset="0"/>
                <a:ea typeface="ＭＳ Ｐゴシック" charset="-128"/>
                <a:cs typeface="ＭＳ Ｐゴシック" charset="-128"/>
              </a:rPr>
              <a:t> to the two principals while keeping it from any opponent. Or a third party may be</a:t>
            </a:r>
          </a:p>
          <a:p>
            <a:r>
              <a:rPr lang="en-US" sz="1200" kern="1200" baseline="0" dirty="0">
                <a:solidFill>
                  <a:schemeClr val="tx1"/>
                </a:solidFill>
                <a:latin typeface="Arial" charset="0"/>
                <a:ea typeface="ＭＳ Ｐゴシック" charset="-128"/>
                <a:cs typeface="ＭＳ Ｐゴシック" charset="-128"/>
              </a:rPr>
              <a:t>needed to arbitrate disputes between the two principals concerning the authenticity</a:t>
            </a:r>
          </a:p>
          <a:p>
            <a:r>
              <a:rPr lang="en-US" sz="1200" kern="1200" baseline="0" dirty="0">
                <a:solidFill>
                  <a:schemeClr val="tx1"/>
                </a:solidFill>
                <a:latin typeface="Arial" charset="0"/>
                <a:ea typeface="ＭＳ Ｐゴシック" charset="-128"/>
                <a:cs typeface="ＭＳ Ｐゴシック" charset="-128"/>
              </a:rPr>
              <a:t>of a message transmission.</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This general model shows that there are four basic tasks in designing a particular</a:t>
            </a:r>
          </a:p>
          <a:p>
            <a:r>
              <a:rPr lang="en-US" sz="1200" kern="1200" baseline="0" dirty="0">
                <a:solidFill>
                  <a:schemeClr val="tx1"/>
                </a:solidFill>
                <a:latin typeface="Arial" charset="0"/>
                <a:ea typeface="ＭＳ Ｐゴシック" charset="-128"/>
                <a:cs typeface="ＭＳ Ｐゴシック" charset="-128"/>
              </a:rPr>
              <a:t>security service: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1.  Design an algorithm for performing the security-related transformation. The</a:t>
            </a:r>
          </a:p>
          <a:p>
            <a:r>
              <a:rPr lang="en-US" sz="1200" kern="1200" baseline="0" dirty="0">
                <a:solidFill>
                  <a:schemeClr val="tx1"/>
                </a:solidFill>
                <a:latin typeface="Arial" charset="0"/>
                <a:ea typeface="ＭＳ Ｐゴシック" charset="-128"/>
                <a:cs typeface="ＭＳ Ｐゴシック" charset="-128"/>
              </a:rPr>
              <a:t>algorithm should be such that an opponent cannot defeat its purpose.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2.  Generate the secret information to be used with the algorithm.</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3.  Develop methods for the distribution and sharing of the secret information.</a:t>
            </a:r>
          </a:p>
          <a:p>
            <a:pPr marL="228600" indent="-228600">
              <a:buAutoNum type="arabicPeriod" startAt="4"/>
            </a:pPr>
            <a:endParaRPr lang="en-US" sz="1200" kern="1200" baseline="0" dirty="0">
              <a:solidFill>
                <a:schemeClr val="tx1"/>
              </a:solidFill>
              <a:latin typeface="Arial" charset="0"/>
              <a:ea typeface="ＭＳ Ｐゴシック" charset="-128"/>
              <a:cs typeface="ＭＳ Ｐゴシック" charset="-128"/>
            </a:endParaRPr>
          </a:p>
          <a:p>
            <a:pPr marL="228600" indent="-228600">
              <a:buAutoNum type="arabicPeriod" startAt="4"/>
            </a:pPr>
            <a:r>
              <a:rPr lang="en-US" sz="1200" kern="1200" baseline="0" dirty="0">
                <a:solidFill>
                  <a:schemeClr val="tx1"/>
                </a:solidFill>
                <a:latin typeface="Arial" charset="0"/>
                <a:ea typeface="ＭＳ Ｐゴシック" charset="-128"/>
                <a:cs typeface="ＭＳ Ｐゴシック" charset="-128"/>
              </a:rPr>
              <a:t>Specify a protocol to be used by the two principals that makes use of the</a:t>
            </a:r>
          </a:p>
          <a:p>
            <a:pPr marL="228600" indent="-228600">
              <a:buAutoNum type="arabicPeriod" startAt="4"/>
            </a:pPr>
            <a:endParaRPr lang="en-US" sz="1200" kern="1200" baseline="0" dirty="0">
              <a:solidFill>
                <a:schemeClr val="tx1"/>
              </a:solidFill>
              <a:latin typeface="Arial" charset="0"/>
              <a:ea typeface="ＭＳ Ｐゴシック" charset="-128"/>
              <a:cs typeface="ＭＳ Ｐゴシック" charset="-128"/>
            </a:endParaRPr>
          </a:p>
          <a:p>
            <a:pPr marL="228600" indent="-228600">
              <a:buAutoNum type="arabicPeriod" startAt="4"/>
            </a:pPr>
            <a:r>
              <a:rPr lang="en-US" sz="1200" kern="1200" baseline="0" dirty="0">
                <a:solidFill>
                  <a:schemeClr val="tx1"/>
                </a:solidFill>
                <a:latin typeface="Arial" charset="0"/>
                <a:ea typeface="ＭＳ Ｐゴシック" charset="-128"/>
                <a:cs typeface="ＭＳ Ｐゴシック" charset="-128"/>
              </a:rPr>
              <a:t>security algorithm and the secret information to achieve a particular security</a:t>
            </a:r>
          </a:p>
          <a:p>
            <a:r>
              <a:rPr lang="en-US" sz="1200" kern="1200" baseline="0" dirty="0">
                <a:solidFill>
                  <a:schemeClr val="tx1"/>
                </a:solidFill>
                <a:latin typeface="Arial" charset="0"/>
                <a:ea typeface="ＭＳ Ｐゴシック" charset="-128"/>
                <a:cs typeface="ＭＳ Ｐゴシック" charset="-128"/>
              </a:rPr>
              <a:t>service.</a:t>
            </a:r>
            <a:endParaRPr lang="en-AU" b="0"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pPr>
              <a:defRPr/>
            </a:pPr>
            <a:r>
              <a:rPr lang="en-US" dirty="0"/>
              <a:t> Parts One through Five of this book concentrate on the types of security mechanisms</a:t>
            </a:r>
          </a:p>
          <a:p>
            <a:pPr>
              <a:defRPr/>
            </a:pPr>
            <a:r>
              <a:rPr lang="en-US" dirty="0"/>
              <a:t>and services that fit into the model shown in Figure 1.5. However, there are</a:t>
            </a:r>
          </a:p>
          <a:p>
            <a:pPr>
              <a:defRPr/>
            </a:pPr>
            <a:r>
              <a:rPr lang="en-US" dirty="0"/>
              <a:t>other security-related situations of interest that do not neatly fit this model but are</a:t>
            </a:r>
          </a:p>
          <a:p>
            <a:pPr>
              <a:defRPr/>
            </a:pPr>
            <a:r>
              <a:rPr lang="en-US" dirty="0"/>
              <a:t>considered in this book. A general model of these other situations is illustrated in</a:t>
            </a:r>
          </a:p>
          <a:p>
            <a:pPr>
              <a:defRPr/>
            </a:pPr>
            <a:r>
              <a:rPr lang="en-US" dirty="0"/>
              <a:t>Figure 1.6, which reflects a concern for protecting an information system from unwanted</a:t>
            </a:r>
          </a:p>
          <a:p>
            <a:pPr>
              <a:defRPr/>
            </a:pPr>
            <a:r>
              <a:rPr lang="en-US" dirty="0"/>
              <a:t>access. Most readers are familiar with the concerns caused by the existence</a:t>
            </a:r>
          </a:p>
          <a:p>
            <a:pPr>
              <a:defRPr/>
            </a:pPr>
            <a:r>
              <a:rPr lang="en-US" dirty="0"/>
              <a:t>of hackers, who attempt to penetrate systems that can be accessed over a network.</a:t>
            </a:r>
          </a:p>
          <a:p>
            <a:pPr>
              <a:defRPr/>
            </a:pPr>
            <a:r>
              <a:rPr lang="en-US" dirty="0"/>
              <a:t>The hacker can be someone who, with no malign intent, simply gets satisfaction</a:t>
            </a:r>
          </a:p>
          <a:p>
            <a:pPr>
              <a:defRPr/>
            </a:pPr>
            <a:r>
              <a:rPr lang="en-US" dirty="0"/>
              <a:t>from breaking and entering a computer system. The intruder can be a disgruntled</a:t>
            </a:r>
          </a:p>
          <a:p>
            <a:pPr>
              <a:defRPr/>
            </a:pPr>
            <a:r>
              <a:rPr lang="en-US" dirty="0"/>
              <a:t>employee who wishes to do damage or a criminal who seeks to exploit computer</a:t>
            </a:r>
          </a:p>
          <a:p>
            <a:pPr>
              <a:defRPr/>
            </a:pPr>
            <a:r>
              <a:rPr lang="en-US" dirty="0"/>
              <a:t>assets for financial gain (e.g., obtaining credit card numbers or performing illegal</a:t>
            </a:r>
          </a:p>
          <a:p>
            <a:pPr>
              <a:defRPr/>
            </a:pPr>
            <a:r>
              <a:rPr lang="en-US" dirty="0"/>
              <a:t>money transfers).</a:t>
            </a:r>
          </a:p>
        </p:txBody>
      </p:sp>
      <p:sp>
        <p:nvSpPr>
          <p:cNvPr id="73732" name="Slide Number Placeholder 3"/>
          <p:cNvSpPr>
            <a:spLocks noGrp="1"/>
          </p:cNvSpPr>
          <p:nvPr>
            <p:ph type="sldNum" sz="quarter" idx="5"/>
          </p:nvPr>
        </p:nvSpPr>
        <p:spPr>
          <a:noFill/>
        </p:spPr>
        <p:txBody>
          <a:bodyPr/>
          <a:lstStyle/>
          <a:p>
            <a:fld id="{2617559F-AEC0-5A41-A400-F4C7356D2B21}" type="slidenum">
              <a:rPr lang="en-AU" smtClean="0">
                <a:latin typeface="Arial" pitchFamily="-1" charset="0"/>
              </a:rPr>
              <a:pPr/>
              <a:t>13</a:t>
            </a:fld>
            <a:endParaRPr lang="en-AU">
              <a:latin typeface="Arial" pitchFamily="-1"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0" kern="1200" baseline="0" dirty="0">
                <a:solidFill>
                  <a:schemeClr val="tx1"/>
                </a:solidFill>
                <a:latin typeface="Arial" charset="0"/>
                <a:ea typeface="ＭＳ Ｐゴシック" charset="-128"/>
                <a:cs typeface="ＭＳ Ｐゴシック" charset="-128"/>
              </a:rPr>
              <a:t>Many of the security techniques and applications described in this book have been</a:t>
            </a:r>
          </a:p>
          <a:p>
            <a:r>
              <a:rPr lang="en-US" sz="1200" b="0" kern="1200" baseline="0" dirty="0">
                <a:solidFill>
                  <a:schemeClr val="tx1"/>
                </a:solidFill>
                <a:latin typeface="Arial" charset="0"/>
                <a:ea typeface="ＭＳ Ｐゴシック" charset="-128"/>
                <a:cs typeface="ＭＳ Ｐゴシック" charset="-128"/>
              </a:rPr>
              <a:t>specified as standards. Additionally, standards have been developed to cover management</a:t>
            </a:r>
          </a:p>
          <a:p>
            <a:r>
              <a:rPr lang="en-US" sz="1200" b="0" kern="1200" baseline="0" dirty="0">
                <a:solidFill>
                  <a:schemeClr val="tx1"/>
                </a:solidFill>
                <a:latin typeface="Arial" charset="0"/>
                <a:ea typeface="ＭＳ Ｐゴシック" charset="-128"/>
                <a:cs typeface="ＭＳ Ｐゴシック" charset="-128"/>
              </a:rPr>
              <a:t>practices and the overall architecture of security mechanisms and services.</a:t>
            </a:r>
          </a:p>
          <a:p>
            <a:r>
              <a:rPr lang="en-US" sz="1200" b="0" kern="1200" baseline="0" dirty="0">
                <a:solidFill>
                  <a:schemeClr val="tx1"/>
                </a:solidFill>
                <a:latin typeface="Arial" charset="0"/>
                <a:ea typeface="ＭＳ Ｐゴシック" charset="-128"/>
                <a:cs typeface="ＭＳ Ｐゴシック" charset="-128"/>
              </a:rPr>
              <a:t>Throughout this book, we describe the most important standards in use or that are</a:t>
            </a:r>
          </a:p>
          <a:p>
            <a:r>
              <a:rPr lang="en-US" sz="1200" b="0" kern="1200" baseline="0" dirty="0">
                <a:solidFill>
                  <a:schemeClr val="tx1"/>
                </a:solidFill>
                <a:latin typeface="Arial" charset="0"/>
                <a:ea typeface="ＭＳ Ｐゴシック" charset="-128"/>
                <a:cs typeface="ＭＳ Ｐゴシック" charset="-128"/>
              </a:rPr>
              <a:t>being developed for various aspects of cryptography and network security. Various</a:t>
            </a:r>
          </a:p>
          <a:p>
            <a:r>
              <a:rPr lang="en-US" sz="1200" b="0" kern="1200" baseline="0" dirty="0">
                <a:solidFill>
                  <a:schemeClr val="tx1"/>
                </a:solidFill>
                <a:latin typeface="Arial" charset="0"/>
                <a:ea typeface="ＭＳ Ｐゴシック" charset="-128"/>
                <a:cs typeface="ＭＳ Ｐゴシック" charset="-128"/>
              </a:rPr>
              <a:t>organizations have been involved in the development or promotion of these standards.</a:t>
            </a:r>
          </a:p>
          <a:p>
            <a:r>
              <a:rPr lang="en-US" sz="1200" b="0" kern="1200" baseline="0" dirty="0">
                <a:solidFill>
                  <a:schemeClr val="tx1"/>
                </a:solidFill>
                <a:latin typeface="Arial" charset="0"/>
                <a:ea typeface="ＭＳ Ｐゴシック" charset="-128"/>
                <a:cs typeface="ＭＳ Ｐゴシック" charset="-128"/>
              </a:rPr>
              <a:t>The most important (in the current context) of these organizations are as</a:t>
            </a:r>
          </a:p>
          <a:p>
            <a:r>
              <a:rPr lang="en-US" sz="1200" b="0" kern="1200" baseline="0" dirty="0">
                <a:solidFill>
                  <a:schemeClr val="tx1"/>
                </a:solidFill>
                <a:latin typeface="Arial" charset="0"/>
                <a:ea typeface="ＭＳ Ｐゴシック" charset="-128"/>
                <a:cs typeface="ＭＳ Ｐゴシック" charset="-128"/>
              </a:rPr>
              <a:t>follows: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National Institute of Standards and Technology:  NIST is a U.S. federal agency</a:t>
            </a:r>
          </a:p>
          <a:p>
            <a:r>
              <a:rPr lang="en-US" sz="1200" b="0" kern="1200" baseline="0" dirty="0">
                <a:solidFill>
                  <a:schemeClr val="tx1"/>
                </a:solidFill>
                <a:latin typeface="Arial" charset="0"/>
                <a:ea typeface="ＭＳ Ｐゴシック" charset="-128"/>
                <a:cs typeface="ＭＳ Ｐゴシック" charset="-128"/>
              </a:rPr>
              <a:t>that deals with measurement science, standards, and technology related to</a:t>
            </a:r>
          </a:p>
          <a:p>
            <a:r>
              <a:rPr lang="en-US" sz="1200" b="0" kern="1200" baseline="0" dirty="0">
                <a:solidFill>
                  <a:schemeClr val="tx1"/>
                </a:solidFill>
                <a:latin typeface="Arial" charset="0"/>
                <a:ea typeface="ＭＳ Ｐゴシック" charset="-128"/>
                <a:cs typeface="ＭＳ Ｐゴシック" charset="-128"/>
              </a:rPr>
              <a:t>U.S. government use and to the promotion of U.S. private-sector innovation.</a:t>
            </a:r>
          </a:p>
          <a:p>
            <a:r>
              <a:rPr lang="en-US" sz="1200" b="0" kern="1200" baseline="0" dirty="0">
                <a:solidFill>
                  <a:schemeClr val="tx1"/>
                </a:solidFill>
                <a:latin typeface="Arial" charset="0"/>
                <a:ea typeface="ＭＳ Ｐゴシック" charset="-128"/>
                <a:cs typeface="ＭＳ Ｐゴシック" charset="-128"/>
              </a:rPr>
              <a:t>Despite its national scope, NIST Federal Information Processing Standards</a:t>
            </a:r>
          </a:p>
          <a:p>
            <a:r>
              <a:rPr lang="en-US" sz="1200" b="0" kern="1200" baseline="0" dirty="0">
                <a:solidFill>
                  <a:schemeClr val="tx1"/>
                </a:solidFill>
                <a:latin typeface="Arial" charset="0"/>
                <a:ea typeface="ＭＳ Ｐゴシック" charset="-128"/>
                <a:cs typeface="ＭＳ Ｐゴシック" charset="-128"/>
              </a:rPr>
              <a:t>(FIPS) and Special Publications (SP) have a worldwide impact.</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Internet Society:  ISOC is a professional membership society with worldwide</a:t>
            </a:r>
          </a:p>
          <a:p>
            <a:r>
              <a:rPr lang="en-US" sz="1200" b="0" kern="1200" baseline="0" dirty="0">
                <a:solidFill>
                  <a:schemeClr val="tx1"/>
                </a:solidFill>
                <a:latin typeface="Arial" charset="0"/>
                <a:ea typeface="ＭＳ Ｐゴシック" charset="-128"/>
                <a:cs typeface="ＭＳ Ｐゴシック" charset="-128"/>
              </a:rPr>
              <a:t>organizational and individual membership. It provides leadership in</a:t>
            </a:r>
          </a:p>
          <a:p>
            <a:r>
              <a:rPr lang="en-US" sz="1200" b="0" kern="1200" baseline="0" dirty="0">
                <a:solidFill>
                  <a:schemeClr val="tx1"/>
                </a:solidFill>
                <a:latin typeface="Arial" charset="0"/>
                <a:ea typeface="ＭＳ Ｐゴシック" charset="-128"/>
                <a:cs typeface="ＭＳ Ｐゴシック" charset="-128"/>
              </a:rPr>
              <a:t>addressing issues that confront the future of the Internet and is the organization</a:t>
            </a:r>
          </a:p>
          <a:p>
            <a:r>
              <a:rPr lang="en-US" sz="1200" b="0" kern="1200" baseline="0" dirty="0">
                <a:solidFill>
                  <a:schemeClr val="tx1"/>
                </a:solidFill>
                <a:latin typeface="Arial" charset="0"/>
                <a:ea typeface="ＭＳ Ｐゴシック" charset="-128"/>
                <a:cs typeface="ＭＳ Ｐゴシック" charset="-128"/>
              </a:rPr>
              <a:t>home for the groups responsible for Internet infrastructure standards,</a:t>
            </a:r>
          </a:p>
          <a:p>
            <a:r>
              <a:rPr lang="en-US" sz="1200" b="0" kern="1200" baseline="0" dirty="0">
                <a:solidFill>
                  <a:schemeClr val="tx1"/>
                </a:solidFill>
                <a:latin typeface="Arial" charset="0"/>
                <a:ea typeface="ＭＳ Ｐゴシック" charset="-128"/>
                <a:cs typeface="ＭＳ Ｐゴシック" charset="-128"/>
              </a:rPr>
              <a:t>including the Internet Engineering Task Force (IETF) and the Internet</a:t>
            </a:r>
          </a:p>
          <a:p>
            <a:r>
              <a:rPr lang="en-US" sz="1200" b="0" kern="1200" baseline="0" dirty="0">
                <a:solidFill>
                  <a:schemeClr val="tx1"/>
                </a:solidFill>
                <a:latin typeface="Arial" charset="0"/>
                <a:ea typeface="ＭＳ Ｐゴシック" charset="-128"/>
                <a:cs typeface="ＭＳ Ｐゴシック" charset="-128"/>
              </a:rPr>
              <a:t>Architecture Board (IAB). These organizations develop Internet standards</a:t>
            </a:r>
          </a:p>
          <a:p>
            <a:r>
              <a:rPr lang="en-US" sz="1200" b="0" kern="1200" baseline="0" dirty="0">
                <a:solidFill>
                  <a:schemeClr val="tx1"/>
                </a:solidFill>
                <a:latin typeface="Arial" charset="0"/>
                <a:ea typeface="ＭＳ Ｐゴシック" charset="-128"/>
                <a:cs typeface="ＭＳ Ｐゴシック" charset="-128"/>
              </a:rPr>
              <a:t>and related specifications, all of which are published as Requests for</a:t>
            </a:r>
          </a:p>
          <a:p>
            <a:r>
              <a:rPr lang="en-US" sz="1200" b="0" kern="1200" baseline="0" dirty="0">
                <a:solidFill>
                  <a:schemeClr val="tx1"/>
                </a:solidFill>
                <a:latin typeface="Arial" charset="0"/>
                <a:ea typeface="ＭＳ Ｐゴシック" charset="-128"/>
                <a:cs typeface="ＭＳ Ｐゴシック" charset="-128"/>
              </a:rPr>
              <a:t>Comments (</a:t>
            </a:r>
            <a:r>
              <a:rPr lang="en-US" sz="1200" b="0" kern="1200" baseline="0" dirty="0" err="1">
                <a:solidFill>
                  <a:schemeClr val="tx1"/>
                </a:solidFill>
                <a:latin typeface="Arial" charset="0"/>
                <a:ea typeface="ＭＳ Ｐゴシック" charset="-128"/>
                <a:cs typeface="ＭＳ Ｐゴシック" charset="-128"/>
              </a:rPr>
              <a:t>RFCs</a:t>
            </a:r>
            <a:r>
              <a:rPr lang="en-US" sz="1200" b="0" kern="1200" baseline="0" dirty="0">
                <a:solidFill>
                  <a:schemeClr val="tx1"/>
                </a:solidFill>
                <a:latin typeface="Arial" charset="0"/>
                <a:ea typeface="ＭＳ Ｐゴシック" charset="-128"/>
                <a:cs typeface="ＭＳ Ｐゴシック" charset="-128"/>
              </a:rPr>
              <a:t>).</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ITU-T:  The International Telecommunication Union (ITU) is an international</a:t>
            </a:r>
          </a:p>
          <a:p>
            <a:r>
              <a:rPr lang="en-US" sz="1200" b="0" kern="1200" baseline="0" dirty="0">
                <a:solidFill>
                  <a:schemeClr val="tx1"/>
                </a:solidFill>
                <a:latin typeface="Arial" charset="0"/>
                <a:ea typeface="ＭＳ Ｐゴシック" charset="-128"/>
                <a:cs typeface="ＭＳ Ｐゴシック" charset="-128"/>
              </a:rPr>
              <a:t>organization within the United Nations System in which governments</a:t>
            </a:r>
          </a:p>
          <a:p>
            <a:r>
              <a:rPr lang="en-US" sz="1200" b="0" kern="1200" baseline="0" dirty="0">
                <a:solidFill>
                  <a:schemeClr val="tx1"/>
                </a:solidFill>
                <a:latin typeface="Arial" charset="0"/>
                <a:ea typeface="ＭＳ Ｐゴシック" charset="-128"/>
                <a:cs typeface="ＭＳ Ｐゴシック" charset="-128"/>
              </a:rPr>
              <a:t>and the private sector coordinate global telecom networks and services. The</a:t>
            </a:r>
          </a:p>
          <a:p>
            <a:r>
              <a:rPr lang="en-US" sz="1200" b="0" kern="1200" baseline="0" dirty="0">
                <a:solidFill>
                  <a:schemeClr val="tx1"/>
                </a:solidFill>
                <a:latin typeface="Arial" charset="0"/>
                <a:ea typeface="ＭＳ Ｐゴシック" charset="-128"/>
                <a:cs typeface="ＭＳ Ｐゴシック" charset="-128"/>
              </a:rPr>
              <a:t>ITU Telecommunication Standardization Sector (ITU-T) is one of the three</a:t>
            </a:r>
          </a:p>
          <a:p>
            <a:r>
              <a:rPr lang="en-US" sz="1200" b="0" kern="1200" baseline="0" dirty="0">
                <a:solidFill>
                  <a:schemeClr val="tx1"/>
                </a:solidFill>
                <a:latin typeface="Arial" charset="0"/>
                <a:ea typeface="ＭＳ Ｐゴシック" charset="-128"/>
                <a:cs typeface="ＭＳ Ｐゴシック" charset="-128"/>
              </a:rPr>
              <a:t>sectors of the ITU. ITU-T’s mission is the development of technical standards</a:t>
            </a:r>
          </a:p>
          <a:p>
            <a:r>
              <a:rPr lang="en-US" sz="1200" b="0" kern="1200" baseline="0" dirty="0">
                <a:solidFill>
                  <a:schemeClr val="tx1"/>
                </a:solidFill>
                <a:latin typeface="Arial" charset="0"/>
                <a:ea typeface="ＭＳ Ｐゴシック" charset="-128"/>
                <a:cs typeface="ＭＳ Ｐゴシック" charset="-128"/>
              </a:rPr>
              <a:t>covering all fields of telecommunications. ITU-T standards are referred to as</a:t>
            </a:r>
          </a:p>
          <a:p>
            <a:r>
              <a:rPr lang="en-US" sz="1200" b="0" kern="1200" baseline="0" dirty="0">
                <a:solidFill>
                  <a:schemeClr val="tx1"/>
                </a:solidFill>
                <a:latin typeface="Arial" charset="0"/>
                <a:ea typeface="ＭＳ Ｐゴシック" charset="-128"/>
                <a:cs typeface="ＭＳ Ｐゴシック" charset="-128"/>
              </a:rPr>
              <a:t>Recommendations.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ISO: The International Organization for Standardization (ISO) is a worldwide</a:t>
            </a:r>
          </a:p>
          <a:p>
            <a:r>
              <a:rPr lang="en-US" sz="1200" b="0" kern="1200" baseline="0" dirty="0">
                <a:solidFill>
                  <a:schemeClr val="tx1"/>
                </a:solidFill>
                <a:latin typeface="Arial" charset="0"/>
                <a:ea typeface="ＭＳ Ｐゴシック" charset="-128"/>
                <a:cs typeface="ＭＳ Ｐゴシック" charset="-128"/>
              </a:rPr>
              <a:t>federation of national standards bodies from more than 140 countries,</a:t>
            </a:r>
          </a:p>
          <a:p>
            <a:r>
              <a:rPr lang="en-US" sz="1200" b="0" kern="1200" baseline="0" dirty="0">
                <a:solidFill>
                  <a:schemeClr val="tx1"/>
                </a:solidFill>
                <a:latin typeface="Arial" charset="0"/>
                <a:ea typeface="ＭＳ Ｐゴシック" charset="-128"/>
                <a:cs typeface="ＭＳ Ｐゴシック" charset="-128"/>
              </a:rPr>
              <a:t>one from each country. ISO is a nongovernmental organization that promotes</a:t>
            </a:r>
          </a:p>
          <a:p>
            <a:r>
              <a:rPr lang="en-US" sz="1200" b="0" kern="1200" baseline="0" dirty="0">
                <a:solidFill>
                  <a:schemeClr val="tx1"/>
                </a:solidFill>
                <a:latin typeface="Arial" charset="0"/>
                <a:ea typeface="ＭＳ Ｐゴシック" charset="-128"/>
                <a:cs typeface="ＭＳ Ｐゴシック" charset="-128"/>
              </a:rPr>
              <a:t>the development of standardization and related activities with a view to facilitating</a:t>
            </a:r>
          </a:p>
          <a:p>
            <a:r>
              <a:rPr lang="en-US" sz="1200" b="0" kern="1200" baseline="0" dirty="0">
                <a:solidFill>
                  <a:schemeClr val="tx1"/>
                </a:solidFill>
                <a:latin typeface="Arial" charset="0"/>
                <a:ea typeface="ＭＳ Ｐゴシック" charset="-128"/>
                <a:cs typeface="ＭＳ Ｐゴシック" charset="-128"/>
              </a:rPr>
              <a:t>the international exchange of goods and services and to developing</a:t>
            </a:r>
          </a:p>
          <a:p>
            <a:r>
              <a:rPr lang="en-US" sz="1200" b="0" kern="1200" baseline="0" dirty="0">
                <a:solidFill>
                  <a:schemeClr val="tx1"/>
                </a:solidFill>
                <a:latin typeface="Arial" charset="0"/>
                <a:ea typeface="ＭＳ Ｐゴシック" charset="-128"/>
                <a:cs typeface="ＭＳ Ｐゴシック" charset="-128"/>
              </a:rPr>
              <a:t>cooperation in the spheres of intellectual, scientific, technological, and economic</a:t>
            </a:r>
          </a:p>
          <a:p>
            <a:r>
              <a:rPr lang="en-US" sz="1200" b="0" kern="1200" baseline="0" dirty="0">
                <a:solidFill>
                  <a:schemeClr val="tx1"/>
                </a:solidFill>
                <a:latin typeface="Arial" charset="0"/>
                <a:ea typeface="ＭＳ Ｐゴシック" charset="-128"/>
                <a:cs typeface="ＭＳ Ｐゴシック" charset="-128"/>
              </a:rPr>
              <a:t>activity. ISO’s work results in international agreements that are published</a:t>
            </a:r>
          </a:p>
          <a:p>
            <a:r>
              <a:rPr lang="en-US" sz="1200" b="0" kern="1200" baseline="0" dirty="0">
                <a:solidFill>
                  <a:schemeClr val="tx1"/>
                </a:solidFill>
                <a:latin typeface="Arial" charset="0"/>
                <a:ea typeface="ＭＳ Ｐゴシック" charset="-128"/>
                <a:cs typeface="ＭＳ Ｐゴシック" charset="-128"/>
              </a:rPr>
              <a:t>as International Standards.</a:t>
            </a:r>
            <a:endParaRPr lang="en-US" b="0"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14</a:t>
            </a:fld>
            <a:endParaRPr lang="en-AU"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9711">
              <a:defRPr sz="2400">
                <a:solidFill>
                  <a:schemeClr val="tx1"/>
                </a:solidFill>
                <a:latin typeface="Times New Roman" pitchFamily="18" charset="0"/>
              </a:defRPr>
            </a:lvl1pPr>
            <a:lvl2pPr marL="739681" indent="-284493" defTabSz="769711">
              <a:defRPr sz="2400">
                <a:solidFill>
                  <a:schemeClr val="tx1"/>
                </a:solidFill>
                <a:latin typeface="Times New Roman" pitchFamily="18" charset="0"/>
              </a:defRPr>
            </a:lvl2pPr>
            <a:lvl3pPr marL="1137971" indent="-227594" defTabSz="769711">
              <a:defRPr sz="2400">
                <a:solidFill>
                  <a:schemeClr val="tx1"/>
                </a:solidFill>
                <a:latin typeface="Times New Roman" pitchFamily="18" charset="0"/>
              </a:defRPr>
            </a:lvl3pPr>
            <a:lvl4pPr marL="1593159" indent="-227594" defTabSz="769711">
              <a:defRPr sz="2400">
                <a:solidFill>
                  <a:schemeClr val="tx1"/>
                </a:solidFill>
                <a:latin typeface="Times New Roman" pitchFamily="18" charset="0"/>
              </a:defRPr>
            </a:lvl4pPr>
            <a:lvl5pPr marL="2048347" indent="-227594" defTabSz="769711">
              <a:defRPr sz="2400">
                <a:solidFill>
                  <a:schemeClr val="tx1"/>
                </a:solidFill>
                <a:latin typeface="Times New Roman" pitchFamily="18" charset="0"/>
              </a:defRPr>
            </a:lvl5pPr>
            <a:lvl6pPr marL="2503536" indent="-227594" defTabSz="769711" eaLnBrk="0" fontAlgn="base" hangingPunct="0">
              <a:spcBef>
                <a:spcPct val="0"/>
              </a:spcBef>
              <a:spcAft>
                <a:spcPct val="0"/>
              </a:spcAft>
              <a:defRPr sz="2400">
                <a:solidFill>
                  <a:schemeClr val="tx1"/>
                </a:solidFill>
                <a:latin typeface="Times New Roman" pitchFamily="18" charset="0"/>
              </a:defRPr>
            </a:lvl6pPr>
            <a:lvl7pPr marL="2958724" indent="-227594" defTabSz="769711" eaLnBrk="0" fontAlgn="base" hangingPunct="0">
              <a:spcBef>
                <a:spcPct val="0"/>
              </a:spcBef>
              <a:spcAft>
                <a:spcPct val="0"/>
              </a:spcAft>
              <a:defRPr sz="2400">
                <a:solidFill>
                  <a:schemeClr val="tx1"/>
                </a:solidFill>
                <a:latin typeface="Times New Roman" pitchFamily="18" charset="0"/>
              </a:defRPr>
            </a:lvl7pPr>
            <a:lvl8pPr marL="3413912" indent="-227594" defTabSz="769711" eaLnBrk="0" fontAlgn="base" hangingPunct="0">
              <a:spcBef>
                <a:spcPct val="0"/>
              </a:spcBef>
              <a:spcAft>
                <a:spcPct val="0"/>
              </a:spcAft>
              <a:defRPr sz="2400">
                <a:solidFill>
                  <a:schemeClr val="tx1"/>
                </a:solidFill>
                <a:latin typeface="Times New Roman" pitchFamily="18" charset="0"/>
              </a:defRPr>
            </a:lvl8pPr>
            <a:lvl9pPr marL="3869101" indent="-227594" defTabSz="769711" eaLnBrk="0" fontAlgn="base" hangingPunct="0">
              <a:spcBef>
                <a:spcPct val="0"/>
              </a:spcBef>
              <a:spcAft>
                <a:spcPct val="0"/>
              </a:spcAft>
              <a:defRPr sz="2400">
                <a:solidFill>
                  <a:schemeClr val="tx1"/>
                </a:solidFill>
                <a:latin typeface="Times New Roman" pitchFamily="18" charset="0"/>
              </a:defRPr>
            </a:lvl9pPr>
          </a:lstStyle>
          <a:p>
            <a:pPr marL="0" marR="0" lvl="0" indent="0" algn="r" defTabSz="769711" rtl="0" eaLnBrk="0" fontAlgn="base" latinLnBrk="0" hangingPunct="0">
              <a:lnSpc>
                <a:spcPct val="100000"/>
              </a:lnSpc>
              <a:spcBef>
                <a:spcPct val="0"/>
              </a:spcBef>
              <a:spcAft>
                <a:spcPct val="0"/>
              </a:spcAft>
              <a:buClrTx/>
              <a:buSzTx/>
              <a:buFontTx/>
              <a:buNone/>
              <a:tabLst/>
              <a:defRPr/>
            </a:pPr>
            <a:fld id="{B0F6739C-7B88-4D9B-8ED9-5F3BDFA6E840}" type="slidenum">
              <a:rPr kumimoji="0" lang="en-AU" altLang="en-US" sz="1000" b="0" i="1"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769711" rtl="0" eaLnBrk="0" fontAlgn="base" latinLnBrk="0" hangingPunct="0">
                <a:lnSpc>
                  <a:spcPct val="100000"/>
                </a:lnSpc>
                <a:spcBef>
                  <a:spcPct val="0"/>
                </a:spcBef>
                <a:spcAft>
                  <a:spcPct val="0"/>
                </a:spcAft>
                <a:buClrTx/>
                <a:buSzTx/>
                <a:buFontTx/>
                <a:buNone/>
                <a:tabLst/>
                <a:defRPr/>
              </a:pPr>
              <a:t>15</a:t>
            </a:fld>
            <a:endParaRPr kumimoji="0" lang="en-AU" altLang="en-US" sz="1000" b="0" i="1"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63491" name="Rectangle 2"/>
          <p:cNvSpPr>
            <a:spLocks noGrp="1" noRot="1" noChangeAspect="1" noChangeArrowheads="1" noTextEdit="1"/>
          </p:cNvSpPr>
          <p:nvPr>
            <p:ph type="sldImg"/>
          </p:nvPr>
        </p:nvSpPr>
        <p:spPr>
          <a:xfrm>
            <a:off x="1063625" y="858838"/>
            <a:ext cx="4608513" cy="3457575"/>
          </a:xfrm>
          <a:ln cap="flat"/>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24602">
              <a:spcBef>
                <a:spcPct val="0"/>
              </a:spcBef>
            </a:pPr>
            <a:endParaRPr lang="en-US" altLang="en-US" sz="2400"/>
          </a:p>
        </p:txBody>
      </p:sp>
    </p:spTree>
    <p:extLst>
      <p:ext uri="{BB962C8B-B14F-4D97-AF65-F5344CB8AC3E}">
        <p14:creationId xmlns:p14="http://schemas.microsoft.com/office/powerpoint/2010/main" val="2479286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9711">
              <a:defRPr sz="2400">
                <a:solidFill>
                  <a:schemeClr val="tx1"/>
                </a:solidFill>
                <a:latin typeface="Times New Roman" pitchFamily="18" charset="0"/>
              </a:defRPr>
            </a:lvl1pPr>
            <a:lvl2pPr marL="739681" indent="-284493" defTabSz="769711">
              <a:defRPr sz="2400">
                <a:solidFill>
                  <a:schemeClr val="tx1"/>
                </a:solidFill>
                <a:latin typeface="Times New Roman" pitchFamily="18" charset="0"/>
              </a:defRPr>
            </a:lvl2pPr>
            <a:lvl3pPr marL="1137971" indent="-227594" defTabSz="769711">
              <a:defRPr sz="2400">
                <a:solidFill>
                  <a:schemeClr val="tx1"/>
                </a:solidFill>
                <a:latin typeface="Times New Roman" pitchFamily="18" charset="0"/>
              </a:defRPr>
            </a:lvl3pPr>
            <a:lvl4pPr marL="1593159" indent="-227594" defTabSz="769711">
              <a:defRPr sz="2400">
                <a:solidFill>
                  <a:schemeClr val="tx1"/>
                </a:solidFill>
                <a:latin typeface="Times New Roman" pitchFamily="18" charset="0"/>
              </a:defRPr>
            </a:lvl4pPr>
            <a:lvl5pPr marL="2048347" indent="-227594" defTabSz="769711">
              <a:defRPr sz="2400">
                <a:solidFill>
                  <a:schemeClr val="tx1"/>
                </a:solidFill>
                <a:latin typeface="Times New Roman" pitchFamily="18" charset="0"/>
              </a:defRPr>
            </a:lvl5pPr>
            <a:lvl6pPr marL="2503536" indent="-227594" defTabSz="769711" eaLnBrk="0" fontAlgn="base" hangingPunct="0">
              <a:spcBef>
                <a:spcPct val="0"/>
              </a:spcBef>
              <a:spcAft>
                <a:spcPct val="0"/>
              </a:spcAft>
              <a:defRPr sz="2400">
                <a:solidFill>
                  <a:schemeClr val="tx1"/>
                </a:solidFill>
                <a:latin typeface="Times New Roman" pitchFamily="18" charset="0"/>
              </a:defRPr>
            </a:lvl6pPr>
            <a:lvl7pPr marL="2958724" indent="-227594" defTabSz="769711" eaLnBrk="0" fontAlgn="base" hangingPunct="0">
              <a:spcBef>
                <a:spcPct val="0"/>
              </a:spcBef>
              <a:spcAft>
                <a:spcPct val="0"/>
              </a:spcAft>
              <a:defRPr sz="2400">
                <a:solidFill>
                  <a:schemeClr val="tx1"/>
                </a:solidFill>
                <a:latin typeface="Times New Roman" pitchFamily="18" charset="0"/>
              </a:defRPr>
            </a:lvl7pPr>
            <a:lvl8pPr marL="3413912" indent="-227594" defTabSz="769711" eaLnBrk="0" fontAlgn="base" hangingPunct="0">
              <a:spcBef>
                <a:spcPct val="0"/>
              </a:spcBef>
              <a:spcAft>
                <a:spcPct val="0"/>
              </a:spcAft>
              <a:defRPr sz="2400">
                <a:solidFill>
                  <a:schemeClr val="tx1"/>
                </a:solidFill>
                <a:latin typeface="Times New Roman" pitchFamily="18" charset="0"/>
              </a:defRPr>
            </a:lvl8pPr>
            <a:lvl9pPr marL="3869101" indent="-227594" defTabSz="769711" eaLnBrk="0" fontAlgn="base" hangingPunct="0">
              <a:spcBef>
                <a:spcPct val="0"/>
              </a:spcBef>
              <a:spcAft>
                <a:spcPct val="0"/>
              </a:spcAft>
              <a:defRPr sz="2400">
                <a:solidFill>
                  <a:schemeClr val="tx1"/>
                </a:solidFill>
                <a:latin typeface="Times New Roman" pitchFamily="18" charset="0"/>
              </a:defRPr>
            </a:lvl9pPr>
          </a:lstStyle>
          <a:p>
            <a:pPr marL="0" marR="0" lvl="0" indent="0" algn="r" defTabSz="769711" rtl="0" eaLnBrk="0" fontAlgn="base" latinLnBrk="0" hangingPunct="0">
              <a:lnSpc>
                <a:spcPct val="100000"/>
              </a:lnSpc>
              <a:spcBef>
                <a:spcPct val="0"/>
              </a:spcBef>
              <a:spcAft>
                <a:spcPct val="0"/>
              </a:spcAft>
              <a:buClrTx/>
              <a:buSzTx/>
              <a:buFontTx/>
              <a:buNone/>
              <a:tabLst/>
              <a:defRPr/>
            </a:pPr>
            <a:fld id="{1383CE3C-8691-46D4-8CA9-89DA83A2096C}" type="slidenum">
              <a:rPr kumimoji="0" lang="en-AU" altLang="en-US" sz="1000" b="0" i="1"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769711" rtl="0" eaLnBrk="0" fontAlgn="base" latinLnBrk="0" hangingPunct="0">
                <a:lnSpc>
                  <a:spcPct val="100000"/>
                </a:lnSpc>
                <a:spcBef>
                  <a:spcPct val="0"/>
                </a:spcBef>
                <a:spcAft>
                  <a:spcPct val="0"/>
                </a:spcAft>
                <a:buClrTx/>
                <a:buSzTx/>
                <a:buFontTx/>
                <a:buNone/>
                <a:tabLst/>
                <a:defRPr/>
              </a:pPr>
              <a:t>16</a:t>
            </a:fld>
            <a:endParaRPr kumimoji="0" lang="en-AU" altLang="en-US" sz="1000" b="0" i="1"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400"/>
              <a:t>Skip this slide</a:t>
            </a:r>
            <a:endParaRPr lang="en-AU" altLang="en-US" sz="2400"/>
          </a:p>
        </p:txBody>
      </p:sp>
    </p:spTree>
    <p:extLst>
      <p:ext uri="{BB962C8B-B14F-4D97-AF65-F5344CB8AC3E}">
        <p14:creationId xmlns:p14="http://schemas.microsoft.com/office/powerpoint/2010/main" val="622406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9711">
              <a:defRPr sz="2400">
                <a:solidFill>
                  <a:schemeClr val="tx1"/>
                </a:solidFill>
                <a:latin typeface="Times New Roman" pitchFamily="18" charset="0"/>
              </a:defRPr>
            </a:lvl1pPr>
            <a:lvl2pPr marL="739681" indent="-284493" defTabSz="769711">
              <a:defRPr sz="2400">
                <a:solidFill>
                  <a:schemeClr val="tx1"/>
                </a:solidFill>
                <a:latin typeface="Times New Roman" pitchFamily="18" charset="0"/>
              </a:defRPr>
            </a:lvl2pPr>
            <a:lvl3pPr marL="1137971" indent="-227594" defTabSz="769711">
              <a:defRPr sz="2400">
                <a:solidFill>
                  <a:schemeClr val="tx1"/>
                </a:solidFill>
                <a:latin typeface="Times New Roman" pitchFamily="18" charset="0"/>
              </a:defRPr>
            </a:lvl3pPr>
            <a:lvl4pPr marL="1593159" indent="-227594" defTabSz="769711">
              <a:defRPr sz="2400">
                <a:solidFill>
                  <a:schemeClr val="tx1"/>
                </a:solidFill>
                <a:latin typeface="Times New Roman" pitchFamily="18" charset="0"/>
              </a:defRPr>
            </a:lvl4pPr>
            <a:lvl5pPr marL="2048347" indent="-227594" defTabSz="769711">
              <a:defRPr sz="2400">
                <a:solidFill>
                  <a:schemeClr val="tx1"/>
                </a:solidFill>
                <a:latin typeface="Times New Roman" pitchFamily="18" charset="0"/>
              </a:defRPr>
            </a:lvl5pPr>
            <a:lvl6pPr marL="2503536" indent="-227594" defTabSz="769711" eaLnBrk="0" fontAlgn="base" hangingPunct="0">
              <a:spcBef>
                <a:spcPct val="0"/>
              </a:spcBef>
              <a:spcAft>
                <a:spcPct val="0"/>
              </a:spcAft>
              <a:defRPr sz="2400">
                <a:solidFill>
                  <a:schemeClr val="tx1"/>
                </a:solidFill>
                <a:latin typeface="Times New Roman" pitchFamily="18" charset="0"/>
              </a:defRPr>
            </a:lvl6pPr>
            <a:lvl7pPr marL="2958724" indent="-227594" defTabSz="769711" eaLnBrk="0" fontAlgn="base" hangingPunct="0">
              <a:spcBef>
                <a:spcPct val="0"/>
              </a:spcBef>
              <a:spcAft>
                <a:spcPct val="0"/>
              </a:spcAft>
              <a:defRPr sz="2400">
                <a:solidFill>
                  <a:schemeClr val="tx1"/>
                </a:solidFill>
                <a:latin typeface="Times New Roman" pitchFamily="18" charset="0"/>
              </a:defRPr>
            </a:lvl7pPr>
            <a:lvl8pPr marL="3413912" indent="-227594" defTabSz="769711" eaLnBrk="0" fontAlgn="base" hangingPunct="0">
              <a:spcBef>
                <a:spcPct val="0"/>
              </a:spcBef>
              <a:spcAft>
                <a:spcPct val="0"/>
              </a:spcAft>
              <a:defRPr sz="2400">
                <a:solidFill>
                  <a:schemeClr val="tx1"/>
                </a:solidFill>
                <a:latin typeface="Times New Roman" pitchFamily="18" charset="0"/>
              </a:defRPr>
            </a:lvl8pPr>
            <a:lvl9pPr marL="3869101" indent="-227594" defTabSz="769711" eaLnBrk="0" fontAlgn="base" hangingPunct="0">
              <a:spcBef>
                <a:spcPct val="0"/>
              </a:spcBef>
              <a:spcAft>
                <a:spcPct val="0"/>
              </a:spcAft>
              <a:defRPr sz="2400">
                <a:solidFill>
                  <a:schemeClr val="tx1"/>
                </a:solidFill>
                <a:latin typeface="Times New Roman" pitchFamily="18" charset="0"/>
              </a:defRPr>
            </a:lvl9pPr>
          </a:lstStyle>
          <a:p>
            <a:fld id="{40D369EB-F02D-4652-B0DC-C49A41C598FA}" type="slidenum">
              <a:rPr lang="en-AU" altLang="en-US" sz="1000"/>
              <a:pPr/>
              <a:t>17</a:t>
            </a:fld>
            <a:endParaRPr lang="en-AU" altLang="en-US" sz="1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2800" dirty="0"/>
              <a:t>Organize a network system  into logically distinct units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2800" dirty="0"/>
              <a:t>the service provided by one entity is based only on the service provided by the lower level entity</a:t>
            </a:r>
          </a:p>
          <a:p>
            <a:pPr eaLnBrk="1" hangingPunct="1">
              <a:defRPr/>
            </a:pPr>
            <a:endParaRPr lang="en-US" altLang="en-US" sz="2800" u="sng" dirty="0"/>
          </a:p>
          <a:p>
            <a:pPr eaLnBrk="1" hangingPunct="1">
              <a:defRPr/>
            </a:pPr>
            <a:endParaRPr lang="en-US" altLang="en-US" sz="2800" u="sng" dirty="0"/>
          </a:p>
          <a:p>
            <a:pPr eaLnBrk="1" hangingPunct="1">
              <a:defRPr/>
            </a:pPr>
            <a:r>
              <a:rPr lang="en-US" altLang="en-US" sz="2800" u="sng" dirty="0"/>
              <a:t>Advantages</a:t>
            </a:r>
          </a:p>
          <a:p>
            <a:pPr lvl="1" eaLnBrk="1" hangingPunct="1">
              <a:defRPr/>
            </a:pPr>
            <a:r>
              <a:rPr lang="en-US" altLang="en-US" sz="2400" dirty="0"/>
              <a:t>Modularity – protocols easier to manage and maintain</a:t>
            </a:r>
          </a:p>
          <a:p>
            <a:pPr lvl="1" eaLnBrk="1" hangingPunct="1">
              <a:defRPr/>
            </a:pPr>
            <a:r>
              <a:rPr lang="en-US" altLang="en-US" sz="2400" dirty="0"/>
              <a:t>Abstract functionality –lower layers can be changed without affecting the upper layers</a:t>
            </a:r>
          </a:p>
          <a:p>
            <a:pPr lvl="1" eaLnBrk="1" hangingPunct="1">
              <a:defRPr/>
            </a:pPr>
            <a:r>
              <a:rPr lang="en-US" altLang="en-US" sz="2400" dirty="0"/>
              <a:t>Reuse – upper layers can reuse the functionality provided by lower layers </a:t>
            </a:r>
          </a:p>
          <a:p>
            <a:endParaRPr lang="en-US" altLang="en-US" dirty="0"/>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9711">
              <a:defRPr sz="2400">
                <a:solidFill>
                  <a:schemeClr val="tx1"/>
                </a:solidFill>
                <a:latin typeface="Times New Roman" pitchFamily="18" charset="0"/>
              </a:defRPr>
            </a:lvl1pPr>
            <a:lvl2pPr marL="739681" indent="-284493" defTabSz="769711">
              <a:defRPr sz="2400">
                <a:solidFill>
                  <a:schemeClr val="tx1"/>
                </a:solidFill>
                <a:latin typeface="Times New Roman" pitchFamily="18" charset="0"/>
              </a:defRPr>
            </a:lvl2pPr>
            <a:lvl3pPr marL="1137971" indent="-227594" defTabSz="769711">
              <a:defRPr sz="2400">
                <a:solidFill>
                  <a:schemeClr val="tx1"/>
                </a:solidFill>
                <a:latin typeface="Times New Roman" pitchFamily="18" charset="0"/>
              </a:defRPr>
            </a:lvl3pPr>
            <a:lvl4pPr marL="1593159" indent="-227594" defTabSz="769711">
              <a:defRPr sz="2400">
                <a:solidFill>
                  <a:schemeClr val="tx1"/>
                </a:solidFill>
                <a:latin typeface="Times New Roman" pitchFamily="18" charset="0"/>
              </a:defRPr>
            </a:lvl4pPr>
            <a:lvl5pPr marL="2048347" indent="-227594" defTabSz="769711">
              <a:defRPr sz="2400">
                <a:solidFill>
                  <a:schemeClr val="tx1"/>
                </a:solidFill>
                <a:latin typeface="Times New Roman" pitchFamily="18" charset="0"/>
              </a:defRPr>
            </a:lvl5pPr>
            <a:lvl6pPr marL="2503536" indent="-227594" defTabSz="769711" eaLnBrk="0" fontAlgn="base" hangingPunct="0">
              <a:spcBef>
                <a:spcPct val="0"/>
              </a:spcBef>
              <a:spcAft>
                <a:spcPct val="0"/>
              </a:spcAft>
              <a:defRPr sz="2400">
                <a:solidFill>
                  <a:schemeClr val="tx1"/>
                </a:solidFill>
                <a:latin typeface="Times New Roman" pitchFamily="18" charset="0"/>
              </a:defRPr>
            </a:lvl6pPr>
            <a:lvl7pPr marL="2958724" indent="-227594" defTabSz="769711" eaLnBrk="0" fontAlgn="base" hangingPunct="0">
              <a:spcBef>
                <a:spcPct val="0"/>
              </a:spcBef>
              <a:spcAft>
                <a:spcPct val="0"/>
              </a:spcAft>
              <a:defRPr sz="2400">
                <a:solidFill>
                  <a:schemeClr val="tx1"/>
                </a:solidFill>
                <a:latin typeface="Times New Roman" pitchFamily="18" charset="0"/>
              </a:defRPr>
            </a:lvl7pPr>
            <a:lvl8pPr marL="3413912" indent="-227594" defTabSz="769711" eaLnBrk="0" fontAlgn="base" hangingPunct="0">
              <a:spcBef>
                <a:spcPct val="0"/>
              </a:spcBef>
              <a:spcAft>
                <a:spcPct val="0"/>
              </a:spcAft>
              <a:defRPr sz="2400">
                <a:solidFill>
                  <a:schemeClr val="tx1"/>
                </a:solidFill>
                <a:latin typeface="Times New Roman" pitchFamily="18" charset="0"/>
              </a:defRPr>
            </a:lvl8pPr>
            <a:lvl9pPr marL="3869101" indent="-227594" defTabSz="769711" eaLnBrk="0" fontAlgn="base" hangingPunct="0">
              <a:spcBef>
                <a:spcPct val="0"/>
              </a:spcBef>
              <a:spcAft>
                <a:spcPct val="0"/>
              </a:spcAft>
              <a:defRPr sz="2400">
                <a:solidFill>
                  <a:schemeClr val="tx1"/>
                </a:solidFill>
                <a:latin typeface="Times New Roman" pitchFamily="18" charset="0"/>
              </a:defRPr>
            </a:lvl9pPr>
          </a:lstStyle>
          <a:p>
            <a:fld id="{4386EF5F-0D02-4A11-8347-1945EBDCE278}" type="slidenum">
              <a:rPr lang="en-AU" altLang="en-US" sz="1000"/>
              <a:pPr/>
              <a:t>18</a:t>
            </a:fld>
            <a:endParaRPr lang="en-AU" altLang="en-US"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9711">
              <a:defRPr sz="2400">
                <a:solidFill>
                  <a:schemeClr val="tx1"/>
                </a:solidFill>
                <a:latin typeface="Times New Roman" pitchFamily="18" charset="0"/>
              </a:defRPr>
            </a:lvl1pPr>
            <a:lvl2pPr marL="739681" indent="-284493" defTabSz="769711">
              <a:defRPr sz="2400">
                <a:solidFill>
                  <a:schemeClr val="tx1"/>
                </a:solidFill>
                <a:latin typeface="Times New Roman" pitchFamily="18" charset="0"/>
              </a:defRPr>
            </a:lvl2pPr>
            <a:lvl3pPr marL="1137971" indent="-227594" defTabSz="769711">
              <a:defRPr sz="2400">
                <a:solidFill>
                  <a:schemeClr val="tx1"/>
                </a:solidFill>
                <a:latin typeface="Times New Roman" pitchFamily="18" charset="0"/>
              </a:defRPr>
            </a:lvl3pPr>
            <a:lvl4pPr marL="1593159" indent="-227594" defTabSz="769711">
              <a:defRPr sz="2400">
                <a:solidFill>
                  <a:schemeClr val="tx1"/>
                </a:solidFill>
                <a:latin typeface="Times New Roman" pitchFamily="18" charset="0"/>
              </a:defRPr>
            </a:lvl4pPr>
            <a:lvl5pPr marL="2048347" indent="-227594" defTabSz="769711">
              <a:defRPr sz="2400">
                <a:solidFill>
                  <a:schemeClr val="tx1"/>
                </a:solidFill>
                <a:latin typeface="Times New Roman" pitchFamily="18" charset="0"/>
              </a:defRPr>
            </a:lvl5pPr>
            <a:lvl6pPr marL="2503536" indent="-227594" defTabSz="769711" eaLnBrk="0" fontAlgn="base" hangingPunct="0">
              <a:spcBef>
                <a:spcPct val="0"/>
              </a:spcBef>
              <a:spcAft>
                <a:spcPct val="0"/>
              </a:spcAft>
              <a:defRPr sz="2400">
                <a:solidFill>
                  <a:schemeClr val="tx1"/>
                </a:solidFill>
                <a:latin typeface="Times New Roman" pitchFamily="18" charset="0"/>
              </a:defRPr>
            </a:lvl6pPr>
            <a:lvl7pPr marL="2958724" indent="-227594" defTabSz="769711" eaLnBrk="0" fontAlgn="base" hangingPunct="0">
              <a:spcBef>
                <a:spcPct val="0"/>
              </a:spcBef>
              <a:spcAft>
                <a:spcPct val="0"/>
              </a:spcAft>
              <a:defRPr sz="2400">
                <a:solidFill>
                  <a:schemeClr val="tx1"/>
                </a:solidFill>
                <a:latin typeface="Times New Roman" pitchFamily="18" charset="0"/>
              </a:defRPr>
            </a:lvl7pPr>
            <a:lvl8pPr marL="3413912" indent="-227594" defTabSz="769711" eaLnBrk="0" fontAlgn="base" hangingPunct="0">
              <a:spcBef>
                <a:spcPct val="0"/>
              </a:spcBef>
              <a:spcAft>
                <a:spcPct val="0"/>
              </a:spcAft>
              <a:defRPr sz="2400">
                <a:solidFill>
                  <a:schemeClr val="tx1"/>
                </a:solidFill>
                <a:latin typeface="Times New Roman" pitchFamily="18" charset="0"/>
              </a:defRPr>
            </a:lvl8pPr>
            <a:lvl9pPr marL="3869101" indent="-227594" defTabSz="769711" eaLnBrk="0" fontAlgn="base" hangingPunct="0">
              <a:spcBef>
                <a:spcPct val="0"/>
              </a:spcBef>
              <a:spcAft>
                <a:spcPct val="0"/>
              </a:spcAft>
              <a:defRPr sz="2400">
                <a:solidFill>
                  <a:schemeClr val="tx1"/>
                </a:solidFill>
                <a:latin typeface="Times New Roman" pitchFamily="18" charset="0"/>
              </a:defRPr>
            </a:lvl9pPr>
          </a:lstStyle>
          <a:p>
            <a:fld id="{C4765B5F-DF44-4584-AC44-B0D3D3FC3B7A}" type="slidenum">
              <a:rPr lang="en-AU" altLang="en-US" sz="1000"/>
              <a:pPr/>
              <a:t>19</a:t>
            </a:fld>
            <a:endParaRPr lang="en-AU" altLang="en-US" sz="10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800"/>
              <a:t>Let us see how the attacker can driven away</a:t>
            </a:r>
            <a:endParaRPr lang="en-AU" altLang="en-US" sz="18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9711">
              <a:defRPr sz="2400">
                <a:solidFill>
                  <a:schemeClr val="tx1"/>
                </a:solidFill>
                <a:latin typeface="Times New Roman" pitchFamily="18" charset="0"/>
              </a:defRPr>
            </a:lvl1pPr>
            <a:lvl2pPr marL="739681" indent="-284493" defTabSz="769711">
              <a:defRPr sz="2400">
                <a:solidFill>
                  <a:schemeClr val="tx1"/>
                </a:solidFill>
                <a:latin typeface="Times New Roman" pitchFamily="18" charset="0"/>
              </a:defRPr>
            </a:lvl2pPr>
            <a:lvl3pPr marL="1137971" indent="-227594" defTabSz="769711">
              <a:defRPr sz="2400">
                <a:solidFill>
                  <a:schemeClr val="tx1"/>
                </a:solidFill>
                <a:latin typeface="Times New Roman" pitchFamily="18" charset="0"/>
              </a:defRPr>
            </a:lvl3pPr>
            <a:lvl4pPr marL="1593159" indent="-227594" defTabSz="769711">
              <a:defRPr sz="2400">
                <a:solidFill>
                  <a:schemeClr val="tx1"/>
                </a:solidFill>
                <a:latin typeface="Times New Roman" pitchFamily="18" charset="0"/>
              </a:defRPr>
            </a:lvl4pPr>
            <a:lvl5pPr marL="2048347" indent="-227594" defTabSz="769711">
              <a:defRPr sz="2400">
                <a:solidFill>
                  <a:schemeClr val="tx1"/>
                </a:solidFill>
                <a:latin typeface="Times New Roman" pitchFamily="18" charset="0"/>
              </a:defRPr>
            </a:lvl5pPr>
            <a:lvl6pPr marL="2503536" indent="-227594" defTabSz="769711" eaLnBrk="0" fontAlgn="base" hangingPunct="0">
              <a:spcBef>
                <a:spcPct val="0"/>
              </a:spcBef>
              <a:spcAft>
                <a:spcPct val="0"/>
              </a:spcAft>
              <a:defRPr sz="2400">
                <a:solidFill>
                  <a:schemeClr val="tx1"/>
                </a:solidFill>
                <a:latin typeface="Times New Roman" pitchFamily="18" charset="0"/>
              </a:defRPr>
            </a:lvl6pPr>
            <a:lvl7pPr marL="2958724" indent="-227594" defTabSz="769711" eaLnBrk="0" fontAlgn="base" hangingPunct="0">
              <a:spcBef>
                <a:spcPct val="0"/>
              </a:spcBef>
              <a:spcAft>
                <a:spcPct val="0"/>
              </a:spcAft>
              <a:defRPr sz="2400">
                <a:solidFill>
                  <a:schemeClr val="tx1"/>
                </a:solidFill>
                <a:latin typeface="Times New Roman" pitchFamily="18" charset="0"/>
              </a:defRPr>
            </a:lvl7pPr>
            <a:lvl8pPr marL="3413912" indent="-227594" defTabSz="769711" eaLnBrk="0" fontAlgn="base" hangingPunct="0">
              <a:spcBef>
                <a:spcPct val="0"/>
              </a:spcBef>
              <a:spcAft>
                <a:spcPct val="0"/>
              </a:spcAft>
              <a:defRPr sz="2400">
                <a:solidFill>
                  <a:schemeClr val="tx1"/>
                </a:solidFill>
                <a:latin typeface="Times New Roman" pitchFamily="18" charset="0"/>
              </a:defRPr>
            </a:lvl8pPr>
            <a:lvl9pPr marL="3869101" indent="-227594" defTabSz="769711" eaLnBrk="0" fontAlgn="base" hangingPunct="0">
              <a:spcBef>
                <a:spcPct val="0"/>
              </a:spcBef>
              <a:spcAft>
                <a:spcPct val="0"/>
              </a:spcAft>
              <a:defRPr sz="2400">
                <a:solidFill>
                  <a:schemeClr val="tx1"/>
                </a:solidFill>
                <a:latin typeface="Times New Roman" pitchFamily="18" charset="0"/>
              </a:defRPr>
            </a:lvl9pPr>
          </a:lstStyle>
          <a:p>
            <a:fld id="{B3DBC74C-A50E-4875-8811-1388CF932C2C}" type="slidenum">
              <a:rPr lang="en-AU" altLang="en-US" sz="1000"/>
              <a:pPr/>
              <a:t>20</a:t>
            </a:fld>
            <a:endParaRPr lang="en-AU" altLang="en-US"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91B448-F9E5-4ABE-801A-16C174623F15}" type="slidenum">
              <a:rPr lang="en-AU" altLang="ar-SA" smtClean="0"/>
              <a:pPr>
                <a:defRPr/>
              </a:pPr>
              <a:t>2</a:t>
            </a:fld>
            <a:endParaRPr lang="en-AU" altLang="ar-SA"/>
          </a:p>
        </p:txBody>
      </p:sp>
    </p:spTree>
    <p:extLst>
      <p:ext uri="{BB962C8B-B14F-4D97-AF65-F5344CB8AC3E}">
        <p14:creationId xmlns:p14="http://schemas.microsoft.com/office/powerpoint/2010/main" val="23542080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9711">
              <a:defRPr sz="2400">
                <a:solidFill>
                  <a:schemeClr val="tx1"/>
                </a:solidFill>
                <a:latin typeface="Times New Roman" pitchFamily="18" charset="0"/>
              </a:defRPr>
            </a:lvl1pPr>
            <a:lvl2pPr marL="739681" indent="-284493" defTabSz="769711">
              <a:defRPr sz="2400">
                <a:solidFill>
                  <a:schemeClr val="tx1"/>
                </a:solidFill>
                <a:latin typeface="Times New Roman" pitchFamily="18" charset="0"/>
              </a:defRPr>
            </a:lvl2pPr>
            <a:lvl3pPr marL="1137971" indent="-227594" defTabSz="769711">
              <a:defRPr sz="2400">
                <a:solidFill>
                  <a:schemeClr val="tx1"/>
                </a:solidFill>
                <a:latin typeface="Times New Roman" pitchFamily="18" charset="0"/>
              </a:defRPr>
            </a:lvl3pPr>
            <a:lvl4pPr marL="1593159" indent="-227594" defTabSz="769711">
              <a:defRPr sz="2400">
                <a:solidFill>
                  <a:schemeClr val="tx1"/>
                </a:solidFill>
                <a:latin typeface="Times New Roman" pitchFamily="18" charset="0"/>
              </a:defRPr>
            </a:lvl4pPr>
            <a:lvl5pPr marL="2048347" indent="-227594" defTabSz="769711">
              <a:defRPr sz="2400">
                <a:solidFill>
                  <a:schemeClr val="tx1"/>
                </a:solidFill>
                <a:latin typeface="Times New Roman" pitchFamily="18" charset="0"/>
              </a:defRPr>
            </a:lvl5pPr>
            <a:lvl6pPr marL="2503536" indent="-227594" defTabSz="769711" eaLnBrk="0" fontAlgn="base" hangingPunct="0">
              <a:spcBef>
                <a:spcPct val="0"/>
              </a:spcBef>
              <a:spcAft>
                <a:spcPct val="0"/>
              </a:spcAft>
              <a:defRPr sz="2400">
                <a:solidFill>
                  <a:schemeClr val="tx1"/>
                </a:solidFill>
                <a:latin typeface="Times New Roman" pitchFamily="18" charset="0"/>
              </a:defRPr>
            </a:lvl6pPr>
            <a:lvl7pPr marL="2958724" indent="-227594" defTabSz="769711" eaLnBrk="0" fontAlgn="base" hangingPunct="0">
              <a:spcBef>
                <a:spcPct val="0"/>
              </a:spcBef>
              <a:spcAft>
                <a:spcPct val="0"/>
              </a:spcAft>
              <a:defRPr sz="2400">
                <a:solidFill>
                  <a:schemeClr val="tx1"/>
                </a:solidFill>
                <a:latin typeface="Times New Roman" pitchFamily="18" charset="0"/>
              </a:defRPr>
            </a:lvl7pPr>
            <a:lvl8pPr marL="3413912" indent="-227594" defTabSz="769711" eaLnBrk="0" fontAlgn="base" hangingPunct="0">
              <a:spcBef>
                <a:spcPct val="0"/>
              </a:spcBef>
              <a:spcAft>
                <a:spcPct val="0"/>
              </a:spcAft>
              <a:defRPr sz="2400">
                <a:solidFill>
                  <a:schemeClr val="tx1"/>
                </a:solidFill>
                <a:latin typeface="Times New Roman" pitchFamily="18" charset="0"/>
              </a:defRPr>
            </a:lvl8pPr>
            <a:lvl9pPr marL="3869101" indent="-227594" defTabSz="769711" eaLnBrk="0" fontAlgn="base" hangingPunct="0">
              <a:spcBef>
                <a:spcPct val="0"/>
              </a:spcBef>
              <a:spcAft>
                <a:spcPct val="0"/>
              </a:spcAft>
              <a:defRPr sz="2400">
                <a:solidFill>
                  <a:schemeClr val="tx1"/>
                </a:solidFill>
                <a:latin typeface="Times New Roman" pitchFamily="18" charset="0"/>
              </a:defRPr>
            </a:lvl9pPr>
          </a:lstStyle>
          <a:p>
            <a:fld id="{800223B5-357A-4D77-8298-AA609DC714F3}" type="slidenum">
              <a:rPr lang="en-AU" altLang="en-US" sz="1000"/>
              <a:pPr/>
              <a:t>21</a:t>
            </a:fld>
            <a:endParaRPr lang="en-AU" altLang="en-US" sz="10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9711">
              <a:defRPr sz="2400">
                <a:solidFill>
                  <a:schemeClr val="tx1"/>
                </a:solidFill>
                <a:latin typeface="Times New Roman" pitchFamily="18" charset="0"/>
              </a:defRPr>
            </a:lvl1pPr>
            <a:lvl2pPr marL="739681" indent="-284493" defTabSz="769711">
              <a:defRPr sz="2400">
                <a:solidFill>
                  <a:schemeClr val="tx1"/>
                </a:solidFill>
                <a:latin typeface="Times New Roman" pitchFamily="18" charset="0"/>
              </a:defRPr>
            </a:lvl2pPr>
            <a:lvl3pPr marL="1137971" indent="-227594" defTabSz="769711">
              <a:defRPr sz="2400">
                <a:solidFill>
                  <a:schemeClr val="tx1"/>
                </a:solidFill>
                <a:latin typeface="Times New Roman" pitchFamily="18" charset="0"/>
              </a:defRPr>
            </a:lvl3pPr>
            <a:lvl4pPr marL="1593159" indent="-227594" defTabSz="769711">
              <a:defRPr sz="2400">
                <a:solidFill>
                  <a:schemeClr val="tx1"/>
                </a:solidFill>
                <a:latin typeface="Times New Roman" pitchFamily="18" charset="0"/>
              </a:defRPr>
            </a:lvl4pPr>
            <a:lvl5pPr marL="2048347" indent="-227594" defTabSz="769711">
              <a:defRPr sz="2400">
                <a:solidFill>
                  <a:schemeClr val="tx1"/>
                </a:solidFill>
                <a:latin typeface="Times New Roman" pitchFamily="18" charset="0"/>
              </a:defRPr>
            </a:lvl5pPr>
            <a:lvl6pPr marL="2503536" indent="-227594" defTabSz="769711" eaLnBrk="0" fontAlgn="base" hangingPunct="0">
              <a:spcBef>
                <a:spcPct val="0"/>
              </a:spcBef>
              <a:spcAft>
                <a:spcPct val="0"/>
              </a:spcAft>
              <a:defRPr sz="2400">
                <a:solidFill>
                  <a:schemeClr val="tx1"/>
                </a:solidFill>
                <a:latin typeface="Times New Roman" pitchFamily="18" charset="0"/>
              </a:defRPr>
            </a:lvl6pPr>
            <a:lvl7pPr marL="2958724" indent="-227594" defTabSz="769711" eaLnBrk="0" fontAlgn="base" hangingPunct="0">
              <a:spcBef>
                <a:spcPct val="0"/>
              </a:spcBef>
              <a:spcAft>
                <a:spcPct val="0"/>
              </a:spcAft>
              <a:defRPr sz="2400">
                <a:solidFill>
                  <a:schemeClr val="tx1"/>
                </a:solidFill>
                <a:latin typeface="Times New Roman" pitchFamily="18" charset="0"/>
              </a:defRPr>
            </a:lvl7pPr>
            <a:lvl8pPr marL="3413912" indent="-227594" defTabSz="769711" eaLnBrk="0" fontAlgn="base" hangingPunct="0">
              <a:spcBef>
                <a:spcPct val="0"/>
              </a:spcBef>
              <a:spcAft>
                <a:spcPct val="0"/>
              </a:spcAft>
              <a:defRPr sz="2400">
                <a:solidFill>
                  <a:schemeClr val="tx1"/>
                </a:solidFill>
                <a:latin typeface="Times New Roman" pitchFamily="18" charset="0"/>
              </a:defRPr>
            </a:lvl8pPr>
            <a:lvl9pPr marL="3869101" indent="-227594" defTabSz="769711" eaLnBrk="0" fontAlgn="base" hangingPunct="0">
              <a:spcBef>
                <a:spcPct val="0"/>
              </a:spcBef>
              <a:spcAft>
                <a:spcPct val="0"/>
              </a:spcAft>
              <a:defRPr sz="2400">
                <a:solidFill>
                  <a:schemeClr val="tx1"/>
                </a:solidFill>
                <a:latin typeface="Times New Roman" pitchFamily="18" charset="0"/>
              </a:defRPr>
            </a:lvl9pPr>
          </a:lstStyle>
          <a:p>
            <a:fld id="{AA9C3707-8476-4C69-A411-F0FCD3B92643}" type="slidenum">
              <a:rPr lang="en-AU" altLang="en-US" sz="1000"/>
              <a:pPr/>
              <a:t>22</a:t>
            </a:fld>
            <a:endParaRPr lang="en-AU" altLang="en-US" sz="10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9711">
              <a:defRPr sz="2400">
                <a:solidFill>
                  <a:schemeClr val="tx1"/>
                </a:solidFill>
                <a:latin typeface="Times New Roman" pitchFamily="18" charset="0"/>
              </a:defRPr>
            </a:lvl1pPr>
            <a:lvl2pPr marL="739681" indent="-284493" defTabSz="769711">
              <a:defRPr sz="2400">
                <a:solidFill>
                  <a:schemeClr val="tx1"/>
                </a:solidFill>
                <a:latin typeface="Times New Roman" pitchFamily="18" charset="0"/>
              </a:defRPr>
            </a:lvl2pPr>
            <a:lvl3pPr marL="1137971" indent="-227594" defTabSz="769711">
              <a:defRPr sz="2400">
                <a:solidFill>
                  <a:schemeClr val="tx1"/>
                </a:solidFill>
                <a:latin typeface="Times New Roman" pitchFamily="18" charset="0"/>
              </a:defRPr>
            </a:lvl3pPr>
            <a:lvl4pPr marL="1593159" indent="-227594" defTabSz="769711">
              <a:defRPr sz="2400">
                <a:solidFill>
                  <a:schemeClr val="tx1"/>
                </a:solidFill>
                <a:latin typeface="Times New Roman" pitchFamily="18" charset="0"/>
              </a:defRPr>
            </a:lvl4pPr>
            <a:lvl5pPr marL="2048347" indent="-227594" defTabSz="769711">
              <a:defRPr sz="2400">
                <a:solidFill>
                  <a:schemeClr val="tx1"/>
                </a:solidFill>
                <a:latin typeface="Times New Roman" pitchFamily="18" charset="0"/>
              </a:defRPr>
            </a:lvl5pPr>
            <a:lvl6pPr marL="2503536" indent="-227594" defTabSz="769711" eaLnBrk="0" fontAlgn="base" hangingPunct="0">
              <a:spcBef>
                <a:spcPct val="0"/>
              </a:spcBef>
              <a:spcAft>
                <a:spcPct val="0"/>
              </a:spcAft>
              <a:defRPr sz="2400">
                <a:solidFill>
                  <a:schemeClr val="tx1"/>
                </a:solidFill>
                <a:latin typeface="Times New Roman" pitchFamily="18" charset="0"/>
              </a:defRPr>
            </a:lvl6pPr>
            <a:lvl7pPr marL="2958724" indent="-227594" defTabSz="769711" eaLnBrk="0" fontAlgn="base" hangingPunct="0">
              <a:spcBef>
                <a:spcPct val="0"/>
              </a:spcBef>
              <a:spcAft>
                <a:spcPct val="0"/>
              </a:spcAft>
              <a:defRPr sz="2400">
                <a:solidFill>
                  <a:schemeClr val="tx1"/>
                </a:solidFill>
                <a:latin typeface="Times New Roman" pitchFamily="18" charset="0"/>
              </a:defRPr>
            </a:lvl7pPr>
            <a:lvl8pPr marL="3413912" indent="-227594" defTabSz="769711" eaLnBrk="0" fontAlgn="base" hangingPunct="0">
              <a:spcBef>
                <a:spcPct val="0"/>
              </a:spcBef>
              <a:spcAft>
                <a:spcPct val="0"/>
              </a:spcAft>
              <a:defRPr sz="2400">
                <a:solidFill>
                  <a:schemeClr val="tx1"/>
                </a:solidFill>
                <a:latin typeface="Times New Roman" pitchFamily="18" charset="0"/>
              </a:defRPr>
            </a:lvl8pPr>
            <a:lvl9pPr marL="3869101" indent="-227594" defTabSz="769711" eaLnBrk="0" fontAlgn="base" hangingPunct="0">
              <a:spcBef>
                <a:spcPct val="0"/>
              </a:spcBef>
              <a:spcAft>
                <a:spcPct val="0"/>
              </a:spcAft>
              <a:defRPr sz="2400">
                <a:solidFill>
                  <a:schemeClr val="tx1"/>
                </a:solidFill>
                <a:latin typeface="Times New Roman" pitchFamily="18" charset="0"/>
              </a:defRPr>
            </a:lvl9pPr>
          </a:lstStyle>
          <a:p>
            <a:fld id="{24422D5D-8242-4EAF-9B8D-58DED2951344}" type="slidenum">
              <a:rPr lang="en-AU" altLang="en-US" sz="1000"/>
              <a:pPr/>
              <a:t>23</a:t>
            </a:fld>
            <a:endParaRPr lang="en-AU" altLang="en-US" sz="10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9711">
              <a:defRPr sz="2400">
                <a:solidFill>
                  <a:schemeClr val="tx1"/>
                </a:solidFill>
                <a:latin typeface="Times New Roman" pitchFamily="18" charset="0"/>
              </a:defRPr>
            </a:lvl1pPr>
            <a:lvl2pPr marL="739681" indent="-284493" defTabSz="769711">
              <a:defRPr sz="2400">
                <a:solidFill>
                  <a:schemeClr val="tx1"/>
                </a:solidFill>
                <a:latin typeface="Times New Roman" pitchFamily="18" charset="0"/>
              </a:defRPr>
            </a:lvl2pPr>
            <a:lvl3pPr marL="1137971" indent="-227594" defTabSz="769711">
              <a:defRPr sz="2400">
                <a:solidFill>
                  <a:schemeClr val="tx1"/>
                </a:solidFill>
                <a:latin typeface="Times New Roman" pitchFamily="18" charset="0"/>
              </a:defRPr>
            </a:lvl3pPr>
            <a:lvl4pPr marL="1593159" indent="-227594" defTabSz="769711">
              <a:defRPr sz="2400">
                <a:solidFill>
                  <a:schemeClr val="tx1"/>
                </a:solidFill>
                <a:latin typeface="Times New Roman" pitchFamily="18" charset="0"/>
              </a:defRPr>
            </a:lvl4pPr>
            <a:lvl5pPr marL="2048347" indent="-227594" defTabSz="769711">
              <a:defRPr sz="2400">
                <a:solidFill>
                  <a:schemeClr val="tx1"/>
                </a:solidFill>
                <a:latin typeface="Times New Roman" pitchFamily="18" charset="0"/>
              </a:defRPr>
            </a:lvl5pPr>
            <a:lvl6pPr marL="2503536" indent="-227594" defTabSz="769711" eaLnBrk="0" fontAlgn="base" hangingPunct="0">
              <a:spcBef>
                <a:spcPct val="0"/>
              </a:spcBef>
              <a:spcAft>
                <a:spcPct val="0"/>
              </a:spcAft>
              <a:defRPr sz="2400">
                <a:solidFill>
                  <a:schemeClr val="tx1"/>
                </a:solidFill>
                <a:latin typeface="Times New Roman" pitchFamily="18" charset="0"/>
              </a:defRPr>
            </a:lvl6pPr>
            <a:lvl7pPr marL="2958724" indent="-227594" defTabSz="769711" eaLnBrk="0" fontAlgn="base" hangingPunct="0">
              <a:spcBef>
                <a:spcPct val="0"/>
              </a:spcBef>
              <a:spcAft>
                <a:spcPct val="0"/>
              </a:spcAft>
              <a:defRPr sz="2400">
                <a:solidFill>
                  <a:schemeClr val="tx1"/>
                </a:solidFill>
                <a:latin typeface="Times New Roman" pitchFamily="18" charset="0"/>
              </a:defRPr>
            </a:lvl7pPr>
            <a:lvl8pPr marL="3413912" indent="-227594" defTabSz="769711" eaLnBrk="0" fontAlgn="base" hangingPunct="0">
              <a:spcBef>
                <a:spcPct val="0"/>
              </a:spcBef>
              <a:spcAft>
                <a:spcPct val="0"/>
              </a:spcAft>
              <a:defRPr sz="2400">
                <a:solidFill>
                  <a:schemeClr val="tx1"/>
                </a:solidFill>
                <a:latin typeface="Times New Roman" pitchFamily="18" charset="0"/>
              </a:defRPr>
            </a:lvl8pPr>
            <a:lvl9pPr marL="3869101" indent="-227594" defTabSz="769711" eaLnBrk="0" fontAlgn="base" hangingPunct="0">
              <a:spcBef>
                <a:spcPct val="0"/>
              </a:spcBef>
              <a:spcAft>
                <a:spcPct val="0"/>
              </a:spcAft>
              <a:defRPr sz="2400">
                <a:solidFill>
                  <a:schemeClr val="tx1"/>
                </a:solidFill>
                <a:latin typeface="Times New Roman" pitchFamily="18" charset="0"/>
              </a:defRPr>
            </a:lvl9pPr>
          </a:lstStyle>
          <a:p>
            <a:fld id="{BC0C10BF-47FF-41E7-8CD9-54477461C55B}" type="slidenum">
              <a:rPr lang="en-AU" altLang="en-US" sz="1000"/>
              <a:pPr/>
              <a:t>24</a:t>
            </a:fld>
            <a:endParaRPr lang="en-AU" altLang="en-US" sz="10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9711">
              <a:defRPr sz="2400">
                <a:solidFill>
                  <a:schemeClr val="tx1"/>
                </a:solidFill>
                <a:latin typeface="Times New Roman" pitchFamily="18" charset="0"/>
              </a:defRPr>
            </a:lvl1pPr>
            <a:lvl2pPr marL="739681" indent="-284493" defTabSz="769711">
              <a:defRPr sz="2400">
                <a:solidFill>
                  <a:schemeClr val="tx1"/>
                </a:solidFill>
                <a:latin typeface="Times New Roman" pitchFamily="18" charset="0"/>
              </a:defRPr>
            </a:lvl2pPr>
            <a:lvl3pPr marL="1137971" indent="-227594" defTabSz="769711">
              <a:defRPr sz="2400">
                <a:solidFill>
                  <a:schemeClr val="tx1"/>
                </a:solidFill>
                <a:latin typeface="Times New Roman" pitchFamily="18" charset="0"/>
              </a:defRPr>
            </a:lvl3pPr>
            <a:lvl4pPr marL="1593159" indent="-227594" defTabSz="769711">
              <a:defRPr sz="2400">
                <a:solidFill>
                  <a:schemeClr val="tx1"/>
                </a:solidFill>
                <a:latin typeface="Times New Roman" pitchFamily="18" charset="0"/>
              </a:defRPr>
            </a:lvl4pPr>
            <a:lvl5pPr marL="2048347" indent="-227594" defTabSz="769711">
              <a:defRPr sz="2400">
                <a:solidFill>
                  <a:schemeClr val="tx1"/>
                </a:solidFill>
                <a:latin typeface="Times New Roman" pitchFamily="18" charset="0"/>
              </a:defRPr>
            </a:lvl5pPr>
            <a:lvl6pPr marL="2503536" indent="-227594" defTabSz="769711" eaLnBrk="0" fontAlgn="base" hangingPunct="0">
              <a:spcBef>
                <a:spcPct val="0"/>
              </a:spcBef>
              <a:spcAft>
                <a:spcPct val="0"/>
              </a:spcAft>
              <a:defRPr sz="2400">
                <a:solidFill>
                  <a:schemeClr val="tx1"/>
                </a:solidFill>
                <a:latin typeface="Times New Roman" pitchFamily="18" charset="0"/>
              </a:defRPr>
            </a:lvl6pPr>
            <a:lvl7pPr marL="2958724" indent="-227594" defTabSz="769711" eaLnBrk="0" fontAlgn="base" hangingPunct="0">
              <a:spcBef>
                <a:spcPct val="0"/>
              </a:spcBef>
              <a:spcAft>
                <a:spcPct val="0"/>
              </a:spcAft>
              <a:defRPr sz="2400">
                <a:solidFill>
                  <a:schemeClr val="tx1"/>
                </a:solidFill>
                <a:latin typeface="Times New Roman" pitchFamily="18" charset="0"/>
              </a:defRPr>
            </a:lvl7pPr>
            <a:lvl8pPr marL="3413912" indent="-227594" defTabSz="769711" eaLnBrk="0" fontAlgn="base" hangingPunct="0">
              <a:spcBef>
                <a:spcPct val="0"/>
              </a:spcBef>
              <a:spcAft>
                <a:spcPct val="0"/>
              </a:spcAft>
              <a:defRPr sz="2400">
                <a:solidFill>
                  <a:schemeClr val="tx1"/>
                </a:solidFill>
                <a:latin typeface="Times New Roman" pitchFamily="18" charset="0"/>
              </a:defRPr>
            </a:lvl8pPr>
            <a:lvl9pPr marL="3869101" indent="-227594" defTabSz="769711" eaLnBrk="0" fontAlgn="base" hangingPunct="0">
              <a:spcBef>
                <a:spcPct val="0"/>
              </a:spcBef>
              <a:spcAft>
                <a:spcPct val="0"/>
              </a:spcAft>
              <a:defRPr sz="2400">
                <a:solidFill>
                  <a:schemeClr val="tx1"/>
                </a:solidFill>
                <a:latin typeface="Times New Roman" pitchFamily="18" charset="0"/>
              </a:defRPr>
            </a:lvl9pPr>
          </a:lstStyle>
          <a:p>
            <a:fld id="{2D58CC0F-FCFF-4B15-94BB-519A6C38C978}" type="slidenum">
              <a:rPr lang="en-AU" altLang="en-US" sz="1000"/>
              <a:pPr/>
              <a:t>25</a:t>
            </a:fld>
            <a:endParaRPr lang="en-AU" altLang="en-US"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A391B448-F9E5-4ABE-801A-16C174623F15}" type="slidenum">
              <a:rPr lang="en-AU" altLang="ar-SA" smtClean="0"/>
              <a:pPr>
                <a:defRPr/>
              </a:pPr>
              <a:t>3</a:t>
            </a:fld>
            <a:endParaRPr lang="en-AU" altLang="ar-SA"/>
          </a:p>
        </p:txBody>
      </p:sp>
    </p:spTree>
    <p:extLst>
      <p:ext uri="{BB962C8B-B14F-4D97-AF65-F5344CB8AC3E}">
        <p14:creationId xmlns:p14="http://schemas.microsoft.com/office/powerpoint/2010/main" val="739726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Arial" charset="0"/>
                <a:ea typeface="ＭＳ Ｐゴシック" charset="-128"/>
                <a:cs typeface="ＭＳ Ｐゴシック" charset="-128"/>
              </a:rPr>
              <a:t> Despite years of research and development, it has not been possible to develop</a:t>
            </a:r>
          </a:p>
          <a:p>
            <a:r>
              <a:rPr lang="en-US" sz="1200" kern="1200" baseline="0" dirty="0">
                <a:solidFill>
                  <a:schemeClr val="tx1"/>
                </a:solidFill>
                <a:latin typeface="Arial" charset="0"/>
                <a:ea typeface="ＭＳ Ｐゴシック" charset="-128"/>
                <a:cs typeface="ＭＳ Ｐゴシック" charset="-128"/>
              </a:rPr>
              <a:t>security design and implementation techniques that systematically exclude security</a:t>
            </a:r>
          </a:p>
          <a:p>
            <a:r>
              <a:rPr lang="en-US" sz="1200" kern="1200" baseline="0" dirty="0">
                <a:solidFill>
                  <a:schemeClr val="tx1"/>
                </a:solidFill>
                <a:latin typeface="Arial" charset="0"/>
                <a:ea typeface="ＭＳ Ｐゴシック" charset="-128"/>
                <a:cs typeface="ＭＳ Ｐゴシック" charset="-128"/>
              </a:rPr>
              <a:t>flaws and prevent all unauthorized actions. In the absence of such foolproof techniques,</a:t>
            </a:r>
          </a:p>
          <a:p>
            <a:r>
              <a:rPr lang="en-US" sz="1200" kern="1200" baseline="0" dirty="0">
                <a:solidFill>
                  <a:schemeClr val="tx1"/>
                </a:solidFill>
                <a:latin typeface="Arial" charset="0"/>
                <a:ea typeface="ＭＳ Ｐゴシック" charset="-128"/>
                <a:cs typeface="ＭＳ Ｐゴシック" charset="-128"/>
              </a:rPr>
              <a:t>it is useful to have a set of widely agreed design principles that can guide</a:t>
            </a:r>
          </a:p>
          <a:p>
            <a:r>
              <a:rPr lang="en-US" sz="1200" kern="1200" baseline="0" dirty="0">
                <a:solidFill>
                  <a:schemeClr val="tx1"/>
                </a:solidFill>
                <a:latin typeface="Arial" charset="0"/>
                <a:ea typeface="ＭＳ Ｐゴシック" charset="-128"/>
                <a:cs typeface="ＭＳ Ｐゴシック" charset="-128"/>
              </a:rPr>
              <a:t>the development of protection mechanisms. The National Centers of Academic</a:t>
            </a:r>
          </a:p>
          <a:p>
            <a:r>
              <a:rPr lang="en-US" sz="1200" kern="1200" baseline="0" dirty="0">
                <a:solidFill>
                  <a:schemeClr val="tx1"/>
                </a:solidFill>
                <a:latin typeface="Arial" charset="0"/>
                <a:ea typeface="ＭＳ Ｐゴシック" charset="-128"/>
                <a:cs typeface="ＭＳ Ｐゴシック" charset="-128"/>
              </a:rPr>
              <a:t>Excellence in Information Assurance/Cyber Defense, which is jointly sponsored by</a:t>
            </a:r>
          </a:p>
          <a:p>
            <a:r>
              <a:rPr lang="en-US" sz="1200" kern="1200" baseline="0" dirty="0">
                <a:solidFill>
                  <a:schemeClr val="tx1"/>
                </a:solidFill>
                <a:latin typeface="Arial" charset="0"/>
                <a:ea typeface="ＭＳ Ｐゴシック" charset="-128"/>
                <a:cs typeface="ＭＳ Ｐゴシック" charset="-128"/>
              </a:rPr>
              <a:t>the U.S. National Security Agency and the U.S. Department of Homeland Security,</a:t>
            </a:r>
          </a:p>
          <a:p>
            <a:r>
              <a:rPr lang="en-US" sz="1200" kern="1200" baseline="0" dirty="0">
                <a:solidFill>
                  <a:schemeClr val="tx1"/>
                </a:solidFill>
                <a:latin typeface="Arial" charset="0"/>
                <a:ea typeface="ＭＳ Ｐゴシック" charset="-128"/>
                <a:cs typeface="ＭＳ Ｐゴシック" charset="-128"/>
              </a:rPr>
              <a:t>list the following as fundamental </a:t>
            </a:r>
            <a:r>
              <a:rPr lang="en-US" sz="1200" b="0" kern="1200" baseline="0" dirty="0">
                <a:solidFill>
                  <a:schemeClr val="tx1"/>
                </a:solidFill>
                <a:latin typeface="Arial" charset="0"/>
                <a:ea typeface="ＭＳ Ｐゴシック" charset="-128"/>
                <a:cs typeface="ＭＳ Ｐゴシック" charset="-128"/>
              </a:rPr>
              <a:t>security design principles [NCAE13]:</a:t>
            </a:r>
          </a:p>
          <a:p>
            <a:r>
              <a:rPr lang="en-US" sz="1200" b="0" kern="1200" baseline="0" dirty="0">
                <a:solidFill>
                  <a:schemeClr val="tx1"/>
                </a:solidFill>
                <a:latin typeface="Arial" charset="0"/>
                <a:ea typeface="ＭＳ Ｐゴシック" charset="-128"/>
                <a:cs typeface="ＭＳ Ｐゴシック" charset="-128"/>
              </a:rPr>
              <a:t>■■  Economy of mechanism</a:t>
            </a:r>
          </a:p>
          <a:p>
            <a:pPr marL="228600" indent="-228600">
              <a:buFont typeface="+mj-lt"/>
              <a:buNone/>
            </a:pPr>
            <a:r>
              <a:rPr lang="en-US" sz="1200" b="0" kern="1200" baseline="0" dirty="0">
                <a:solidFill>
                  <a:schemeClr val="tx1"/>
                </a:solidFill>
                <a:latin typeface="Arial" charset="0"/>
                <a:ea typeface="ＭＳ Ｐゴシック" charset="-128"/>
                <a:cs typeface="ＭＳ Ｐゴシック" charset="-128"/>
              </a:rPr>
              <a:t>■■  Fail-safe defaults</a:t>
            </a:r>
          </a:p>
          <a:p>
            <a:pPr marL="228600" indent="-228600">
              <a:buFont typeface="+mj-lt"/>
              <a:buNone/>
            </a:pPr>
            <a:r>
              <a:rPr lang="en-US" sz="1200" b="0" kern="1200" baseline="0" dirty="0">
                <a:solidFill>
                  <a:schemeClr val="tx1"/>
                </a:solidFill>
                <a:latin typeface="Arial" charset="0"/>
                <a:ea typeface="ＭＳ Ｐゴシック" charset="-128"/>
                <a:cs typeface="ＭＳ Ｐゴシック" charset="-128"/>
              </a:rPr>
              <a:t>■■  Complete mediation</a:t>
            </a:r>
          </a:p>
          <a:p>
            <a:pPr marL="228600" indent="-228600">
              <a:buFont typeface="+mj-lt"/>
              <a:buNone/>
            </a:pPr>
            <a:r>
              <a:rPr lang="en-US" sz="1200" b="0" kern="1200" baseline="0" dirty="0">
                <a:solidFill>
                  <a:schemeClr val="tx1"/>
                </a:solidFill>
                <a:latin typeface="Arial" charset="0"/>
                <a:ea typeface="ＭＳ Ｐゴシック" charset="-128"/>
                <a:cs typeface="ＭＳ Ｐゴシック" charset="-128"/>
              </a:rPr>
              <a:t>■■  Open design</a:t>
            </a:r>
          </a:p>
          <a:p>
            <a:pPr marL="228600" indent="-228600">
              <a:buFont typeface="+mj-lt"/>
              <a:buNone/>
            </a:pPr>
            <a:r>
              <a:rPr lang="en-US" sz="1200" b="0" kern="1200" baseline="0" dirty="0">
                <a:solidFill>
                  <a:schemeClr val="tx1"/>
                </a:solidFill>
                <a:latin typeface="Arial" charset="0"/>
                <a:ea typeface="ＭＳ Ｐゴシック" charset="-128"/>
                <a:cs typeface="ＭＳ Ｐゴシック" charset="-128"/>
              </a:rPr>
              <a:t>■■  Separation of privilege</a:t>
            </a:r>
          </a:p>
          <a:p>
            <a:pPr marL="228600" indent="-228600">
              <a:buFont typeface="+mj-lt"/>
              <a:buNone/>
            </a:pPr>
            <a:r>
              <a:rPr lang="en-US" sz="1200" b="0" kern="1200" baseline="0" dirty="0">
                <a:solidFill>
                  <a:schemeClr val="tx1"/>
                </a:solidFill>
                <a:latin typeface="Arial" charset="0"/>
                <a:ea typeface="ＭＳ Ｐゴシック" charset="-128"/>
                <a:cs typeface="ＭＳ Ｐゴシック" charset="-128"/>
              </a:rPr>
              <a:t>■■  Least privilege</a:t>
            </a:r>
          </a:p>
          <a:p>
            <a:pPr marL="228600" indent="-228600">
              <a:buFont typeface="+mj-lt"/>
              <a:buNone/>
            </a:pPr>
            <a:r>
              <a:rPr lang="en-US" sz="1200" b="0" kern="1200" baseline="0" dirty="0">
                <a:solidFill>
                  <a:schemeClr val="tx1"/>
                </a:solidFill>
                <a:latin typeface="Arial" charset="0"/>
                <a:ea typeface="ＭＳ Ｐゴシック" charset="-128"/>
                <a:cs typeface="ＭＳ Ｐゴシック" charset="-128"/>
              </a:rPr>
              <a:t>■■  Least common mechanism</a:t>
            </a:r>
          </a:p>
          <a:p>
            <a:pPr marL="228600" indent="-228600">
              <a:buFont typeface="+mj-lt"/>
              <a:buNone/>
            </a:pPr>
            <a:r>
              <a:rPr lang="en-US" sz="1200" b="0" kern="1200" baseline="0" dirty="0">
                <a:solidFill>
                  <a:schemeClr val="tx1"/>
                </a:solidFill>
                <a:latin typeface="Arial" charset="0"/>
                <a:ea typeface="ＭＳ Ｐゴシック" charset="-128"/>
                <a:cs typeface="ＭＳ Ｐゴシック" charset="-128"/>
              </a:rPr>
              <a:t>■■  Psychological acceptability</a:t>
            </a:r>
          </a:p>
          <a:p>
            <a:pPr marL="228600" indent="-228600">
              <a:buFont typeface="+mj-lt"/>
              <a:buNone/>
            </a:pPr>
            <a:r>
              <a:rPr lang="en-US" sz="1200" b="0" kern="1200" baseline="0" dirty="0">
                <a:solidFill>
                  <a:schemeClr val="tx1"/>
                </a:solidFill>
                <a:latin typeface="Arial" charset="0"/>
                <a:ea typeface="ＭＳ Ｐゴシック" charset="-128"/>
                <a:cs typeface="ＭＳ Ｐゴシック" charset="-128"/>
              </a:rPr>
              <a:t>■■  Isolation</a:t>
            </a:r>
          </a:p>
          <a:p>
            <a:pPr marL="228600" indent="-228600">
              <a:buFont typeface="+mj-lt"/>
              <a:buNone/>
            </a:pPr>
            <a:r>
              <a:rPr lang="en-US" sz="1200" b="0" kern="1200" baseline="0" dirty="0">
                <a:solidFill>
                  <a:schemeClr val="tx1"/>
                </a:solidFill>
                <a:latin typeface="Arial" charset="0"/>
                <a:ea typeface="ＭＳ Ｐゴシック" charset="-128"/>
                <a:cs typeface="ＭＳ Ｐゴシック" charset="-128"/>
              </a:rPr>
              <a:t>■■  Encapsulation</a:t>
            </a:r>
          </a:p>
          <a:p>
            <a:pPr marL="228600" indent="-228600">
              <a:buFont typeface="+mj-lt"/>
              <a:buNone/>
            </a:pPr>
            <a:r>
              <a:rPr lang="en-US" sz="1200" b="0" kern="1200" baseline="0" dirty="0">
                <a:solidFill>
                  <a:schemeClr val="tx1"/>
                </a:solidFill>
                <a:latin typeface="Arial" charset="0"/>
                <a:ea typeface="ＭＳ Ｐゴシック" charset="-128"/>
                <a:cs typeface="ＭＳ Ｐゴシック" charset="-128"/>
              </a:rPr>
              <a:t>■■  Modularity</a:t>
            </a:r>
          </a:p>
          <a:p>
            <a:pPr marL="228600" indent="-228600">
              <a:buFont typeface="+mj-lt"/>
              <a:buNone/>
            </a:pPr>
            <a:r>
              <a:rPr lang="en-US" sz="1200" b="0" kern="1200" baseline="0" dirty="0">
                <a:solidFill>
                  <a:schemeClr val="tx1"/>
                </a:solidFill>
                <a:latin typeface="Arial" charset="0"/>
                <a:ea typeface="ＭＳ Ｐゴシック" charset="-128"/>
                <a:cs typeface="ＭＳ Ｐゴシック" charset="-128"/>
              </a:rPr>
              <a:t>■■  Layering</a:t>
            </a:r>
          </a:p>
          <a:p>
            <a:pPr marL="228600" indent="-228600">
              <a:buFont typeface="+mj-lt"/>
              <a:buNone/>
            </a:pPr>
            <a:r>
              <a:rPr lang="en-US" sz="1200" b="0" kern="1200" baseline="0" dirty="0">
                <a:solidFill>
                  <a:schemeClr val="tx1"/>
                </a:solidFill>
                <a:latin typeface="Arial" charset="0"/>
                <a:ea typeface="ＭＳ Ｐゴシック" charset="-128"/>
                <a:cs typeface="ＭＳ Ｐゴシック" charset="-128"/>
              </a:rPr>
              <a:t>■■  Least astonishmen</a:t>
            </a:r>
            <a:r>
              <a:rPr lang="en-US" sz="1200" b="1" kern="1200" baseline="0" dirty="0">
                <a:solidFill>
                  <a:schemeClr val="tx1"/>
                </a:solidFill>
                <a:latin typeface="Arial" charset="0"/>
                <a:ea typeface="ＭＳ Ｐゴシック" charset="-128"/>
                <a:cs typeface="ＭＳ Ｐゴシック" charset="-128"/>
              </a:rPr>
              <a:t>t</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first eight listed principles were first proposed in [SALT75] and have withstood</a:t>
            </a:r>
          </a:p>
          <a:p>
            <a:r>
              <a:rPr lang="en-US" sz="1200" kern="1200" baseline="0" dirty="0">
                <a:solidFill>
                  <a:schemeClr val="tx1"/>
                </a:solidFill>
                <a:latin typeface="Arial" charset="0"/>
                <a:ea typeface="ＭＳ Ｐゴシック" charset="-128"/>
                <a:cs typeface="ＭＳ Ｐゴシック" charset="-128"/>
              </a:rPr>
              <a:t>the test of time.</a:t>
            </a:r>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4</a:t>
            </a:fld>
            <a:endParaRPr lang="en-A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Arial" charset="0"/>
                <a:ea typeface="ＭＳ Ｐゴシック" charset="-128"/>
                <a:cs typeface="ＭＳ Ｐゴシック" charset="-128"/>
              </a:rPr>
              <a:t>Economy of mechanism means that the design of security measures embodied</a:t>
            </a:r>
          </a:p>
          <a:p>
            <a:r>
              <a:rPr lang="en-US" sz="1200" kern="1200" baseline="0" dirty="0">
                <a:solidFill>
                  <a:schemeClr val="tx1"/>
                </a:solidFill>
                <a:latin typeface="Arial" charset="0"/>
                <a:ea typeface="ＭＳ Ｐゴシック" charset="-128"/>
                <a:cs typeface="ＭＳ Ｐゴシック" charset="-128"/>
              </a:rPr>
              <a:t>in both hardware and software should be as simple and small as possible.</a:t>
            </a:r>
          </a:p>
          <a:p>
            <a:r>
              <a:rPr lang="en-US" sz="1200" kern="1200" baseline="0" dirty="0">
                <a:solidFill>
                  <a:schemeClr val="tx1"/>
                </a:solidFill>
                <a:latin typeface="Arial" charset="0"/>
                <a:ea typeface="ＭＳ Ｐゴシック" charset="-128"/>
                <a:cs typeface="ＭＳ Ｐゴシック" charset="-128"/>
              </a:rPr>
              <a:t>The motivation for this principle is that relatively simple, small design is easier</a:t>
            </a:r>
          </a:p>
          <a:p>
            <a:r>
              <a:rPr lang="en-US" sz="1200" kern="1200" baseline="0" dirty="0">
                <a:solidFill>
                  <a:schemeClr val="tx1"/>
                </a:solidFill>
                <a:latin typeface="Arial" charset="0"/>
                <a:ea typeface="ＭＳ Ｐゴシック" charset="-128"/>
                <a:cs typeface="ＭＳ Ｐゴシック" charset="-128"/>
              </a:rPr>
              <a:t>to test and verify thoroughly. With a complex design, there are many more</a:t>
            </a:r>
          </a:p>
          <a:p>
            <a:r>
              <a:rPr lang="en-US" sz="1200" kern="1200" baseline="0" dirty="0">
                <a:solidFill>
                  <a:schemeClr val="tx1"/>
                </a:solidFill>
                <a:latin typeface="Arial" charset="0"/>
                <a:ea typeface="ＭＳ Ｐゴシック" charset="-128"/>
                <a:cs typeface="ＭＳ Ｐゴシック" charset="-128"/>
              </a:rPr>
              <a:t>opportunities for an adversary to discover subtle weaknesses to exploit that may</a:t>
            </a:r>
          </a:p>
          <a:p>
            <a:r>
              <a:rPr lang="en-US" sz="1200" kern="1200" baseline="0" dirty="0">
                <a:solidFill>
                  <a:schemeClr val="tx1"/>
                </a:solidFill>
                <a:latin typeface="Arial" charset="0"/>
                <a:ea typeface="ＭＳ Ｐゴシック" charset="-128"/>
                <a:cs typeface="ＭＳ Ｐゴシック" charset="-128"/>
              </a:rPr>
              <a:t>be difficult to spot ahead of time. The more complex the mechanism, the more</a:t>
            </a:r>
          </a:p>
          <a:p>
            <a:r>
              <a:rPr lang="en-US" sz="1200" kern="1200" baseline="0" dirty="0">
                <a:solidFill>
                  <a:schemeClr val="tx1"/>
                </a:solidFill>
                <a:latin typeface="Arial" charset="0"/>
                <a:ea typeface="ＭＳ Ｐゴシック" charset="-128"/>
                <a:cs typeface="ＭＳ Ｐゴシック" charset="-128"/>
              </a:rPr>
              <a:t>likely it is to possess exploitable flaws. Simple mechanisms tend to have fewer</a:t>
            </a:r>
          </a:p>
          <a:p>
            <a:r>
              <a:rPr lang="en-US" sz="1200" kern="1200" baseline="0" dirty="0">
                <a:solidFill>
                  <a:schemeClr val="tx1"/>
                </a:solidFill>
                <a:latin typeface="Arial" charset="0"/>
                <a:ea typeface="ＭＳ Ｐゴシック" charset="-128"/>
                <a:cs typeface="ＭＳ Ｐゴシック" charset="-128"/>
              </a:rPr>
              <a:t>exploitable flaws and require less maintenance. Further, because configuration</a:t>
            </a:r>
          </a:p>
          <a:p>
            <a:r>
              <a:rPr lang="en-US" sz="1200" kern="1200" baseline="0" dirty="0">
                <a:solidFill>
                  <a:schemeClr val="tx1"/>
                </a:solidFill>
                <a:latin typeface="Arial" charset="0"/>
                <a:ea typeface="ＭＳ Ｐゴシック" charset="-128"/>
                <a:cs typeface="ＭＳ Ｐゴシック" charset="-128"/>
              </a:rPr>
              <a:t>management issues are simplified, updating or replacing a simple mechanism</a:t>
            </a:r>
          </a:p>
          <a:p>
            <a:r>
              <a:rPr lang="en-US" sz="1200" kern="1200" baseline="0" dirty="0">
                <a:solidFill>
                  <a:schemeClr val="tx1"/>
                </a:solidFill>
                <a:latin typeface="Arial" charset="0"/>
                <a:ea typeface="ＭＳ Ｐゴシック" charset="-128"/>
                <a:cs typeface="ＭＳ Ｐゴシック" charset="-128"/>
              </a:rPr>
              <a:t>becomes a less intensive process. In practice, this is perhaps the most difficult</a:t>
            </a:r>
          </a:p>
          <a:p>
            <a:r>
              <a:rPr lang="en-US" sz="1200" kern="1200" baseline="0" dirty="0">
                <a:solidFill>
                  <a:schemeClr val="tx1"/>
                </a:solidFill>
                <a:latin typeface="Arial" charset="0"/>
                <a:ea typeface="ＭＳ Ｐゴシック" charset="-128"/>
                <a:cs typeface="ＭＳ Ｐゴシック" charset="-128"/>
              </a:rPr>
              <a:t>principle to honor. There is a constant demand for new features in both hardware</a:t>
            </a:r>
          </a:p>
          <a:p>
            <a:r>
              <a:rPr lang="en-US" sz="1200" kern="1200" baseline="0" dirty="0">
                <a:solidFill>
                  <a:schemeClr val="tx1"/>
                </a:solidFill>
                <a:latin typeface="Arial" charset="0"/>
                <a:ea typeface="ＭＳ Ｐゴシック" charset="-128"/>
                <a:cs typeface="ＭＳ Ｐゴシック" charset="-128"/>
              </a:rPr>
              <a:t>and software, complicating the security design task. The best that can be</a:t>
            </a:r>
          </a:p>
          <a:p>
            <a:r>
              <a:rPr lang="en-US" sz="1200" kern="1200" baseline="0" dirty="0">
                <a:solidFill>
                  <a:schemeClr val="tx1"/>
                </a:solidFill>
                <a:latin typeface="Arial" charset="0"/>
                <a:ea typeface="ＭＳ Ｐゴシック" charset="-128"/>
                <a:cs typeface="ＭＳ Ｐゴシック" charset="-128"/>
              </a:rPr>
              <a:t>done is to keep this principle in mind during system design to try to eliminate</a:t>
            </a:r>
          </a:p>
          <a:p>
            <a:r>
              <a:rPr lang="en-US" sz="1200" kern="1200" baseline="0" dirty="0">
                <a:solidFill>
                  <a:schemeClr val="tx1"/>
                </a:solidFill>
                <a:latin typeface="Arial" charset="0"/>
                <a:ea typeface="ＭＳ Ｐゴシック" charset="-128"/>
                <a:cs typeface="ＭＳ Ｐゴシック" charset="-128"/>
              </a:rPr>
              <a:t>unnecessary complexity.</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Fail-safe defaults means that access decisions should be based on permission</a:t>
            </a:r>
          </a:p>
          <a:p>
            <a:r>
              <a:rPr lang="en-US" sz="1200" kern="1200" baseline="0" dirty="0">
                <a:solidFill>
                  <a:schemeClr val="tx1"/>
                </a:solidFill>
                <a:latin typeface="Arial" charset="0"/>
                <a:ea typeface="ＭＳ Ｐゴシック" charset="-128"/>
                <a:cs typeface="ＭＳ Ｐゴシック" charset="-128"/>
              </a:rPr>
              <a:t>rather than exclusion. That is, the default situation is lack of access, and the protection</a:t>
            </a:r>
          </a:p>
          <a:p>
            <a:r>
              <a:rPr lang="en-US" sz="1200" kern="1200" baseline="0" dirty="0">
                <a:solidFill>
                  <a:schemeClr val="tx1"/>
                </a:solidFill>
                <a:latin typeface="Arial" charset="0"/>
                <a:ea typeface="ＭＳ Ｐゴシック" charset="-128"/>
                <a:cs typeface="ＭＳ Ｐゴシック" charset="-128"/>
              </a:rPr>
              <a:t>scheme identifies conditions under which access is permitted. This approach</a:t>
            </a:r>
          </a:p>
          <a:p>
            <a:r>
              <a:rPr lang="en-US" sz="1200" kern="1200" baseline="0" dirty="0">
                <a:solidFill>
                  <a:schemeClr val="tx1"/>
                </a:solidFill>
                <a:latin typeface="Arial" charset="0"/>
                <a:ea typeface="ＭＳ Ｐゴシック" charset="-128"/>
                <a:cs typeface="ＭＳ Ｐゴシック" charset="-128"/>
              </a:rPr>
              <a:t> exhibits a better failure mode than the alternative approach, where the default is</a:t>
            </a:r>
          </a:p>
          <a:p>
            <a:r>
              <a:rPr lang="en-US" sz="1200" kern="1200" baseline="0" dirty="0">
                <a:solidFill>
                  <a:schemeClr val="tx1"/>
                </a:solidFill>
                <a:latin typeface="Arial" charset="0"/>
                <a:ea typeface="ＭＳ Ｐゴシック" charset="-128"/>
                <a:cs typeface="ＭＳ Ｐゴシック" charset="-128"/>
              </a:rPr>
              <a:t>to permit access. A design or implementation mistake in a mechanism that gives</a:t>
            </a:r>
          </a:p>
          <a:p>
            <a:r>
              <a:rPr lang="en-US" sz="1200" kern="1200" baseline="0" dirty="0">
                <a:solidFill>
                  <a:schemeClr val="tx1"/>
                </a:solidFill>
                <a:latin typeface="Arial" charset="0"/>
                <a:ea typeface="ＭＳ Ｐゴシック" charset="-128"/>
                <a:cs typeface="ＭＳ Ｐゴシック" charset="-128"/>
              </a:rPr>
              <a:t>explicit permission tends to fail by refusing permission, a safe situation that can</a:t>
            </a:r>
          </a:p>
          <a:p>
            <a:r>
              <a:rPr lang="en-US" sz="1200" kern="1200" baseline="0" dirty="0">
                <a:solidFill>
                  <a:schemeClr val="tx1"/>
                </a:solidFill>
                <a:latin typeface="Arial" charset="0"/>
                <a:ea typeface="ＭＳ Ｐゴシック" charset="-128"/>
                <a:cs typeface="ＭＳ Ｐゴシック" charset="-128"/>
              </a:rPr>
              <a:t>be quickly detected. On the other hand, a design or implementation mistake in a</a:t>
            </a:r>
          </a:p>
          <a:p>
            <a:r>
              <a:rPr lang="en-US" sz="1200" kern="1200" baseline="0" dirty="0">
                <a:solidFill>
                  <a:schemeClr val="tx1"/>
                </a:solidFill>
                <a:latin typeface="Arial" charset="0"/>
                <a:ea typeface="ＭＳ Ｐゴシック" charset="-128"/>
                <a:cs typeface="ＭＳ Ｐゴシック" charset="-128"/>
              </a:rPr>
              <a:t>mechanism that explicitly excludes access tends to fail by allowing access, a failure</a:t>
            </a:r>
          </a:p>
          <a:p>
            <a:r>
              <a:rPr lang="en-US" sz="1200" kern="1200" baseline="0" dirty="0">
                <a:solidFill>
                  <a:schemeClr val="tx1"/>
                </a:solidFill>
                <a:latin typeface="Arial" charset="0"/>
                <a:ea typeface="ＭＳ Ｐゴシック" charset="-128"/>
                <a:cs typeface="ＭＳ Ｐゴシック" charset="-128"/>
              </a:rPr>
              <a:t>that may long go unnoticed in normal use. Most file access systems and virtually all</a:t>
            </a:r>
          </a:p>
          <a:p>
            <a:r>
              <a:rPr lang="en-US" sz="1200" kern="1200" baseline="0" dirty="0">
                <a:solidFill>
                  <a:schemeClr val="tx1"/>
                </a:solidFill>
                <a:latin typeface="Arial" charset="0"/>
                <a:ea typeface="ＭＳ Ｐゴシック" charset="-128"/>
                <a:cs typeface="ＭＳ Ｐゴシック" charset="-128"/>
              </a:rPr>
              <a:t>protected services on client/server systems use fail-safe defaults.</a:t>
            </a:r>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5</a:t>
            </a:fld>
            <a:endParaRPr lang="en-AU"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kern="1200" baseline="0" dirty="0">
                <a:solidFill>
                  <a:schemeClr val="tx1"/>
                </a:solidFill>
                <a:latin typeface="Arial" charset="0"/>
                <a:ea typeface="ＭＳ Ｐゴシック" charset="-128"/>
                <a:cs typeface="ＭＳ Ｐゴシック" charset="-128"/>
              </a:rPr>
              <a:t> An attack surface consists of the reachable and exploitable vulnerabilities in a system</a:t>
            </a:r>
          </a:p>
          <a:p>
            <a:r>
              <a:rPr lang="en-US" sz="1200" b="0" kern="1200" baseline="0" dirty="0">
                <a:solidFill>
                  <a:schemeClr val="tx1"/>
                </a:solidFill>
                <a:latin typeface="Arial" charset="0"/>
                <a:ea typeface="ＭＳ Ｐゴシック" charset="-128"/>
                <a:cs typeface="ＭＳ Ｐゴシック" charset="-128"/>
              </a:rPr>
              <a:t>[MANA11, HOWA03]. Examples of attack surfaces are the following:</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Open ports on outward facing Web and other servers, and code listening on</a:t>
            </a:r>
          </a:p>
          <a:p>
            <a:r>
              <a:rPr lang="en-US" sz="1200" b="0" kern="1200" baseline="0" dirty="0">
                <a:solidFill>
                  <a:schemeClr val="tx1"/>
                </a:solidFill>
                <a:latin typeface="Arial" charset="0"/>
                <a:ea typeface="ＭＳ Ｐゴシック" charset="-128"/>
                <a:cs typeface="ＭＳ Ｐゴシック" charset="-128"/>
              </a:rPr>
              <a:t>those ports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Services available on the inside of a firewall</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Code that processes incoming data, email, XML, office documents, and industry-</a:t>
            </a:r>
          </a:p>
          <a:p>
            <a:r>
              <a:rPr lang="en-US" sz="1200" b="0" kern="1200" baseline="0" dirty="0">
                <a:solidFill>
                  <a:schemeClr val="tx1"/>
                </a:solidFill>
                <a:latin typeface="Arial" charset="0"/>
                <a:ea typeface="ＭＳ Ｐゴシック" charset="-128"/>
                <a:cs typeface="ＭＳ Ｐゴシック" charset="-128"/>
              </a:rPr>
              <a:t>specific custom data exchange formats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Interfaces, SQL, and Web forms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An employee with access to sensitive information vulnerable to a social</a:t>
            </a:r>
          </a:p>
          <a:p>
            <a:r>
              <a:rPr lang="en-US" sz="1200" b="0" kern="1200" baseline="0" dirty="0">
                <a:solidFill>
                  <a:schemeClr val="tx1"/>
                </a:solidFill>
                <a:latin typeface="Arial" charset="0"/>
                <a:ea typeface="ＭＳ Ｐゴシック" charset="-128"/>
                <a:cs typeface="ＭＳ Ｐゴシック" charset="-128"/>
              </a:rPr>
              <a:t>Engineering attack</a:t>
            </a:r>
            <a:endParaRPr lang="en-US" b="0"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6</a:t>
            </a:fld>
            <a:endParaRPr lang="en-AU"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Attack surfaces can be categorized as follows: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Network attack surface:  This category refers to vulnerabilities over an enterprise</a:t>
            </a:r>
          </a:p>
          <a:p>
            <a:r>
              <a:rPr lang="en-US" sz="1200" b="0" kern="1200" baseline="0" dirty="0">
                <a:solidFill>
                  <a:schemeClr val="tx1"/>
                </a:solidFill>
                <a:latin typeface="Arial" charset="0"/>
                <a:ea typeface="ＭＳ Ｐゴシック" charset="-128"/>
                <a:cs typeface="ＭＳ Ｐゴシック" charset="-128"/>
              </a:rPr>
              <a:t>network, wide-area network, or the Internet. Included in this category are network</a:t>
            </a:r>
          </a:p>
          <a:p>
            <a:r>
              <a:rPr lang="en-US" sz="1200" b="0" kern="1200" baseline="0" dirty="0">
                <a:solidFill>
                  <a:schemeClr val="tx1"/>
                </a:solidFill>
                <a:latin typeface="Arial" charset="0"/>
                <a:ea typeface="ＭＳ Ｐゴシック" charset="-128"/>
                <a:cs typeface="ＭＳ Ｐゴシック" charset="-128"/>
              </a:rPr>
              <a:t>protocol vulnerabilities, such as those used for a denial-of-service attack,</a:t>
            </a:r>
          </a:p>
          <a:p>
            <a:r>
              <a:rPr lang="en-US" sz="1200" b="0" kern="1200" baseline="0" dirty="0">
                <a:solidFill>
                  <a:schemeClr val="tx1"/>
                </a:solidFill>
                <a:latin typeface="Arial" charset="0"/>
                <a:ea typeface="ＭＳ Ｐゴシック" charset="-128"/>
                <a:cs typeface="ＭＳ Ｐゴシック" charset="-128"/>
              </a:rPr>
              <a:t>disruption of communications links, and various forms of intruder attacks.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Software attack surface: This refers to vulnerabilities in application, utility,</a:t>
            </a:r>
          </a:p>
          <a:p>
            <a:r>
              <a:rPr lang="en-US" sz="1200" b="0" kern="1200" baseline="0" dirty="0">
                <a:solidFill>
                  <a:schemeClr val="tx1"/>
                </a:solidFill>
                <a:latin typeface="Arial" charset="0"/>
                <a:ea typeface="ＭＳ Ｐゴシック" charset="-128"/>
                <a:cs typeface="ＭＳ Ｐゴシック" charset="-128"/>
              </a:rPr>
              <a:t>or operating system code. A particular focus in this category is Web server</a:t>
            </a:r>
          </a:p>
          <a:p>
            <a:r>
              <a:rPr lang="en-US" sz="1200" b="0" kern="1200" baseline="0" dirty="0">
                <a:solidFill>
                  <a:schemeClr val="tx1"/>
                </a:solidFill>
                <a:latin typeface="Arial" charset="0"/>
                <a:ea typeface="ＭＳ Ｐゴシック" charset="-128"/>
                <a:cs typeface="ＭＳ Ｐゴシック" charset="-128"/>
              </a:rPr>
              <a:t>Software.</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Human attack surface: This category refers to vulnerabilities created by</a:t>
            </a:r>
          </a:p>
          <a:p>
            <a:r>
              <a:rPr lang="en-US" sz="1200" b="0" kern="1200" baseline="0" dirty="0">
                <a:solidFill>
                  <a:schemeClr val="tx1"/>
                </a:solidFill>
                <a:latin typeface="Arial" charset="0"/>
                <a:ea typeface="ＭＳ Ｐゴシック" charset="-128"/>
                <a:cs typeface="ＭＳ Ｐゴシック" charset="-128"/>
              </a:rPr>
              <a:t>personnel or outsiders, such as social engineering, human error, and trusted</a:t>
            </a:r>
          </a:p>
          <a:p>
            <a:r>
              <a:rPr lang="en-US" sz="1200" b="0" kern="1200" baseline="0" dirty="0">
                <a:solidFill>
                  <a:schemeClr val="tx1"/>
                </a:solidFill>
                <a:latin typeface="Arial" charset="0"/>
                <a:ea typeface="ＭＳ Ｐゴシック" charset="-128"/>
                <a:cs typeface="ＭＳ Ｐゴシック" charset="-128"/>
              </a:rPr>
              <a:t>insiders.</a:t>
            </a:r>
            <a:endParaRPr lang="en-US" b="0"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7</a:t>
            </a:fld>
            <a:endParaRPr lang="en-AU"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An attack surface analysis is a useful technique for assessing the scale and</a:t>
            </a:r>
          </a:p>
          <a:p>
            <a:r>
              <a:rPr lang="en-US" sz="1200" kern="1200" baseline="0" dirty="0">
                <a:solidFill>
                  <a:schemeClr val="tx1"/>
                </a:solidFill>
                <a:latin typeface="Arial" charset="0"/>
                <a:ea typeface="ＭＳ Ｐゴシック" charset="-128"/>
                <a:cs typeface="ＭＳ Ｐゴシック" charset="-128"/>
              </a:rPr>
              <a:t>severity of threats to a system. A systematic analysis of points of vulnerability</a:t>
            </a:r>
          </a:p>
          <a:p>
            <a:r>
              <a:rPr lang="en-US" sz="1200" kern="1200" baseline="0" dirty="0">
                <a:solidFill>
                  <a:schemeClr val="tx1"/>
                </a:solidFill>
                <a:latin typeface="Arial" charset="0"/>
                <a:ea typeface="ＭＳ Ｐゴシック" charset="-128"/>
                <a:cs typeface="ＭＳ Ｐゴシック" charset="-128"/>
              </a:rPr>
              <a:t>makes developers and security analysts aware of where security mechanisms are</a:t>
            </a:r>
          </a:p>
          <a:p>
            <a:r>
              <a:rPr lang="en-US" sz="1200" kern="1200" baseline="0" dirty="0">
                <a:solidFill>
                  <a:schemeClr val="tx1"/>
                </a:solidFill>
                <a:latin typeface="Arial" charset="0"/>
                <a:ea typeface="ＭＳ Ｐゴシック" charset="-128"/>
                <a:cs typeface="ＭＳ Ｐゴシック" charset="-128"/>
              </a:rPr>
              <a:t>required. Once an attack surface is defined, designers may be able to find ways to</a:t>
            </a:r>
          </a:p>
          <a:p>
            <a:r>
              <a:rPr lang="en-US" sz="1200" kern="1200" baseline="0" dirty="0">
                <a:solidFill>
                  <a:schemeClr val="tx1"/>
                </a:solidFill>
                <a:latin typeface="Arial" charset="0"/>
                <a:ea typeface="ＭＳ Ｐゴシック" charset="-128"/>
                <a:cs typeface="ＭＳ Ｐゴシック" charset="-128"/>
              </a:rPr>
              <a:t>make the surface smaller, thus making the task of the adversary more difficult. The</a:t>
            </a:r>
          </a:p>
          <a:p>
            <a:r>
              <a:rPr lang="en-US" sz="1200" kern="1200" baseline="0" dirty="0">
                <a:solidFill>
                  <a:schemeClr val="tx1"/>
                </a:solidFill>
                <a:latin typeface="Arial" charset="0"/>
                <a:ea typeface="ＭＳ Ｐゴシック" charset="-128"/>
                <a:cs typeface="ＭＳ Ｐゴシック" charset="-128"/>
              </a:rPr>
              <a:t>attack surface also provides guidance on setting priorities for testing, strengthening</a:t>
            </a:r>
          </a:p>
          <a:p>
            <a:r>
              <a:rPr lang="en-US" sz="1200" kern="1200" baseline="0" dirty="0">
                <a:solidFill>
                  <a:schemeClr val="tx1"/>
                </a:solidFill>
                <a:latin typeface="Arial" charset="0"/>
                <a:ea typeface="ＭＳ Ｐゴシック" charset="-128"/>
                <a:cs typeface="ＭＳ Ｐゴシック" charset="-128"/>
              </a:rPr>
              <a:t>security measures, and modifying the service or application.</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As illustrated in Figure 1.3, the use of layering, or defense in depth, and attack</a:t>
            </a:r>
          </a:p>
          <a:p>
            <a:r>
              <a:rPr lang="en-US" sz="1200" kern="1200" baseline="0" dirty="0">
                <a:solidFill>
                  <a:schemeClr val="tx1"/>
                </a:solidFill>
                <a:latin typeface="Arial" charset="0"/>
                <a:ea typeface="ＭＳ Ｐゴシック" charset="-128"/>
                <a:cs typeface="ＭＳ Ｐゴシック" charset="-128"/>
              </a:rPr>
              <a:t>surface reduction complement each other in mitigating security risk.</a:t>
            </a:r>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8</a:t>
            </a:fld>
            <a:endParaRPr lang="en-AU"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charset="0"/>
                <a:ea typeface="ＭＳ Ｐゴシック" charset="-128"/>
                <a:cs typeface="ＭＳ Ｐゴシック" charset="-128"/>
              </a:rPr>
              <a:t> An attack tree is a branching, hierarchical data structure that represents a set of potential</a:t>
            </a:r>
          </a:p>
          <a:p>
            <a:r>
              <a:rPr lang="en-US" sz="1200" kern="1200" baseline="0" dirty="0">
                <a:solidFill>
                  <a:schemeClr val="tx1"/>
                </a:solidFill>
                <a:latin typeface="Arial" charset="0"/>
                <a:ea typeface="ＭＳ Ｐゴシック" charset="-128"/>
                <a:cs typeface="ＭＳ Ｐゴシック" charset="-128"/>
              </a:rPr>
              <a:t>techniques for exploiting security vulnerabilities [MAUW05, MOOR01, SCHN99].</a:t>
            </a:r>
          </a:p>
          <a:p>
            <a:r>
              <a:rPr lang="en-US" sz="1200" kern="1200" baseline="0" dirty="0">
                <a:solidFill>
                  <a:schemeClr val="tx1"/>
                </a:solidFill>
                <a:latin typeface="Arial" charset="0"/>
                <a:ea typeface="ＭＳ Ｐゴシック" charset="-128"/>
                <a:cs typeface="ＭＳ Ｐゴシック" charset="-128"/>
              </a:rPr>
              <a:t>The security incident that is the goal of the attack is represented as the root node of</a:t>
            </a:r>
          </a:p>
          <a:p>
            <a:r>
              <a:rPr lang="en-US" sz="1200" kern="1200" baseline="0" dirty="0">
                <a:solidFill>
                  <a:schemeClr val="tx1"/>
                </a:solidFill>
                <a:latin typeface="Arial" charset="0"/>
                <a:ea typeface="ＭＳ Ｐゴシック" charset="-128"/>
                <a:cs typeface="ＭＳ Ｐゴシック" charset="-128"/>
              </a:rPr>
              <a:t>the tree, and the ways that an attacker could reach that goal are iteratively and incrementally</a:t>
            </a:r>
          </a:p>
          <a:p>
            <a:r>
              <a:rPr lang="en-US" sz="1200" kern="1200" baseline="0" dirty="0">
                <a:solidFill>
                  <a:schemeClr val="tx1"/>
                </a:solidFill>
                <a:latin typeface="Arial" charset="0"/>
                <a:ea typeface="ＭＳ Ｐゴシック" charset="-128"/>
                <a:cs typeface="ＭＳ Ｐゴシック" charset="-128"/>
              </a:rPr>
              <a:t>represented as branches and </a:t>
            </a:r>
            <a:r>
              <a:rPr lang="en-US" sz="1200" kern="1200" baseline="0" dirty="0" err="1">
                <a:solidFill>
                  <a:schemeClr val="tx1"/>
                </a:solidFill>
                <a:latin typeface="Arial" charset="0"/>
                <a:ea typeface="ＭＳ Ｐゴシック" charset="-128"/>
                <a:cs typeface="ＭＳ Ｐゴシック" charset="-128"/>
              </a:rPr>
              <a:t>subnodes</a:t>
            </a:r>
            <a:r>
              <a:rPr lang="en-US" sz="1200" kern="1200" baseline="0" dirty="0">
                <a:solidFill>
                  <a:schemeClr val="tx1"/>
                </a:solidFill>
                <a:latin typeface="Arial" charset="0"/>
                <a:ea typeface="ＭＳ Ｐゴシック" charset="-128"/>
                <a:cs typeface="ＭＳ Ｐゴシック" charset="-128"/>
              </a:rPr>
              <a:t> of the tree. Each </a:t>
            </a:r>
            <a:r>
              <a:rPr lang="en-US" sz="1200" kern="1200" baseline="0" dirty="0" err="1">
                <a:solidFill>
                  <a:schemeClr val="tx1"/>
                </a:solidFill>
                <a:latin typeface="Arial" charset="0"/>
                <a:ea typeface="ＭＳ Ｐゴシック" charset="-128"/>
                <a:cs typeface="ＭＳ Ｐゴシック" charset="-128"/>
              </a:rPr>
              <a:t>subnode</a:t>
            </a:r>
            <a:r>
              <a:rPr lang="en-US" sz="1200" kern="1200" baseline="0" dirty="0">
                <a:solidFill>
                  <a:schemeClr val="tx1"/>
                </a:solidFill>
                <a:latin typeface="Arial" charset="0"/>
                <a:ea typeface="ＭＳ Ｐゴシック" charset="-128"/>
                <a:cs typeface="ＭＳ Ｐゴシック" charset="-128"/>
              </a:rPr>
              <a:t> defines a</a:t>
            </a:r>
          </a:p>
          <a:p>
            <a:r>
              <a:rPr lang="en-US" sz="1200" kern="1200" baseline="0" dirty="0" err="1">
                <a:solidFill>
                  <a:schemeClr val="tx1"/>
                </a:solidFill>
                <a:latin typeface="Arial" charset="0"/>
                <a:ea typeface="ＭＳ Ｐゴシック" charset="-128"/>
                <a:cs typeface="ＭＳ Ｐゴシック" charset="-128"/>
              </a:rPr>
              <a:t>subgoal</a:t>
            </a:r>
            <a:r>
              <a:rPr lang="en-US" sz="1200" kern="1200" baseline="0" dirty="0">
                <a:solidFill>
                  <a:schemeClr val="tx1"/>
                </a:solidFill>
                <a:latin typeface="Arial" charset="0"/>
                <a:ea typeface="ＭＳ Ｐゴシック" charset="-128"/>
                <a:cs typeface="ＭＳ Ｐゴシック" charset="-128"/>
              </a:rPr>
              <a:t>, and each </a:t>
            </a:r>
            <a:r>
              <a:rPr lang="en-US" sz="1200" kern="1200" baseline="0" dirty="0" err="1">
                <a:solidFill>
                  <a:schemeClr val="tx1"/>
                </a:solidFill>
                <a:latin typeface="Arial" charset="0"/>
                <a:ea typeface="ＭＳ Ｐゴシック" charset="-128"/>
                <a:cs typeface="ＭＳ Ｐゴシック" charset="-128"/>
              </a:rPr>
              <a:t>subgoal</a:t>
            </a:r>
            <a:r>
              <a:rPr lang="en-US" sz="1200" kern="1200" baseline="0" dirty="0">
                <a:solidFill>
                  <a:schemeClr val="tx1"/>
                </a:solidFill>
                <a:latin typeface="Arial" charset="0"/>
                <a:ea typeface="ＭＳ Ｐゴシック" charset="-128"/>
                <a:cs typeface="ＭＳ Ｐゴシック" charset="-128"/>
              </a:rPr>
              <a:t> may have its own set of further </a:t>
            </a:r>
            <a:r>
              <a:rPr lang="en-US" sz="1200" kern="1200" baseline="0" dirty="0" err="1">
                <a:solidFill>
                  <a:schemeClr val="tx1"/>
                </a:solidFill>
                <a:latin typeface="Arial" charset="0"/>
                <a:ea typeface="ＭＳ Ｐゴシック" charset="-128"/>
                <a:cs typeface="ＭＳ Ｐゴシック" charset="-128"/>
              </a:rPr>
              <a:t>subgoals</a:t>
            </a:r>
            <a:r>
              <a:rPr lang="en-US" sz="1200" kern="1200" baseline="0" dirty="0">
                <a:solidFill>
                  <a:schemeClr val="tx1"/>
                </a:solidFill>
                <a:latin typeface="Arial" charset="0"/>
                <a:ea typeface="ＭＳ Ｐゴシック" charset="-128"/>
                <a:cs typeface="ＭＳ Ｐゴシック" charset="-128"/>
              </a:rPr>
              <a:t>, and so on. The</a:t>
            </a:r>
          </a:p>
          <a:p>
            <a:r>
              <a:rPr lang="en-US" sz="1200" kern="1200" baseline="0" dirty="0">
                <a:solidFill>
                  <a:schemeClr val="tx1"/>
                </a:solidFill>
                <a:latin typeface="Arial" charset="0"/>
                <a:ea typeface="ＭＳ Ｐゴシック" charset="-128"/>
                <a:cs typeface="ＭＳ Ｐゴシック" charset="-128"/>
              </a:rPr>
              <a:t>final nodes on the paths outward from the root, that is, the leaf nodes, represent different</a:t>
            </a:r>
          </a:p>
          <a:p>
            <a:r>
              <a:rPr lang="en-US" sz="1200" kern="1200" baseline="0" dirty="0">
                <a:solidFill>
                  <a:schemeClr val="tx1"/>
                </a:solidFill>
                <a:latin typeface="Arial" charset="0"/>
                <a:ea typeface="ＭＳ Ｐゴシック" charset="-128"/>
                <a:cs typeface="ＭＳ Ｐゴシック" charset="-128"/>
              </a:rPr>
              <a:t>ways to initiate an attack. Each node other than a leaf is either an AND-node or an</a:t>
            </a:r>
          </a:p>
          <a:p>
            <a:r>
              <a:rPr lang="en-US" sz="1200" kern="1200" baseline="0" dirty="0">
                <a:solidFill>
                  <a:schemeClr val="tx1"/>
                </a:solidFill>
                <a:latin typeface="Arial" charset="0"/>
                <a:ea typeface="ＭＳ Ｐゴシック" charset="-128"/>
                <a:cs typeface="ＭＳ Ｐゴシック" charset="-128"/>
              </a:rPr>
              <a:t>OR-node. To achieve the goal represented by an AND-node, the </a:t>
            </a:r>
            <a:r>
              <a:rPr lang="en-US" sz="1200" kern="1200" baseline="0" dirty="0" err="1">
                <a:solidFill>
                  <a:schemeClr val="tx1"/>
                </a:solidFill>
                <a:latin typeface="Arial" charset="0"/>
                <a:ea typeface="ＭＳ Ｐゴシック" charset="-128"/>
                <a:cs typeface="ＭＳ Ｐゴシック" charset="-128"/>
              </a:rPr>
              <a:t>subgoals</a:t>
            </a:r>
            <a:r>
              <a:rPr lang="en-US" sz="1200" kern="1200" baseline="0" dirty="0">
                <a:solidFill>
                  <a:schemeClr val="tx1"/>
                </a:solidFill>
                <a:latin typeface="Arial" charset="0"/>
                <a:ea typeface="ＭＳ Ｐゴシック" charset="-128"/>
                <a:cs typeface="ＭＳ Ｐゴシック" charset="-128"/>
              </a:rPr>
              <a:t> represented</a:t>
            </a:r>
          </a:p>
          <a:p>
            <a:r>
              <a:rPr lang="en-US" sz="1200" kern="1200" baseline="0" dirty="0">
                <a:solidFill>
                  <a:schemeClr val="tx1"/>
                </a:solidFill>
                <a:latin typeface="Arial" charset="0"/>
                <a:ea typeface="ＭＳ Ｐゴシック" charset="-128"/>
                <a:cs typeface="ＭＳ Ｐゴシック" charset="-128"/>
              </a:rPr>
              <a:t>by all of that node’s </a:t>
            </a:r>
            <a:r>
              <a:rPr lang="en-US" sz="1200" kern="1200" baseline="0" dirty="0" err="1">
                <a:solidFill>
                  <a:schemeClr val="tx1"/>
                </a:solidFill>
                <a:latin typeface="Arial" charset="0"/>
                <a:ea typeface="ＭＳ Ｐゴシック" charset="-128"/>
                <a:cs typeface="ＭＳ Ｐゴシック" charset="-128"/>
              </a:rPr>
              <a:t>subnodes</a:t>
            </a:r>
            <a:r>
              <a:rPr lang="en-US" sz="1200" kern="1200" baseline="0" dirty="0">
                <a:solidFill>
                  <a:schemeClr val="tx1"/>
                </a:solidFill>
                <a:latin typeface="Arial" charset="0"/>
                <a:ea typeface="ＭＳ Ｐゴシック" charset="-128"/>
                <a:cs typeface="ＭＳ Ｐゴシック" charset="-128"/>
              </a:rPr>
              <a:t> must be achieved; and for an OR-node, at least one of</a:t>
            </a:r>
          </a:p>
          <a:p>
            <a:r>
              <a:rPr lang="en-US" sz="1200" kern="1200" baseline="0" dirty="0">
                <a:solidFill>
                  <a:schemeClr val="tx1"/>
                </a:solidFill>
                <a:latin typeface="Arial" charset="0"/>
                <a:ea typeface="ＭＳ Ｐゴシック" charset="-128"/>
                <a:cs typeface="ＭＳ Ｐゴシック" charset="-128"/>
              </a:rPr>
              <a:t>the </a:t>
            </a:r>
            <a:r>
              <a:rPr lang="en-US" sz="1200" kern="1200" baseline="0" dirty="0" err="1">
                <a:solidFill>
                  <a:schemeClr val="tx1"/>
                </a:solidFill>
                <a:latin typeface="Arial" charset="0"/>
                <a:ea typeface="ＭＳ Ｐゴシック" charset="-128"/>
                <a:cs typeface="ＭＳ Ｐゴシック" charset="-128"/>
              </a:rPr>
              <a:t>subgoals</a:t>
            </a:r>
            <a:r>
              <a:rPr lang="en-US" sz="1200" kern="1200" baseline="0" dirty="0">
                <a:solidFill>
                  <a:schemeClr val="tx1"/>
                </a:solidFill>
                <a:latin typeface="Arial" charset="0"/>
                <a:ea typeface="ＭＳ Ｐゴシック" charset="-128"/>
                <a:cs typeface="ＭＳ Ｐゴシック" charset="-128"/>
              </a:rPr>
              <a:t> must be achieved. Branches can be labeled with values representing difficulty,</a:t>
            </a:r>
          </a:p>
          <a:p>
            <a:r>
              <a:rPr lang="en-US" sz="1200" kern="1200" baseline="0" dirty="0">
                <a:solidFill>
                  <a:schemeClr val="tx1"/>
                </a:solidFill>
                <a:latin typeface="Arial" charset="0"/>
                <a:ea typeface="ＭＳ Ｐゴシック" charset="-128"/>
                <a:cs typeface="ＭＳ Ｐゴシック" charset="-128"/>
              </a:rPr>
              <a:t>cost, or other attack attributes, so that alternative attacks can be compared.</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The motivation for the use of attack trees is to effectively exploit the information</a:t>
            </a:r>
          </a:p>
          <a:p>
            <a:r>
              <a:rPr lang="en-US" sz="1200" kern="1200" baseline="0" dirty="0">
                <a:solidFill>
                  <a:schemeClr val="tx1"/>
                </a:solidFill>
                <a:latin typeface="Arial" charset="0"/>
                <a:ea typeface="ＭＳ Ｐゴシック" charset="-128"/>
                <a:cs typeface="ＭＳ Ｐゴシック" charset="-128"/>
              </a:rPr>
              <a:t>available on attack patterns. Organizations such as CERT publish security</a:t>
            </a:r>
          </a:p>
          <a:p>
            <a:r>
              <a:rPr lang="en-US" sz="1200" kern="1200" baseline="0" dirty="0">
                <a:solidFill>
                  <a:schemeClr val="tx1"/>
                </a:solidFill>
                <a:latin typeface="Arial" charset="0"/>
                <a:ea typeface="ＭＳ Ｐゴシック" charset="-128"/>
                <a:cs typeface="ＭＳ Ｐゴシック" charset="-128"/>
              </a:rPr>
              <a:t>advisories that have enabled the development of a body of knowledge about both</a:t>
            </a:r>
          </a:p>
          <a:p>
            <a:r>
              <a:rPr lang="en-US" sz="1200" kern="1200" baseline="0" dirty="0">
                <a:solidFill>
                  <a:schemeClr val="tx1"/>
                </a:solidFill>
                <a:latin typeface="Arial" charset="0"/>
                <a:ea typeface="ＭＳ Ｐゴシック" charset="-128"/>
                <a:cs typeface="ＭＳ Ｐゴシック" charset="-128"/>
              </a:rPr>
              <a:t>general attack strategies and specific attack patterns. Security analysts can use the</a:t>
            </a:r>
          </a:p>
          <a:p>
            <a:r>
              <a:rPr lang="en-US" sz="1200" kern="1200" baseline="0" dirty="0">
                <a:solidFill>
                  <a:schemeClr val="tx1"/>
                </a:solidFill>
                <a:latin typeface="Arial" charset="0"/>
                <a:ea typeface="ＭＳ Ｐゴシック" charset="-128"/>
                <a:cs typeface="ＭＳ Ｐゴシック" charset="-128"/>
              </a:rPr>
              <a:t>attack tree to document security attacks in a structured form that reveals key vulnerabilities.</a:t>
            </a:r>
          </a:p>
          <a:p>
            <a:r>
              <a:rPr lang="en-US" sz="1200" kern="1200" baseline="0" dirty="0">
                <a:solidFill>
                  <a:schemeClr val="tx1"/>
                </a:solidFill>
                <a:latin typeface="Arial" charset="0"/>
                <a:ea typeface="ＭＳ Ｐゴシック" charset="-128"/>
                <a:cs typeface="ＭＳ Ｐゴシック" charset="-128"/>
              </a:rPr>
              <a:t>The attack tree can guide both the design of systems and applications,</a:t>
            </a:r>
          </a:p>
          <a:p>
            <a:r>
              <a:rPr lang="en-US" sz="1200" kern="1200" baseline="0" dirty="0">
                <a:solidFill>
                  <a:schemeClr val="tx1"/>
                </a:solidFill>
                <a:latin typeface="Arial" charset="0"/>
                <a:ea typeface="ＭＳ Ｐゴシック" charset="-128"/>
                <a:cs typeface="ＭＳ Ｐゴシック" charset="-128"/>
              </a:rPr>
              <a:t>and the choice and strength of countermeasures.</a:t>
            </a:r>
          </a:p>
          <a:p>
            <a:endParaRPr lang="en-US" sz="1200" kern="1200" baseline="0" dirty="0">
              <a:solidFill>
                <a:schemeClr val="tx1"/>
              </a:solidFill>
              <a:latin typeface="Arial" charset="0"/>
              <a:ea typeface="ＭＳ Ｐゴシック" charset="-128"/>
              <a:cs typeface="ＭＳ Ｐゴシック" charset="-128"/>
            </a:endParaRPr>
          </a:p>
          <a:p>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9</a:t>
            </a:fld>
            <a:endParaRPr lang="en-AU"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dirty="0"/>
              <a:t>© 2017 Pearson Education, Ltd., All rights reserved.</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dirty="0"/>
            </a:lvl1pPr>
          </a:lstStyle>
          <a:p>
            <a:pPr>
              <a:defRPr/>
            </a:pPr>
            <a:endParaRPr lang="en-US"/>
          </a:p>
        </p:txBody>
      </p:sp>
      <p:sp>
        <p:nvSpPr>
          <p:cNvPr id="7" name="Footer Placeholder 5"/>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8" name="Slide Number Placeholder 6"/>
          <p:cNvSpPr>
            <a:spLocks noGrp="1"/>
          </p:cNvSpPr>
          <p:nvPr>
            <p:ph type="sldNum" sz="quarter" idx="12"/>
          </p:nvPr>
        </p:nvSpPr>
        <p:spPr/>
        <p:txBody>
          <a:bodyPr/>
          <a:lstStyle>
            <a:lvl1pPr>
              <a:defRPr/>
            </a:lvl1pPr>
          </a:lstStyle>
          <a:p>
            <a:pPr>
              <a:defRPr/>
            </a:pPr>
            <a:fld id="{8128ADFC-8892-9A47-BDCA-AE50B6D38DD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a:p>
        </p:txBody>
      </p:sp>
      <p:sp>
        <p:nvSpPr>
          <p:cNvPr id="9" name="Footer Placeholder 5"/>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10" name="Slide Number Placeholder 6"/>
          <p:cNvSpPr>
            <a:spLocks noGrp="1"/>
          </p:cNvSpPr>
          <p:nvPr>
            <p:ph type="sldNum" sz="quarter" idx="12"/>
          </p:nvPr>
        </p:nvSpPr>
        <p:spPr/>
        <p:txBody>
          <a:bodyPr/>
          <a:lstStyle>
            <a:lvl1pPr>
              <a:defRPr/>
            </a:lvl1pPr>
          </a:lstStyle>
          <a:p>
            <a:pPr>
              <a:defRPr/>
            </a:pPr>
            <a:fld id="{953EFCCC-D4F4-9045-9835-C5B2AEF1B688}"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a:p>
        </p:txBody>
      </p:sp>
      <p:sp>
        <p:nvSpPr>
          <p:cNvPr id="8" name="Footer Placeholder 4"/>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9" name="Slide Number Placeholder 5"/>
          <p:cNvSpPr>
            <a:spLocks noGrp="1"/>
          </p:cNvSpPr>
          <p:nvPr>
            <p:ph type="sldNum" sz="quarter" idx="12"/>
          </p:nvPr>
        </p:nvSpPr>
        <p:spPr/>
        <p:txBody>
          <a:bodyPr/>
          <a:lstStyle>
            <a:lvl1pPr>
              <a:defRPr/>
            </a:lvl1pPr>
          </a:lstStyle>
          <a:p>
            <a:pPr>
              <a:defRPr/>
            </a:pPr>
            <a:fld id="{08E8D78D-8E35-2A45-8837-327CDB22A9F3}"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a:p>
        </p:txBody>
      </p:sp>
      <p:sp>
        <p:nvSpPr>
          <p:cNvPr id="8" name="Footer Placeholder 4"/>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9" name="Slide Number Placeholder 5"/>
          <p:cNvSpPr>
            <a:spLocks noGrp="1"/>
          </p:cNvSpPr>
          <p:nvPr>
            <p:ph type="sldNum" sz="quarter" idx="12"/>
          </p:nvPr>
        </p:nvSpPr>
        <p:spPr/>
        <p:txBody>
          <a:bodyPr/>
          <a:lstStyle>
            <a:lvl1pPr>
              <a:defRPr/>
            </a:lvl1pPr>
          </a:lstStyle>
          <a:p>
            <a:pPr>
              <a:defRPr/>
            </a:pPr>
            <a:fld id="{3EC2B7C6-041E-C042-A637-ECCC52C36A38}"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a:p>
        </p:txBody>
      </p:sp>
      <p:sp>
        <p:nvSpPr>
          <p:cNvPr id="8" name="Footer Placeholder 4"/>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9" name="Slide Number Placeholder 5"/>
          <p:cNvSpPr>
            <a:spLocks noGrp="1"/>
          </p:cNvSpPr>
          <p:nvPr>
            <p:ph type="sldNum" sz="quarter" idx="12"/>
          </p:nvPr>
        </p:nvSpPr>
        <p:spPr/>
        <p:txBody>
          <a:bodyPr/>
          <a:lstStyle>
            <a:lvl1pPr>
              <a:defRPr/>
            </a:lvl1pPr>
          </a:lstStyle>
          <a:p>
            <a:pPr>
              <a:defRPr/>
            </a:pPr>
            <a:fld id="{85D4D257-4F1A-5B4F-8BE3-C5A8F8A780E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5"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8"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dirty="0"/>
              <a:t>© 2017 Pearson Education, Ltd., All rights reserved.</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a:lvl1pPr>
          </a:lstStyle>
          <a:p>
            <a:pPr>
              <a:defRPr/>
            </a:pPr>
            <a:endParaRPr lang="en-US" dirty="0"/>
          </a:p>
        </p:txBody>
      </p:sp>
      <p:sp>
        <p:nvSpPr>
          <p:cNvPr id="12" name="Footer Placeholder 4"/>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13" name="Slide Number Placeholder 5"/>
          <p:cNvSpPr>
            <a:spLocks noGrp="1"/>
          </p:cNvSpPr>
          <p:nvPr>
            <p:ph type="sldNum" sz="quarter" idx="12"/>
          </p:nvPr>
        </p:nvSpPr>
        <p:spPr/>
        <p:txBody>
          <a:bodyPr/>
          <a:lstStyle>
            <a:lvl1pPr>
              <a:defRPr/>
            </a:lvl1pPr>
          </a:lstStyle>
          <a:p>
            <a:pPr>
              <a:defRPr/>
            </a:pPr>
            <a:fld id="{231552C5-3519-B34A-84A2-115DD8FB9A73}"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dirty="0"/>
            </a:lvl1pPr>
          </a:lstStyle>
          <a:p>
            <a:pPr>
              <a:defRPr/>
            </a:pPr>
            <a:endParaRPr lang="en-US"/>
          </a:p>
        </p:txBody>
      </p:sp>
      <p:sp>
        <p:nvSpPr>
          <p:cNvPr id="9" name="Footer Placeholder 5"/>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10" name="Slide Number Placeholder 6"/>
          <p:cNvSpPr>
            <a:spLocks noGrp="1"/>
          </p:cNvSpPr>
          <p:nvPr>
            <p:ph type="sldNum" sz="quarter" idx="12"/>
          </p:nvPr>
        </p:nvSpPr>
        <p:spPr/>
        <p:txBody>
          <a:bodyPr/>
          <a:lstStyle>
            <a:lvl1pPr>
              <a:defRPr/>
            </a:lvl1pPr>
          </a:lstStyle>
          <a:p>
            <a:pPr>
              <a:defRPr/>
            </a:pPr>
            <a:fld id="{E0574C6C-B126-C243-AF3A-473490ECF08E}"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dirty="0"/>
            </a:lvl1pPr>
          </a:lstStyle>
          <a:p>
            <a:pPr>
              <a:defRPr/>
            </a:pPr>
            <a:endParaRPr lang="en-US"/>
          </a:p>
        </p:txBody>
      </p:sp>
      <p:sp>
        <p:nvSpPr>
          <p:cNvPr id="13" name="Footer Placeholder 7"/>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14" name="Slide Number Placeholder 8"/>
          <p:cNvSpPr>
            <a:spLocks noGrp="1"/>
          </p:cNvSpPr>
          <p:nvPr>
            <p:ph type="sldNum" sz="quarter" idx="12"/>
          </p:nvPr>
        </p:nvSpPr>
        <p:spPr/>
        <p:txBody>
          <a:bodyPr/>
          <a:lstStyle>
            <a:lvl1pPr>
              <a:defRPr/>
            </a:lvl1pPr>
          </a:lstStyle>
          <a:p>
            <a:pPr>
              <a:defRPr/>
            </a:pPr>
            <a:fld id="{9BF0E9EE-BC9F-CF4B-8C67-03F1AE28298F}"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dirty="0"/>
            </a:lvl1pPr>
          </a:lstStyle>
          <a:p>
            <a:pPr>
              <a:defRPr/>
            </a:pPr>
            <a:endParaRPr lang="en-US"/>
          </a:p>
        </p:txBody>
      </p:sp>
      <p:sp>
        <p:nvSpPr>
          <p:cNvPr id="7" name="Footer Placeholder 3"/>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8" name="Slide Number Placeholder 4"/>
          <p:cNvSpPr>
            <a:spLocks noGrp="1"/>
          </p:cNvSpPr>
          <p:nvPr>
            <p:ph type="sldNum" sz="quarter" idx="12"/>
          </p:nvPr>
        </p:nvSpPr>
        <p:spPr/>
        <p:txBody>
          <a:bodyPr/>
          <a:lstStyle>
            <a:lvl1pPr>
              <a:defRPr/>
            </a:lvl1pPr>
          </a:lstStyle>
          <a:p>
            <a:pPr>
              <a:defRPr/>
            </a:pPr>
            <a:fld id="{D9827B03-88FE-5943-BA04-D063075F7726}"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dirty="0"/>
            </a:lvl1pPr>
          </a:lstStyle>
          <a:p>
            <a:pPr>
              <a:defRPr/>
            </a:pPr>
            <a:endParaRPr lang="en-US"/>
          </a:p>
        </p:txBody>
      </p:sp>
      <p:sp>
        <p:nvSpPr>
          <p:cNvPr id="4" name="Footer Placeholder 2"/>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5" name="Slide Number Placeholder 3"/>
          <p:cNvSpPr>
            <a:spLocks noGrp="1"/>
          </p:cNvSpPr>
          <p:nvPr>
            <p:ph type="sldNum" sz="quarter" idx="12"/>
          </p:nvPr>
        </p:nvSpPr>
        <p:spPr/>
        <p:txBody>
          <a:bodyPr/>
          <a:lstStyle>
            <a:lvl1pPr>
              <a:defRPr/>
            </a:lvl1pPr>
          </a:lstStyle>
          <a:p>
            <a:pPr>
              <a:defRPr/>
            </a:pPr>
            <a:fld id="{920AF2D8-10AB-A049-8099-BCC130F93D8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dirty="0"/>
              <a:t>© 2017 Pearson Education, Ltd., All rights reserved.</a:t>
            </a:r>
          </a:p>
        </p:txBody>
      </p:sp>
      <p:sp>
        <p:nvSpPr>
          <p:cNvPr id="10" name="Slide Number Placeholder 6"/>
          <p:cNvSpPr>
            <a:spLocks noGrp="1"/>
          </p:cNvSpPr>
          <p:nvPr>
            <p:ph type="sldNum" sz="quarter" idx="12"/>
          </p:nvPr>
        </p:nvSpPr>
        <p:spPr/>
        <p:txBody>
          <a:bodyPr/>
          <a:lstStyle>
            <a:lvl1pPr algn="ctr">
              <a:defRPr>
                <a:solidFill>
                  <a:schemeClr val="tx2">
                    <a:lumMod val="40000"/>
                    <a:lumOff val="60000"/>
                  </a:schemeClr>
                </a:solidFill>
              </a:defRPr>
            </a:lvl1pPr>
          </a:lstStyle>
          <a:p>
            <a:pPr>
              <a:defRPr/>
            </a:pPr>
            <a:fld id="{CA68EE8C-42B6-834F-987D-E6D173EC01A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defRPr>
            </a:lvl1pPr>
          </a:lstStyle>
          <a:p>
            <a:pPr>
              <a:defRPr/>
            </a:pPr>
            <a:endParaRPr lang="en-US"/>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CD2D5B02-4D85-9F4F-AC9E-87D022241007}"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defRPr>
            </a:lvl1pPr>
          </a:lstStyle>
          <a:p>
            <a:pPr>
              <a:defRPr/>
            </a:pPr>
            <a:r>
              <a:rPr lang="en-US" dirty="0"/>
              <a:t>© 2017 Pearson Education, Ltd., All rights reserved.</a:t>
            </a:r>
          </a:p>
        </p:txBody>
      </p:sp>
    </p:spTree>
  </p:cSld>
  <p:clrMap bg1="lt1" tx1="dk1" bg2="lt2" tx2="dk2" accent1="accent1" accent2="accent2" accent3="accent3" accent4="accent4" accent5="accent5" accent6="accent6" hlink="hlink" folHlink="folHlink"/>
  <p:sldLayoutIdLst>
    <p:sldLayoutId id="2147485037" r:id="rId1"/>
    <p:sldLayoutId id="2147485038" r:id="rId2"/>
    <p:sldLayoutId id="2147485039" r:id="rId3"/>
    <p:sldLayoutId id="2147485040" r:id="rId4"/>
    <p:sldLayoutId id="2147485041" r:id="rId5"/>
    <p:sldLayoutId id="2147485042" r:id="rId6"/>
    <p:sldLayoutId id="2147485043" r:id="rId7"/>
    <p:sldLayoutId id="2147485044" r:id="rId8"/>
    <p:sldLayoutId id="2147485045" r:id="rId9"/>
    <p:sldLayoutId id="2147485046" r:id="rId10"/>
    <p:sldLayoutId id="2147485047" r:id="rId11"/>
    <p:sldLayoutId id="2147485048" r:id="rId12"/>
    <p:sldLayoutId id="2147485049" r:id="rId13"/>
  </p:sldLayoutIdLst>
  <p:hf sldNum="0" hdr="0" dt="0"/>
  <p:txStyles>
    <p:titleStyle>
      <a:lvl1pPr algn="ctr" rtl="0" eaLnBrk="0" fontAlgn="base" hangingPunct="0">
        <a:lnSpc>
          <a:spcPts val="6000"/>
        </a:lnSpc>
        <a:spcBef>
          <a:spcPct val="0"/>
        </a:spcBef>
        <a:spcAft>
          <a:spcPct val="0"/>
        </a:spcAft>
        <a:defRPr sz="5400" kern="1200">
          <a:solidFill>
            <a:schemeClr val="tx2"/>
          </a:solidFill>
          <a:latin typeface="+mn-lt"/>
          <a:ea typeface="ＭＳ Ｐゴシック" pitchFamily="-1" charset="-128"/>
          <a:cs typeface="ＭＳ Ｐゴシック" pitchFamily="-1" charset="-128"/>
        </a:defRPr>
      </a:lvl1pPr>
      <a:lvl2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2pPr>
      <a:lvl3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3pPr>
      <a:lvl4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4pPr>
      <a:lvl5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5pPr>
      <a:lvl6pPr marL="4572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6pPr>
      <a:lvl7pPr marL="9144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7pPr>
      <a:lvl8pPr marL="13716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8pPr>
      <a:lvl9pPr marL="18288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9pPr>
    </p:titleStyle>
    <p:bodyStyle>
      <a:lvl1pPr marL="342900" indent="-342900" algn="l" rtl="0" eaLnBrk="0" fontAlgn="base" hangingPunct="0">
        <a:spcBef>
          <a:spcPts val="2400"/>
        </a:spcBef>
        <a:spcAft>
          <a:spcPct val="0"/>
        </a:spcAft>
        <a:buClr>
          <a:srgbClr val="BAABE3"/>
        </a:buClr>
        <a:buFont typeface="Candara" pitchFamily="-1" charset="0"/>
        <a:buChar char="•"/>
        <a:defRPr sz="28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6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24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22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20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6.pdf"/><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8.pd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30.pd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7B0D13F-2AAC-4E44-AF27-A5A8DE5A621D}"/>
              </a:ext>
            </a:extLst>
          </p:cNvPr>
          <p:cNvSpPr txBox="1"/>
          <p:nvPr/>
        </p:nvSpPr>
        <p:spPr>
          <a:xfrm>
            <a:off x="914400" y="3124200"/>
            <a:ext cx="7225055" cy="2585323"/>
          </a:xfrm>
          <a:prstGeom prst="rect">
            <a:avLst/>
          </a:prstGeom>
          <a:noFill/>
        </p:spPr>
        <p:txBody>
          <a:bodyPr wrap="none" rtlCol="0">
            <a:spAutoFit/>
          </a:bodyPr>
          <a:lstStyle/>
          <a:p>
            <a:r>
              <a:rPr lang="en-US" b="1" dirty="0">
                <a:solidFill>
                  <a:srgbClr val="C00000"/>
                </a:solidFill>
              </a:rPr>
              <a:t>Revision: Link the following scenarios to the security objectives</a:t>
            </a:r>
          </a:p>
          <a:p>
            <a:endParaRPr lang="en-US" dirty="0">
              <a:latin typeface="Arial" pitchFamily="-1" charset="0"/>
              <a:ea typeface="ＭＳ Ｐゴシック" pitchFamily="-1" charset="-128"/>
              <a:cs typeface="ＭＳ Ｐゴシック" pitchFamily="-1" charset="-128"/>
            </a:endParaRPr>
          </a:p>
          <a:p>
            <a:endParaRPr lang="en-US" dirty="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Confidentiality</a:t>
            </a:r>
          </a:p>
          <a:p>
            <a:r>
              <a:rPr lang="en-US" dirty="0">
                <a:latin typeface="Arial" pitchFamily="-1" charset="0"/>
                <a:ea typeface="ＭＳ Ｐゴシック" pitchFamily="-1" charset="-128"/>
                <a:cs typeface="ＭＳ Ｐゴシック" pitchFamily="-1" charset="-128"/>
              </a:rPr>
              <a:t>Integrity</a:t>
            </a:r>
          </a:p>
          <a:p>
            <a:r>
              <a:rPr lang="en-US" dirty="0">
                <a:latin typeface="Arial" pitchFamily="-1" charset="0"/>
                <a:ea typeface="ＭＳ Ｐゴシック" pitchFamily="-1" charset="-128"/>
                <a:cs typeface="ＭＳ Ｐゴシック" pitchFamily="-1" charset="-128"/>
              </a:rPr>
              <a:t>Authenticity</a:t>
            </a:r>
          </a:p>
          <a:p>
            <a:r>
              <a:rPr lang="en-US" dirty="0">
                <a:latin typeface="Arial" pitchFamily="-1" charset="0"/>
                <a:ea typeface="ＭＳ Ｐゴシック" pitchFamily="-1" charset="-128"/>
                <a:cs typeface="ＭＳ Ｐゴシック" pitchFamily="-1" charset="-128"/>
              </a:rPr>
              <a:t>Availability</a:t>
            </a:r>
          </a:p>
          <a:p>
            <a:r>
              <a:rPr lang="en-US" dirty="0">
                <a:ea typeface="ＭＳ Ｐゴシック" pitchFamily="-1" charset="-128"/>
              </a:rPr>
              <a:t>Accountability</a:t>
            </a:r>
          </a:p>
          <a:p>
            <a:endParaRPr lang="en-US" b="1" dirty="0">
              <a:solidFill>
                <a:srgbClr val="C00000"/>
              </a:solidFill>
            </a:endParaRPr>
          </a:p>
        </p:txBody>
      </p:sp>
    </p:spTree>
    <p:extLst>
      <p:ext uri="{BB962C8B-B14F-4D97-AF65-F5344CB8AC3E}">
        <p14:creationId xmlns:p14="http://schemas.microsoft.com/office/powerpoint/2010/main" val="997885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3A92D32-A283-4BEE-90E5-C8F08E5766B0}"/>
              </a:ext>
            </a:extLst>
          </p:cNvPr>
          <p:cNvPicPr>
            <a:picLocks noChangeAspect="1"/>
          </p:cNvPicPr>
          <p:nvPr/>
        </p:nvPicPr>
        <p:blipFill>
          <a:blip r:embed="rId2"/>
          <a:stretch>
            <a:fillRect/>
          </a:stretch>
        </p:blipFill>
        <p:spPr>
          <a:xfrm>
            <a:off x="1043608" y="1052736"/>
            <a:ext cx="7329828" cy="4608512"/>
          </a:xfrm>
          <a:prstGeom prst="rect">
            <a:avLst/>
          </a:prstGeom>
        </p:spPr>
      </p:pic>
      <p:sp>
        <p:nvSpPr>
          <p:cNvPr id="7" name="TextBox 6">
            <a:extLst>
              <a:ext uri="{FF2B5EF4-FFF2-40B4-BE49-F238E27FC236}">
                <a16:creationId xmlns:a16="http://schemas.microsoft.com/office/drawing/2014/main" id="{819DE934-3CF9-4A71-95B8-8D1459D792A9}"/>
              </a:ext>
            </a:extLst>
          </p:cNvPr>
          <p:cNvSpPr txBox="1"/>
          <p:nvPr/>
        </p:nvSpPr>
        <p:spPr>
          <a:xfrm>
            <a:off x="250907" y="6237312"/>
            <a:ext cx="1946110" cy="369332"/>
          </a:xfrm>
          <a:prstGeom prst="rect">
            <a:avLst/>
          </a:prstGeom>
          <a:noFill/>
        </p:spPr>
        <p:txBody>
          <a:bodyPr wrap="none" rtlCol="0">
            <a:spAutoFit/>
          </a:bodyPr>
          <a:lstStyle/>
          <a:p>
            <a:r>
              <a:rPr lang="en-US" dirty="0"/>
              <a:t>Source: YouTube</a:t>
            </a:r>
          </a:p>
        </p:txBody>
      </p:sp>
    </p:spTree>
    <p:extLst>
      <p:ext uri="{BB962C8B-B14F-4D97-AF65-F5344CB8AC3E}">
        <p14:creationId xmlns:p14="http://schemas.microsoft.com/office/powerpoint/2010/main" val="1701285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0" y="0"/>
            <a:ext cx="1447800" cy="6858000"/>
          </a:xfrm>
          <a:prstGeom prst="rect">
            <a:avLst/>
          </a:prstGeom>
          <a:solidFill>
            <a:schemeClr val="bg2"/>
          </a:solidFill>
        </p:spPr>
        <p:txBody>
          <a:bodyPr wrap="square" rtlCol="0">
            <a:spAutoFit/>
          </a:bodyPr>
          <a:lstStyle/>
          <a:p>
            <a:endParaRPr lang="en-US" dirty="0"/>
          </a:p>
        </p:txBody>
      </p:sp>
      <p:sp>
        <p:nvSpPr>
          <p:cNvPr id="23" name="TextBox 22"/>
          <p:cNvSpPr txBox="1"/>
          <p:nvPr/>
        </p:nvSpPr>
        <p:spPr>
          <a:xfrm>
            <a:off x="7696200" y="0"/>
            <a:ext cx="1447800" cy="6858000"/>
          </a:xfrm>
          <a:prstGeom prst="rect">
            <a:avLst/>
          </a:prstGeom>
          <a:solidFill>
            <a:schemeClr val="bg2"/>
          </a:solidFill>
        </p:spPr>
        <p:txBody>
          <a:bodyPr wrap="square" rtlCol="0">
            <a:spAutoFit/>
          </a:bodyPr>
          <a:lstStyle/>
          <a:p>
            <a:endParaRPr lang="en-US" dirty="0"/>
          </a:p>
        </p:txBody>
      </p:sp>
      <p:pic>
        <p:nvPicPr>
          <p:cNvPr id="6" name="Picture 5" descr="f0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8182" b="17273"/>
              <a:stretch>
                <a:fillRect/>
              </a:stretch>
            </p:blipFill>
          </mc:Choice>
          <mc:Fallback>
            <p:blipFill>
              <a:blip r:embed="rId4"/>
              <a:srcRect t="8182" b="17273"/>
              <a:stretch>
                <a:fillRect/>
              </a:stretch>
            </p:blipFill>
          </mc:Fallback>
        </mc:AlternateContent>
        <p:spPr>
          <a:xfrm>
            <a:off x="1219200" y="0"/>
            <a:ext cx="6635007" cy="6400800"/>
          </a:xfrm>
          <a:prstGeom prst="rect">
            <a:avLst/>
          </a:prstGeom>
        </p:spPr>
      </p:pic>
      <p:sp>
        <p:nvSpPr>
          <p:cNvPr id="7" name="Footer Placeholder 6"/>
          <p:cNvSpPr>
            <a:spLocks noGrp="1"/>
          </p:cNvSpPr>
          <p:nvPr>
            <p:ph type="ftr" sz="quarter" idx="11"/>
          </p:nvPr>
        </p:nvSpPr>
        <p:spPr>
          <a:xfrm>
            <a:off x="228600" y="6492875"/>
            <a:ext cx="6334125" cy="365125"/>
          </a:xfrm>
        </p:spPr>
        <p:txBody>
          <a:bodyPr/>
          <a:lstStyle/>
          <a:p>
            <a:pPr>
              <a:defRPr/>
            </a:pPr>
            <a:r>
              <a:rPr lang="en-US" sz="900" dirty="0"/>
              <a:t>© 2017 Pearson Education, Ltd., All rights reserved.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dirty="0">
                <a:ea typeface="ＭＳ Ｐゴシック" pitchFamily="-107" charset="-128"/>
                <a:cs typeface="ＭＳ Ｐゴシック" pitchFamily="-107" charset="-128"/>
              </a:rPr>
              <a:t>Model for Network Security</a:t>
            </a:r>
            <a:endParaRPr lang="en-AU" dirty="0">
              <a:ea typeface="ＭＳ Ｐゴシック" pitchFamily="-107" charset="-128"/>
              <a:cs typeface="ＭＳ Ｐゴシック" pitchFamily="-107" charset="-128"/>
            </a:endParaRPr>
          </a:p>
        </p:txBody>
      </p:sp>
      <p:pic>
        <p:nvPicPr>
          <p:cNvPr id="4" name="Picture 3" descr="f0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52400" y="381000"/>
            <a:ext cx="9386047" cy="7252854"/>
          </a:xfrm>
          <a:prstGeom prst="rect">
            <a:avLst/>
          </a:prstGeom>
        </p:spPr>
      </p:pic>
      <p:sp>
        <p:nvSpPr>
          <p:cNvPr id="5" name="Footer Placeholder 4"/>
          <p:cNvSpPr>
            <a:spLocks noGrp="1"/>
          </p:cNvSpPr>
          <p:nvPr>
            <p:ph type="ftr" sz="quarter" idx="11"/>
          </p:nvPr>
        </p:nvSpPr>
        <p:spPr>
          <a:xfrm>
            <a:off x="0" y="6492875"/>
            <a:ext cx="4572000" cy="365125"/>
          </a:xfrm>
        </p:spPr>
        <p:txBody>
          <a:bodyPr/>
          <a:lstStyle/>
          <a:p>
            <a:pPr>
              <a:defRPr/>
            </a:pPr>
            <a:r>
              <a:rPr lang="en-US" sz="900" dirty="0"/>
              <a:t>© 2017 Pearson Education, Ltd., All rights reserved.</a:t>
            </a:r>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pPr eaLnBrk="1" hangingPunct="1"/>
            <a:r>
              <a:rPr lang="en-US"/>
              <a:t>Network Access Security Model</a:t>
            </a:r>
          </a:p>
        </p:txBody>
      </p:sp>
      <p:pic>
        <p:nvPicPr>
          <p:cNvPr id="4" name="Picture 3" descr="f0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8182" b="34545"/>
              <a:stretch>
                <a:fillRect/>
              </a:stretch>
            </p:blipFill>
          </mc:Choice>
          <mc:Fallback>
            <p:blipFill>
              <a:blip r:embed="rId4"/>
              <a:srcRect t="28182" b="34545"/>
              <a:stretch>
                <a:fillRect/>
              </a:stretch>
            </p:blipFill>
          </mc:Fallback>
        </mc:AlternateContent>
        <p:spPr>
          <a:xfrm>
            <a:off x="-145914" y="1932596"/>
            <a:ext cx="9263291" cy="4468204"/>
          </a:xfrm>
          <a:prstGeom prst="rect">
            <a:avLst/>
          </a:prstGeom>
        </p:spPr>
      </p:pic>
      <p:sp>
        <p:nvSpPr>
          <p:cNvPr id="5" name="Footer Placeholder 4"/>
          <p:cNvSpPr>
            <a:spLocks noGrp="1"/>
          </p:cNvSpPr>
          <p:nvPr>
            <p:ph type="ftr" sz="quarter" idx="11"/>
          </p:nvPr>
        </p:nvSpPr>
        <p:spPr>
          <a:xfrm>
            <a:off x="152400" y="6492875"/>
            <a:ext cx="6867525" cy="365125"/>
          </a:xfrm>
        </p:spPr>
        <p:txBody>
          <a:bodyPr/>
          <a:lstStyle/>
          <a:p>
            <a:pPr>
              <a:defRPr/>
            </a:pPr>
            <a:r>
              <a:rPr lang="en-US" sz="900" dirty="0"/>
              <a:t>© 2017 Pearson Education, Ltd., All rights reserved.</a:t>
            </a:r>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92163" y="39689"/>
            <a:ext cx="7570787" cy="1255712"/>
          </a:xfrm>
        </p:spPr>
        <p:txBody>
          <a:bodyPr/>
          <a:lstStyle/>
          <a:p>
            <a:r>
              <a:rPr lang="en-US" dirty="0"/>
              <a:t>Standards</a:t>
            </a:r>
          </a:p>
        </p:txBody>
      </p:sp>
      <p:graphicFrame>
        <p:nvGraphicFramePr>
          <p:cNvPr id="7" name="Content Placeholder 6"/>
          <p:cNvGraphicFramePr>
            <a:graphicFrameLocks noGrp="1"/>
          </p:cNvGraphicFramePr>
          <p:nvPr>
            <p:ph idx="1"/>
          </p:nvPr>
        </p:nvGraphicFramePr>
        <p:xfrm>
          <a:off x="381000" y="1447800"/>
          <a:ext cx="85344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7"/>
          <p:cNvSpPr>
            <a:spLocks noGrp="1"/>
          </p:cNvSpPr>
          <p:nvPr>
            <p:ph type="ftr" sz="quarter" idx="11"/>
          </p:nvPr>
        </p:nvSpPr>
        <p:spPr>
          <a:xfrm>
            <a:off x="152400" y="6492875"/>
            <a:ext cx="7400925" cy="365125"/>
          </a:xfrm>
        </p:spPr>
        <p:txBody>
          <a:bodyPr/>
          <a:lstStyle/>
          <a:p>
            <a:pPr>
              <a:defRPr/>
            </a:pPr>
            <a:r>
              <a:rPr lang="en-US" sz="900" dirty="0"/>
              <a:t>© 2017 Pearson Education, Ltd., All rights reserved.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defTabSz="76200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defTabSz="7620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defTabSz="7620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defTabSz="7620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AU" altLang="en-US" sz="1000" b="0" i="0" u="none" strike="noStrike" kern="1200" cap="none" spc="0" normalizeH="0" baseline="0" noProof="0">
                <a:ln>
                  <a:noFill/>
                </a:ln>
                <a:solidFill>
                  <a:srgbClr val="114FFB"/>
                </a:solidFill>
                <a:effectLst/>
                <a:uLnTx/>
                <a:uFillTx/>
                <a:latin typeface="Times New Roman" pitchFamily="18" charset="0"/>
                <a:ea typeface="+mn-ea"/>
                <a:cs typeface="+mn-cs"/>
              </a:rPr>
              <a:t>Introduction To Nework Security</a:t>
            </a:r>
            <a:endParaRPr kumimoji="0" lang="en-AU" altLang="en-US" sz="1400" b="0"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defTabSz="76200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defTabSz="7620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defTabSz="7620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defTabSz="7620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fld id="{ADE5D421-B3CA-4B29-8744-39779ED4C36C}" type="slidenum">
              <a:rPr kumimoji="0" lang="en-AU" altLang="en-US" sz="1000" b="0" i="0" u="none" strike="noStrike" kern="1200" cap="none" spc="0" normalizeH="0" baseline="0" noProof="0">
                <a:ln>
                  <a:noFill/>
                </a:ln>
                <a:solidFill>
                  <a:srgbClr val="114FFB"/>
                </a:solidFill>
                <a:effectLst/>
                <a:uLnTx/>
                <a:uFillTx/>
                <a:latin typeface="Times New Roman" pitchFamily="18" charset="0"/>
                <a:ea typeface="+mn-ea"/>
                <a:cs typeface="+mn-cs"/>
              </a:rPr>
              <a:pPr marL="0" marR="0" lvl="0" indent="0" algn="r" defTabSz="762000" rtl="0" eaLnBrk="0" fontAlgn="base" latinLnBrk="0" hangingPunct="0">
                <a:lnSpc>
                  <a:spcPct val="100000"/>
                </a:lnSpc>
                <a:spcBef>
                  <a:spcPct val="0"/>
                </a:spcBef>
                <a:spcAft>
                  <a:spcPct val="0"/>
                </a:spcAft>
                <a:buClrTx/>
                <a:buSzTx/>
                <a:buFontTx/>
                <a:buNone/>
                <a:tabLst/>
                <a:defRPr/>
              </a:pPr>
              <a:t>15</a:t>
            </a:fld>
            <a:endParaRPr kumimoji="0" lang="en-AU" altLang="en-US" sz="1400" b="0"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57346" name="Rectangle 2"/>
          <p:cNvSpPr>
            <a:spLocks noGrp="1" noChangeArrowheads="1"/>
          </p:cNvSpPr>
          <p:nvPr>
            <p:ph type="title"/>
          </p:nvPr>
        </p:nvSpPr>
        <p:spPr>
          <a:xfrm>
            <a:off x="762000" y="228600"/>
            <a:ext cx="7586663" cy="838200"/>
          </a:xfrm>
        </p:spPr>
        <p:txBody>
          <a:bodyPr/>
          <a:lstStyle/>
          <a:p>
            <a:pPr>
              <a:defRPr/>
            </a:pPr>
            <a:r>
              <a:rPr lang="en-US" sz="3600" dirty="0"/>
              <a:t>Layering :Network Communication</a:t>
            </a:r>
            <a:br>
              <a:rPr lang="en-US" sz="3600" dirty="0"/>
            </a:br>
            <a:r>
              <a:rPr lang="en-US" sz="2000" dirty="0"/>
              <a:t>OSI Reference Model</a:t>
            </a:r>
            <a:endParaRPr lang="en-AU" sz="2000" dirty="0"/>
          </a:p>
        </p:txBody>
      </p:sp>
      <p:sp>
        <p:nvSpPr>
          <p:cNvPr id="29701" name="Line 33"/>
          <p:cNvSpPr>
            <a:spLocks noChangeShapeType="1"/>
          </p:cNvSpPr>
          <p:nvPr/>
        </p:nvSpPr>
        <p:spPr bwMode="auto">
          <a:xfrm>
            <a:off x="457200" y="3657600"/>
            <a:ext cx="5715000" cy="0"/>
          </a:xfrm>
          <a:prstGeom prst="line">
            <a:avLst/>
          </a:prstGeom>
          <a:noFill/>
          <a:ln w="31750">
            <a:solidFill>
              <a:srgbClr val="FF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29702" name="Text Box 34"/>
          <p:cNvSpPr txBox="1">
            <a:spLocks noChangeArrowheads="1"/>
          </p:cNvSpPr>
          <p:nvPr/>
        </p:nvSpPr>
        <p:spPr bwMode="auto">
          <a:xfrm>
            <a:off x="381000" y="1752600"/>
            <a:ext cx="17081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FF0000"/>
                </a:solidFill>
                <a:effectLst/>
                <a:uLnTx/>
                <a:uFillTx/>
                <a:latin typeface="Times New Roman" pitchFamily="18" charset="0"/>
                <a:ea typeface="+mn-ea"/>
                <a:cs typeface="+mn-cs"/>
              </a:rPr>
              <a:t>Application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FF0000"/>
                </a:solidFill>
                <a:effectLst/>
                <a:uLnTx/>
                <a:uFillTx/>
                <a:latin typeface="Times New Roman" pitchFamily="18" charset="0"/>
                <a:ea typeface="+mn-ea"/>
                <a:cs typeface="+mn-cs"/>
              </a:rPr>
              <a:t>related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FF0000"/>
                </a:solidFill>
                <a:effectLst/>
                <a:uLnTx/>
                <a:uFillTx/>
                <a:latin typeface="Times New Roman" pitchFamily="18" charset="0"/>
                <a:ea typeface="+mn-ea"/>
                <a:cs typeface="+mn-cs"/>
              </a:rPr>
              <a:t>services</a:t>
            </a:r>
            <a:endParaRPr kumimoji="0" lang="en-AU" altLang="en-US" sz="2400" b="1" i="0" u="none" strike="noStrike" kern="1200" cap="none" spc="0" normalizeH="0" baseline="0" noProof="0">
              <a:ln>
                <a:noFill/>
              </a:ln>
              <a:solidFill>
                <a:srgbClr val="FF0000"/>
              </a:solidFill>
              <a:effectLst/>
              <a:uLnTx/>
              <a:uFillTx/>
              <a:latin typeface="Times New Roman" pitchFamily="18" charset="0"/>
              <a:ea typeface="+mn-ea"/>
              <a:cs typeface="+mn-cs"/>
            </a:endParaRPr>
          </a:p>
        </p:txBody>
      </p:sp>
      <p:sp>
        <p:nvSpPr>
          <p:cNvPr id="29703" name="Text Box 35"/>
          <p:cNvSpPr txBox="1">
            <a:spLocks noChangeArrowheads="1"/>
          </p:cNvSpPr>
          <p:nvPr/>
        </p:nvSpPr>
        <p:spPr bwMode="auto">
          <a:xfrm>
            <a:off x="457200" y="4191000"/>
            <a:ext cx="13192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990000"/>
                </a:solidFill>
                <a:effectLst/>
                <a:uLnTx/>
                <a:uFillTx/>
                <a:latin typeface="Times New Roman" pitchFamily="18" charset="0"/>
                <a:ea typeface="+mn-ea"/>
                <a:cs typeface="+mn-cs"/>
              </a:rPr>
              <a:t>Network</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990000"/>
                </a:solidFill>
                <a:effectLst/>
                <a:uLnTx/>
                <a:uFillTx/>
                <a:latin typeface="Times New Roman" pitchFamily="18" charset="0"/>
                <a:ea typeface="+mn-ea"/>
                <a:cs typeface="+mn-cs"/>
              </a:rPr>
              <a:t>related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990000"/>
                </a:solidFill>
                <a:effectLst/>
                <a:uLnTx/>
                <a:uFillTx/>
                <a:latin typeface="Times New Roman" pitchFamily="18" charset="0"/>
                <a:ea typeface="+mn-ea"/>
                <a:cs typeface="+mn-cs"/>
              </a:rPr>
              <a:t>services</a:t>
            </a:r>
            <a:endParaRPr kumimoji="0" lang="en-AU" altLang="en-US" sz="2400" b="1" i="0" u="none" strike="noStrike" kern="1200" cap="none" spc="0" normalizeH="0" baseline="0" noProof="0">
              <a:ln>
                <a:noFill/>
              </a:ln>
              <a:solidFill>
                <a:srgbClr val="990000"/>
              </a:solidFill>
              <a:effectLst/>
              <a:uLnTx/>
              <a:uFillTx/>
              <a:latin typeface="Times New Roman" pitchFamily="18" charset="0"/>
              <a:ea typeface="+mn-ea"/>
              <a:cs typeface="+mn-cs"/>
            </a:endParaRPr>
          </a:p>
        </p:txBody>
      </p:sp>
      <p:sp>
        <p:nvSpPr>
          <p:cNvPr id="29704" name="Text Box 36"/>
          <p:cNvSpPr txBox="1">
            <a:spLocks noChangeArrowheads="1"/>
          </p:cNvSpPr>
          <p:nvPr/>
        </p:nvSpPr>
        <p:spPr bwMode="auto">
          <a:xfrm>
            <a:off x="5410200" y="1676400"/>
            <a:ext cx="2438400" cy="654050"/>
          </a:xfrm>
          <a:prstGeom prst="rect">
            <a:avLst/>
          </a:prstGeom>
          <a:noFill/>
          <a:ln w="12700">
            <a:solidFill>
              <a:srgbClr val="EE1035"/>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AU" altLang="en-US" sz="1800" b="1" i="0" u="none" strike="noStrike" kern="1200" cap="none" spc="0" normalizeH="0" baseline="0" noProof="0">
                <a:ln>
                  <a:noFill/>
                </a:ln>
                <a:solidFill>
                  <a:srgbClr val="000000"/>
                </a:solidFill>
                <a:effectLst/>
                <a:uLnTx/>
                <a:uFillTx/>
                <a:latin typeface="Times New Roman" pitchFamily="18" charset="0"/>
                <a:ea typeface="+mn-ea"/>
                <a:cs typeface="+mn-cs"/>
              </a:rPr>
              <a:t>Application programs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AU" altLang="en-US" sz="1800" b="1" i="0" u="none" strike="noStrike" kern="1200" cap="none" spc="0" normalizeH="0" baseline="0" noProof="0">
                <a:ln>
                  <a:noFill/>
                </a:ln>
                <a:solidFill>
                  <a:srgbClr val="000000"/>
                </a:solidFill>
                <a:effectLst/>
                <a:uLnTx/>
                <a:uFillTx/>
                <a:latin typeface="Times New Roman" pitchFamily="18" charset="0"/>
                <a:ea typeface="+mn-ea"/>
                <a:cs typeface="+mn-cs"/>
              </a:rPr>
              <a:t>that use the network</a:t>
            </a:r>
            <a:endParaRPr kumimoji="0" lang="en-US" altLang="en-US" sz="18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9705" name="Text Box 37"/>
          <p:cNvSpPr txBox="1">
            <a:spLocks noChangeArrowheads="1"/>
          </p:cNvSpPr>
          <p:nvPr/>
        </p:nvSpPr>
        <p:spPr bwMode="auto">
          <a:xfrm>
            <a:off x="5410200" y="4343400"/>
            <a:ext cx="2184400" cy="654050"/>
          </a:xfrm>
          <a:prstGeom prst="rect">
            <a:avLst/>
          </a:prstGeom>
          <a:noFill/>
          <a:ln w="12700">
            <a:solidFill>
              <a:srgbClr val="EE1035"/>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AU" altLang="en-US" sz="1800" b="1" i="0" u="none" strike="noStrike" kern="1200" cap="none" spc="0" normalizeH="0" baseline="0" noProof="0">
                <a:ln>
                  <a:noFill/>
                </a:ln>
                <a:solidFill>
                  <a:srgbClr val="000000"/>
                </a:solidFill>
                <a:effectLst/>
                <a:uLnTx/>
                <a:uFillTx/>
                <a:latin typeface="Times New Roman" pitchFamily="18" charset="0"/>
                <a:ea typeface="+mn-ea"/>
                <a:cs typeface="+mn-cs"/>
              </a:rPr>
              <a:t>Manage connections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AU" altLang="en-US" sz="1800" b="1" i="0" u="none" strike="noStrike" kern="1200" cap="none" spc="0" normalizeH="0" baseline="0" noProof="0">
                <a:ln>
                  <a:noFill/>
                </a:ln>
                <a:solidFill>
                  <a:srgbClr val="000000"/>
                </a:solidFill>
                <a:effectLst/>
                <a:uLnTx/>
                <a:uFillTx/>
                <a:latin typeface="Times New Roman" pitchFamily="18" charset="0"/>
                <a:ea typeface="+mn-ea"/>
                <a:cs typeface="+mn-cs"/>
              </a:rPr>
              <a:t>across network</a:t>
            </a:r>
            <a:endParaRPr kumimoji="0" lang="en-US" altLang="en-US" sz="18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9706" name="Text Box 38"/>
          <p:cNvSpPr txBox="1">
            <a:spLocks noChangeArrowheads="1"/>
          </p:cNvSpPr>
          <p:nvPr/>
        </p:nvSpPr>
        <p:spPr bwMode="auto">
          <a:xfrm>
            <a:off x="5435600" y="3033713"/>
            <a:ext cx="2286000" cy="654050"/>
          </a:xfrm>
          <a:prstGeom prst="rect">
            <a:avLst/>
          </a:prstGeom>
          <a:noFill/>
          <a:ln w="12700">
            <a:solidFill>
              <a:srgbClr val="EE1035"/>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AU" altLang="en-US" sz="1800" b="1" i="0" u="none" strike="noStrike" kern="1200" cap="none" spc="0" normalizeH="0" baseline="0" noProof="0">
                <a:ln>
                  <a:noFill/>
                </a:ln>
                <a:solidFill>
                  <a:srgbClr val="000000"/>
                </a:solidFill>
                <a:effectLst/>
                <a:uLnTx/>
                <a:uFillTx/>
                <a:latin typeface="Times New Roman" pitchFamily="18" charset="0"/>
                <a:ea typeface="+mn-ea"/>
                <a:cs typeface="+mn-cs"/>
              </a:rPr>
              <a:t>Manage sessions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AU" altLang="en-US" sz="1800" b="1" i="0" u="none" strike="noStrike" kern="1200" cap="none" spc="0" normalizeH="0" baseline="0" noProof="0">
                <a:ln>
                  <a:noFill/>
                </a:ln>
                <a:solidFill>
                  <a:srgbClr val="000000"/>
                </a:solidFill>
                <a:effectLst/>
                <a:uLnTx/>
                <a:uFillTx/>
                <a:latin typeface="Times New Roman" pitchFamily="18" charset="0"/>
                <a:ea typeface="+mn-ea"/>
                <a:cs typeface="+mn-cs"/>
              </a:rPr>
              <a:t>between applications</a:t>
            </a:r>
            <a:endParaRPr kumimoji="0" lang="en-US" altLang="en-US" sz="18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9707" name="Text Box 39"/>
          <p:cNvSpPr txBox="1">
            <a:spLocks noChangeArrowheads="1"/>
          </p:cNvSpPr>
          <p:nvPr/>
        </p:nvSpPr>
        <p:spPr bwMode="auto">
          <a:xfrm>
            <a:off x="5410200" y="3657600"/>
            <a:ext cx="3149600" cy="654050"/>
          </a:xfrm>
          <a:prstGeom prst="rect">
            <a:avLst/>
          </a:prstGeom>
          <a:noFill/>
          <a:ln w="12700">
            <a:solidFill>
              <a:srgbClr val="EE1035"/>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AU" altLang="en-US" sz="1800" b="1" i="0" u="none" strike="noStrike" kern="1200" cap="none" spc="0" normalizeH="0" baseline="0" noProof="0">
                <a:ln>
                  <a:noFill/>
                </a:ln>
                <a:solidFill>
                  <a:srgbClr val="000000"/>
                </a:solidFill>
                <a:effectLst/>
                <a:uLnTx/>
                <a:uFillTx/>
                <a:latin typeface="Times New Roman" pitchFamily="18" charset="0"/>
                <a:ea typeface="+mn-ea"/>
                <a:cs typeface="+mn-cs"/>
              </a:rPr>
              <a:t>Provide end-to-end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AU" altLang="en-US" sz="1800" b="1" i="0" u="none" strike="noStrike" kern="1200" cap="none" spc="0" normalizeH="0" baseline="0" noProof="0">
                <a:ln>
                  <a:noFill/>
                </a:ln>
                <a:solidFill>
                  <a:srgbClr val="000000"/>
                </a:solidFill>
                <a:effectLst/>
                <a:uLnTx/>
                <a:uFillTx/>
                <a:latin typeface="Times New Roman" pitchFamily="18" charset="0"/>
                <a:ea typeface="+mn-ea"/>
                <a:cs typeface="+mn-cs"/>
              </a:rPr>
              <a:t>error detection and correction</a:t>
            </a:r>
            <a:endParaRPr kumimoji="0" lang="en-US" altLang="en-US" sz="18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9708" name="Text Box 40"/>
          <p:cNvSpPr txBox="1">
            <a:spLocks noChangeArrowheads="1"/>
          </p:cNvSpPr>
          <p:nvPr/>
        </p:nvSpPr>
        <p:spPr bwMode="auto">
          <a:xfrm>
            <a:off x="5410200" y="4953000"/>
            <a:ext cx="2597150" cy="654050"/>
          </a:xfrm>
          <a:prstGeom prst="rect">
            <a:avLst/>
          </a:prstGeom>
          <a:noFill/>
          <a:ln w="12700">
            <a:solidFill>
              <a:srgbClr val="EE1035"/>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AU" altLang="en-US" sz="1800" b="1" i="0" u="none" strike="noStrike" kern="1200" cap="none" spc="0" normalizeH="0" baseline="0" noProof="0">
                <a:ln>
                  <a:noFill/>
                </a:ln>
                <a:solidFill>
                  <a:srgbClr val="000000"/>
                </a:solidFill>
                <a:effectLst/>
                <a:uLnTx/>
                <a:uFillTx/>
                <a:latin typeface="Times New Roman" pitchFamily="18" charset="0"/>
                <a:ea typeface="+mn-ea"/>
                <a:cs typeface="+mn-cs"/>
              </a:rPr>
              <a:t>Provide reliable delivery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AU" altLang="en-US" sz="1800" b="1" i="0" u="none" strike="noStrike" kern="1200" cap="none" spc="0" normalizeH="0" baseline="0" noProof="0">
                <a:ln>
                  <a:noFill/>
                </a:ln>
                <a:solidFill>
                  <a:srgbClr val="000000"/>
                </a:solidFill>
                <a:effectLst/>
                <a:uLnTx/>
                <a:uFillTx/>
                <a:latin typeface="Times New Roman" pitchFamily="18" charset="0"/>
                <a:ea typeface="+mn-ea"/>
                <a:cs typeface="+mn-cs"/>
              </a:rPr>
              <a:t>across physical links</a:t>
            </a:r>
            <a:endParaRPr kumimoji="0" lang="en-US" altLang="en-US" sz="18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9709" name="Text Box 42"/>
          <p:cNvSpPr txBox="1">
            <a:spLocks noChangeArrowheads="1"/>
          </p:cNvSpPr>
          <p:nvPr/>
        </p:nvSpPr>
        <p:spPr bwMode="auto">
          <a:xfrm>
            <a:off x="5410200" y="5638800"/>
            <a:ext cx="2311400" cy="654050"/>
          </a:xfrm>
          <a:prstGeom prst="rect">
            <a:avLst/>
          </a:prstGeom>
          <a:noFill/>
          <a:ln w="12700">
            <a:solidFill>
              <a:srgbClr val="EE1035"/>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AU" altLang="en-US" sz="1800" b="1" i="0" u="none" strike="noStrike" kern="1200" cap="none" spc="0" normalizeH="0" baseline="0" noProof="0">
                <a:ln>
                  <a:noFill/>
                </a:ln>
                <a:solidFill>
                  <a:srgbClr val="000000"/>
                </a:solidFill>
                <a:effectLst/>
                <a:uLnTx/>
                <a:uFillTx/>
                <a:latin typeface="Times New Roman" pitchFamily="18" charset="0"/>
                <a:ea typeface="+mn-ea"/>
                <a:cs typeface="+mn-cs"/>
              </a:rPr>
              <a:t>Define characteristics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AU" altLang="en-US" sz="1800" b="1" i="0" u="none" strike="noStrike" kern="1200" cap="none" spc="0" normalizeH="0" baseline="0" noProof="0">
                <a:ln>
                  <a:noFill/>
                </a:ln>
                <a:solidFill>
                  <a:srgbClr val="000000"/>
                </a:solidFill>
                <a:effectLst/>
                <a:uLnTx/>
                <a:uFillTx/>
                <a:latin typeface="Times New Roman" pitchFamily="18" charset="0"/>
                <a:ea typeface="+mn-ea"/>
                <a:cs typeface="+mn-cs"/>
              </a:rPr>
              <a:t>of media</a:t>
            </a:r>
            <a:endParaRPr kumimoji="0" lang="en-US" altLang="en-US" sz="18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9710" name="Text Box 43"/>
          <p:cNvSpPr txBox="1">
            <a:spLocks noChangeArrowheads="1"/>
          </p:cNvSpPr>
          <p:nvPr/>
        </p:nvSpPr>
        <p:spPr bwMode="auto">
          <a:xfrm>
            <a:off x="5410200" y="2362200"/>
            <a:ext cx="2298700" cy="654050"/>
          </a:xfrm>
          <a:prstGeom prst="rect">
            <a:avLst/>
          </a:prstGeom>
          <a:noFill/>
          <a:ln w="127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AU" altLang="en-US" sz="1800" b="1" i="0" u="none" strike="noStrike" kern="1200" cap="none" spc="0" normalizeH="0" baseline="0" noProof="0">
                <a:ln>
                  <a:noFill/>
                </a:ln>
                <a:solidFill>
                  <a:srgbClr val="000000"/>
                </a:solidFill>
                <a:effectLst/>
                <a:uLnTx/>
                <a:uFillTx/>
                <a:latin typeface="Times New Roman" pitchFamily="18" charset="0"/>
                <a:ea typeface="+mn-ea"/>
                <a:cs typeface="+mn-cs"/>
              </a:rPr>
              <a:t>Standardise data rep.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AU" altLang="en-US" sz="1800" b="1" i="0" u="none" strike="noStrike" kern="1200" cap="none" spc="0" normalizeH="0" baseline="0" noProof="0">
                <a:ln>
                  <a:noFill/>
                </a:ln>
                <a:solidFill>
                  <a:srgbClr val="000000"/>
                </a:solidFill>
                <a:effectLst/>
                <a:uLnTx/>
                <a:uFillTx/>
                <a:latin typeface="Times New Roman" pitchFamily="18" charset="0"/>
                <a:ea typeface="+mn-ea"/>
                <a:cs typeface="+mn-cs"/>
              </a:rPr>
              <a:t>to application layer</a:t>
            </a:r>
            <a:endParaRPr kumimoji="0" lang="en-US" altLang="en-US" sz="18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9711" name="Rectangle 44"/>
          <p:cNvSpPr>
            <a:spLocks noChangeArrowheads="1"/>
          </p:cNvSpPr>
          <p:nvPr/>
        </p:nvSpPr>
        <p:spPr bwMode="auto">
          <a:xfrm>
            <a:off x="2133600" y="1828800"/>
            <a:ext cx="3124200" cy="6096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ea typeface="+mn-ea"/>
                <a:cs typeface="+mn-cs"/>
              </a:rPr>
              <a:t>Application (7)</a:t>
            </a:r>
            <a:endParaRPr kumimoji="0" lang="en-AU" altLang="en-US" sz="2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9712" name="Rectangle 45"/>
          <p:cNvSpPr>
            <a:spLocks noChangeArrowheads="1"/>
          </p:cNvSpPr>
          <p:nvPr/>
        </p:nvSpPr>
        <p:spPr bwMode="auto">
          <a:xfrm>
            <a:off x="2133600" y="2438400"/>
            <a:ext cx="3124200" cy="6096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ea typeface="+mn-ea"/>
                <a:cs typeface="+mn-cs"/>
              </a:rPr>
              <a:t>Presentation(6)</a:t>
            </a:r>
            <a:endParaRPr kumimoji="0" lang="en-AU" altLang="en-US" sz="2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9713" name="Rectangle 46"/>
          <p:cNvSpPr>
            <a:spLocks noChangeArrowheads="1"/>
          </p:cNvSpPr>
          <p:nvPr/>
        </p:nvSpPr>
        <p:spPr bwMode="auto">
          <a:xfrm>
            <a:off x="2133600" y="3048000"/>
            <a:ext cx="3124200" cy="6096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ea typeface="+mn-ea"/>
                <a:cs typeface="+mn-cs"/>
              </a:rPr>
              <a:t>Session(5)</a:t>
            </a:r>
            <a:endParaRPr kumimoji="0" lang="en-AU" altLang="en-US" sz="2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9714" name="Rectangle 47"/>
          <p:cNvSpPr>
            <a:spLocks noChangeArrowheads="1"/>
          </p:cNvSpPr>
          <p:nvPr/>
        </p:nvSpPr>
        <p:spPr bwMode="auto">
          <a:xfrm>
            <a:off x="2133600" y="3657600"/>
            <a:ext cx="3124200" cy="6096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ea typeface="+mn-ea"/>
                <a:cs typeface="+mn-cs"/>
              </a:rPr>
              <a:t>Transport(4)</a:t>
            </a:r>
            <a:endParaRPr kumimoji="0" lang="en-AU" altLang="en-US" sz="2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9715" name="Rectangle 48"/>
          <p:cNvSpPr>
            <a:spLocks noChangeArrowheads="1"/>
          </p:cNvSpPr>
          <p:nvPr/>
        </p:nvSpPr>
        <p:spPr bwMode="auto">
          <a:xfrm>
            <a:off x="2133600" y="4267200"/>
            <a:ext cx="3124200" cy="6096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ea typeface="+mn-ea"/>
                <a:cs typeface="+mn-cs"/>
              </a:rPr>
              <a:t>Network(3)</a:t>
            </a:r>
            <a:endParaRPr kumimoji="0" lang="en-AU" altLang="en-US" sz="2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9716" name="Rectangle 49"/>
          <p:cNvSpPr>
            <a:spLocks noChangeArrowheads="1"/>
          </p:cNvSpPr>
          <p:nvPr/>
        </p:nvSpPr>
        <p:spPr bwMode="auto">
          <a:xfrm>
            <a:off x="2133600" y="4876800"/>
            <a:ext cx="3124200" cy="6096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ea typeface="+mn-ea"/>
                <a:cs typeface="+mn-cs"/>
              </a:rPr>
              <a:t>Data Link(2)</a:t>
            </a:r>
            <a:endParaRPr kumimoji="0" lang="en-AU" altLang="en-US" sz="2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9717" name="Rectangle 50"/>
          <p:cNvSpPr>
            <a:spLocks noChangeArrowheads="1"/>
          </p:cNvSpPr>
          <p:nvPr/>
        </p:nvSpPr>
        <p:spPr bwMode="auto">
          <a:xfrm>
            <a:off x="2133600" y="5486400"/>
            <a:ext cx="3124200" cy="6096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ea typeface="+mn-ea"/>
                <a:cs typeface="+mn-cs"/>
              </a:rPr>
              <a:t>Physical(1)</a:t>
            </a:r>
            <a:endParaRPr kumimoji="0" lang="en-AU" altLang="en-US" sz="2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773920902"/>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defTabSz="76200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defTabSz="7620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defTabSz="7620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defTabSz="7620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marL="0" marR="0" lvl="0" indent="0" algn="l" defTabSz="762000" rtl="0" eaLnBrk="0" fontAlgn="base" latinLnBrk="0" hangingPunct="0">
              <a:lnSpc>
                <a:spcPct val="100000"/>
              </a:lnSpc>
              <a:spcBef>
                <a:spcPct val="0"/>
              </a:spcBef>
              <a:spcAft>
                <a:spcPct val="0"/>
              </a:spcAft>
              <a:buClrTx/>
              <a:buSzTx/>
              <a:buFontTx/>
              <a:buNone/>
              <a:tabLst/>
              <a:defRPr/>
            </a:pPr>
            <a:r>
              <a:rPr kumimoji="0" lang="en-AU" altLang="en-US" sz="1000" b="0" i="0" u="none" strike="noStrike" kern="1200" cap="none" spc="0" normalizeH="0" baseline="0" noProof="0">
                <a:ln>
                  <a:noFill/>
                </a:ln>
                <a:solidFill>
                  <a:srgbClr val="114FFB"/>
                </a:solidFill>
                <a:effectLst/>
                <a:uLnTx/>
                <a:uFillTx/>
                <a:latin typeface="Times New Roman" pitchFamily="18" charset="0"/>
                <a:ea typeface="+mn-ea"/>
                <a:cs typeface="+mn-cs"/>
              </a:rPr>
              <a:t>Introduction To Nework Security</a:t>
            </a:r>
            <a:endParaRPr kumimoji="0" lang="en-AU" altLang="en-US" sz="1400" b="0"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defTabSz="76200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defTabSz="7620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defTabSz="7620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defTabSz="7620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fld id="{638964D3-20A2-471E-AF8E-5E385FE29AE7}" type="slidenum">
              <a:rPr kumimoji="0" lang="en-AU" altLang="en-US" sz="1000" b="0" i="0" u="none" strike="noStrike" kern="1200" cap="none" spc="0" normalizeH="0" baseline="0" noProof="0">
                <a:ln>
                  <a:noFill/>
                </a:ln>
                <a:solidFill>
                  <a:srgbClr val="114FFB"/>
                </a:solidFill>
                <a:effectLst/>
                <a:uLnTx/>
                <a:uFillTx/>
                <a:latin typeface="Times New Roman" pitchFamily="18" charset="0"/>
                <a:ea typeface="+mn-ea"/>
                <a:cs typeface="+mn-cs"/>
              </a:rPr>
              <a:pPr marL="0" marR="0" lvl="0" indent="0" algn="r" defTabSz="762000" rtl="0" eaLnBrk="0" fontAlgn="base" latinLnBrk="0" hangingPunct="0">
                <a:lnSpc>
                  <a:spcPct val="100000"/>
                </a:lnSpc>
                <a:spcBef>
                  <a:spcPct val="0"/>
                </a:spcBef>
                <a:spcAft>
                  <a:spcPct val="0"/>
                </a:spcAft>
                <a:buClrTx/>
                <a:buSzTx/>
                <a:buFontTx/>
                <a:buNone/>
                <a:tabLst/>
                <a:defRPr/>
              </a:pPr>
              <a:t>16</a:t>
            </a:fld>
            <a:endParaRPr kumimoji="0" lang="en-AU" altLang="en-US" sz="1400" b="0"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74754" name="Rectangle 2"/>
          <p:cNvSpPr>
            <a:spLocks noGrp="1" noChangeArrowheads="1"/>
          </p:cNvSpPr>
          <p:nvPr>
            <p:ph type="title"/>
          </p:nvPr>
        </p:nvSpPr>
        <p:spPr/>
        <p:txBody>
          <a:bodyPr/>
          <a:lstStyle/>
          <a:p>
            <a:pPr>
              <a:defRPr/>
            </a:pPr>
            <a:r>
              <a:rPr lang="en-US" dirty="0"/>
              <a:t>Layering: Internet TCP/IP Model</a:t>
            </a:r>
            <a:endParaRPr lang="en-AU" dirty="0"/>
          </a:p>
        </p:txBody>
      </p:sp>
      <p:sp>
        <p:nvSpPr>
          <p:cNvPr id="31749" name="Line 17"/>
          <p:cNvSpPr>
            <a:spLocks noChangeShapeType="1"/>
          </p:cNvSpPr>
          <p:nvPr/>
        </p:nvSpPr>
        <p:spPr bwMode="auto">
          <a:xfrm>
            <a:off x="228600" y="2971800"/>
            <a:ext cx="5867400" cy="0"/>
          </a:xfrm>
          <a:prstGeom prst="line">
            <a:avLst/>
          </a:prstGeom>
          <a:noFill/>
          <a:ln w="76200">
            <a:solidFill>
              <a:schemeClr val="accent2"/>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1751" name="Text Box 20"/>
          <p:cNvSpPr txBox="1">
            <a:spLocks noChangeArrowheads="1"/>
          </p:cNvSpPr>
          <p:nvPr/>
        </p:nvSpPr>
        <p:spPr bwMode="auto">
          <a:xfrm>
            <a:off x="228600" y="2057400"/>
            <a:ext cx="4724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AU" altLang="en-US" sz="2400" b="0" i="0" u="none" strike="noStrike" kern="1200" cap="none" spc="0" normalizeH="0" baseline="0" noProof="0">
                <a:ln>
                  <a:noFill/>
                </a:ln>
                <a:solidFill>
                  <a:srgbClr val="000000"/>
                </a:solidFill>
                <a:effectLst/>
                <a:uLnTx/>
                <a:uFillTx/>
                <a:latin typeface="Times New Roman" pitchFamily="18" charset="0"/>
                <a:ea typeface="+mn-ea"/>
                <a:cs typeface="+mn-cs"/>
              </a:rPr>
              <a:t>Programs: X window, mobile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AU" altLang="en-US" sz="2400" b="0" i="0" u="none" strike="noStrike" kern="1200" cap="none" spc="0" normalizeH="0" baseline="0" noProof="0">
                <a:ln>
                  <a:noFill/>
                </a:ln>
                <a:solidFill>
                  <a:srgbClr val="000000"/>
                </a:solidFill>
                <a:effectLst/>
                <a:uLnTx/>
                <a:uFillTx/>
                <a:latin typeface="Times New Roman" pitchFamily="18" charset="0"/>
                <a:ea typeface="+mn-ea"/>
                <a:cs typeface="+mn-cs"/>
              </a:rPr>
              <a:t>agents, Web applications, Email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AU" altLang="en-US" sz="2400" b="0" i="0" u="none" strike="noStrike" kern="1200" cap="none" spc="0" normalizeH="0" baseline="0" noProof="0">
              <a:ln>
                <a:noFill/>
              </a:ln>
              <a:solidFill>
                <a:srgbClr val="000000"/>
              </a:solidFill>
              <a:effectLst/>
              <a:uLnTx/>
              <a:uFillTx/>
              <a:latin typeface="Times New Roman"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4FDF2D"/>
              </a:solidFill>
              <a:effectLst/>
              <a:uLnTx/>
              <a:uFillTx/>
              <a:latin typeface="Times New Roman" pitchFamily="18" charset="0"/>
              <a:ea typeface="+mn-ea"/>
              <a:cs typeface="+mn-cs"/>
            </a:endParaRPr>
          </a:p>
        </p:txBody>
      </p:sp>
      <p:sp>
        <p:nvSpPr>
          <p:cNvPr id="31752" name="Text Box 21"/>
          <p:cNvSpPr txBox="1">
            <a:spLocks noChangeArrowheads="1"/>
          </p:cNvSpPr>
          <p:nvPr/>
        </p:nvSpPr>
        <p:spPr bwMode="auto">
          <a:xfrm>
            <a:off x="685800" y="5334000"/>
            <a:ext cx="2492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AU" altLang="en-US" sz="2400" b="0" i="0" u="none" strike="noStrike" kern="1200" cap="none" spc="0" normalizeH="0" baseline="0" noProof="0" dirty="0">
                <a:ln>
                  <a:noFill/>
                </a:ln>
                <a:solidFill>
                  <a:srgbClr val="000000"/>
                </a:solidFill>
                <a:effectLst/>
                <a:uLnTx/>
                <a:uFillTx/>
                <a:latin typeface="Times New Roman" pitchFamily="18" charset="0"/>
                <a:ea typeface="+mn-ea"/>
                <a:cs typeface="+mn-cs"/>
              </a:rPr>
              <a:t>Digital signal (0,1)</a:t>
            </a:r>
            <a:endParaRPr kumimoji="0" lang="en-US" altLang="en-US"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31753" name="Text Box 22"/>
          <p:cNvSpPr txBox="1">
            <a:spLocks noChangeArrowheads="1"/>
          </p:cNvSpPr>
          <p:nvPr/>
        </p:nvSpPr>
        <p:spPr bwMode="auto">
          <a:xfrm>
            <a:off x="381000" y="4648200"/>
            <a:ext cx="4691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AU" altLang="en-US" sz="2400" b="0" i="0" u="none" strike="noStrike" kern="1200" cap="none" spc="0" normalizeH="0" baseline="0" noProof="0">
                <a:ln>
                  <a:noFill/>
                </a:ln>
                <a:solidFill>
                  <a:srgbClr val="000000"/>
                </a:solidFill>
                <a:effectLst/>
                <a:uLnTx/>
                <a:uFillTx/>
                <a:latin typeface="Times New Roman" pitchFamily="18" charset="0"/>
                <a:ea typeface="+mn-ea"/>
                <a:cs typeface="+mn-cs"/>
              </a:rPr>
              <a:t>Packets of some length &amp; algorithms</a:t>
            </a:r>
            <a:endParaRPr kumimoji="0" lang="en-US" altLang="en-US" sz="2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31754" name="Text Box 23"/>
          <p:cNvSpPr txBox="1">
            <a:spLocks noChangeArrowheads="1"/>
          </p:cNvSpPr>
          <p:nvPr/>
        </p:nvSpPr>
        <p:spPr bwMode="auto">
          <a:xfrm>
            <a:off x="304800" y="3733800"/>
            <a:ext cx="43449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AU" altLang="en-US" sz="2400" b="0" i="0" u="none" strike="noStrike" kern="1200" cap="none" spc="0" normalizeH="0" baseline="0" noProof="0">
                <a:ln>
                  <a:noFill/>
                </a:ln>
                <a:solidFill>
                  <a:srgbClr val="000000"/>
                </a:solidFill>
                <a:effectLst/>
                <a:uLnTx/>
                <a:uFillTx/>
                <a:latin typeface="Times New Roman" pitchFamily="18" charset="0"/>
                <a:ea typeface="+mn-ea"/>
                <a:cs typeface="+mn-cs"/>
              </a:rPr>
              <a:t>Table of addresses and algorithms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AU" altLang="en-US" sz="2400" b="0" i="0" u="none" strike="noStrike" kern="1200" cap="none" spc="0" normalizeH="0" baseline="0" noProof="0">
                <a:ln>
                  <a:noFill/>
                </a:ln>
                <a:solidFill>
                  <a:srgbClr val="000000"/>
                </a:solidFill>
                <a:effectLst/>
                <a:uLnTx/>
                <a:uFillTx/>
                <a:latin typeface="Times New Roman" pitchFamily="18" charset="0"/>
                <a:ea typeface="+mn-ea"/>
                <a:cs typeface="+mn-cs"/>
              </a:rPr>
              <a:t> for handling the routing of data</a:t>
            </a:r>
            <a:endParaRPr kumimoji="0" lang="en-US" altLang="en-US" sz="2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31755" name="Text Box 25"/>
          <p:cNvSpPr txBox="1">
            <a:spLocks noChangeArrowheads="1"/>
          </p:cNvSpPr>
          <p:nvPr/>
        </p:nvSpPr>
        <p:spPr bwMode="auto">
          <a:xfrm>
            <a:off x="228600" y="2895600"/>
            <a:ext cx="4629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AU" altLang="en-US" sz="2400" b="0" i="0" u="none" strike="noStrike" kern="1200" cap="none" spc="0" normalizeH="0" baseline="0" noProof="0">
                <a:ln>
                  <a:noFill/>
                </a:ln>
                <a:solidFill>
                  <a:srgbClr val="000000"/>
                </a:solidFill>
                <a:effectLst/>
                <a:uLnTx/>
                <a:uFillTx/>
                <a:latin typeface="Times New Roman" pitchFamily="18" charset="0"/>
                <a:ea typeface="+mn-ea"/>
                <a:cs typeface="+mn-cs"/>
              </a:rPr>
              <a:t>Table of addresses, data and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AU" altLang="en-US" sz="2400" b="0" i="0" u="none" strike="noStrike" kern="1200" cap="none" spc="0" normalizeH="0" baseline="0" noProof="0">
                <a:ln>
                  <a:noFill/>
                </a:ln>
                <a:solidFill>
                  <a:srgbClr val="000000"/>
                </a:solidFill>
                <a:effectLst/>
                <a:uLnTx/>
                <a:uFillTx/>
                <a:latin typeface="Times New Roman" pitchFamily="18" charset="0"/>
                <a:ea typeface="+mn-ea"/>
                <a:cs typeface="+mn-cs"/>
              </a:rPr>
              <a:t>algorithms to perform reliable check</a:t>
            </a:r>
            <a:endParaRPr kumimoji="0" lang="en-US" altLang="en-US" sz="2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31756" name="Line 26"/>
          <p:cNvSpPr>
            <a:spLocks noChangeShapeType="1"/>
          </p:cNvSpPr>
          <p:nvPr/>
        </p:nvSpPr>
        <p:spPr bwMode="auto">
          <a:xfrm>
            <a:off x="304800" y="3733800"/>
            <a:ext cx="4724400"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1757" name="Line 27"/>
          <p:cNvSpPr>
            <a:spLocks noChangeShapeType="1"/>
          </p:cNvSpPr>
          <p:nvPr/>
        </p:nvSpPr>
        <p:spPr bwMode="auto">
          <a:xfrm>
            <a:off x="304800" y="4495800"/>
            <a:ext cx="4724400"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1758" name="Line 28"/>
          <p:cNvSpPr>
            <a:spLocks noChangeShapeType="1"/>
          </p:cNvSpPr>
          <p:nvPr/>
        </p:nvSpPr>
        <p:spPr bwMode="auto">
          <a:xfrm>
            <a:off x="304800" y="5257800"/>
            <a:ext cx="4724400"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itchFamily="18" charset="0"/>
              <a:ea typeface="+mn-ea"/>
              <a:cs typeface="+mn-cs"/>
            </a:endParaRPr>
          </a:p>
        </p:txBody>
      </p:sp>
      <p:sp>
        <p:nvSpPr>
          <p:cNvPr id="31759" name="Rectangle 29"/>
          <p:cNvSpPr>
            <a:spLocks noChangeArrowheads="1"/>
          </p:cNvSpPr>
          <p:nvPr/>
        </p:nvSpPr>
        <p:spPr bwMode="auto">
          <a:xfrm>
            <a:off x="5029200" y="2133600"/>
            <a:ext cx="2286000" cy="762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ea typeface="+mn-ea"/>
                <a:cs typeface="+mn-cs"/>
              </a:rPr>
              <a:t>Application</a:t>
            </a:r>
            <a:endParaRPr kumimoji="0" lang="en-AU" altLang="en-US" sz="2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31760" name="Rectangle 30"/>
          <p:cNvSpPr>
            <a:spLocks noChangeArrowheads="1"/>
          </p:cNvSpPr>
          <p:nvPr/>
        </p:nvSpPr>
        <p:spPr bwMode="auto">
          <a:xfrm>
            <a:off x="5029200" y="2971800"/>
            <a:ext cx="2286000" cy="762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ea typeface="+mn-ea"/>
                <a:cs typeface="+mn-cs"/>
              </a:rPr>
              <a:t>Transport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ea typeface="+mn-ea"/>
                <a:cs typeface="+mn-cs"/>
              </a:rPr>
              <a:t>(TCP, UDP)</a:t>
            </a:r>
            <a:endParaRPr kumimoji="0" lang="en-AU" altLang="en-US" sz="2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31761" name="Rectangle 31"/>
          <p:cNvSpPr>
            <a:spLocks noChangeArrowheads="1"/>
          </p:cNvSpPr>
          <p:nvPr/>
        </p:nvSpPr>
        <p:spPr bwMode="auto">
          <a:xfrm>
            <a:off x="5029200" y="4495800"/>
            <a:ext cx="2286000" cy="762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ea typeface="+mn-ea"/>
                <a:cs typeface="+mn-cs"/>
              </a:rPr>
              <a:t>Data Link</a:t>
            </a:r>
            <a:endParaRPr kumimoji="0" lang="en-AU" altLang="en-US" sz="2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31762" name="Rectangle 32"/>
          <p:cNvSpPr>
            <a:spLocks noChangeArrowheads="1"/>
          </p:cNvSpPr>
          <p:nvPr/>
        </p:nvSpPr>
        <p:spPr bwMode="auto">
          <a:xfrm>
            <a:off x="5029200" y="5257800"/>
            <a:ext cx="2286000" cy="762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ea typeface="+mn-ea"/>
                <a:cs typeface="+mn-cs"/>
              </a:rPr>
              <a:t>Physical</a:t>
            </a:r>
            <a:endParaRPr kumimoji="0" lang="en-AU" altLang="en-US" sz="2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31763" name="Rectangle 33"/>
          <p:cNvSpPr>
            <a:spLocks noChangeArrowheads="1"/>
          </p:cNvSpPr>
          <p:nvPr/>
        </p:nvSpPr>
        <p:spPr bwMode="auto">
          <a:xfrm>
            <a:off x="5029200" y="3733800"/>
            <a:ext cx="2286000" cy="762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itchFamily="18" charset="0"/>
                <a:ea typeface="+mn-ea"/>
                <a:cs typeface="+mn-cs"/>
              </a:rPr>
              <a:t>Network (IP)</a:t>
            </a:r>
            <a:endParaRPr kumimoji="0" lang="en-AU" altLang="en-US" sz="2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795379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eaLnBrk="1" hangingPunct="1">
              <a:spcBef>
                <a:spcPct val="0"/>
              </a:spcBef>
              <a:buClrTx/>
              <a:buSzTx/>
              <a:buFontTx/>
              <a:buNone/>
            </a:pPr>
            <a:r>
              <a:rPr lang="en-US" altLang="en-US" sz="1400" b="0">
                <a:solidFill>
                  <a:schemeClr val="tx1"/>
                </a:solidFill>
                <a:latin typeface="Times New Roman" pitchFamily="18" charset="0"/>
              </a:rPr>
              <a:t>CSCE 522 - Farkas</a:t>
            </a:r>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eaLnBrk="1" hangingPunct="1">
              <a:spcBef>
                <a:spcPct val="0"/>
              </a:spcBef>
              <a:buClrTx/>
              <a:buSzTx/>
              <a:buFontTx/>
              <a:buNone/>
            </a:pPr>
            <a:fld id="{83995184-42A5-44C8-B3E5-5D28FCB09C4E}" type="slidenum">
              <a:rPr lang="en-US" altLang="en-US" sz="1400" b="0">
                <a:solidFill>
                  <a:schemeClr val="tx1"/>
                </a:solidFill>
                <a:latin typeface="Times New Roman" pitchFamily="18" charset="0"/>
              </a:rPr>
              <a:pPr eaLnBrk="1" hangingPunct="1">
                <a:spcBef>
                  <a:spcPct val="0"/>
                </a:spcBef>
                <a:buClrTx/>
                <a:buSzTx/>
                <a:buFontTx/>
                <a:buNone/>
              </a:pPr>
              <a:t>17</a:t>
            </a:fld>
            <a:endParaRPr lang="en-US" altLang="en-US" sz="1400" b="0">
              <a:solidFill>
                <a:schemeClr val="tx1"/>
              </a:solidFill>
              <a:latin typeface="Times New Roman" pitchFamily="18" charset="0"/>
            </a:endParaRPr>
          </a:p>
        </p:txBody>
      </p:sp>
      <p:sp>
        <p:nvSpPr>
          <p:cNvPr id="21508" name="Rectangle 9"/>
          <p:cNvSpPr>
            <a:spLocks noChangeArrowheads="1"/>
          </p:cNvSpPr>
          <p:nvPr/>
        </p:nvSpPr>
        <p:spPr bwMode="auto">
          <a:xfrm>
            <a:off x="4876800" y="2057400"/>
            <a:ext cx="838200" cy="457200"/>
          </a:xfrm>
          <a:prstGeom prst="rect">
            <a:avLst/>
          </a:prstGeom>
          <a:solidFill>
            <a:srgbClr val="99CC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eaLnBrk="1" hangingPunct="1">
              <a:spcBef>
                <a:spcPct val="0"/>
              </a:spcBef>
              <a:buClrTx/>
              <a:buSzTx/>
              <a:buFontTx/>
              <a:buNone/>
            </a:pPr>
            <a:endParaRPr lang="en-US" altLang="en-US" sz="2400" b="0">
              <a:latin typeface="Times New Roman" pitchFamily="18" charset="0"/>
            </a:endParaRPr>
          </a:p>
        </p:txBody>
      </p:sp>
      <p:sp>
        <p:nvSpPr>
          <p:cNvPr id="328706" name="Rectangle 2"/>
          <p:cNvSpPr>
            <a:spLocks noGrp="1" noChangeArrowheads="1"/>
          </p:cNvSpPr>
          <p:nvPr>
            <p:ph type="title"/>
          </p:nvPr>
        </p:nvSpPr>
        <p:spPr>
          <a:xfrm>
            <a:off x="103188" y="-76200"/>
            <a:ext cx="5486400" cy="1066800"/>
          </a:xfrm>
        </p:spPr>
        <p:txBody>
          <a:bodyPr/>
          <a:lstStyle/>
          <a:p>
            <a:pPr eaLnBrk="1" hangingPunct="1">
              <a:defRPr/>
            </a:pPr>
            <a:r>
              <a:rPr lang="en-US" dirty="0"/>
              <a:t>Without Layering</a:t>
            </a:r>
          </a:p>
        </p:txBody>
      </p:sp>
      <p:sp>
        <p:nvSpPr>
          <p:cNvPr id="328707" name="Rectangle 3"/>
          <p:cNvSpPr>
            <a:spLocks noGrp="1" noChangeArrowheads="1"/>
          </p:cNvSpPr>
          <p:nvPr>
            <p:ph type="body" idx="1"/>
          </p:nvPr>
        </p:nvSpPr>
        <p:spPr>
          <a:xfrm>
            <a:off x="762000" y="4419600"/>
            <a:ext cx="7620000" cy="1143000"/>
          </a:xfrm>
        </p:spPr>
        <p:txBody>
          <a:bodyPr/>
          <a:lstStyle/>
          <a:p>
            <a:pPr eaLnBrk="1" hangingPunct="1">
              <a:defRPr/>
            </a:pPr>
            <a:r>
              <a:rPr lang="en-US" altLang="en-US" dirty="0"/>
              <a:t>Each application has to be implemented for every network technology!</a:t>
            </a:r>
          </a:p>
        </p:txBody>
      </p:sp>
      <p:sp>
        <p:nvSpPr>
          <p:cNvPr id="21511" name="Rectangle 4"/>
          <p:cNvSpPr>
            <a:spLocks noChangeArrowheads="1"/>
          </p:cNvSpPr>
          <p:nvPr/>
        </p:nvSpPr>
        <p:spPr bwMode="auto">
          <a:xfrm>
            <a:off x="2819400" y="2057400"/>
            <a:ext cx="914400" cy="457200"/>
          </a:xfrm>
          <a:prstGeom prst="rect">
            <a:avLst/>
          </a:prstGeom>
          <a:solidFill>
            <a:srgbClr val="99CC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eaLnBrk="1" hangingPunct="1">
              <a:spcBef>
                <a:spcPct val="0"/>
              </a:spcBef>
              <a:buClrTx/>
              <a:buSzTx/>
              <a:buFontTx/>
              <a:buNone/>
            </a:pPr>
            <a:endParaRPr lang="en-US" altLang="en-US" sz="2400" b="0">
              <a:latin typeface="Times New Roman" pitchFamily="18" charset="0"/>
            </a:endParaRPr>
          </a:p>
        </p:txBody>
      </p:sp>
      <p:sp>
        <p:nvSpPr>
          <p:cNvPr id="21512" name="Rectangle 5"/>
          <p:cNvSpPr>
            <a:spLocks noChangeArrowheads="1"/>
          </p:cNvSpPr>
          <p:nvPr/>
        </p:nvSpPr>
        <p:spPr bwMode="auto">
          <a:xfrm>
            <a:off x="3962400" y="2057400"/>
            <a:ext cx="685800" cy="457200"/>
          </a:xfrm>
          <a:prstGeom prst="rect">
            <a:avLst/>
          </a:prstGeom>
          <a:solidFill>
            <a:srgbClr val="99CC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eaLnBrk="1" hangingPunct="1">
              <a:spcBef>
                <a:spcPct val="0"/>
              </a:spcBef>
              <a:buClrTx/>
              <a:buSzTx/>
              <a:buFontTx/>
              <a:buNone/>
            </a:pPr>
            <a:endParaRPr lang="en-US" altLang="en-US" sz="2400" b="0">
              <a:latin typeface="Times New Roman" pitchFamily="18" charset="0"/>
            </a:endParaRPr>
          </a:p>
        </p:txBody>
      </p:sp>
      <p:sp>
        <p:nvSpPr>
          <p:cNvPr id="21513" name="Text Box 6"/>
          <p:cNvSpPr txBox="1">
            <a:spLocks noChangeArrowheads="1"/>
          </p:cNvSpPr>
          <p:nvPr/>
        </p:nvSpPr>
        <p:spPr bwMode="auto">
          <a:xfrm>
            <a:off x="2808288" y="2133600"/>
            <a:ext cx="960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r>
              <a:rPr lang="en-US" altLang="en-US" sz="2000"/>
              <a:t>SMTP </a:t>
            </a:r>
          </a:p>
        </p:txBody>
      </p:sp>
      <p:sp>
        <p:nvSpPr>
          <p:cNvPr id="21514" name="Text Box 7"/>
          <p:cNvSpPr txBox="1">
            <a:spLocks noChangeArrowheads="1"/>
          </p:cNvSpPr>
          <p:nvPr/>
        </p:nvSpPr>
        <p:spPr bwMode="auto">
          <a:xfrm>
            <a:off x="3962400" y="2117725"/>
            <a:ext cx="665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r>
              <a:rPr lang="en-US" altLang="en-US" sz="2000"/>
              <a:t>FTP</a:t>
            </a:r>
          </a:p>
        </p:txBody>
      </p:sp>
      <p:sp>
        <p:nvSpPr>
          <p:cNvPr id="21515" name="Text Box 8"/>
          <p:cNvSpPr txBox="1">
            <a:spLocks noChangeArrowheads="1"/>
          </p:cNvSpPr>
          <p:nvPr/>
        </p:nvSpPr>
        <p:spPr bwMode="auto">
          <a:xfrm>
            <a:off x="4865688" y="2117725"/>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r>
              <a:rPr lang="en-US" altLang="en-US" sz="2000"/>
              <a:t>HTTP</a:t>
            </a:r>
          </a:p>
        </p:txBody>
      </p:sp>
      <p:sp>
        <p:nvSpPr>
          <p:cNvPr id="21516" name="Rectangle 13"/>
          <p:cNvSpPr>
            <a:spLocks noChangeArrowheads="1"/>
          </p:cNvSpPr>
          <p:nvPr/>
        </p:nvSpPr>
        <p:spPr bwMode="auto">
          <a:xfrm>
            <a:off x="3276600" y="3048000"/>
            <a:ext cx="1143000" cy="762000"/>
          </a:xfrm>
          <a:prstGeom prst="rect">
            <a:avLst/>
          </a:prstGeom>
          <a:solidFill>
            <a:srgbClr val="FF99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eaLnBrk="1" hangingPunct="1">
              <a:spcBef>
                <a:spcPct val="0"/>
              </a:spcBef>
              <a:buClrTx/>
              <a:buSzTx/>
              <a:buFontTx/>
              <a:buNone/>
            </a:pPr>
            <a:endParaRPr lang="en-US" altLang="en-US" sz="2400" b="0">
              <a:latin typeface="Times New Roman" pitchFamily="18" charset="0"/>
            </a:endParaRPr>
          </a:p>
        </p:txBody>
      </p:sp>
      <p:sp>
        <p:nvSpPr>
          <p:cNvPr id="21517" name="Text Box 14"/>
          <p:cNvSpPr txBox="1">
            <a:spLocks noChangeArrowheads="1"/>
          </p:cNvSpPr>
          <p:nvPr/>
        </p:nvSpPr>
        <p:spPr bwMode="auto">
          <a:xfrm>
            <a:off x="3336925" y="3059113"/>
            <a:ext cx="11572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r>
              <a:rPr lang="en-US" altLang="en-US" sz="2000" dirty="0">
                <a:solidFill>
                  <a:schemeClr val="tx1">
                    <a:lumMod val="65000"/>
                    <a:lumOff val="35000"/>
                  </a:schemeClr>
                </a:solidFill>
              </a:rPr>
              <a:t>Coaxial </a:t>
            </a:r>
          </a:p>
          <a:p>
            <a:pPr>
              <a:spcBef>
                <a:spcPct val="0"/>
              </a:spcBef>
              <a:buClrTx/>
              <a:buSzTx/>
              <a:buFontTx/>
              <a:buNone/>
            </a:pPr>
            <a:r>
              <a:rPr lang="en-US" altLang="en-US" sz="2000" dirty="0">
                <a:solidFill>
                  <a:schemeClr val="tx1">
                    <a:lumMod val="65000"/>
                    <a:lumOff val="35000"/>
                  </a:schemeClr>
                </a:solidFill>
              </a:rPr>
              <a:t>cable</a:t>
            </a:r>
          </a:p>
        </p:txBody>
      </p:sp>
      <p:sp>
        <p:nvSpPr>
          <p:cNvPr id="21518" name="Rectangle 15"/>
          <p:cNvSpPr>
            <a:spLocks noChangeArrowheads="1"/>
          </p:cNvSpPr>
          <p:nvPr/>
        </p:nvSpPr>
        <p:spPr bwMode="auto">
          <a:xfrm>
            <a:off x="4724400" y="3048000"/>
            <a:ext cx="990600" cy="762000"/>
          </a:xfrm>
          <a:prstGeom prst="rect">
            <a:avLst/>
          </a:prstGeom>
          <a:solidFill>
            <a:srgbClr val="FF99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eaLnBrk="1" hangingPunct="1">
              <a:spcBef>
                <a:spcPct val="0"/>
              </a:spcBef>
              <a:buClrTx/>
              <a:buSzTx/>
              <a:buFontTx/>
              <a:buNone/>
            </a:pPr>
            <a:endParaRPr lang="en-US" altLang="en-US" sz="2400" b="0">
              <a:latin typeface="Times New Roman" pitchFamily="18" charset="0"/>
            </a:endParaRPr>
          </a:p>
        </p:txBody>
      </p:sp>
      <p:sp>
        <p:nvSpPr>
          <p:cNvPr id="21519" name="Text Box 16"/>
          <p:cNvSpPr txBox="1">
            <a:spLocks noChangeArrowheads="1"/>
          </p:cNvSpPr>
          <p:nvPr/>
        </p:nvSpPr>
        <p:spPr bwMode="auto">
          <a:xfrm>
            <a:off x="4784725" y="3059113"/>
            <a:ext cx="8048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r>
              <a:rPr lang="en-US" altLang="en-US" sz="2000" dirty="0">
                <a:solidFill>
                  <a:schemeClr val="tx1">
                    <a:lumMod val="65000"/>
                    <a:lumOff val="35000"/>
                  </a:schemeClr>
                </a:solidFill>
              </a:rPr>
              <a:t>Fiber</a:t>
            </a:r>
          </a:p>
          <a:p>
            <a:pPr>
              <a:spcBef>
                <a:spcPct val="0"/>
              </a:spcBef>
              <a:buClrTx/>
              <a:buSzTx/>
              <a:buFontTx/>
              <a:buNone/>
            </a:pPr>
            <a:r>
              <a:rPr lang="en-US" altLang="en-US" sz="2000" dirty="0">
                <a:solidFill>
                  <a:schemeClr val="tx1">
                    <a:lumMod val="65000"/>
                    <a:lumOff val="35000"/>
                  </a:schemeClr>
                </a:solidFill>
              </a:rPr>
              <a:t>optic</a:t>
            </a:r>
          </a:p>
        </p:txBody>
      </p:sp>
      <p:sp>
        <p:nvSpPr>
          <p:cNvPr id="21520" name="Line 17"/>
          <p:cNvSpPr>
            <a:spLocks noChangeShapeType="1"/>
          </p:cNvSpPr>
          <p:nvPr/>
        </p:nvSpPr>
        <p:spPr bwMode="auto">
          <a:xfrm>
            <a:off x="2438400" y="2819400"/>
            <a:ext cx="4495800" cy="0"/>
          </a:xfrm>
          <a:prstGeom prst="line">
            <a:avLst/>
          </a:prstGeom>
          <a:noFill/>
          <a:ln w="38100">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1" name="Text Box 18"/>
          <p:cNvSpPr txBox="1">
            <a:spLocks noChangeArrowheads="1"/>
          </p:cNvSpPr>
          <p:nvPr/>
        </p:nvSpPr>
        <p:spPr bwMode="auto">
          <a:xfrm>
            <a:off x="871538" y="2144713"/>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r>
              <a:rPr lang="en-US" altLang="en-US" sz="2000"/>
              <a:t>Application</a:t>
            </a:r>
          </a:p>
        </p:txBody>
      </p:sp>
      <p:sp>
        <p:nvSpPr>
          <p:cNvPr id="21522" name="Text Box 19"/>
          <p:cNvSpPr txBox="1">
            <a:spLocks noChangeArrowheads="1"/>
          </p:cNvSpPr>
          <p:nvPr/>
        </p:nvSpPr>
        <p:spPr bwMode="auto">
          <a:xfrm>
            <a:off x="898525" y="3124200"/>
            <a:ext cx="1835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r>
              <a:rPr lang="en-US" altLang="en-US" sz="2000"/>
              <a:t>Transmission</a:t>
            </a:r>
          </a:p>
          <a:p>
            <a:pPr>
              <a:spcBef>
                <a:spcPct val="0"/>
              </a:spcBef>
              <a:buClrTx/>
              <a:buSzTx/>
              <a:buFontTx/>
              <a:buNone/>
            </a:pPr>
            <a:r>
              <a:rPr lang="en-US" altLang="en-US" sz="2000"/>
              <a:t>Media</a:t>
            </a:r>
          </a:p>
        </p:txBody>
      </p:sp>
      <p:cxnSp>
        <p:nvCxnSpPr>
          <p:cNvPr id="21523" name="AutoShape 20"/>
          <p:cNvCxnSpPr>
            <a:cxnSpLocks noChangeShapeType="1"/>
            <a:stCxn id="21513" idx="2"/>
            <a:endCxn id="21517" idx="0"/>
          </p:cNvCxnSpPr>
          <p:nvPr/>
        </p:nvCxnSpPr>
        <p:spPr bwMode="auto">
          <a:xfrm>
            <a:off x="3289300" y="2530475"/>
            <a:ext cx="627063" cy="528638"/>
          </a:xfrm>
          <a:prstGeom prst="straightConnector1">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21524" name="AutoShape 21"/>
          <p:cNvCxnSpPr>
            <a:cxnSpLocks noChangeShapeType="1"/>
            <a:stCxn id="21513" idx="2"/>
            <a:endCxn id="21518" idx="0"/>
          </p:cNvCxnSpPr>
          <p:nvPr/>
        </p:nvCxnSpPr>
        <p:spPr bwMode="auto">
          <a:xfrm>
            <a:off x="3289300" y="2530475"/>
            <a:ext cx="1930400" cy="508000"/>
          </a:xfrm>
          <a:prstGeom prst="straightConnector1">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21525" name="AutoShape 22"/>
          <p:cNvCxnSpPr>
            <a:cxnSpLocks noChangeShapeType="1"/>
            <a:stCxn id="21514" idx="2"/>
            <a:endCxn id="21516" idx="0"/>
          </p:cNvCxnSpPr>
          <p:nvPr/>
        </p:nvCxnSpPr>
        <p:spPr bwMode="auto">
          <a:xfrm flipH="1">
            <a:off x="3848100" y="2514600"/>
            <a:ext cx="447675" cy="523875"/>
          </a:xfrm>
          <a:prstGeom prst="straightConnector1">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21526" name="AutoShape 23"/>
          <p:cNvCxnSpPr>
            <a:cxnSpLocks noChangeShapeType="1"/>
            <a:stCxn id="21512" idx="2"/>
            <a:endCxn id="21518" idx="0"/>
          </p:cNvCxnSpPr>
          <p:nvPr/>
        </p:nvCxnSpPr>
        <p:spPr bwMode="auto">
          <a:xfrm>
            <a:off x="4305300" y="2524125"/>
            <a:ext cx="914400" cy="514350"/>
          </a:xfrm>
          <a:prstGeom prst="straightConnector1">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21527" name="AutoShape 24"/>
          <p:cNvCxnSpPr>
            <a:cxnSpLocks noChangeShapeType="1"/>
            <a:stCxn id="21508" idx="2"/>
            <a:endCxn id="21516" idx="0"/>
          </p:cNvCxnSpPr>
          <p:nvPr/>
        </p:nvCxnSpPr>
        <p:spPr bwMode="auto">
          <a:xfrm flipH="1">
            <a:off x="3848100" y="2524125"/>
            <a:ext cx="1447800" cy="514350"/>
          </a:xfrm>
          <a:prstGeom prst="straightConnector1">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21528" name="AutoShape 25"/>
          <p:cNvCxnSpPr>
            <a:cxnSpLocks noChangeShapeType="1"/>
            <a:stCxn id="21508" idx="2"/>
            <a:endCxn id="21518" idx="0"/>
          </p:cNvCxnSpPr>
          <p:nvPr/>
        </p:nvCxnSpPr>
        <p:spPr bwMode="auto">
          <a:xfrm flipH="1">
            <a:off x="5219700" y="2524125"/>
            <a:ext cx="76200" cy="514350"/>
          </a:xfrm>
          <a:prstGeom prst="straightConnector1">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87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eaLnBrk="1" hangingPunct="1">
              <a:spcBef>
                <a:spcPct val="0"/>
              </a:spcBef>
              <a:buClrTx/>
              <a:buSzTx/>
              <a:buFontTx/>
              <a:buNone/>
            </a:pPr>
            <a:fld id="{A8CEC57F-2E8B-4657-B038-FB2C0F859E3A}" type="slidenum">
              <a:rPr lang="en-US" altLang="en-US" sz="1400" b="0">
                <a:latin typeface="Times New Roman" pitchFamily="18" charset="0"/>
              </a:rPr>
              <a:pPr eaLnBrk="1" hangingPunct="1">
                <a:spcBef>
                  <a:spcPct val="0"/>
                </a:spcBef>
                <a:buClrTx/>
                <a:buSzTx/>
                <a:buFontTx/>
                <a:buNone/>
              </a:pPr>
              <a:t>18</a:t>
            </a:fld>
            <a:endParaRPr lang="en-US" altLang="en-US" sz="1400" b="0">
              <a:latin typeface="Times New Roman" pitchFamily="18" charset="0"/>
            </a:endParaRPr>
          </a:p>
        </p:txBody>
      </p:sp>
      <p:sp>
        <p:nvSpPr>
          <p:cNvPr id="331778" name="Rectangle 2"/>
          <p:cNvSpPr>
            <a:spLocks noGrp="1" noChangeArrowheads="1"/>
          </p:cNvSpPr>
          <p:nvPr>
            <p:ph type="title"/>
          </p:nvPr>
        </p:nvSpPr>
        <p:spPr>
          <a:xfrm>
            <a:off x="762000" y="-533400"/>
            <a:ext cx="4953000" cy="1295400"/>
          </a:xfrm>
        </p:spPr>
        <p:txBody>
          <a:bodyPr/>
          <a:lstStyle/>
          <a:p>
            <a:pPr eaLnBrk="1" hangingPunct="1">
              <a:defRPr/>
            </a:pPr>
            <a:r>
              <a:rPr lang="en-US" dirty="0"/>
              <a:t>With Layering</a:t>
            </a:r>
          </a:p>
        </p:txBody>
      </p:sp>
      <p:sp>
        <p:nvSpPr>
          <p:cNvPr id="12293" name="Rectangle 3"/>
          <p:cNvSpPr>
            <a:spLocks noGrp="1" noChangeArrowheads="1"/>
          </p:cNvSpPr>
          <p:nvPr>
            <p:ph type="body" idx="1"/>
          </p:nvPr>
        </p:nvSpPr>
        <p:spPr>
          <a:xfrm>
            <a:off x="304800" y="1371600"/>
            <a:ext cx="8839200" cy="1524000"/>
          </a:xfrm>
        </p:spPr>
        <p:txBody>
          <a:bodyPr/>
          <a:lstStyle/>
          <a:p>
            <a:pPr eaLnBrk="1" hangingPunct="1">
              <a:defRPr/>
            </a:pPr>
            <a:r>
              <a:rPr lang="en-US" altLang="en-US" dirty="0"/>
              <a:t>Intermediate layer provides a unique abstraction for various network technologies</a:t>
            </a:r>
          </a:p>
        </p:txBody>
      </p:sp>
      <p:sp>
        <p:nvSpPr>
          <p:cNvPr id="22533" name="Rectangle 5"/>
          <p:cNvSpPr>
            <a:spLocks noChangeArrowheads="1"/>
          </p:cNvSpPr>
          <p:nvPr/>
        </p:nvSpPr>
        <p:spPr bwMode="auto">
          <a:xfrm>
            <a:off x="2743200" y="3092450"/>
            <a:ext cx="914400" cy="457200"/>
          </a:xfrm>
          <a:prstGeom prst="rect">
            <a:avLst/>
          </a:prstGeom>
          <a:solidFill>
            <a:srgbClr val="99CC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eaLnBrk="1" hangingPunct="1">
              <a:spcBef>
                <a:spcPct val="0"/>
              </a:spcBef>
              <a:buClrTx/>
              <a:buSzTx/>
              <a:buFontTx/>
              <a:buNone/>
            </a:pPr>
            <a:endParaRPr lang="en-US" altLang="en-US" sz="2400" b="0">
              <a:latin typeface="Times New Roman" pitchFamily="18" charset="0"/>
            </a:endParaRPr>
          </a:p>
        </p:txBody>
      </p:sp>
      <p:sp>
        <p:nvSpPr>
          <p:cNvPr id="22534" name="Rectangle 6"/>
          <p:cNvSpPr>
            <a:spLocks noChangeArrowheads="1"/>
          </p:cNvSpPr>
          <p:nvPr/>
        </p:nvSpPr>
        <p:spPr bwMode="auto">
          <a:xfrm>
            <a:off x="3886200" y="3092450"/>
            <a:ext cx="685800" cy="457200"/>
          </a:xfrm>
          <a:prstGeom prst="rect">
            <a:avLst/>
          </a:prstGeom>
          <a:solidFill>
            <a:srgbClr val="99CC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eaLnBrk="1" hangingPunct="1">
              <a:spcBef>
                <a:spcPct val="0"/>
              </a:spcBef>
              <a:buClrTx/>
              <a:buSzTx/>
              <a:buFontTx/>
              <a:buNone/>
            </a:pPr>
            <a:endParaRPr lang="en-US" altLang="en-US" sz="2400" b="0">
              <a:latin typeface="Times New Roman" pitchFamily="18" charset="0"/>
            </a:endParaRPr>
          </a:p>
        </p:txBody>
      </p:sp>
      <p:sp>
        <p:nvSpPr>
          <p:cNvPr id="22535" name="Text Box 7"/>
          <p:cNvSpPr txBox="1">
            <a:spLocks noChangeArrowheads="1"/>
          </p:cNvSpPr>
          <p:nvPr/>
        </p:nvSpPr>
        <p:spPr bwMode="auto">
          <a:xfrm>
            <a:off x="2732088" y="3168650"/>
            <a:ext cx="960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r>
              <a:rPr lang="en-US" altLang="en-US" sz="2000">
                <a:solidFill>
                  <a:schemeClr val="tx1">
                    <a:lumMod val="65000"/>
                    <a:lumOff val="35000"/>
                  </a:schemeClr>
                </a:solidFill>
              </a:rPr>
              <a:t>SMTP </a:t>
            </a:r>
          </a:p>
        </p:txBody>
      </p:sp>
      <p:sp>
        <p:nvSpPr>
          <p:cNvPr id="22536" name="Text Box 8"/>
          <p:cNvSpPr txBox="1">
            <a:spLocks noChangeArrowheads="1"/>
          </p:cNvSpPr>
          <p:nvPr/>
        </p:nvSpPr>
        <p:spPr bwMode="auto">
          <a:xfrm>
            <a:off x="3886200" y="3152775"/>
            <a:ext cx="665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r>
              <a:rPr lang="en-US" altLang="en-US" sz="2000">
                <a:solidFill>
                  <a:schemeClr val="tx1">
                    <a:lumMod val="65000"/>
                    <a:lumOff val="35000"/>
                  </a:schemeClr>
                </a:solidFill>
              </a:rPr>
              <a:t>FTP</a:t>
            </a:r>
          </a:p>
        </p:txBody>
      </p:sp>
      <p:sp>
        <p:nvSpPr>
          <p:cNvPr id="22537" name="Rectangle 13"/>
          <p:cNvSpPr>
            <a:spLocks noChangeArrowheads="1"/>
          </p:cNvSpPr>
          <p:nvPr/>
        </p:nvSpPr>
        <p:spPr bwMode="auto">
          <a:xfrm>
            <a:off x="3200400" y="4860925"/>
            <a:ext cx="1143000" cy="762000"/>
          </a:xfrm>
          <a:prstGeom prst="rect">
            <a:avLst/>
          </a:prstGeom>
          <a:solidFill>
            <a:srgbClr val="FF99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eaLnBrk="1" hangingPunct="1">
              <a:spcBef>
                <a:spcPct val="0"/>
              </a:spcBef>
              <a:buClrTx/>
              <a:buSzTx/>
              <a:buFontTx/>
              <a:buNone/>
            </a:pPr>
            <a:endParaRPr lang="en-US" altLang="en-US" sz="2400" b="0">
              <a:latin typeface="Times New Roman" pitchFamily="18" charset="0"/>
            </a:endParaRPr>
          </a:p>
        </p:txBody>
      </p:sp>
      <p:sp>
        <p:nvSpPr>
          <p:cNvPr id="22538" name="Text Box 14"/>
          <p:cNvSpPr txBox="1">
            <a:spLocks noChangeArrowheads="1"/>
          </p:cNvSpPr>
          <p:nvPr/>
        </p:nvSpPr>
        <p:spPr bwMode="auto">
          <a:xfrm>
            <a:off x="3260725" y="4872038"/>
            <a:ext cx="11572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r>
              <a:rPr lang="en-US" altLang="en-US" sz="2000"/>
              <a:t>Coaxial </a:t>
            </a:r>
          </a:p>
          <a:p>
            <a:pPr>
              <a:spcBef>
                <a:spcPct val="0"/>
              </a:spcBef>
              <a:buClrTx/>
              <a:buSzTx/>
              <a:buFontTx/>
              <a:buNone/>
            </a:pPr>
            <a:r>
              <a:rPr lang="en-US" altLang="en-US" sz="2000"/>
              <a:t>cable</a:t>
            </a:r>
          </a:p>
        </p:txBody>
      </p:sp>
      <p:sp>
        <p:nvSpPr>
          <p:cNvPr id="22539" name="Rectangle 15"/>
          <p:cNvSpPr>
            <a:spLocks noChangeArrowheads="1"/>
          </p:cNvSpPr>
          <p:nvPr/>
        </p:nvSpPr>
        <p:spPr bwMode="auto">
          <a:xfrm>
            <a:off x="4648200" y="4860925"/>
            <a:ext cx="990600" cy="762000"/>
          </a:xfrm>
          <a:prstGeom prst="rect">
            <a:avLst/>
          </a:prstGeom>
          <a:solidFill>
            <a:srgbClr val="FF99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eaLnBrk="1" hangingPunct="1">
              <a:spcBef>
                <a:spcPct val="0"/>
              </a:spcBef>
              <a:buClrTx/>
              <a:buSzTx/>
              <a:buFontTx/>
              <a:buNone/>
            </a:pPr>
            <a:endParaRPr lang="en-US" altLang="en-US" sz="2400" b="0">
              <a:latin typeface="Times New Roman" pitchFamily="18" charset="0"/>
            </a:endParaRPr>
          </a:p>
        </p:txBody>
      </p:sp>
      <p:sp>
        <p:nvSpPr>
          <p:cNvPr id="22540" name="Text Box 16"/>
          <p:cNvSpPr txBox="1">
            <a:spLocks noChangeArrowheads="1"/>
          </p:cNvSpPr>
          <p:nvPr/>
        </p:nvSpPr>
        <p:spPr bwMode="auto">
          <a:xfrm>
            <a:off x="4708525" y="4872038"/>
            <a:ext cx="8048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r>
              <a:rPr lang="en-US" altLang="en-US" sz="2000"/>
              <a:t>Fiber</a:t>
            </a:r>
          </a:p>
          <a:p>
            <a:pPr>
              <a:spcBef>
                <a:spcPct val="0"/>
              </a:spcBef>
              <a:buClrTx/>
              <a:buSzTx/>
              <a:buFontTx/>
              <a:buNone/>
            </a:pPr>
            <a:r>
              <a:rPr lang="en-US" altLang="en-US" sz="2000"/>
              <a:t>optic</a:t>
            </a:r>
          </a:p>
        </p:txBody>
      </p:sp>
      <p:sp>
        <p:nvSpPr>
          <p:cNvPr id="22541" name="Line 17"/>
          <p:cNvSpPr>
            <a:spLocks noChangeShapeType="1"/>
          </p:cNvSpPr>
          <p:nvPr/>
        </p:nvSpPr>
        <p:spPr bwMode="auto">
          <a:xfrm>
            <a:off x="2362200" y="3870325"/>
            <a:ext cx="4495800" cy="0"/>
          </a:xfrm>
          <a:prstGeom prst="line">
            <a:avLst/>
          </a:prstGeom>
          <a:noFill/>
          <a:ln w="38100">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2" name="Text Box 18"/>
          <p:cNvSpPr txBox="1">
            <a:spLocks noChangeArrowheads="1"/>
          </p:cNvSpPr>
          <p:nvPr/>
        </p:nvSpPr>
        <p:spPr bwMode="auto">
          <a:xfrm>
            <a:off x="795338" y="3179763"/>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r>
              <a:rPr lang="en-US" altLang="en-US" sz="2000">
                <a:solidFill>
                  <a:schemeClr val="tx1">
                    <a:lumMod val="65000"/>
                    <a:lumOff val="35000"/>
                  </a:schemeClr>
                </a:solidFill>
              </a:rPr>
              <a:t>Application</a:t>
            </a:r>
          </a:p>
        </p:txBody>
      </p:sp>
      <p:sp>
        <p:nvSpPr>
          <p:cNvPr id="22543" name="Text Box 19"/>
          <p:cNvSpPr txBox="1">
            <a:spLocks noChangeArrowheads="1"/>
          </p:cNvSpPr>
          <p:nvPr/>
        </p:nvSpPr>
        <p:spPr bwMode="auto">
          <a:xfrm>
            <a:off x="822325" y="4937125"/>
            <a:ext cx="1835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r>
              <a:rPr lang="en-US" altLang="en-US" sz="2000">
                <a:solidFill>
                  <a:schemeClr val="tx1">
                    <a:lumMod val="65000"/>
                    <a:lumOff val="35000"/>
                  </a:schemeClr>
                </a:solidFill>
              </a:rPr>
              <a:t>Transmission</a:t>
            </a:r>
          </a:p>
          <a:p>
            <a:pPr>
              <a:spcBef>
                <a:spcPct val="0"/>
              </a:spcBef>
              <a:buClrTx/>
              <a:buSzTx/>
              <a:buFontTx/>
              <a:buNone/>
            </a:pPr>
            <a:r>
              <a:rPr lang="en-US" altLang="en-US" sz="2000">
                <a:solidFill>
                  <a:schemeClr val="tx1">
                    <a:lumMod val="65000"/>
                    <a:lumOff val="35000"/>
                  </a:schemeClr>
                </a:solidFill>
              </a:rPr>
              <a:t>Media</a:t>
            </a:r>
          </a:p>
        </p:txBody>
      </p:sp>
      <p:grpSp>
        <p:nvGrpSpPr>
          <p:cNvPr id="2" name="Group 26"/>
          <p:cNvGrpSpPr>
            <a:grpSpLocks/>
          </p:cNvGrpSpPr>
          <p:nvPr/>
        </p:nvGrpSpPr>
        <p:grpSpPr bwMode="auto">
          <a:xfrm>
            <a:off x="4876800" y="3124200"/>
            <a:ext cx="849313" cy="457200"/>
            <a:chOff x="3456" y="1776"/>
            <a:chExt cx="535" cy="288"/>
          </a:xfrm>
        </p:grpSpPr>
        <p:sp>
          <p:nvSpPr>
            <p:cNvPr id="22553" name="Rectangle 27"/>
            <p:cNvSpPr>
              <a:spLocks noChangeArrowheads="1"/>
            </p:cNvSpPr>
            <p:nvPr/>
          </p:nvSpPr>
          <p:spPr bwMode="auto">
            <a:xfrm>
              <a:off x="3463" y="1776"/>
              <a:ext cx="528" cy="288"/>
            </a:xfrm>
            <a:prstGeom prst="rect">
              <a:avLst/>
            </a:prstGeom>
            <a:solidFill>
              <a:srgbClr val="99CC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eaLnBrk="1" hangingPunct="1">
                <a:spcBef>
                  <a:spcPct val="0"/>
                </a:spcBef>
                <a:buClrTx/>
                <a:buSzTx/>
                <a:buFontTx/>
                <a:buNone/>
              </a:pPr>
              <a:endParaRPr lang="en-US" altLang="en-US" sz="2400" b="0">
                <a:solidFill>
                  <a:schemeClr val="tx1">
                    <a:lumMod val="65000"/>
                    <a:lumOff val="35000"/>
                  </a:schemeClr>
                </a:solidFill>
                <a:latin typeface="Times New Roman" pitchFamily="18" charset="0"/>
              </a:endParaRPr>
            </a:p>
          </p:txBody>
        </p:sp>
        <p:sp>
          <p:nvSpPr>
            <p:cNvPr id="22554" name="Text Box 28"/>
            <p:cNvSpPr txBox="1">
              <a:spLocks noChangeArrowheads="1"/>
            </p:cNvSpPr>
            <p:nvPr/>
          </p:nvSpPr>
          <p:spPr bwMode="auto">
            <a:xfrm>
              <a:off x="3456" y="1814"/>
              <a:ext cx="5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r>
                <a:rPr lang="en-US" altLang="en-US" sz="2000">
                  <a:solidFill>
                    <a:schemeClr val="tx1">
                      <a:lumMod val="65000"/>
                      <a:lumOff val="35000"/>
                    </a:schemeClr>
                  </a:solidFill>
                </a:rPr>
                <a:t>HTTP</a:t>
              </a:r>
            </a:p>
          </p:txBody>
        </p:sp>
      </p:grpSp>
      <p:sp>
        <p:nvSpPr>
          <p:cNvPr id="22545" name="Rectangle 37"/>
          <p:cNvSpPr>
            <a:spLocks noChangeArrowheads="1"/>
          </p:cNvSpPr>
          <p:nvPr/>
        </p:nvSpPr>
        <p:spPr bwMode="auto">
          <a:xfrm>
            <a:off x="3886200" y="4114800"/>
            <a:ext cx="1447800" cy="228600"/>
          </a:xfrm>
          <a:prstGeom prst="rect">
            <a:avLst/>
          </a:prstGeom>
          <a:solidFill>
            <a:srgbClr val="80808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eaLnBrk="1" hangingPunct="1">
              <a:spcBef>
                <a:spcPct val="0"/>
              </a:spcBef>
              <a:buClrTx/>
              <a:buSzTx/>
              <a:buFontTx/>
              <a:buNone/>
            </a:pPr>
            <a:endParaRPr lang="en-US" altLang="en-US" sz="2400" b="0">
              <a:latin typeface="Times New Roman" pitchFamily="18" charset="0"/>
            </a:endParaRPr>
          </a:p>
        </p:txBody>
      </p:sp>
      <p:sp>
        <p:nvSpPr>
          <p:cNvPr id="22546" name="Line 38"/>
          <p:cNvSpPr>
            <a:spLocks noChangeShapeType="1"/>
          </p:cNvSpPr>
          <p:nvPr/>
        </p:nvSpPr>
        <p:spPr bwMode="auto">
          <a:xfrm>
            <a:off x="2362200" y="4556125"/>
            <a:ext cx="4495800" cy="0"/>
          </a:xfrm>
          <a:prstGeom prst="line">
            <a:avLst/>
          </a:prstGeom>
          <a:noFill/>
          <a:ln w="38100">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7" name="Text Box 39"/>
          <p:cNvSpPr txBox="1">
            <a:spLocks noChangeArrowheads="1"/>
          </p:cNvSpPr>
          <p:nvPr/>
        </p:nvSpPr>
        <p:spPr bwMode="auto">
          <a:xfrm>
            <a:off x="838200" y="3886200"/>
            <a:ext cx="17621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r>
              <a:rPr lang="en-US" altLang="en-US" sz="2000">
                <a:solidFill>
                  <a:schemeClr val="tx1">
                    <a:lumMod val="65000"/>
                    <a:lumOff val="35000"/>
                  </a:schemeClr>
                </a:solidFill>
              </a:rPr>
              <a:t>Intermediate </a:t>
            </a:r>
          </a:p>
          <a:p>
            <a:pPr>
              <a:spcBef>
                <a:spcPct val="0"/>
              </a:spcBef>
              <a:buClrTx/>
              <a:buSzTx/>
              <a:buFontTx/>
              <a:buNone/>
            </a:pPr>
            <a:r>
              <a:rPr lang="en-US" altLang="en-US" sz="2000">
                <a:solidFill>
                  <a:schemeClr val="tx1">
                    <a:lumMod val="65000"/>
                    <a:lumOff val="35000"/>
                  </a:schemeClr>
                </a:solidFill>
              </a:rPr>
              <a:t>layer</a:t>
            </a:r>
          </a:p>
        </p:txBody>
      </p:sp>
      <p:cxnSp>
        <p:nvCxnSpPr>
          <p:cNvPr id="22548" name="AutoShape 41"/>
          <p:cNvCxnSpPr>
            <a:cxnSpLocks noChangeShapeType="1"/>
            <a:stCxn id="22533" idx="2"/>
            <a:endCxn id="22545" idx="0"/>
          </p:cNvCxnSpPr>
          <p:nvPr/>
        </p:nvCxnSpPr>
        <p:spPr bwMode="auto">
          <a:xfrm>
            <a:off x="3200400" y="3559175"/>
            <a:ext cx="1409700" cy="542925"/>
          </a:xfrm>
          <a:prstGeom prst="straightConnector1">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22549" name="AutoShape 42"/>
          <p:cNvCxnSpPr>
            <a:cxnSpLocks noChangeShapeType="1"/>
            <a:stCxn id="22534" idx="2"/>
            <a:endCxn id="22545" idx="0"/>
          </p:cNvCxnSpPr>
          <p:nvPr/>
        </p:nvCxnSpPr>
        <p:spPr bwMode="auto">
          <a:xfrm>
            <a:off x="4229100" y="3559175"/>
            <a:ext cx="381000" cy="542925"/>
          </a:xfrm>
          <a:prstGeom prst="straightConnector1">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22550" name="AutoShape 43"/>
          <p:cNvCxnSpPr>
            <a:cxnSpLocks noChangeShapeType="1"/>
            <a:endCxn id="22545" idx="0"/>
          </p:cNvCxnSpPr>
          <p:nvPr/>
        </p:nvCxnSpPr>
        <p:spPr bwMode="auto">
          <a:xfrm flipH="1">
            <a:off x="4610100" y="3559175"/>
            <a:ext cx="609600" cy="542925"/>
          </a:xfrm>
          <a:prstGeom prst="straightConnector1">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22551" name="AutoShape 44"/>
          <p:cNvCxnSpPr>
            <a:cxnSpLocks noChangeShapeType="1"/>
            <a:stCxn id="22545" idx="2"/>
            <a:endCxn id="22537" idx="0"/>
          </p:cNvCxnSpPr>
          <p:nvPr/>
        </p:nvCxnSpPr>
        <p:spPr bwMode="auto">
          <a:xfrm flipH="1">
            <a:off x="3771900" y="4356100"/>
            <a:ext cx="838200" cy="495300"/>
          </a:xfrm>
          <a:prstGeom prst="straightConnector1">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22552" name="AutoShape 45"/>
          <p:cNvCxnSpPr>
            <a:cxnSpLocks noChangeShapeType="1"/>
            <a:stCxn id="22545" idx="2"/>
            <a:endCxn id="22539" idx="0"/>
          </p:cNvCxnSpPr>
          <p:nvPr/>
        </p:nvCxnSpPr>
        <p:spPr bwMode="auto">
          <a:xfrm>
            <a:off x="4610100" y="4356100"/>
            <a:ext cx="533400" cy="495300"/>
          </a:xfrm>
          <a:prstGeom prst="straightConnector1">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defTabSz="76200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defTabSz="7620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defTabSz="7620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defTabSz="7620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fld id="{D7B76696-8E05-4CD3-8291-E73457F6DFA7}" type="slidenum">
              <a:rPr lang="en-AU" altLang="en-US" sz="1000" b="0">
                <a:solidFill>
                  <a:schemeClr val="accent1"/>
                </a:solidFill>
                <a:latin typeface="Times New Roman" pitchFamily="18" charset="0"/>
              </a:rPr>
              <a:pPr>
                <a:spcBef>
                  <a:spcPct val="0"/>
                </a:spcBef>
                <a:buClrTx/>
                <a:buSzTx/>
                <a:buFontTx/>
                <a:buNone/>
              </a:pPr>
              <a:t>19</a:t>
            </a:fld>
            <a:endParaRPr lang="en-AU" altLang="en-US" sz="1400" b="0">
              <a:solidFill>
                <a:schemeClr val="tx1"/>
              </a:solidFill>
              <a:latin typeface="Times New Roman" pitchFamily="18" charset="0"/>
            </a:endParaRPr>
          </a:p>
        </p:txBody>
      </p:sp>
      <p:sp>
        <p:nvSpPr>
          <p:cNvPr id="75778" name="Rectangle 1026"/>
          <p:cNvSpPr>
            <a:spLocks noGrp="1" noChangeArrowheads="1"/>
          </p:cNvSpPr>
          <p:nvPr>
            <p:ph type="title"/>
          </p:nvPr>
        </p:nvSpPr>
        <p:spPr>
          <a:xfrm>
            <a:off x="228600" y="152400"/>
            <a:ext cx="8534400" cy="838200"/>
          </a:xfrm>
        </p:spPr>
        <p:txBody>
          <a:bodyPr/>
          <a:lstStyle/>
          <a:p>
            <a:pPr>
              <a:defRPr/>
            </a:pPr>
            <a:r>
              <a:rPr lang="en-US"/>
              <a:t>Generic Message Format</a:t>
            </a:r>
            <a:endParaRPr lang="en-AU"/>
          </a:p>
        </p:txBody>
      </p:sp>
      <p:sp>
        <p:nvSpPr>
          <p:cNvPr id="30725" name="Rectangle 1034"/>
          <p:cNvSpPr>
            <a:spLocks noChangeArrowheads="1"/>
          </p:cNvSpPr>
          <p:nvPr/>
        </p:nvSpPr>
        <p:spPr bwMode="auto">
          <a:xfrm>
            <a:off x="1524000" y="4038600"/>
            <a:ext cx="5562600" cy="16002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lgn="ctr">
              <a:spcBef>
                <a:spcPct val="0"/>
              </a:spcBef>
              <a:buClrTx/>
              <a:buSzTx/>
              <a:buFontTx/>
              <a:buNone/>
            </a:pPr>
            <a:r>
              <a:rPr lang="en-US" altLang="en-US" sz="2400" b="0" dirty="0">
                <a:solidFill>
                  <a:schemeClr val="tx1">
                    <a:lumMod val="65000"/>
                    <a:lumOff val="35000"/>
                  </a:schemeClr>
                </a:solidFill>
                <a:latin typeface="Times New Roman" pitchFamily="18" charset="0"/>
              </a:rPr>
              <a:t>Message</a:t>
            </a:r>
          </a:p>
          <a:p>
            <a:pPr algn="ctr">
              <a:spcBef>
                <a:spcPct val="0"/>
              </a:spcBef>
              <a:buClrTx/>
              <a:buSzTx/>
              <a:buFontTx/>
              <a:buNone/>
            </a:pPr>
            <a:r>
              <a:rPr lang="en-US" altLang="en-US" sz="2400" b="0" dirty="0">
                <a:solidFill>
                  <a:schemeClr val="tx1">
                    <a:lumMod val="65000"/>
                    <a:lumOff val="35000"/>
                  </a:schemeClr>
                </a:solidFill>
                <a:latin typeface="Times New Roman" pitchFamily="18" charset="0"/>
              </a:rPr>
              <a:t>Data</a:t>
            </a:r>
            <a:endParaRPr lang="en-AU" altLang="en-US" sz="2400" b="0" dirty="0">
              <a:solidFill>
                <a:schemeClr val="tx1">
                  <a:lumMod val="65000"/>
                  <a:lumOff val="35000"/>
                </a:schemeClr>
              </a:solidFill>
              <a:latin typeface="Times New Roman" pitchFamily="18" charset="0"/>
            </a:endParaRPr>
          </a:p>
        </p:txBody>
      </p:sp>
      <p:sp>
        <p:nvSpPr>
          <p:cNvPr id="30726" name="Rectangle 1035"/>
          <p:cNvSpPr>
            <a:spLocks noChangeArrowheads="1"/>
          </p:cNvSpPr>
          <p:nvPr/>
        </p:nvSpPr>
        <p:spPr bwMode="auto">
          <a:xfrm>
            <a:off x="1524000" y="2514600"/>
            <a:ext cx="1752600" cy="16002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lgn="ctr">
              <a:spcBef>
                <a:spcPct val="0"/>
              </a:spcBef>
              <a:buClrTx/>
              <a:buSzTx/>
              <a:buFontTx/>
              <a:buNone/>
            </a:pPr>
            <a:r>
              <a:rPr lang="en-US" altLang="en-US" sz="2400" b="0" dirty="0">
                <a:solidFill>
                  <a:schemeClr val="tx1">
                    <a:lumMod val="65000"/>
                    <a:lumOff val="35000"/>
                  </a:schemeClr>
                </a:solidFill>
                <a:latin typeface="Times New Roman" pitchFamily="18" charset="0"/>
              </a:rPr>
              <a:t>Sender</a:t>
            </a:r>
          </a:p>
          <a:p>
            <a:pPr algn="ctr">
              <a:spcBef>
                <a:spcPct val="0"/>
              </a:spcBef>
              <a:buClrTx/>
              <a:buSzTx/>
              <a:buFontTx/>
              <a:buNone/>
            </a:pPr>
            <a:r>
              <a:rPr lang="en-US" altLang="en-US" sz="2400" b="0" dirty="0">
                <a:solidFill>
                  <a:schemeClr val="tx1">
                    <a:lumMod val="65000"/>
                    <a:lumOff val="35000"/>
                  </a:schemeClr>
                </a:solidFill>
                <a:latin typeface="Times New Roman" pitchFamily="18" charset="0"/>
              </a:rPr>
              <a:t>Identify</a:t>
            </a:r>
            <a:endParaRPr lang="en-AU" altLang="en-US" sz="2400" b="0" dirty="0">
              <a:solidFill>
                <a:schemeClr val="tx1">
                  <a:lumMod val="65000"/>
                  <a:lumOff val="35000"/>
                </a:schemeClr>
              </a:solidFill>
              <a:latin typeface="Times New Roman" pitchFamily="18" charset="0"/>
            </a:endParaRPr>
          </a:p>
        </p:txBody>
      </p:sp>
      <p:sp>
        <p:nvSpPr>
          <p:cNvPr id="30727" name="Rectangle 1036"/>
          <p:cNvSpPr>
            <a:spLocks noChangeArrowheads="1"/>
          </p:cNvSpPr>
          <p:nvPr/>
        </p:nvSpPr>
        <p:spPr bwMode="auto">
          <a:xfrm>
            <a:off x="3276600" y="2476500"/>
            <a:ext cx="2057400" cy="16002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lgn="ctr">
              <a:spcBef>
                <a:spcPct val="0"/>
              </a:spcBef>
              <a:buClrTx/>
              <a:buSzTx/>
              <a:buFontTx/>
              <a:buNone/>
            </a:pPr>
            <a:r>
              <a:rPr lang="en-US" altLang="en-US" sz="2400" b="0" dirty="0">
                <a:solidFill>
                  <a:schemeClr val="tx1">
                    <a:lumMod val="65000"/>
                    <a:lumOff val="35000"/>
                  </a:schemeClr>
                </a:solidFill>
                <a:latin typeface="Times New Roman" pitchFamily="18" charset="0"/>
              </a:rPr>
              <a:t>Recipient</a:t>
            </a:r>
          </a:p>
          <a:p>
            <a:pPr algn="ctr">
              <a:spcBef>
                <a:spcPct val="0"/>
              </a:spcBef>
              <a:buClrTx/>
              <a:buSzTx/>
              <a:buFontTx/>
              <a:buNone/>
            </a:pPr>
            <a:r>
              <a:rPr lang="en-US" altLang="en-US" sz="2400" b="0" dirty="0">
                <a:solidFill>
                  <a:schemeClr val="tx1">
                    <a:lumMod val="65000"/>
                    <a:lumOff val="35000"/>
                  </a:schemeClr>
                </a:solidFill>
                <a:latin typeface="Times New Roman" pitchFamily="18" charset="0"/>
              </a:rPr>
              <a:t>Identity</a:t>
            </a:r>
            <a:endParaRPr lang="en-AU" altLang="en-US" sz="2400" b="0" dirty="0">
              <a:solidFill>
                <a:schemeClr val="tx1">
                  <a:lumMod val="65000"/>
                  <a:lumOff val="35000"/>
                </a:schemeClr>
              </a:solidFill>
              <a:latin typeface="Times New Roman" pitchFamily="18" charset="0"/>
            </a:endParaRPr>
          </a:p>
        </p:txBody>
      </p:sp>
      <p:sp>
        <p:nvSpPr>
          <p:cNvPr id="30728" name="Rectangle 1037"/>
          <p:cNvSpPr>
            <a:spLocks noChangeArrowheads="1"/>
          </p:cNvSpPr>
          <p:nvPr/>
        </p:nvSpPr>
        <p:spPr bwMode="auto">
          <a:xfrm>
            <a:off x="5334000" y="2476500"/>
            <a:ext cx="1752600" cy="16002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lgn="ctr">
              <a:spcBef>
                <a:spcPct val="0"/>
              </a:spcBef>
              <a:buClrTx/>
              <a:buSzTx/>
              <a:buFontTx/>
              <a:buNone/>
            </a:pPr>
            <a:r>
              <a:rPr lang="en-US" altLang="en-US" sz="2400" b="0" dirty="0">
                <a:solidFill>
                  <a:schemeClr val="tx1">
                    <a:lumMod val="65000"/>
                    <a:lumOff val="35000"/>
                  </a:schemeClr>
                </a:solidFill>
                <a:latin typeface="Times New Roman" pitchFamily="18" charset="0"/>
              </a:rPr>
              <a:t>Message</a:t>
            </a:r>
          </a:p>
          <a:p>
            <a:pPr algn="ctr">
              <a:spcBef>
                <a:spcPct val="0"/>
              </a:spcBef>
              <a:buClrTx/>
              <a:buSzTx/>
              <a:buFontTx/>
              <a:buNone/>
            </a:pPr>
            <a:r>
              <a:rPr lang="en-US" altLang="en-US" sz="2400" b="0" dirty="0">
                <a:solidFill>
                  <a:schemeClr val="tx1">
                    <a:lumMod val="65000"/>
                    <a:lumOff val="35000"/>
                  </a:schemeClr>
                </a:solidFill>
                <a:latin typeface="Times New Roman" pitchFamily="18" charset="0"/>
              </a:rPr>
              <a:t>Length</a:t>
            </a:r>
            <a:endParaRPr lang="en-AU" altLang="en-US" sz="2400" b="0" dirty="0">
              <a:solidFill>
                <a:schemeClr val="tx1">
                  <a:lumMod val="65000"/>
                  <a:lumOff val="35000"/>
                </a:schemeClr>
              </a:solidFill>
              <a:latin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10153E-3A5A-4292-B906-7CDB06292231}"/>
              </a:ext>
            </a:extLst>
          </p:cNvPr>
          <p:cNvSpPr/>
          <p:nvPr/>
        </p:nvSpPr>
        <p:spPr>
          <a:xfrm>
            <a:off x="228600" y="533400"/>
            <a:ext cx="9067800" cy="1077218"/>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333333"/>
                </a:solidFill>
                <a:latin typeface="Verdana" panose="020B0604030504040204" pitchFamily="34" charset="0"/>
              </a:rPr>
              <a:t>User A transmits a file to user B. The file contains sensitive information (e.g., payroll records) that is to be protected from disclosure. User C, who is not authorized to read the file, is able to monitor the transmission and capture a copy of the file during its transmission.</a:t>
            </a:r>
            <a:endParaRPr lang="en-US" sz="1600" dirty="0"/>
          </a:p>
        </p:txBody>
      </p:sp>
      <p:sp>
        <p:nvSpPr>
          <p:cNvPr id="4" name="Rectangle 3">
            <a:extLst>
              <a:ext uri="{FF2B5EF4-FFF2-40B4-BE49-F238E27FC236}">
                <a16:creationId xmlns:a16="http://schemas.microsoft.com/office/drawing/2014/main" id="{B60F286E-F639-4EBE-B2E0-FD47F72B79DA}"/>
              </a:ext>
            </a:extLst>
          </p:cNvPr>
          <p:cNvSpPr/>
          <p:nvPr/>
        </p:nvSpPr>
        <p:spPr>
          <a:xfrm>
            <a:off x="0" y="1834964"/>
            <a:ext cx="8915400" cy="1569660"/>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333333"/>
                </a:solidFill>
                <a:latin typeface="Verdana" panose="020B0604030504040204" pitchFamily="34" charset="0"/>
              </a:rPr>
              <a:t>A network manager, D, transmits a message to a computer, E, under its management. The message instructs computer E to update an authorization file to include the identities of a number of new users who are to be given access to that computer. User F intercepts the message, alters its contents to add or delete entries, and then forwards the message to E, which accepts the message as coming from manager D and updates its authorization file accordingly.</a:t>
            </a:r>
            <a:endParaRPr lang="en-US" sz="1600" dirty="0"/>
          </a:p>
        </p:txBody>
      </p:sp>
      <p:sp>
        <p:nvSpPr>
          <p:cNvPr id="5" name="Rectangle 4">
            <a:extLst>
              <a:ext uri="{FF2B5EF4-FFF2-40B4-BE49-F238E27FC236}">
                <a16:creationId xmlns:a16="http://schemas.microsoft.com/office/drawing/2014/main" id="{30B57BAA-330B-4C80-8679-74375BD1148F}"/>
              </a:ext>
            </a:extLst>
          </p:cNvPr>
          <p:cNvSpPr/>
          <p:nvPr/>
        </p:nvSpPr>
        <p:spPr>
          <a:xfrm>
            <a:off x="0" y="3861048"/>
            <a:ext cx="8763000" cy="1077218"/>
          </a:xfrm>
          <a:prstGeom prst="rect">
            <a:avLst/>
          </a:prstGeom>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333333"/>
                </a:solidFill>
                <a:effectLst/>
                <a:uLnTx/>
                <a:uFillTx/>
                <a:latin typeface="Verdana" panose="020B0604030504040204" pitchFamily="34" charset="0"/>
                <a:ea typeface="+mn-ea"/>
                <a:cs typeface="+mn-cs"/>
              </a:rPr>
              <a:t>Rather than intercept a message, user F constructs its own message with the desired entries and transmits that message to E as if it had come from manager D. Computer E accepts the message as coming from manager D and updates its authorization file accordingly.</a:t>
            </a:r>
            <a:endParaRPr kumimoji="0" lang="en-US" sz="1600" b="0" i="0" u="none" strike="noStrike" kern="1200" cap="none" spc="0" normalizeH="0" baseline="0" noProof="0" dirty="0">
              <a:ln>
                <a:noFill/>
              </a:ln>
              <a:solidFill>
                <a:prstClr val="black"/>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128088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defTabSz="76200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defTabSz="7620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defTabSz="7620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defTabSz="7620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fld id="{82750D8A-505E-4D07-A521-6C3A08B12E36}" type="slidenum">
              <a:rPr lang="en-AU" altLang="en-US" sz="1000" b="0">
                <a:solidFill>
                  <a:schemeClr val="accent1"/>
                </a:solidFill>
                <a:latin typeface="Times New Roman" pitchFamily="18" charset="0"/>
              </a:rPr>
              <a:pPr>
                <a:spcBef>
                  <a:spcPct val="0"/>
                </a:spcBef>
                <a:buClrTx/>
                <a:buSzTx/>
                <a:buFontTx/>
                <a:buNone/>
              </a:pPr>
              <a:t>20</a:t>
            </a:fld>
            <a:endParaRPr lang="en-AU" altLang="en-US" sz="1400" b="0">
              <a:solidFill>
                <a:schemeClr val="tx1"/>
              </a:solidFill>
              <a:latin typeface="Times New Roman" pitchFamily="18" charset="0"/>
            </a:endParaRPr>
          </a:p>
        </p:txBody>
      </p:sp>
      <p:sp>
        <p:nvSpPr>
          <p:cNvPr id="200706" name="Rectangle 2"/>
          <p:cNvSpPr>
            <a:spLocks noGrp="1" noChangeArrowheads="1"/>
          </p:cNvSpPr>
          <p:nvPr>
            <p:ph type="title"/>
          </p:nvPr>
        </p:nvSpPr>
        <p:spPr/>
        <p:txBody>
          <a:bodyPr/>
          <a:lstStyle/>
          <a:p>
            <a:pPr>
              <a:defRPr/>
            </a:pPr>
            <a:r>
              <a:rPr lang="en-AU"/>
              <a:t>TCP/IP (e.g)</a:t>
            </a:r>
            <a:endParaRPr lang="en-US"/>
          </a:p>
        </p:txBody>
      </p:sp>
      <p:sp>
        <p:nvSpPr>
          <p:cNvPr id="200707" name="Rectangle 3"/>
          <p:cNvSpPr>
            <a:spLocks noGrp="1" noChangeArrowheads="1"/>
          </p:cNvSpPr>
          <p:nvPr>
            <p:ph type="body" idx="1"/>
          </p:nvPr>
        </p:nvSpPr>
        <p:spPr>
          <a:xfrm>
            <a:off x="533400" y="1524000"/>
            <a:ext cx="8077200" cy="4953000"/>
          </a:xfrm>
        </p:spPr>
        <p:txBody>
          <a:bodyPr/>
          <a:lstStyle/>
          <a:p>
            <a:pPr>
              <a:defRPr/>
            </a:pPr>
            <a:r>
              <a:rPr lang="en-AU" sz="2800"/>
              <a:t>To communicate with a particular service using TCP/IP, </a:t>
            </a:r>
          </a:p>
          <a:p>
            <a:pPr lvl="1">
              <a:defRPr/>
            </a:pPr>
            <a:r>
              <a:rPr lang="en-AU" sz="2400"/>
              <a:t>e.g telnet, at some machine at IP address X, we know that telnet uses TCP, is always assigned to port 23. </a:t>
            </a:r>
          </a:p>
          <a:p>
            <a:pPr lvl="2">
              <a:defRPr/>
            </a:pPr>
            <a:r>
              <a:rPr lang="en-AU" sz="2000"/>
              <a:t>So in the IP header you’d specify X as the destination address, and 6 – which means TCP- as the protocol type. </a:t>
            </a:r>
          </a:p>
          <a:p>
            <a:pPr lvl="2">
              <a:defRPr/>
            </a:pPr>
            <a:r>
              <a:rPr lang="en-AU" sz="2000"/>
              <a:t>In the TCP header, you’d specify port 23 as destination port (Your process on your machine would be at a dynamically assigned port )</a:t>
            </a:r>
          </a:p>
          <a:p>
            <a:pPr>
              <a:buFont typeface="Monotype Sorts" pitchFamily="2" charset="2"/>
              <a:buNone/>
              <a:defRPr/>
            </a:pPr>
            <a:r>
              <a:rPr lang="en-AU" sz="2800"/>
              <a:t> </a:t>
            </a:r>
            <a:endParaRPr 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defTabSz="76200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defTabSz="7620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defTabSz="7620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defTabSz="7620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fld id="{07E27C27-7683-4B99-A1CE-1158D1B8CF32}" type="slidenum">
              <a:rPr lang="en-AU" altLang="en-US" sz="1000" b="0">
                <a:solidFill>
                  <a:schemeClr val="accent1"/>
                </a:solidFill>
                <a:latin typeface="Times New Roman" pitchFamily="18" charset="0"/>
              </a:rPr>
              <a:pPr>
                <a:spcBef>
                  <a:spcPct val="0"/>
                </a:spcBef>
                <a:buClrTx/>
                <a:buSzTx/>
                <a:buFontTx/>
                <a:buNone/>
              </a:pPr>
              <a:t>21</a:t>
            </a:fld>
            <a:endParaRPr lang="en-AU" altLang="en-US" sz="1400" b="0">
              <a:solidFill>
                <a:schemeClr val="tx1"/>
              </a:solidFill>
              <a:latin typeface="Times New Roman" pitchFamily="18" charset="0"/>
            </a:endParaRPr>
          </a:p>
        </p:txBody>
      </p:sp>
      <p:sp>
        <p:nvSpPr>
          <p:cNvPr id="214020" name="Rectangle 4"/>
          <p:cNvSpPr>
            <a:spLocks noChangeArrowheads="1"/>
          </p:cNvSpPr>
          <p:nvPr/>
        </p:nvSpPr>
        <p:spPr bwMode="auto">
          <a:xfrm>
            <a:off x="228600" y="0"/>
            <a:ext cx="8610600" cy="1143000"/>
          </a:xfrm>
          <a:prstGeom prst="rect">
            <a:avLst/>
          </a:prstGeom>
          <a:noFill/>
          <a:ln w="9525">
            <a:noFill/>
            <a:miter lim="800000"/>
            <a:headEnd/>
            <a:tailEnd/>
          </a:ln>
        </p:spPr>
        <p:txBody>
          <a:bodyPr anchor="ctr"/>
          <a:lstStyle/>
          <a:p>
            <a:pPr algn="ctr">
              <a:defRPr/>
            </a:pPr>
            <a:r>
              <a:rPr lang="en-US" sz="4000" b="1">
                <a:solidFill>
                  <a:schemeClr val="bg2"/>
                </a:solidFill>
                <a:effectLst>
                  <a:outerShdw blurRad="38100" dist="38100" dir="2700000" algn="tl">
                    <a:srgbClr val="FFFFFF"/>
                  </a:outerShdw>
                </a:effectLst>
                <a:latin typeface="Arial" charset="0"/>
              </a:rPr>
              <a:t>TCP: Connection abstraction (e.g)</a:t>
            </a:r>
          </a:p>
        </p:txBody>
      </p:sp>
      <p:sp>
        <p:nvSpPr>
          <p:cNvPr id="34821" name="Text Box 5"/>
          <p:cNvSpPr txBox="1">
            <a:spLocks noChangeArrowheads="1"/>
          </p:cNvSpPr>
          <p:nvPr/>
        </p:nvSpPr>
        <p:spPr bwMode="auto">
          <a:xfrm>
            <a:off x="1371600" y="1676400"/>
            <a:ext cx="6600825" cy="1019175"/>
          </a:xfrm>
          <a:prstGeom prst="rect">
            <a:avLst/>
          </a:prstGeom>
          <a:noFill/>
          <a:ln w="12700" cap="sq">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36550">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eaLnBrk="1" hangingPunct="1">
              <a:buClr>
                <a:schemeClr val="tx2"/>
              </a:buClr>
              <a:buFont typeface="Wingdings" pitchFamily="2" charset="2"/>
              <a:buNone/>
            </a:pPr>
            <a:r>
              <a:rPr lang="en-US" altLang="en-US" sz="2000" b="0" dirty="0">
                <a:solidFill>
                  <a:schemeClr val="tx1">
                    <a:lumMod val="65000"/>
                    <a:lumOff val="35000"/>
                  </a:schemeClr>
                </a:solidFill>
                <a:latin typeface="Tahoma" pitchFamily="34" charset="0"/>
              </a:rPr>
              <a:t>TCP uses the connection as its fundamental abstraction; connections are identified by a pair of endpoints</a:t>
            </a:r>
          </a:p>
        </p:txBody>
      </p:sp>
      <p:sp>
        <p:nvSpPr>
          <p:cNvPr id="34822" name="Oval 6"/>
          <p:cNvSpPr>
            <a:spLocks noChangeArrowheads="1"/>
          </p:cNvSpPr>
          <p:nvPr/>
        </p:nvSpPr>
        <p:spPr bwMode="auto">
          <a:xfrm>
            <a:off x="5715000" y="3124200"/>
            <a:ext cx="609600" cy="609600"/>
          </a:xfrm>
          <a:prstGeom prst="ellipse">
            <a:avLst/>
          </a:prstGeom>
          <a:solidFill>
            <a:srgbClr val="CC0000"/>
          </a:solidFill>
          <a:ln w="12700" cap="sq">
            <a:solidFill>
              <a:schemeClr val="tx2"/>
            </a:solidFill>
            <a:round/>
            <a:headEnd/>
            <a:tailEnd/>
          </a:ln>
        </p:spPr>
        <p:txBody>
          <a:bodyPr wrap="none" anchor="ctr">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endParaRPr lang="en-US" altLang="en-US" sz="2400" b="0">
              <a:solidFill>
                <a:schemeClr val="tx1"/>
              </a:solidFill>
              <a:latin typeface="Times New Roman" pitchFamily="18" charset="0"/>
            </a:endParaRPr>
          </a:p>
        </p:txBody>
      </p:sp>
      <p:sp>
        <p:nvSpPr>
          <p:cNvPr id="34823" name="Text Box 7"/>
          <p:cNvSpPr txBox="1">
            <a:spLocks noChangeArrowheads="1"/>
          </p:cNvSpPr>
          <p:nvPr/>
        </p:nvSpPr>
        <p:spPr bwMode="auto">
          <a:xfrm>
            <a:off x="6305550" y="3200400"/>
            <a:ext cx="2041525" cy="379413"/>
          </a:xfrm>
          <a:prstGeom prst="rect">
            <a:avLst/>
          </a:prstGeom>
          <a:noFill/>
          <a:ln w="12700" cap="sq">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lgn="ctr" eaLnBrk="1" hangingPunct="1">
              <a:buClr>
                <a:schemeClr val="tx2"/>
              </a:buClr>
              <a:buFont typeface="Wingdings" pitchFamily="2" charset="2"/>
              <a:buNone/>
            </a:pPr>
            <a:r>
              <a:rPr lang="en-US" altLang="en-US" sz="1800" b="0" dirty="0">
                <a:solidFill>
                  <a:schemeClr val="tx1">
                    <a:lumMod val="65000"/>
                    <a:lumOff val="35000"/>
                  </a:schemeClr>
                </a:solidFill>
                <a:latin typeface="Tahoma" pitchFamily="34" charset="0"/>
              </a:rPr>
              <a:t>(</a:t>
            </a:r>
            <a:r>
              <a:rPr lang="en-US" altLang="en-US" sz="1800" dirty="0">
                <a:solidFill>
                  <a:schemeClr val="tx1">
                    <a:lumMod val="65000"/>
                    <a:lumOff val="35000"/>
                  </a:schemeClr>
                </a:solidFill>
                <a:latin typeface="Tahoma" pitchFamily="34" charset="0"/>
              </a:rPr>
              <a:t>128.34.2.1</a:t>
            </a:r>
            <a:r>
              <a:rPr lang="en-US" altLang="en-US" sz="1800" b="0" dirty="0">
                <a:solidFill>
                  <a:schemeClr val="tx1">
                    <a:lumMod val="65000"/>
                    <a:lumOff val="35000"/>
                  </a:schemeClr>
                </a:solidFill>
                <a:latin typeface="Tahoma" pitchFamily="34" charset="0"/>
              </a:rPr>
              <a:t>, </a:t>
            </a:r>
            <a:r>
              <a:rPr lang="en-US" altLang="en-US" sz="1800" dirty="0">
                <a:solidFill>
                  <a:schemeClr val="tx1">
                    <a:lumMod val="65000"/>
                    <a:lumOff val="35000"/>
                  </a:schemeClr>
                </a:solidFill>
                <a:latin typeface="Tahoma" pitchFamily="34" charset="0"/>
              </a:rPr>
              <a:t>80</a:t>
            </a:r>
            <a:r>
              <a:rPr lang="en-US" altLang="en-US" sz="1800" b="0" dirty="0">
                <a:solidFill>
                  <a:schemeClr val="tx1">
                    <a:lumMod val="65000"/>
                    <a:lumOff val="35000"/>
                  </a:schemeClr>
                </a:solidFill>
                <a:latin typeface="Tahoma" pitchFamily="34" charset="0"/>
              </a:rPr>
              <a:t>)</a:t>
            </a:r>
          </a:p>
        </p:txBody>
      </p:sp>
      <p:sp>
        <p:nvSpPr>
          <p:cNvPr id="34824" name="Line 8"/>
          <p:cNvSpPr>
            <a:spLocks noChangeShapeType="1"/>
          </p:cNvSpPr>
          <p:nvPr/>
        </p:nvSpPr>
        <p:spPr bwMode="auto">
          <a:xfrm flipV="1">
            <a:off x="2895600" y="3581400"/>
            <a:ext cx="2895600" cy="1524000"/>
          </a:xfrm>
          <a:prstGeom prst="line">
            <a:avLst/>
          </a:prstGeom>
          <a:noFill/>
          <a:ln w="38100" cap="sq">
            <a:solidFill>
              <a:schemeClr val="accent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4825" name="Line 9"/>
          <p:cNvSpPr>
            <a:spLocks noChangeShapeType="1"/>
          </p:cNvSpPr>
          <p:nvPr/>
        </p:nvSpPr>
        <p:spPr bwMode="auto">
          <a:xfrm>
            <a:off x="2895600" y="2743200"/>
            <a:ext cx="2819400" cy="609600"/>
          </a:xfrm>
          <a:prstGeom prst="line">
            <a:avLst/>
          </a:prstGeom>
          <a:noFill/>
          <a:ln w="38100" cap="sq">
            <a:solidFill>
              <a:schemeClr val="accent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4826" name="Text Box 10"/>
          <p:cNvSpPr txBox="1">
            <a:spLocks noChangeArrowheads="1"/>
          </p:cNvSpPr>
          <p:nvPr/>
        </p:nvSpPr>
        <p:spPr bwMode="auto">
          <a:xfrm>
            <a:off x="420688" y="2835275"/>
            <a:ext cx="2441575" cy="379413"/>
          </a:xfrm>
          <a:prstGeom prst="rect">
            <a:avLst/>
          </a:prstGeom>
          <a:noFill/>
          <a:ln w="12700" cap="sq">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lgn="ctr" eaLnBrk="1" hangingPunct="1">
              <a:buClr>
                <a:schemeClr val="tx2"/>
              </a:buClr>
              <a:buFont typeface="Wingdings" pitchFamily="2" charset="2"/>
              <a:buNone/>
            </a:pPr>
            <a:r>
              <a:rPr lang="en-US" altLang="en-US" sz="1800" b="0" dirty="0">
                <a:solidFill>
                  <a:schemeClr val="tx1">
                    <a:lumMod val="65000"/>
                    <a:lumOff val="35000"/>
                  </a:schemeClr>
                </a:solidFill>
                <a:latin typeface="Tahoma" pitchFamily="34" charset="0"/>
              </a:rPr>
              <a:t>(</a:t>
            </a:r>
            <a:r>
              <a:rPr lang="en-US" altLang="en-US" sz="1800" dirty="0">
                <a:solidFill>
                  <a:schemeClr val="tx1">
                    <a:lumMod val="65000"/>
                    <a:lumOff val="35000"/>
                  </a:schemeClr>
                </a:solidFill>
                <a:latin typeface="Tahoma" pitchFamily="34" charset="0"/>
              </a:rPr>
              <a:t>123.23.4.99</a:t>
            </a:r>
            <a:r>
              <a:rPr lang="en-US" altLang="en-US" sz="1800" b="0" dirty="0">
                <a:solidFill>
                  <a:schemeClr val="tx1">
                    <a:lumMod val="65000"/>
                    <a:lumOff val="35000"/>
                  </a:schemeClr>
                </a:solidFill>
                <a:latin typeface="Tahoma" pitchFamily="34" charset="0"/>
              </a:rPr>
              <a:t>, </a:t>
            </a:r>
            <a:r>
              <a:rPr lang="en-US" altLang="en-US" sz="1800" dirty="0">
                <a:solidFill>
                  <a:schemeClr val="tx1">
                    <a:lumMod val="65000"/>
                    <a:lumOff val="35000"/>
                  </a:schemeClr>
                </a:solidFill>
                <a:latin typeface="Courier New" pitchFamily="49" charset="0"/>
              </a:rPr>
              <a:t>2343</a:t>
            </a:r>
            <a:r>
              <a:rPr lang="en-US" altLang="en-US" sz="1800" b="0" dirty="0">
                <a:solidFill>
                  <a:schemeClr val="tx1">
                    <a:lumMod val="65000"/>
                    <a:lumOff val="35000"/>
                  </a:schemeClr>
                </a:solidFill>
                <a:latin typeface="Tahoma" pitchFamily="34" charset="0"/>
              </a:rPr>
              <a:t>)</a:t>
            </a:r>
          </a:p>
        </p:txBody>
      </p:sp>
      <p:sp>
        <p:nvSpPr>
          <p:cNvPr id="34827" name="Text Box 11"/>
          <p:cNvSpPr txBox="1">
            <a:spLocks noChangeArrowheads="1"/>
          </p:cNvSpPr>
          <p:nvPr/>
        </p:nvSpPr>
        <p:spPr bwMode="auto">
          <a:xfrm>
            <a:off x="327025" y="4572000"/>
            <a:ext cx="2625725" cy="379413"/>
          </a:xfrm>
          <a:prstGeom prst="rect">
            <a:avLst/>
          </a:prstGeom>
          <a:noFill/>
          <a:ln w="12700" cap="sq">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lgn="ctr" eaLnBrk="1" hangingPunct="1">
              <a:buClr>
                <a:schemeClr val="tx2"/>
              </a:buClr>
              <a:buFont typeface="Wingdings" pitchFamily="2" charset="2"/>
              <a:buNone/>
            </a:pPr>
            <a:r>
              <a:rPr lang="en-US" altLang="en-US" sz="1800" b="0" dirty="0">
                <a:solidFill>
                  <a:schemeClr val="tx1">
                    <a:lumMod val="65000"/>
                    <a:lumOff val="35000"/>
                  </a:schemeClr>
                </a:solidFill>
                <a:latin typeface="Tahoma" pitchFamily="34" charset="0"/>
              </a:rPr>
              <a:t>(</a:t>
            </a:r>
            <a:r>
              <a:rPr lang="en-US" altLang="en-US" sz="1800" dirty="0">
                <a:solidFill>
                  <a:schemeClr val="tx1">
                    <a:lumMod val="65000"/>
                    <a:lumOff val="35000"/>
                  </a:schemeClr>
                </a:solidFill>
                <a:latin typeface="Tahoma" pitchFamily="34" charset="0"/>
              </a:rPr>
              <a:t>130.194.3.99</a:t>
            </a:r>
            <a:r>
              <a:rPr lang="en-US" altLang="en-US" sz="1800" b="0" dirty="0">
                <a:solidFill>
                  <a:schemeClr val="tx1">
                    <a:lumMod val="65000"/>
                    <a:lumOff val="35000"/>
                  </a:schemeClr>
                </a:solidFill>
                <a:latin typeface="Tahoma" pitchFamily="34" charset="0"/>
              </a:rPr>
              <a:t>, </a:t>
            </a:r>
            <a:r>
              <a:rPr lang="en-US" altLang="en-US" sz="1800" dirty="0">
                <a:solidFill>
                  <a:schemeClr val="tx1">
                    <a:lumMod val="65000"/>
                    <a:lumOff val="35000"/>
                  </a:schemeClr>
                </a:solidFill>
                <a:latin typeface="Tahoma" pitchFamily="34" charset="0"/>
              </a:rPr>
              <a:t>3333</a:t>
            </a:r>
            <a:r>
              <a:rPr lang="en-US" altLang="en-US" sz="1800" b="0" dirty="0">
                <a:solidFill>
                  <a:schemeClr val="tx1">
                    <a:lumMod val="65000"/>
                    <a:lumOff val="35000"/>
                  </a:schemeClr>
                </a:solidFill>
                <a:latin typeface="Tahoma" pitchFamily="34" charset="0"/>
              </a:rPr>
              <a:t>)</a:t>
            </a:r>
          </a:p>
        </p:txBody>
      </p:sp>
      <p:sp>
        <p:nvSpPr>
          <p:cNvPr id="34828" name="Text Box 12"/>
          <p:cNvSpPr txBox="1">
            <a:spLocks noChangeArrowheads="1"/>
          </p:cNvSpPr>
          <p:nvPr/>
        </p:nvSpPr>
        <p:spPr bwMode="auto">
          <a:xfrm>
            <a:off x="3733800" y="3200400"/>
            <a:ext cx="1512888" cy="379413"/>
          </a:xfrm>
          <a:prstGeom prst="rect">
            <a:avLst/>
          </a:prstGeom>
          <a:noFill/>
          <a:ln w="12700" cap="sq">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lgn="ctr" eaLnBrk="1" hangingPunct="1">
              <a:buClr>
                <a:schemeClr val="tx2"/>
              </a:buClr>
              <a:buFont typeface="Wingdings" pitchFamily="2" charset="2"/>
              <a:buNone/>
            </a:pPr>
            <a:r>
              <a:rPr lang="en-US" altLang="en-US" sz="1800" b="0">
                <a:solidFill>
                  <a:schemeClr val="accent1"/>
                </a:solidFill>
                <a:latin typeface="Tahoma" pitchFamily="34" charset="0"/>
              </a:rPr>
              <a:t>Connection 1</a:t>
            </a:r>
          </a:p>
        </p:txBody>
      </p:sp>
      <p:sp>
        <p:nvSpPr>
          <p:cNvPr id="34829" name="Text Box 13"/>
          <p:cNvSpPr txBox="1">
            <a:spLocks noChangeArrowheads="1"/>
          </p:cNvSpPr>
          <p:nvPr/>
        </p:nvSpPr>
        <p:spPr bwMode="auto">
          <a:xfrm>
            <a:off x="4724400" y="4191000"/>
            <a:ext cx="1512888" cy="379413"/>
          </a:xfrm>
          <a:prstGeom prst="rect">
            <a:avLst/>
          </a:prstGeom>
          <a:noFill/>
          <a:ln w="12700" cap="sq">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lgn="ctr" eaLnBrk="1" hangingPunct="1">
              <a:buClr>
                <a:schemeClr val="tx2"/>
              </a:buClr>
              <a:buFont typeface="Wingdings" pitchFamily="2" charset="2"/>
              <a:buNone/>
            </a:pPr>
            <a:r>
              <a:rPr lang="en-US" altLang="en-US" sz="1800" b="0">
                <a:solidFill>
                  <a:schemeClr val="accent1"/>
                </a:solidFill>
                <a:latin typeface="Tahoma" pitchFamily="34" charset="0"/>
              </a:rPr>
              <a:t>Connection 2</a:t>
            </a:r>
          </a:p>
        </p:txBody>
      </p:sp>
      <p:sp>
        <p:nvSpPr>
          <p:cNvPr id="34830" name="Text Box 14"/>
          <p:cNvSpPr txBox="1">
            <a:spLocks noChangeArrowheads="1"/>
          </p:cNvSpPr>
          <p:nvPr/>
        </p:nvSpPr>
        <p:spPr bwMode="auto">
          <a:xfrm>
            <a:off x="1295400" y="5105400"/>
            <a:ext cx="6551613" cy="1019175"/>
          </a:xfrm>
          <a:prstGeom prst="rect">
            <a:avLst/>
          </a:prstGeom>
          <a:noFill/>
          <a:ln w="12700" cap="sq">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36550">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eaLnBrk="1" hangingPunct="1">
              <a:buClr>
                <a:schemeClr val="tx2"/>
              </a:buClr>
              <a:buFont typeface="Wingdings" pitchFamily="2" charset="2"/>
              <a:buNone/>
            </a:pPr>
            <a:r>
              <a:rPr lang="en-US" altLang="en-US" sz="2000" b="0">
                <a:solidFill>
                  <a:srgbClr val="EE1035"/>
                </a:solidFill>
                <a:latin typeface="Tahoma" pitchFamily="34" charset="0"/>
              </a:rPr>
              <a:t>Because TCP identifies a connection by a pair of endpoints, a given TCP port number can be shared by multiple connections on the same host</a:t>
            </a:r>
          </a:p>
        </p:txBody>
      </p:sp>
      <p:sp>
        <p:nvSpPr>
          <p:cNvPr id="34831" name="Text Box 15"/>
          <p:cNvSpPr txBox="1">
            <a:spLocks noChangeArrowheads="1"/>
          </p:cNvSpPr>
          <p:nvPr/>
        </p:nvSpPr>
        <p:spPr bwMode="auto">
          <a:xfrm>
            <a:off x="822325" y="3546475"/>
            <a:ext cx="120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r>
              <a:rPr lang="en-AU" altLang="en-US" sz="2400" b="0">
                <a:solidFill>
                  <a:schemeClr val="accent1"/>
                </a:solidFill>
                <a:latin typeface="Times New Roman" pitchFamily="18" charset="0"/>
              </a:rPr>
              <a:t>IP - port</a:t>
            </a:r>
            <a:endParaRPr lang="en-US" altLang="en-US" sz="2400" b="0">
              <a:solidFill>
                <a:schemeClr val="accent1"/>
              </a:solidFill>
              <a:latin typeface="Times New Roman" pitchFamily="18" charset="0"/>
            </a:endParaRPr>
          </a:p>
        </p:txBody>
      </p:sp>
      <p:sp>
        <p:nvSpPr>
          <p:cNvPr id="34832" name="Line 16"/>
          <p:cNvSpPr>
            <a:spLocks noChangeShapeType="1"/>
          </p:cNvSpPr>
          <p:nvPr/>
        </p:nvSpPr>
        <p:spPr bwMode="auto">
          <a:xfrm flipV="1">
            <a:off x="1905000" y="3124200"/>
            <a:ext cx="457200" cy="609600"/>
          </a:xfrm>
          <a:prstGeom prst="line">
            <a:avLst/>
          </a:prstGeom>
          <a:noFill/>
          <a:ln w="28575">
            <a:solidFill>
              <a:schemeClr val="accent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3" name="Line 17"/>
          <p:cNvSpPr>
            <a:spLocks noChangeShapeType="1"/>
          </p:cNvSpPr>
          <p:nvPr/>
        </p:nvSpPr>
        <p:spPr bwMode="auto">
          <a:xfrm flipH="1" flipV="1">
            <a:off x="990600" y="3124200"/>
            <a:ext cx="76200" cy="533400"/>
          </a:xfrm>
          <a:prstGeom prst="line">
            <a:avLst/>
          </a:prstGeom>
          <a:noFill/>
          <a:ln w="38100">
            <a:solidFill>
              <a:schemeClr val="accent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4" name="Text Box 18"/>
          <p:cNvSpPr txBox="1">
            <a:spLocks noChangeArrowheads="1"/>
          </p:cNvSpPr>
          <p:nvPr/>
        </p:nvSpPr>
        <p:spPr bwMode="auto">
          <a:xfrm>
            <a:off x="822325" y="3927475"/>
            <a:ext cx="117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r>
              <a:rPr lang="en-AU" altLang="en-US" sz="2400">
                <a:solidFill>
                  <a:srgbClr val="4FDF2D"/>
                </a:solidFill>
                <a:latin typeface="Times New Roman" pitchFamily="18" charset="0"/>
              </a:rPr>
              <a:t>Clients</a:t>
            </a:r>
            <a:r>
              <a:rPr lang="en-AU" altLang="en-US" sz="2400" b="0">
                <a:solidFill>
                  <a:srgbClr val="4FDF2D"/>
                </a:solidFill>
                <a:latin typeface="Times New Roman" pitchFamily="18" charset="0"/>
              </a:rPr>
              <a:t> </a:t>
            </a:r>
            <a:endParaRPr lang="en-US" altLang="en-US" sz="2400" b="0">
              <a:solidFill>
                <a:srgbClr val="4FDF2D"/>
              </a:solidFill>
              <a:latin typeface="Times New Roman" pitchFamily="18" charset="0"/>
            </a:endParaRPr>
          </a:p>
        </p:txBody>
      </p:sp>
      <p:sp>
        <p:nvSpPr>
          <p:cNvPr id="34835" name="Text Box 19"/>
          <p:cNvSpPr txBox="1">
            <a:spLocks noChangeArrowheads="1"/>
          </p:cNvSpPr>
          <p:nvPr/>
        </p:nvSpPr>
        <p:spPr bwMode="auto">
          <a:xfrm>
            <a:off x="6765925" y="3546475"/>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r>
              <a:rPr lang="en-AU" altLang="en-US" sz="2400" b="0">
                <a:latin typeface="Times New Roman" pitchFamily="18" charset="0"/>
              </a:rPr>
              <a:t>server</a:t>
            </a:r>
            <a:endParaRPr lang="en-US" altLang="en-US" sz="2400" b="0">
              <a:latin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defTabSz="76200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defTabSz="7620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defTabSz="7620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defTabSz="7620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fld id="{50CC196A-730E-410D-AD2A-24CD3E4311FE}" type="slidenum">
              <a:rPr lang="en-AU" altLang="en-US" sz="1000" b="0">
                <a:solidFill>
                  <a:schemeClr val="accent1"/>
                </a:solidFill>
                <a:latin typeface="Times New Roman" pitchFamily="18" charset="0"/>
              </a:rPr>
              <a:pPr>
                <a:spcBef>
                  <a:spcPct val="0"/>
                </a:spcBef>
                <a:buClrTx/>
                <a:buSzTx/>
                <a:buFontTx/>
                <a:buNone/>
              </a:pPr>
              <a:t>22</a:t>
            </a:fld>
            <a:endParaRPr lang="en-AU" altLang="en-US" sz="1400" b="0">
              <a:solidFill>
                <a:schemeClr val="tx1"/>
              </a:solidFill>
              <a:latin typeface="Times New Roman" pitchFamily="18" charset="0"/>
            </a:endParaRPr>
          </a:p>
        </p:txBody>
      </p:sp>
      <p:sp>
        <p:nvSpPr>
          <p:cNvPr id="194562" name="Rectangle 2"/>
          <p:cNvSpPr>
            <a:spLocks noGrp="1" noChangeArrowheads="1"/>
          </p:cNvSpPr>
          <p:nvPr>
            <p:ph type="title"/>
          </p:nvPr>
        </p:nvSpPr>
        <p:spPr>
          <a:xfrm>
            <a:off x="0" y="0"/>
            <a:ext cx="9144000" cy="838200"/>
          </a:xfrm>
        </p:spPr>
        <p:txBody>
          <a:bodyPr/>
          <a:lstStyle/>
          <a:p>
            <a:pPr>
              <a:defRPr/>
            </a:pPr>
            <a:r>
              <a:rPr lang="en-US" sz="3600"/>
              <a:t>TCP/IP &amp; </a:t>
            </a:r>
            <a:r>
              <a:rPr lang="en-US" sz="3200"/>
              <a:t>Possible Security Enhancement</a:t>
            </a:r>
          </a:p>
        </p:txBody>
      </p:sp>
      <p:sp>
        <p:nvSpPr>
          <p:cNvPr id="41989" name="Line 11"/>
          <p:cNvSpPr>
            <a:spLocks noChangeShapeType="1"/>
          </p:cNvSpPr>
          <p:nvPr/>
        </p:nvSpPr>
        <p:spPr bwMode="auto">
          <a:xfrm>
            <a:off x="228600" y="2438400"/>
            <a:ext cx="5867400" cy="0"/>
          </a:xfrm>
          <a:prstGeom prst="line">
            <a:avLst/>
          </a:prstGeom>
          <a:noFill/>
          <a:ln w="76200">
            <a:solidFill>
              <a:schemeClr val="accent2"/>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990" name="Line 12"/>
          <p:cNvSpPr>
            <a:spLocks noChangeShapeType="1"/>
          </p:cNvSpPr>
          <p:nvPr/>
        </p:nvSpPr>
        <p:spPr bwMode="auto">
          <a:xfrm>
            <a:off x="228600" y="5029200"/>
            <a:ext cx="5867400" cy="0"/>
          </a:xfrm>
          <a:prstGeom prst="line">
            <a:avLst/>
          </a:prstGeom>
          <a:noFill/>
          <a:ln w="76200">
            <a:solidFill>
              <a:schemeClr val="accent2"/>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991" name="Line 14"/>
          <p:cNvSpPr>
            <a:spLocks noChangeShapeType="1"/>
          </p:cNvSpPr>
          <p:nvPr/>
        </p:nvSpPr>
        <p:spPr bwMode="auto">
          <a:xfrm>
            <a:off x="228600" y="3200400"/>
            <a:ext cx="5867400" cy="0"/>
          </a:xfrm>
          <a:prstGeom prst="line">
            <a:avLst/>
          </a:prstGeom>
          <a:noFill/>
          <a:ln w="76200">
            <a:solidFill>
              <a:schemeClr val="accent2"/>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992" name="Line 15"/>
          <p:cNvSpPr>
            <a:spLocks noChangeShapeType="1"/>
          </p:cNvSpPr>
          <p:nvPr/>
        </p:nvSpPr>
        <p:spPr bwMode="auto">
          <a:xfrm>
            <a:off x="228600" y="4114800"/>
            <a:ext cx="5867400" cy="0"/>
          </a:xfrm>
          <a:prstGeom prst="line">
            <a:avLst/>
          </a:prstGeom>
          <a:noFill/>
          <a:ln w="76200">
            <a:solidFill>
              <a:schemeClr val="accent2"/>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1993" name="Text Box 16"/>
          <p:cNvSpPr txBox="1">
            <a:spLocks noChangeArrowheads="1"/>
          </p:cNvSpPr>
          <p:nvPr/>
        </p:nvSpPr>
        <p:spPr bwMode="auto">
          <a:xfrm>
            <a:off x="1828800" y="16764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endParaRPr lang="en-US" altLang="en-US" sz="2400" b="0">
              <a:solidFill>
                <a:schemeClr val="tx1"/>
              </a:solidFill>
              <a:latin typeface="Times New Roman" pitchFamily="18" charset="0"/>
            </a:endParaRPr>
          </a:p>
        </p:txBody>
      </p:sp>
      <p:sp>
        <p:nvSpPr>
          <p:cNvPr id="41994" name="Text Box 17"/>
          <p:cNvSpPr txBox="1">
            <a:spLocks noChangeArrowheads="1"/>
          </p:cNvSpPr>
          <p:nvPr/>
        </p:nvSpPr>
        <p:spPr bwMode="auto">
          <a:xfrm>
            <a:off x="609600" y="2667000"/>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r>
              <a:rPr lang="en-AU" altLang="en-US" sz="2400" b="0" dirty="0">
                <a:solidFill>
                  <a:schemeClr val="tx1">
                    <a:lumMod val="65000"/>
                    <a:lumOff val="35000"/>
                  </a:schemeClr>
                </a:solidFill>
                <a:latin typeface="Times New Roman" pitchFamily="18" charset="0"/>
              </a:rPr>
              <a:t>SSL, TLS</a:t>
            </a:r>
            <a:endParaRPr lang="en-US" altLang="en-US" sz="2400" b="0" dirty="0">
              <a:solidFill>
                <a:schemeClr val="tx1">
                  <a:lumMod val="65000"/>
                  <a:lumOff val="35000"/>
                </a:schemeClr>
              </a:solidFill>
              <a:latin typeface="Times New Roman" pitchFamily="18" charset="0"/>
            </a:endParaRPr>
          </a:p>
        </p:txBody>
      </p:sp>
      <p:sp>
        <p:nvSpPr>
          <p:cNvPr id="41995" name="Text Box 18"/>
          <p:cNvSpPr txBox="1">
            <a:spLocks noChangeArrowheads="1"/>
          </p:cNvSpPr>
          <p:nvPr/>
        </p:nvSpPr>
        <p:spPr bwMode="auto">
          <a:xfrm>
            <a:off x="685800" y="3505200"/>
            <a:ext cx="97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r>
              <a:rPr lang="en-AU" altLang="en-US" sz="2400" b="0" dirty="0">
                <a:solidFill>
                  <a:schemeClr val="tx1">
                    <a:lumMod val="65000"/>
                    <a:lumOff val="35000"/>
                  </a:schemeClr>
                </a:solidFill>
                <a:latin typeface="Times New Roman" pitchFamily="18" charset="0"/>
              </a:rPr>
              <a:t>IP Sec</a:t>
            </a:r>
            <a:endParaRPr lang="en-US" altLang="en-US" sz="2400" b="0" dirty="0">
              <a:solidFill>
                <a:schemeClr val="tx1">
                  <a:lumMod val="65000"/>
                  <a:lumOff val="35000"/>
                </a:schemeClr>
              </a:solidFill>
              <a:latin typeface="Times New Roman" pitchFamily="18" charset="0"/>
            </a:endParaRPr>
          </a:p>
        </p:txBody>
      </p:sp>
      <p:sp>
        <p:nvSpPr>
          <p:cNvPr id="41996" name="Text Box 19"/>
          <p:cNvSpPr txBox="1">
            <a:spLocks noChangeArrowheads="1"/>
          </p:cNvSpPr>
          <p:nvPr/>
        </p:nvSpPr>
        <p:spPr bwMode="auto">
          <a:xfrm>
            <a:off x="609600" y="4343400"/>
            <a:ext cx="2601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r>
              <a:rPr lang="en-AU" altLang="en-US" sz="2400" b="0" dirty="0">
                <a:solidFill>
                  <a:schemeClr val="tx1">
                    <a:lumMod val="65000"/>
                    <a:lumOff val="35000"/>
                  </a:schemeClr>
                </a:solidFill>
                <a:latin typeface="Times New Roman" pitchFamily="18" charset="0"/>
              </a:rPr>
              <a:t>Encrypting packets </a:t>
            </a:r>
            <a:endParaRPr lang="en-US" altLang="en-US" sz="2400" b="0" dirty="0">
              <a:solidFill>
                <a:schemeClr val="tx1">
                  <a:lumMod val="65000"/>
                  <a:lumOff val="35000"/>
                </a:schemeClr>
              </a:solidFill>
              <a:latin typeface="Times New Roman" pitchFamily="18" charset="0"/>
            </a:endParaRPr>
          </a:p>
        </p:txBody>
      </p:sp>
      <p:sp>
        <p:nvSpPr>
          <p:cNvPr id="41997" name="Text Box 20"/>
          <p:cNvSpPr txBox="1">
            <a:spLocks noChangeArrowheads="1"/>
          </p:cNvSpPr>
          <p:nvPr/>
        </p:nvSpPr>
        <p:spPr bwMode="auto">
          <a:xfrm>
            <a:off x="304800" y="5334000"/>
            <a:ext cx="3922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r>
              <a:rPr lang="en-AU" altLang="en-US" sz="2400" b="0" dirty="0">
                <a:solidFill>
                  <a:schemeClr val="tx1">
                    <a:lumMod val="65000"/>
                    <a:lumOff val="35000"/>
                  </a:schemeClr>
                </a:solidFill>
                <a:latin typeface="Times New Roman" pitchFamily="18" charset="0"/>
              </a:rPr>
              <a:t>Hardware chip for Encryption </a:t>
            </a:r>
            <a:endParaRPr lang="en-US" altLang="en-US" sz="2400" b="0" dirty="0">
              <a:solidFill>
                <a:schemeClr val="tx1">
                  <a:lumMod val="65000"/>
                  <a:lumOff val="35000"/>
                </a:schemeClr>
              </a:solidFill>
              <a:latin typeface="Times New Roman" pitchFamily="18" charset="0"/>
            </a:endParaRPr>
          </a:p>
        </p:txBody>
      </p:sp>
      <p:sp>
        <p:nvSpPr>
          <p:cNvPr id="41998" name="Text Box 21"/>
          <p:cNvSpPr txBox="1">
            <a:spLocks noChangeArrowheads="1"/>
          </p:cNvSpPr>
          <p:nvPr/>
        </p:nvSpPr>
        <p:spPr bwMode="auto">
          <a:xfrm>
            <a:off x="228600" y="1828800"/>
            <a:ext cx="4522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r>
              <a:rPr lang="en-AU" altLang="en-US" sz="2400" b="0" dirty="0" err="1">
                <a:solidFill>
                  <a:schemeClr val="tx1">
                    <a:lumMod val="65000"/>
                    <a:lumOff val="35000"/>
                  </a:schemeClr>
                </a:solidFill>
                <a:latin typeface="Times New Roman" pitchFamily="18" charset="0"/>
              </a:rPr>
              <a:t>Kerboros</a:t>
            </a:r>
            <a:r>
              <a:rPr lang="en-AU" altLang="en-US" sz="2400" b="0" dirty="0">
                <a:solidFill>
                  <a:schemeClr val="tx1">
                    <a:lumMod val="65000"/>
                    <a:lumOff val="35000"/>
                  </a:schemeClr>
                </a:solidFill>
                <a:latin typeface="Times New Roman" pitchFamily="18" charset="0"/>
              </a:rPr>
              <a:t>, HTTPS, SMINE, PGP…</a:t>
            </a:r>
            <a:endParaRPr lang="en-US" altLang="en-US" sz="2400" b="0" dirty="0">
              <a:solidFill>
                <a:schemeClr val="tx1">
                  <a:lumMod val="65000"/>
                  <a:lumOff val="35000"/>
                </a:schemeClr>
              </a:solidFill>
              <a:latin typeface="Times New Roman" pitchFamily="18" charset="0"/>
            </a:endParaRPr>
          </a:p>
        </p:txBody>
      </p:sp>
      <p:sp>
        <p:nvSpPr>
          <p:cNvPr id="41999" name="Rectangle 25"/>
          <p:cNvSpPr>
            <a:spLocks noChangeArrowheads="1"/>
          </p:cNvSpPr>
          <p:nvPr/>
        </p:nvSpPr>
        <p:spPr bwMode="auto">
          <a:xfrm>
            <a:off x="4648200" y="5029200"/>
            <a:ext cx="3124200" cy="914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lgn="ctr">
              <a:spcBef>
                <a:spcPct val="0"/>
              </a:spcBef>
              <a:buClrTx/>
              <a:buSzTx/>
              <a:buFontTx/>
              <a:buNone/>
            </a:pPr>
            <a:r>
              <a:rPr lang="en-US" altLang="en-US" sz="1600" dirty="0">
                <a:solidFill>
                  <a:schemeClr val="tx1">
                    <a:lumMod val="65000"/>
                    <a:lumOff val="35000"/>
                  </a:schemeClr>
                </a:solidFill>
                <a:latin typeface="Times New Roman" pitchFamily="18" charset="0"/>
              </a:rPr>
              <a:t>Physical</a:t>
            </a:r>
            <a:endParaRPr lang="en-AU" altLang="en-US" sz="1600" dirty="0">
              <a:solidFill>
                <a:schemeClr val="tx1">
                  <a:lumMod val="65000"/>
                  <a:lumOff val="35000"/>
                </a:schemeClr>
              </a:solidFill>
              <a:latin typeface="Times New Roman" pitchFamily="18" charset="0"/>
            </a:endParaRPr>
          </a:p>
        </p:txBody>
      </p:sp>
      <p:grpSp>
        <p:nvGrpSpPr>
          <p:cNvPr id="42000" name="Group 26"/>
          <p:cNvGrpSpPr>
            <a:grpSpLocks/>
          </p:cNvGrpSpPr>
          <p:nvPr/>
        </p:nvGrpSpPr>
        <p:grpSpPr bwMode="auto">
          <a:xfrm>
            <a:off x="4648200" y="1524000"/>
            <a:ext cx="3124200" cy="3505200"/>
            <a:chOff x="1632" y="1056"/>
            <a:chExt cx="1968" cy="2208"/>
          </a:xfrm>
        </p:grpSpPr>
        <p:sp>
          <p:nvSpPr>
            <p:cNvPr id="42001" name="Rectangle 27"/>
            <p:cNvSpPr>
              <a:spLocks noChangeArrowheads="1"/>
            </p:cNvSpPr>
            <p:nvPr/>
          </p:nvSpPr>
          <p:spPr bwMode="auto">
            <a:xfrm>
              <a:off x="1632" y="1632"/>
              <a:ext cx="1968" cy="576"/>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r>
                <a:rPr lang="en-US" altLang="en-US" sz="1600" dirty="0">
                  <a:solidFill>
                    <a:schemeClr val="tx1"/>
                  </a:solidFill>
                  <a:latin typeface="Times New Roman" pitchFamily="18" charset="0"/>
                </a:rPr>
                <a:t>   </a:t>
              </a:r>
              <a:r>
                <a:rPr lang="en-US" altLang="en-US" sz="1600" dirty="0">
                  <a:solidFill>
                    <a:schemeClr val="tx1">
                      <a:lumMod val="65000"/>
                      <a:lumOff val="35000"/>
                    </a:schemeClr>
                  </a:solidFill>
                  <a:latin typeface="Times New Roman" pitchFamily="18" charset="0"/>
                </a:rPr>
                <a:t>TCP          UDP                 </a:t>
              </a:r>
              <a:endParaRPr lang="en-AU" altLang="en-US" sz="1600" dirty="0">
                <a:solidFill>
                  <a:schemeClr val="tx1">
                    <a:lumMod val="65000"/>
                    <a:lumOff val="35000"/>
                  </a:schemeClr>
                </a:solidFill>
                <a:latin typeface="Times New Roman" pitchFamily="18" charset="0"/>
              </a:endParaRPr>
            </a:p>
          </p:txBody>
        </p:sp>
        <p:sp>
          <p:nvSpPr>
            <p:cNvPr id="42002" name="Rectangle 28"/>
            <p:cNvSpPr>
              <a:spLocks noChangeArrowheads="1"/>
            </p:cNvSpPr>
            <p:nvPr/>
          </p:nvSpPr>
          <p:spPr bwMode="auto">
            <a:xfrm>
              <a:off x="1632" y="2112"/>
              <a:ext cx="1968" cy="576"/>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lgn="ctr">
                <a:spcBef>
                  <a:spcPct val="0"/>
                </a:spcBef>
                <a:buClrTx/>
                <a:buSzTx/>
                <a:buFontTx/>
                <a:buNone/>
              </a:pPr>
              <a:r>
                <a:rPr lang="en-US" altLang="en-US" sz="1600" dirty="0">
                  <a:solidFill>
                    <a:schemeClr val="tx1">
                      <a:lumMod val="65000"/>
                      <a:lumOff val="35000"/>
                    </a:schemeClr>
                  </a:solidFill>
                  <a:latin typeface="Times New Roman" pitchFamily="18" charset="0"/>
                </a:rPr>
                <a:t>IP (ICMP)</a:t>
              </a:r>
              <a:endParaRPr lang="en-AU" altLang="en-US" sz="1600" dirty="0">
                <a:solidFill>
                  <a:schemeClr val="tx1">
                    <a:lumMod val="65000"/>
                    <a:lumOff val="35000"/>
                  </a:schemeClr>
                </a:solidFill>
                <a:latin typeface="Times New Roman" pitchFamily="18" charset="0"/>
              </a:endParaRPr>
            </a:p>
          </p:txBody>
        </p:sp>
        <p:sp>
          <p:nvSpPr>
            <p:cNvPr id="42003" name="Rectangle 29"/>
            <p:cNvSpPr>
              <a:spLocks noChangeArrowheads="1"/>
            </p:cNvSpPr>
            <p:nvPr/>
          </p:nvSpPr>
          <p:spPr bwMode="auto">
            <a:xfrm>
              <a:off x="1632" y="2688"/>
              <a:ext cx="1968" cy="576"/>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lgn="ctr">
                <a:spcBef>
                  <a:spcPct val="0"/>
                </a:spcBef>
                <a:buClrTx/>
                <a:buSzTx/>
                <a:buFontTx/>
                <a:buNone/>
              </a:pPr>
              <a:r>
                <a:rPr lang="en-US" altLang="en-US" sz="1600" dirty="0">
                  <a:solidFill>
                    <a:schemeClr val="tx1">
                      <a:lumMod val="65000"/>
                      <a:lumOff val="35000"/>
                    </a:schemeClr>
                  </a:solidFill>
                  <a:latin typeface="Times New Roman" pitchFamily="18" charset="0"/>
                </a:rPr>
                <a:t>Data Link</a:t>
              </a:r>
            </a:p>
            <a:p>
              <a:pPr algn="ctr">
                <a:spcBef>
                  <a:spcPct val="0"/>
                </a:spcBef>
                <a:buClrTx/>
                <a:buSzTx/>
                <a:buFontTx/>
                <a:buNone/>
              </a:pPr>
              <a:r>
                <a:rPr lang="en-US" altLang="en-US" sz="1600" dirty="0">
                  <a:solidFill>
                    <a:schemeClr val="tx1">
                      <a:lumMod val="65000"/>
                      <a:lumOff val="35000"/>
                    </a:schemeClr>
                  </a:solidFill>
                  <a:latin typeface="Times New Roman" pitchFamily="18" charset="0"/>
                </a:rPr>
                <a:t>Ethernet, Token Ring,</a:t>
              </a:r>
              <a:r>
                <a:rPr lang="en-US" altLang="en-US" sz="1600" dirty="0">
                  <a:latin typeface="Times New Roman" pitchFamily="18" charset="0"/>
                </a:rPr>
                <a:t> </a:t>
              </a:r>
              <a:r>
                <a:rPr lang="en-US" altLang="en-US" sz="1600" dirty="0" err="1">
                  <a:solidFill>
                    <a:schemeClr val="tx1">
                      <a:lumMod val="65000"/>
                      <a:lumOff val="35000"/>
                    </a:schemeClr>
                  </a:solidFill>
                  <a:latin typeface="Times New Roman" pitchFamily="18" charset="0"/>
                </a:rPr>
                <a:t>etc</a:t>
              </a:r>
              <a:endParaRPr lang="en-AU" altLang="en-US" sz="1600" dirty="0">
                <a:solidFill>
                  <a:schemeClr val="tx1">
                    <a:lumMod val="65000"/>
                    <a:lumOff val="35000"/>
                  </a:schemeClr>
                </a:solidFill>
                <a:latin typeface="Times New Roman" pitchFamily="18" charset="0"/>
              </a:endParaRPr>
            </a:p>
          </p:txBody>
        </p:sp>
        <p:sp>
          <p:nvSpPr>
            <p:cNvPr id="42004" name="Rectangle 30"/>
            <p:cNvSpPr>
              <a:spLocks noChangeArrowheads="1"/>
            </p:cNvSpPr>
            <p:nvPr/>
          </p:nvSpPr>
          <p:spPr bwMode="auto">
            <a:xfrm>
              <a:off x="1632" y="1056"/>
              <a:ext cx="1968" cy="576"/>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lgn="ctr">
                <a:spcBef>
                  <a:spcPct val="0"/>
                </a:spcBef>
                <a:buClrTx/>
                <a:buSzTx/>
                <a:buFontTx/>
                <a:buNone/>
              </a:pPr>
              <a:r>
                <a:rPr lang="en-US" altLang="en-US" sz="1600" dirty="0">
                  <a:solidFill>
                    <a:schemeClr val="tx1">
                      <a:lumMod val="65000"/>
                      <a:lumOff val="35000"/>
                    </a:schemeClr>
                  </a:solidFill>
                  <a:latin typeface="Times New Roman" pitchFamily="18" charset="0"/>
                </a:rPr>
                <a:t>Application</a:t>
              </a:r>
            </a:p>
            <a:p>
              <a:pPr algn="ctr">
                <a:spcBef>
                  <a:spcPct val="0"/>
                </a:spcBef>
                <a:buClrTx/>
                <a:buSzTx/>
                <a:buFontTx/>
                <a:buNone/>
              </a:pPr>
              <a:r>
                <a:rPr lang="en-US" altLang="en-US" sz="1600" dirty="0">
                  <a:solidFill>
                    <a:schemeClr val="tx1">
                      <a:lumMod val="65000"/>
                      <a:lumOff val="35000"/>
                    </a:schemeClr>
                  </a:solidFill>
                  <a:latin typeface="Times New Roman" pitchFamily="18" charset="0"/>
                </a:rPr>
                <a:t>FTP, SMTP, HTTP,</a:t>
              </a:r>
              <a:r>
                <a:rPr lang="en-US" altLang="en-US" sz="1600" dirty="0">
                  <a:latin typeface="Times New Roman" pitchFamily="18" charset="0"/>
                </a:rPr>
                <a:t> </a:t>
              </a:r>
              <a:r>
                <a:rPr lang="en-US" altLang="en-US" sz="1600" dirty="0" err="1">
                  <a:solidFill>
                    <a:schemeClr val="tx1">
                      <a:lumMod val="65000"/>
                      <a:lumOff val="35000"/>
                    </a:schemeClr>
                  </a:solidFill>
                  <a:latin typeface="Times New Roman" pitchFamily="18" charset="0"/>
                </a:rPr>
                <a:t>etc</a:t>
              </a:r>
              <a:endParaRPr lang="en-AU" altLang="en-US" sz="1600" dirty="0">
                <a:solidFill>
                  <a:schemeClr val="tx1">
                    <a:lumMod val="65000"/>
                    <a:lumOff val="35000"/>
                  </a:schemeClr>
                </a:solidFill>
                <a:latin typeface="Times New Roman" pitchFamily="18" charset="0"/>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defTabSz="76200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defTabSz="7620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defTabSz="7620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defTabSz="7620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fld id="{51DAF7A7-1CE6-4418-806E-32F7D1244A87}" type="slidenum">
              <a:rPr lang="en-AU" altLang="en-US" sz="1000" b="0">
                <a:solidFill>
                  <a:schemeClr val="accent1"/>
                </a:solidFill>
                <a:latin typeface="Times New Roman" pitchFamily="18" charset="0"/>
              </a:rPr>
              <a:pPr>
                <a:spcBef>
                  <a:spcPct val="0"/>
                </a:spcBef>
                <a:buClrTx/>
                <a:buSzTx/>
                <a:buFontTx/>
                <a:buNone/>
              </a:pPr>
              <a:t>23</a:t>
            </a:fld>
            <a:endParaRPr lang="en-AU" altLang="en-US" sz="1400" b="0">
              <a:solidFill>
                <a:schemeClr val="tx1"/>
              </a:solidFill>
              <a:latin typeface="Times New Roman" pitchFamily="18" charset="0"/>
            </a:endParaRPr>
          </a:p>
        </p:txBody>
      </p:sp>
      <p:sp>
        <p:nvSpPr>
          <p:cNvPr id="193538" name="Rectangle 2"/>
          <p:cNvSpPr>
            <a:spLocks noGrp="1" noChangeArrowheads="1"/>
          </p:cNvSpPr>
          <p:nvPr>
            <p:ph type="title"/>
          </p:nvPr>
        </p:nvSpPr>
        <p:spPr>
          <a:xfrm>
            <a:off x="342900" y="403225"/>
            <a:ext cx="8458200" cy="838200"/>
          </a:xfrm>
        </p:spPr>
        <p:txBody>
          <a:bodyPr/>
          <a:lstStyle/>
          <a:p>
            <a:pPr>
              <a:defRPr/>
            </a:pPr>
            <a:r>
              <a:rPr lang="en-US" sz="4000" dirty="0"/>
              <a:t>Why deploy Security at IP Layer?</a:t>
            </a:r>
          </a:p>
        </p:txBody>
      </p:sp>
      <p:sp>
        <p:nvSpPr>
          <p:cNvPr id="193539" name="Rectangle 3"/>
          <p:cNvSpPr>
            <a:spLocks noGrp="1" noChangeArrowheads="1"/>
          </p:cNvSpPr>
          <p:nvPr>
            <p:ph type="body" idx="1"/>
          </p:nvPr>
        </p:nvSpPr>
        <p:spPr>
          <a:xfrm>
            <a:off x="533400" y="1524000"/>
            <a:ext cx="8077200" cy="4267200"/>
          </a:xfrm>
        </p:spPr>
        <p:txBody>
          <a:bodyPr/>
          <a:lstStyle/>
          <a:p>
            <a:pPr>
              <a:lnSpc>
                <a:spcPct val="80000"/>
              </a:lnSpc>
              <a:defRPr/>
            </a:pPr>
            <a:r>
              <a:rPr lang="en-US" sz="2800" dirty="0"/>
              <a:t>Security at the IP layer is related to the layer’s function of end-to-end datagram delivery.</a:t>
            </a:r>
          </a:p>
          <a:p>
            <a:pPr>
              <a:lnSpc>
                <a:spcPct val="80000"/>
              </a:lnSpc>
              <a:defRPr/>
            </a:pPr>
            <a:r>
              <a:rPr lang="en-US" sz="2800" dirty="0"/>
              <a:t>The security weakness are:</a:t>
            </a:r>
          </a:p>
          <a:p>
            <a:pPr lvl="1">
              <a:lnSpc>
                <a:spcPct val="80000"/>
              </a:lnSpc>
              <a:defRPr/>
            </a:pPr>
            <a:r>
              <a:rPr lang="en-US" sz="2400" dirty="0"/>
              <a:t>Network spoofing – </a:t>
            </a:r>
            <a:r>
              <a:rPr lang="en-US" sz="2400" dirty="0" err="1"/>
              <a:t>e.g</a:t>
            </a:r>
            <a:r>
              <a:rPr lang="en-US" sz="2400" dirty="0"/>
              <a:t>: one machine can masquerade as another machine temporarily</a:t>
            </a:r>
          </a:p>
          <a:p>
            <a:pPr lvl="1">
              <a:lnSpc>
                <a:spcPct val="80000"/>
              </a:lnSpc>
              <a:defRPr/>
            </a:pPr>
            <a:r>
              <a:rPr lang="en-US" sz="2400" dirty="0"/>
              <a:t>Message replay</a:t>
            </a:r>
          </a:p>
          <a:p>
            <a:pPr lvl="1">
              <a:lnSpc>
                <a:spcPct val="80000"/>
              </a:lnSpc>
              <a:defRPr/>
            </a:pPr>
            <a:r>
              <a:rPr lang="en-US" sz="2400" dirty="0"/>
              <a:t>Authentication issues</a:t>
            </a:r>
          </a:p>
          <a:p>
            <a:pPr lvl="1">
              <a:lnSpc>
                <a:spcPct val="80000"/>
              </a:lnSpc>
              <a:defRPr/>
            </a:pPr>
            <a:r>
              <a:rPr lang="en-AU" sz="2400" dirty="0"/>
              <a:t>Etc.</a:t>
            </a: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defTabSz="76200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defTabSz="7620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defTabSz="7620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defTabSz="7620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fld id="{6B2B9790-4E65-4ADD-826C-58C58FC9CFB9}" type="slidenum">
              <a:rPr lang="en-AU" altLang="en-US" sz="1000" b="0">
                <a:solidFill>
                  <a:schemeClr val="accent1"/>
                </a:solidFill>
                <a:latin typeface="Times New Roman" pitchFamily="18" charset="0"/>
              </a:rPr>
              <a:pPr>
                <a:spcBef>
                  <a:spcPct val="0"/>
                </a:spcBef>
                <a:buClrTx/>
                <a:buSzTx/>
                <a:buFontTx/>
                <a:buNone/>
              </a:pPr>
              <a:t>24</a:t>
            </a:fld>
            <a:endParaRPr lang="en-AU" altLang="en-US" sz="1400" b="0">
              <a:solidFill>
                <a:schemeClr val="tx1"/>
              </a:solidFill>
              <a:latin typeface="Times New Roman" pitchFamily="18" charset="0"/>
            </a:endParaRPr>
          </a:p>
        </p:txBody>
      </p:sp>
      <p:sp>
        <p:nvSpPr>
          <p:cNvPr id="201730" name="Rectangle 2"/>
          <p:cNvSpPr>
            <a:spLocks noGrp="1" noChangeArrowheads="1"/>
          </p:cNvSpPr>
          <p:nvPr>
            <p:ph type="title"/>
          </p:nvPr>
        </p:nvSpPr>
        <p:spPr>
          <a:xfrm>
            <a:off x="304800" y="152400"/>
            <a:ext cx="8458200" cy="838200"/>
          </a:xfrm>
        </p:spPr>
        <p:txBody>
          <a:bodyPr/>
          <a:lstStyle/>
          <a:p>
            <a:pPr>
              <a:defRPr/>
            </a:pPr>
            <a:r>
              <a:rPr lang="en-AU" sz="3200"/>
              <a:t>Why deploy security at Transport Layer?</a:t>
            </a:r>
            <a:endParaRPr lang="en-US" sz="3200"/>
          </a:p>
        </p:txBody>
      </p:sp>
      <p:sp>
        <p:nvSpPr>
          <p:cNvPr id="201731" name="Rectangle 3"/>
          <p:cNvSpPr>
            <a:spLocks noGrp="1" noChangeArrowheads="1"/>
          </p:cNvSpPr>
          <p:nvPr>
            <p:ph type="body" idx="1"/>
          </p:nvPr>
        </p:nvSpPr>
        <p:spPr/>
        <p:txBody>
          <a:bodyPr/>
          <a:lstStyle/>
          <a:p>
            <a:pPr>
              <a:defRPr/>
            </a:pPr>
            <a:r>
              <a:rPr lang="en-AU" dirty="0"/>
              <a:t>Applications at higher layers are normally based on </a:t>
            </a:r>
            <a:r>
              <a:rPr lang="en-AU" i="1" dirty="0">
                <a:solidFill>
                  <a:srgbClr val="EE1035"/>
                </a:solidFill>
                <a:effectLst>
                  <a:outerShdw blurRad="38100" dist="38100" dir="2700000" algn="tl">
                    <a:srgbClr val="000000"/>
                  </a:outerShdw>
                </a:effectLst>
              </a:rPr>
              <a:t>socket </a:t>
            </a:r>
            <a:r>
              <a:rPr lang="en-AU" dirty="0"/>
              <a:t>communications, therefore security can be achieved with:</a:t>
            </a:r>
          </a:p>
          <a:p>
            <a:pPr lvl="1">
              <a:defRPr/>
            </a:pPr>
            <a:r>
              <a:rPr lang="en-AU" dirty="0"/>
              <a:t>SSL (Secure Socket Layer)</a:t>
            </a:r>
          </a:p>
          <a:p>
            <a:pPr lvl="1">
              <a:defRPr/>
            </a:pPr>
            <a:r>
              <a:rPr lang="en-AU" dirty="0"/>
              <a:t>TLS (Transport Layer Security)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20000"/>
              </a:spcBef>
              <a:buClr>
                <a:schemeClr val="accent1"/>
              </a:buClr>
              <a:buSzPct val="75000"/>
              <a:buFont typeface="Monotype Sorts" pitchFamily="2" charset="2"/>
              <a:buChar char="n"/>
              <a:defRPr sz="3200" b="1">
                <a:solidFill>
                  <a:schemeClr val="bg2"/>
                </a:solidFill>
                <a:latin typeface="Arial" charset="0"/>
              </a:defRPr>
            </a:lvl1pPr>
            <a:lvl2pPr marL="742950" indent="-285750" defTabSz="762000">
              <a:spcBef>
                <a:spcPct val="20000"/>
              </a:spcBef>
              <a:buClr>
                <a:schemeClr val="folHlink"/>
              </a:buClr>
              <a:buSzPct val="100000"/>
              <a:buFont typeface="Monotype Sorts" pitchFamily="2" charset="2"/>
              <a:buChar char="ç"/>
              <a:defRPr sz="2800" b="1">
                <a:solidFill>
                  <a:schemeClr val="bg2"/>
                </a:solidFill>
                <a:latin typeface="Arial" charset="0"/>
              </a:defRPr>
            </a:lvl2pPr>
            <a:lvl3pPr marL="1143000" indent="-228600" defTabSz="762000">
              <a:spcBef>
                <a:spcPct val="20000"/>
              </a:spcBef>
              <a:buClr>
                <a:srgbClr val="FAFD00"/>
              </a:buClr>
              <a:buSzPct val="100000"/>
              <a:buFont typeface="Monotype Sorts" pitchFamily="2" charset="2"/>
              <a:buChar char="l"/>
              <a:defRPr sz="2400" b="1">
                <a:solidFill>
                  <a:schemeClr val="bg2"/>
                </a:solidFill>
                <a:latin typeface="Arial" charset="0"/>
              </a:defRPr>
            </a:lvl3pPr>
            <a:lvl4pPr marL="1600200" indent="-228600" defTabSz="762000">
              <a:spcBef>
                <a:spcPct val="20000"/>
              </a:spcBef>
              <a:buClr>
                <a:srgbClr val="DC0081"/>
              </a:buClr>
              <a:buSzPct val="100000"/>
              <a:buFont typeface="Monotype Sorts" pitchFamily="2" charset="2"/>
              <a:buChar char="¥"/>
              <a:defRPr sz="2000" b="1">
                <a:solidFill>
                  <a:schemeClr val="bg2"/>
                </a:solidFill>
                <a:latin typeface="Arial" charset="0"/>
              </a:defRPr>
            </a:lvl4pPr>
            <a:lvl5pPr marL="2057400" indent="-228600" defTabSz="762000">
              <a:spcBef>
                <a:spcPct val="20000"/>
              </a:spcBef>
              <a:buClr>
                <a:schemeClr val="bg2"/>
              </a:buClr>
              <a:buSzPct val="100000"/>
              <a:buFont typeface="Monotype Sorts" pitchFamily="2" charset="2"/>
              <a:buChar char="s"/>
              <a:defRPr sz="2000" b="1">
                <a:solidFill>
                  <a:schemeClr val="bg2"/>
                </a:solidFill>
                <a:latin typeface="Arial" charset="0"/>
              </a:defRPr>
            </a:lvl5pPr>
            <a:lvl6pPr marL="25146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6pPr>
            <a:lvl7pPr marL="29718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7pPr>
            <a:lvl8pPr marL="34290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8pPr>
            <a:lvl9pPr marL="3886200" indent="-228600" defTabSz="762000" eaLnBrk="0" fontAlgn="base" hangingPunct="0">
              <a:spcBef>
                <a:spcPct val="20000"/>
              </a:spcBef>
              <a:spcAft>
                <a:spcPct val="0"/>
              </a:spcAft>
              <a:buClr>
                <a:schemeClr val="bg2"/>
              </a:buClr>
              <a:buSzPct val="100000"/>
              <a:buFont typeface="Monotype Sorts" pitchFamily="2" charset="2"/>
              <a:buChar char="s"/>
              <a:defRPr sz="2000" b="1">
                <a:solidFill>
                  <a:schemeClr val="bg2"/>
                </a:solidFill>
                <a:latin typeface="Arial" charset="0"/>
              </a:defRPr>
            </a:lvl9pPr>
          </a:lstStyle>
          <a:p>
            <a:pPr>
              <a:spcBef>
                <a:spcPct val="0"/>
              </a:spcBef>
              <a:buClrTx/>
              <a:buSzTx/>
              <a:buFontTx/>
              <a:buNone/>
            </a:pPr>
            <a:fld id="{9C677E29-7C54-4D4D-B9BD-DC7C09233226}" type="slidenum">
              <a:rPr lang="en-AU" altLang="en-US" sz="1000" b="0">
                <a:solidFill>
                  <a:schemeClr val="accent1"/>
                </a:solidFill>
                <a:latin typeface="Times New Roman" pitchFamily="18" charset="0"/>
              </a:rPr>
              <a:pPr>
                <a:spcBef>
                  <a:spcPct val="0"/>
                </a:spcBef>
                <a:buClrTx/>
                <a:buSzTx/>
                <a:buFontTx/>
                <a:buNone/>
              </a:pPr>
              <a:t>25</a:t>
            </a:fld>
            <a:endParaRPr lang="en-AU" altLang="en-US" sz="1400" b="0">
              <a:solidFill>
                <a:schemeClr val="tx1"/>
              </a:solidFill>
              <a:latin typeface="Times New Roman" pitchFamily="18" charset="0"/>
            </a:endParaRPr>
          </a:p>
        </p:txBody>
      </p:sp>
      <p:sp>
        <p:nvSpPr>
          <p:cNvPr id="202754" name="Rectangle 2"/>
          <p:cNvSpPr>
            <a:spLocks noGrp="1" noChangeArrowheads="1"/>
          </p:cNvSpPr>
          <p:nvPr>
            <p:ph type="title"/>
          </p:nvPr>
        </p:nvSpPr>
        <p:spPr>
          <a:xfrm>
            <a:off x="0" y="152400"/>
            <a:ext cx="8348663" cy="838200"/>
          </a:xfrm>
        </p:spPr>
        <p:txBody>
          <a:bodyPr/>
          <a:lstStyle/>
          <a:p>
            <a:pPr>
              <a:defRPr/>
            </a:pPr>
            <a:r>
              <a:rPr lang="en-AU" sz="3200"/>
              <a:t>Can we also implement security at Application Layer?</a:t>
            </a:r>
            <a:endParaRPr lang="en-US" sz="3200"/>
          </a:p>
        </p:txBody>
      </p:sp>
      <p:sp>
        <p:nvSpPr>
          <p:cNvPr id="202755" name="Rectangle 3"/>
          <p:cNvSpPr>
            <a:spLocks noGrp="1" noChangeArrowheads="1"/>
          </p:cNvSpPr>
          <p:nvPr>
            <p:ph type="body" idx="1"/>
          </p:nvPr>
        </p:nvSpPr>
        <p:spPr/>
        <p:txBody>
          <a:bodyPr/>
          <a:lstStyle/>
          <a:p>
            <a:pPr>
              <a:buFont typeface="Monotype Sorts" pitchFamily="2" charset="2"/>
              <a:buNone/>
              <a:defRPr/>
            </a:pPr>
            <a:r>
              <a:rPr lang="en-AU"/>
              <a:t>There are many different applications at The Application Layer -&gt; need different ways to secure each type of applications </a:t>
            </a:r>
          </a:p>
          <a:p>
            <a:pPr>
              <a:defRPr/>
            </a:pPr>
            <a:r>
              <a:rPr lang="en-AU"/>
              <a:t>Secure Mobile Agents </a:t>
            </a:r>
          </a:p>
          <a:p>
            <a:pPr>
              <a:defRPr/>
            </a:pPr>
            <a:r>
              <a:rPr lang="en-AU"/>
              <a:t>Secure Email (PGP, S/MINE), </a:t>
            </a:r>
          </a:p>
          <a:p>
            <a:pPr>
              <a:defRPr/>
            </a:pPr>
            <a:r>
              <a:rPr lang="en-AU"/>
              <a:t>Secure Web (HTTPS)</a:t>
            </a:r>
          </a:p>
          <a:p>
            <a:pPr>
              <a:defRPr/>
            </a:pPr>
            <a:r>
              <a:rPr lang="en-AU"/>
              <a:t>Security with Kerboros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89CBB-5B65-42AC-BDEB-D0BD59A2FB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5F3129-F8BE-4966-A531-920C0CA42C6A}"/>
              </a:ext>
            </a:extLst>
          </p:cNvPr>
          <p:cNvSpPr>
            <a:spLocks noGrp="1"/>
          </p:cNvSpPr>
          <p:nvPr>
            <p:ph idx="1"/>
          </p:nvPr>
        </p:nvSpPr>
        <p:spPr>
          <a:xfrm>
            <a:off x="381000" y="2514600"/>
            <a:ext cx="8077200" cy="2133600"/>
          </a:xfrm>
        </p:spPr>
        <p:txBody>
          <a:bodyPr/>
          <a:lstStyle/>
          <a:p>
            <a:pPr marL="0" indent="0" algn="ctr">
              <a:buNone/>
            </a:pPr>
            <a:r>
              <a:rPr lang="en-US" sz="8000" dirty="0"/>
              <a:t>END</a:t>
            </a:r>
          </a:p>
        </p:txBody>
      </p:sp>
      <p:sp>
        <p:nvSpPr>
          <p:cNvPr id="5" name="Slide Number Placeholder 4">
            <a:extLst>
              <a:ext uri="{FF2B5EF4-FFF2-40B4-BE49-F238E27FC236}">
                <a16:creationId xmlns:a16="http://schemas.microsoft.com/office/drawing/2014/main" id="{2D018C3D-AA49-4EF1-BA1F-B90EB5C22406}"/>
              </a:ext>
            </a:extLst>
          </p:cNvPr>
          <p:cNvSpPr>
            <a:spLocks noGrp="1"/>
          </p:cNvSpPr>
          <p:nvPr>
            <p:ph type="sldNum" sz="quarter" idx="12"/>
          </p:nvPr>
        </p:nvSpPr>
        <p:spPr/>
        <p:txBody>
          <a:bodyPr/>
          <a:lstStyle/>
          <a:p>
            <a:pPr>
              <a:defRPr/>
            </a:pPr>
            <a:fld id="{53C1B05B-2E17-4BDF-AA8E-20A88D4DDC6A}" type="slidenum">
              <a:rPr lang="en-AU" altLang="en-US" smtClean="0"/>
              <a:pPr>
                <a:defRPr/>
              </a:pPr>
              <a:t>26</a:t>
            </a:fld>
            <a:endParaRPr lang="en-AU" altLang="en-US" sz="1400">
              <a:solidFill>
                <a:schemeClr val="tx1"/>
              </a:solidFill>
            </a:endParaRPr>
          </a:p>
        </p:txBody>
      </p:sp>
    </p:spTree>
    <p:extLst>
      <p:ext uri="{BB962C8B-B14F-4D97-AF65-F5344CB8AC3E}">
        <p14:creationId xmlns:p14="http://schemas.microsoft.com/office/powerpoint/2010/main" val="3855926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962F573-DF79-466A-9ED6-0845D5089158}"/>
              </a:ext>
            </a:extLst>
          </p:cNvPr>
          <p:cNvSpPr/>
          <p:nvPr/>
        </p:nvSpPr>
        <p:spPr>
          <a:xfrm>
            <a:off x="353495" y="609600"/>
            <a:ext cx="8315325" cy="923330"/>
          </a:xfrm>
          <a:prstGeom prst="rect">
            <a:avLst/>
          </a:prstGeom>
        </p:spPr>
        <p:txBody>
          <a:bodyPr wrap="square">
            <a:spAutoFit/>
          </a:bodyPr>
          <a:lstStyle/>
          <a:p>
            <a:pPr marL="285750" indent="-285750">
              <a:buFont typeface="Arial" panose="020B0604020202020204" pitchFamily="34" charset="0"/>
              <a:buChar char="•"/>
            </a:pPr>
            <a:r>
              <a:rPr lang="en-US" sz="1800" dirty="0">
                <a:solidFill>
                  <a:srgbClr val="333333"/>
                </a:solidFill>
                <a:latin typeface="Verdana" panose="020B0604030504040204" pitchFamily="34" charset="0"/>
              </a:rPr>
              <a:t>A message is sent from a customer to a stockbroker with instructions for various transactions. Subsequently, the investments lose value and the customer denies sending the message.</a:t>
            </a:r>
            <a:endParaRPr lang="en-US" sz="1800" dirty="0"/>
          </a:p>
        </p:txBody>
      </p:sp>
      <p:sp>
        <p:nvSpPr>
          <p:cNvPr id="4" name="Rectangle 3">
            <a:extLst>
              <a:ext uri="{FF2B5EF4-FFF2-40B4-BE49-F238E27FC236}">
                <a16:creationId xmlns:a16="http://schemas.microsoft.com/office/drawing/2014/main" id="{3650074F-DE06-4D6F-B9C8-53401E969ECC}"/>
              </a:ext>
            </a:extLst>
          </p:cNvPr>
          <p:cNvSpPr/>
          <p:nvPr/>
        </p:nvSpPr>
        <p:spPr>
          <a:xfrm>
            <a:off x="533400" y="2819400"/>
            <a:ext cx="7696200" cy="646331"/>
          </a:xfrm>
          <a:prstGeom prst="rect">
            <a:avLst/>
          </a:prstGeom>
        </p:spPr>
        <p:txBody>
          <a:bodyPr wrap="square">
            <a:spAutoFit/>
          </a:bodyPr>
          <a:lstStyle/>
          <a:p>
            <a:pPr marL="285750" indent="-285750">
              <a:buFont typeface="Arial" panose="020B0604020202020204" pitchFamily="34" charset="0"/>
              <a:buChar char="•"/>
            </a:pPr>
            <a:r>
              <a:rPr lang="en-US" sz="1800" dirty="0">
                <a:solidFill>
                  <a:srgbClr val="333333"/>
                </a:solidFill>
                <a:latin typeface="Verdana" panose="020B0604030504040204" pitchFamily="34" charset="0"/>
              </a:rPr>
              <a:t>A piece of malware that corrupts some of the system files required to “boot” the computer </a:t>
            </a:r>
          </a:p>
        </p:txBody>
      </p:sp>
      <p:sp>
        <p:nvSpPr>
          <p:cNvPr id="5" name="Rectangle 4">
            <a:extLst>
              <a:ext uri="{FF2B5EF4-FFF2-40B4-BE49-F238E27FC236}">
                <a16:creationId xmlns:a16="http://schemas.microsoft.com/office/drawing/2014/main" id="{C4036961-C217-49ED-9CF8-546AB67EFEB5}"/>
              </a:ext>
            </a:extLst>
          </p:cNvPr>
          <p:cNvSpPr/>
          <p:nvPr/>
        </p:nvSpPr>
        <p:spPr>
          <a:xfrm>
            <a:off x="353495" y="4290536"/>
            <a:ext cx="8763000" cy="923330"/>
          </a:xfrm>
          <a:prstGeom prst="rect">
            <a:avLst/>
          </a:prstGeom>
        </p:spPr>
        <p:txBody>
          <a:bodyPr wrap="square">
            <a:spAutoFit/>
          </a:bodyPr>
          <a:lstStyle/>
          <a:p>
            <a:pPr marL="285750" indent="-285750">
              <a:buFont typeface="Arial" panose="020B0604020202020204" pitchFamily="34" charset="0"/>
              <a:buChar char="•"/>
            </a:pPr>
            <a:r>
              <a:rPr lang="en-US" sz="1800" dirty="0"/>
              <a:t>Imagine that you have a website and you sell products on that site. Now imagine that an attacker can shop on your web site and maliciously alter the prices of your products, so that they can buy anything for whatever price they choose. </a:t>
            </a:r>
            <a:endParaRPr lang="ar-SA" sz="1800" dirty="0"/>
          </a:p>
        </p:txBody>
      </p:sp>
    </p:spTree>
    <p:extLst>
      <p:ext uri="{BB962C8B-B14F-4D97-AF65-F5344CB8AC3E}">
        <p14:creationId xmlns:p14="http://schemas.microsoft.com/office/powerpoint/2010/main" val="2790069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 Security Design Principles</a:t>
            </a:r>
          </a:p>
        </p:txBody>
      </p:sp>
      <p:sp>
        <p:nvSpPr>
          <p:cNvPr id="3" name="Content Placeholder 2"/>
          <p:cNvSpPr>
            <a:spLocks noGrp="1"/>
          </p:cNvSpPr>
          <p:nvPr>
            <p:ph sz="half" idx="1"/>
          </p:nvPr>
        </p:nvSpPr>
        <p:spPr>
          <a:xfrm>
            <a:off x="762000" y="2286000"/>
            <a:ext cx="3566160" cy="4303713"/>
          </a:xfrm>
        </p:spPr>
        <p:txBody>
          <a:bodyPr>
            <a:normAutofit/>
          </a:bodyPr>
          <a:lstStyle/>
          <a:p>
            <a:pPr>
              <a:spcBef>
                <a:spcPts val="600"/>
              </a:spcBef>
            </a:pPr>
            <a:r>
              <a:rPr lang="en-US" dirty="0"/>
              <a:t>Economy of mechanism</a:t>
            </a:r>
          </a:p>
          <a:p>
            <a:pPr>
              <a:spcBef>
                <a:spcPts val="600"/>
              </a:spcBef>
            </a:pPr>
            <a:r>
              <a:rPr lang="en-US" dirty="0"/>
              <a:t>Fail-safe defaults</a:t>
            </a:r>
          </a:p>
          <a:p>
            <a:pPr>
              <a:spcBef>
                <a:spcPts val="600"/>
              </a:spcBef>
            </a:pPr>
            <a:r>
              <a:rPr lang="en-US" dirty="0"/>
              <a:t>Complete meditation</a:t>
            </a:r>
          </a:p>
          <a:p>
            <a:pPr>
              <a:spcBef>
                <a:spcPts val="600"/>
              </a:spcBef>
            </a:pPr>
            <a:r>
              <a:rPr lang="en-US" dirty="0"/>
              <a:t>Open design</a:t>
            </a:r>
          </a:p>
          <a:p>
            <a:pPr>
              <a:spcBef>
                <a:spcPts val="600"/>
              </a:spcBef>
            </a:pPr>
            <a:r>
              <a:rPr lang="en-US" dirty="0"/>
              <a:t>Separation of privilege</a:t>
            </a:r>
          </a:p>
          <a:p>
            <a:pPr>
              <a:spcBef>
                <a:spcPts val="600"/>
              </a:spcBef>
            </a:pPr>
            <a:r>
              <a:rPr lang="en-US" dirty="0"/>
              <a:t>Least privilege</a:t>
            </a:r>
          </a:p>
        </p:txBody>
      </p:sp>
      <p:sp>
        <p:nvSpPr>
          <p:cNvPr id="5" name="Content Placeholder 4"/>
          <p:cNvSpPr>
            <a:spLocks noGrp="1"/>
          </p:cNvSpPr>
          <p:nvPr>
            <p:ph sz="half" idx="2"/>
          </p:nvPr>
        </p:nvSpPr>
        <p:spPr>
          <a:xfrm>
            <a:off x="4876800" y="2133600"/>
            <a:ext cx="3566160" cy="4456113"/>
          </a:xfrm>
        </p:spPr>
        <p:txBody>
          <a:bodyPr>
            <a:normAutofit/>
          </a:bodyPr>
          <a:lstStyle/>
          <a:p>
            <a:pPr>
              <a:spcBef>
                <a:spcPts val="600"/>
              </a:spcBef>
            </a:pPr>
            <a:r>
              <a:rPr lang="en-US" dirty="0"/>
              <a:t>Least common mechanism</a:t>
            </a:r>
          </a:p>
          <a:p>
            <a:pPr>
              <a:spcBef>
                <a:spcPts val="600"/>
              </a:spcBef>
            </a:pPr>
            <a:r>
              <a:rPr lang="en-US" dirty="0"/>
              <a:t>Psychological acceptability</a:t>
            </a:r>
          </a:p>
          <a:p>
            <a:pPr>
              <a:spcBef>
                <a:spcPts val="600"/>
              </a:spcBef>
            </a:pPr>
            <a:r>
              <a:rPr lang="en-US" dirty="0"/>
              <a:t>Isolation</a:t>
            </a:r>
          </a:p>
          <a:p>
            <a:pPr>
              <a:spcBef>
                <a:spcPts val="600"/>
              </a:spcBef>
            </a:pPr>
            <a:r>
              <a:rPr lang="en-US" dirty="0"/>
              <a:t>Encapsulation</a:t>
            </a:r>
          </a:p>
          <a:p>
            <a:pPr>
              <a:spcBef>
                <a:spcPts val="600"/>
              </a:spcBef>
            </a:pPr>
            <a:r>
              <a:rPr lang="en-US" dirty="0"/>
              <a:t>Modularity</a:t>
            </a:r>
          </a:p>
          <a:p>
            <a:pPr>
              <a:spcBef>
                <a:spcPts val="600"/>
              </a:spcBef>
            </a:pPr>
            <a:r>
              <a:rPr lang="en-US" dirty="0"/>
              <a:t>Layering</a:t>
            </a:r>
          </a:p>
          <a:p>
            <a:pPr>
              <a:spcBef>
                <a:spcPts val="600"/>
              </a:spcBef>
            </a:pPr>
            <a:r>
              <a:rPr lang="en-US" dirty="0"/>
              <a:t>Least astonishment</a:t>
            </a:r>
          </a:p>
        </p:txBody>
      </p:sp>
      <p:sp>
        <p:nvSpPr>
          <p:cNvPr id="8" name="Footer Placeholder 7"/>
          <p:cNvSpPr>
            <a:spLocks noGrp="1"/>
          </p:cNvSpPr>
          <p:nvPr>
            <p:ph type="ftr" sz="quarter" idx="11"/>
          </p:nvPr>
        </p:nvSpPr>
        <p:spPr>
          <a:xfrm>
            <a:off x="152400" y="6492875"/>
            <a:ext cx="5876925" cy="365125"/>
          </a:xfrm>
        </p:spPr>
        <p:txBody>
          <a:bodyPr/>
          <a:lstStyle/>
          <a:p>
            <a:pPr>
              <a:defRPr/>
            </a:pPr>
            <a:r>
              <a:rPr lang="en-US" sz="900" dirty="0"/>
              <a:t>© 2017 Pearson Education, Ltd., All rights reserved.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39688"/>
            <a:ext cx="9143999" cy="1412875"/>
          </a:xfrm>
        </p:spPr>
        <p:txBody>
          <a:bodyPr/>
          <a:lstStyle/>
          <a:p>
            <a:r>
              <a:rPr lang="en-US" sz="4000" dirty="0"/>
              <a:t>Fundamental Security Design Principles</a:t>
            </a:r>
          </a:p>
        </p:txBody>
      </p:sp>
      <p:sp>
        <p:nvSpPr>
          <p:cNvPr id="6" name="Text Placeholder 5"/>
          <p:cNvSpPr>
            <a:spLocks noGrp="1"/>
          </p:cNvSpPr>
          <p:nvPr>
            <p:ph type="body" idx="1"/>
          </p:nvPr>
        </p:nvSpPr>
        <p:spPr/>
        <p:txBody>
          <a:bodyPr/>
          <a:lstStyle/>
          <a:p>
            <a:r>
              <a:rPr lang="en-US" sz="2400" b="1" dirty="0"/>
              <a:t>Economy of mechanism</a:t>
            </a:r>
          </a:p>
        </p:txBody>
      </p:sp>
      <p:sp>
        <p:nvSpPr>
          <p:cNvPr id="7" name="Content Placeholder 6"/>
          <p:cNvSpPr>
            <a:spLocks noGrp="1"/>
          </p:cNvSpPr>
          <p:nvPr>
            <p:ph sz="half" idx="2"/>
          </p:nvPr>
        </p:nvSpPr>
        <p:spPr>
          <a:xfrm>
            <a:off x="777240" y="2590799"/>
            <a:ext cx="3566160" cy="3886201"/>
          </a:xfrm>
        </p:spPr>
        <p:txBody>
          <a:bodyPr>
            <a:normAutofit fontScale="77500" lnSpcReduction="20000"/>
          </a:bodyPr>
          <a:lstStyle/>
          <a:p>
            <a:r>
              <a:rPr lang="en-US" dirty="0"/>
              <a:t>Means that the design of security measures embodied in both hardware and software should be as simple and small as possible</a:t>
            </a:r>
          </a:p>
          <a:p>
            <a:r>
              <a:rPr lang="en-US" dirty="0"/>
              <a:t>Relatively simple, small design is easier to test and verify thoroughly</a:t>
            </a:r>
          </a:p>
          <a:p>
            <a:r>
              <a:rPr lang="en-US" dirty="0"/>
              <a:t>With a complex design, there are many more opportunities for an adversary to discover subtle weaknesses to exploit that may be difficult to spot ahead of time</a:t>
            </a:r>
          </a:p>
        </p:txBody>
      </p:sp>
      <p:sp>
        <p:nvSpPr>
          <p:cNvPr id="8" name="Text Placeholder 7"/>
          <p:cNvSpPr>
            <a:spLocks noGrp="1"/>
          </p:cNvSpPr>
          <p:nvPr>
            <p:ph type="body" sz="quarter" idx="3"/>
          </p:nvPr>
        </p:nvSpPr>
        <p:spPr/>
        <p:txBody>
          <a:bodyPr/>
          <a:lstStyle/>
          <a:p>
            <a:r>
              <a:rPr lang="en-US" sz="2400" b="1" dirty="0"/>
              <a:t>Fail-safe defaults</a:t>
            </a:r>
          </a:p>
        </p:txBody>
      </p:sp>
      <p:sp>
        <p:nvSpPr>
          <p:cNvPr id="9" name="Content Placeholder 8"/>
          <p:cNvSpPr>
            <a:spLocks noGrp="1"/>
          </p:cNvSpPr>
          <p:nvPr>
            <p:ph sz="quarter" idx="4"/>
          </p:nvPr>
        </p:nvSpPr>
        <p:spPr/>
        <p:txBody>
          <a:bodyPr>
            <a:normAutofit fontScale="77500" lnSpcReduction="20000"/>
          </a:bodyPr>
          <a:lstStyle/>
          <a:p>
            <a:r>
              <a:rPr lang="en-US" dirty="0"/>
              <a:t>Means that access decisions should be based on permission rather than exclusion</a:t>
            </a:r>
          </a:p>
          <a:p>
            <a:r>
              <a:rPr lang="en-US" dirty="0"/>
              <a:t>The default situation is lack of access, and the protection scheme identifies conditions under which access is permitted</a:t>
            </a:r>
          </a:p>
          <a:p>
            <a:r>
              <a:rPr lang="en-US" dirty="0"/>
              <a:t>Most file access systems and virtually all protected services on client/server use fail-safe defaults</a:t>
            </a:r>
          </a:p>
        </p:txBody>
      </p:sp>
      <p:sp>
        <p:nvSpPr>
          <p:cNvPr id="10" name="Footer Placeholder 9"/>
          <p:cNvSpPr>
            <a:spLocks noGrp="1"/>
          </p:cNvSpPr>
          <p:nvPr>
            <p:ph type="ftr" sz="quarter" idx="11"/>
          </p:nvPr>
        </p:nvSpPr>
        <p:spPr>
          <a:xfrm>
            <a:off x="0" y="6492875"/>
            <a:ext cx="7096125" cy="365125"/>
          </a:xfrm>
        </p:spPr>
        <p:txBody>
          <a:bodyPr/>
          <a:lstStyle/>
          <a:p>
            <a:pPr>
              <a:defRPr/>
            </a:pPr>
            <a:r>
              <a:rPr lang="en-US" sz="900" dirty="0"/>
              <a:t>© 2017 Pearson Education, Ltd., All rights reserved.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 Surfaces</a:t>
            </a:r>
          </a:p>
        </p:txBody>
      </p:sp>
      <p:sp>
        <p:nvSpPr>
          <p:cNvPr id="3" name="Content Placeholder 2"/>
          <p:cNvSpPr>
            <a:spLocks noGrp="1"/>
          </p:cNvSpPr>
          <p:nvPr>
            <p:ph idx="1"/>
          </p:nvPr>
        </p:nvSpPr>
        <p:spPr/>
        <p:txBody>
          <a:bodyPr>
            <a:normAutofit fontScale="85000" lnSpcReduction="20000"/>
          </a:bodyPr>
          <a:lstStyle/>
          <a:p>
            <a:r>
              <a:rPr lang="en-US" dirty="0"/>
              <a:t>An attack surface consists of the reachable and exploitable vulnerabilities in a system</a:t>
            </a:r>
          </a:p>
          <a:p>
            <a:r>
              <a:rPr lang="en-US" dirty="0"/>
              <a:t>Examples:</a:t>
            </a:r>
          </a:p>
          <a:p>
            <a:pPr lvl="1"/>
            <a:r>
              <a:rPr lang="en-US" dirty="0"/>
              <a:t>Open ports on outward facing Web and other servers, and code listening on those ports</a:t>
            </a:r>
          </a:p>
          <a:p>
            <a:pPr lvl="1"/>
            <a:r>
              <a:rPr lang="en-US" dirty="0"/>
              <a:t>Services available on the inside of a firewall</a:t>
            </a:r>
          </a:p>
          <a:p>
            <a:pPr lvl="1"/>
            <a:r>
              <a:rPr lang="en-US" dirty="0"/>
              <a:t>Code that processes incoming data, email, XML, office documents, and industry-specific custom data exchange formats</a:t>
            </a:r>
          </a:p>
          <a:p>
            <a:pPr lvl="1"/>
            <a:r>
              <a:rPr lang="en-US" dirty="0"/>
              <a:t>Interfaces, SQL, and Web forms</a:t>
            </a:r>
          </a:p>
          <a:p>
            <a:pPr lvl="1"/>
            <a:r>
              <a:rPr lang="en-US" dirty="0"/>
              <a:t>An employee with access to sensitive information vulnerable to a social engineering attack</a:t>
            </a:r>
          </a:p>
        </p:txBody>
      </p:sp>
      <p:sp>
        <p:nvSpPr>
          <p:cNvPr id="4" name="Footer Placeholder 3"/>
          <p:cNvSpPr>
            <a:spLocks noGrp="1"/>
          </p:cNvSpPr>
          <p:nvPr>
            <p:ph type="ftr" sz="quarter" idx="11"/>
          </p:nvPr>
        </p:nvSpPr>
        <p:spPr>
          <a:xfrm>
            <a:off x="371474" y="6356350"/>
            <a:ext cx="5724525" cy="365125"/>
          </a:xfrm>
        </p:spPr>
        <p:txBody>
          <a:bodyPr/>
          <a:lstStyle/>
          <a:p>
            <a:pPr>
              <a:defRPr/>
            </a:pPr>
            <a:r>
              <a:rPr lang="en-US" sz="900" dirty="0"/>
              <a:t>© 2017 Pearson Education, Ltd., All rights reserved.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a:t>Attack Surface Categories</a:t>
            </a:r>
          </a:p>
        </p:txBody>
      </p:sp>
      <p:sp>
        <p:nvSpPr>
          <p:cNvPr id="3" name="Content Placeholder 2"/>
          <p:cNvSpPr>
            <a:spLocks noGrp="1"/>
          </p:cNvSpPr>
          <p:nvPr>
            <p:ph idx="1"/>
          </p:nvPr>
        </p:nvSpPr>
        <p:spPr>
          <a:xfrm>
            <a:off x="838200" y="1828800"/>
            <a:ext cx="7570787" cy="4289425"/>
          </a:xfrm>
        </p:spPr>
        <p:txBody>
          <a:bodyPr>
            <a:normAutofit lnSpcReduction="10000"/>
          </a:bodyPr>
          <a:lstStyle/>
          <a:p>
            <a:r>
              <a:rPr lang="en-US" dirty="0"/>
              <a:t>Network attack surface</a:t>
            </a:r>
          </a:p>
          <a:p>
            <a:pPr lvl="1"/>
            <a:r>
              <a:rPr lang="en-US" dirty="0"/>
              <a:t>Refers to vulnerabilities over an enterprise network, wide-area network, or the Internet</a:t>
            </a:r>
          </a:p>
          <a:p>
            <a:r>
              <a:rPr lang="en-US" dirty="0"/>
              <a:t>Software attack surface</a:t>
            </a:r>
          </a:p>
          <a:p>
            <a:pPr lvl="1"/>
            <a:r>
              <a:rPr lang="en-US" dirty="0"/>
              <a:t>Refers to vulnerabilities in application, utility, or operating system code</a:t>
            </a:r>
          </a:p>
          <a:p>
            <a:r>
              <a:rPr lang="en-US" dirty="0"/>
              <a:t>Human attack surface</a:t>
            </a:r>
          </a:p>
          <a:p>
            <a:pPr lvl="1"/>
            <a:r>
              <a:rPr lang="en-US" dirty="0"/>
              <a:t>Refers to vulnerabilities created by personnel or outsiders</a:t>
            </a:r>
          </a:p>
        </p:txBody>
      </p:sp>
      <p:sp>
        <p:nvSpPr>
          <p:cNvPr id="4" name="Footer Placeholder 3"/>
          <p:cNvSpPr>
            <a:spLocks noGrp="1"/>
          </p:cNvSpPr>
          <p:nvPr>
            <p:ph type="ftr" sz="quarter" idx="11"/>
          </p:nvPr>
        </p:nvSpPr>
        <p:spPr>
          <a:xfrm>
            <a:off x="371474" y="6356350"/>
            <a:ext cx="6562725" cy="365125"/>
          </a:xfrm>
        </p:spPr>
        <p:txBody>
          <a:bodyPr/>
          <a:lstStyle/>
          <a:p>
            <a:pPr>
              <a:defRPr/>
            </a:pPr>
            <a:r>
              <a:rPr lang="en-US" sz="900" dirty="0"/>
              <a:t>© 2017 Pearson Education, Ltd., All rights reserved.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0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0588" t="20909" r="11765" b="16364"/>
              <a:stretch>
                <a:fillRect/>
              </a:stretch>
            </p:blipFill>
          </mc:Choice>
          <mc:Fallback>
            <p:blipFill>
              <a:blip r:embed="rId4"/>
              <a:srcRect l="10588" t="20909" r="11765" b="16364"/>
              <a:stretch>
                <a:fillRect/>
              </a:stretch>
            </p:blipFill>
          </mc:Fallback>
        </mc:AlternateContent>
        <p:spPr>
          <a:xfrm>
            <a:off x="1219200" y="-304800"/>
            <a:ext cx="6675730" cy="6979238"/>
          </a:xfrm>
          <a:prstGeom prst="rect">
            <a:avLst/>
          </a:prstGeom>
        </p:spPr>
      </p:pic>
      <p:sp>
        <p:nvSpPr>
          <p:cNvPr id="22" name="TextBox 21"/>
          <p:cNvSpPr txBox="1"/>
          <p:nvPr/>
        </p:nvSpPr>
        <p:spPr>
          <a:xfrm>
            <a:off x="0" y="0"/>
            <a:ext cx="1447800" cy="6858000"/>
          </a:xfrm>
          <a:prstGeom prst="rect">
            <a:avLst/>
          </a:prstGeom>
          <a:solidFill>
            <a:schemeClr val="bg2"/>
          </a:solidFill>
        </p:spPr>
        <p:txBody>
          <a:bodyPr wrap="square" rtlCol="0">
            <a:spAutoFit/>
          </a:bodyPr>
          <a:lstStyle/>
          <a:p>
            <a:endParaRPr lang="en-US" dirty="0"/>
          </a:p>
        </p:txBody>
      </p:sp>
      <p:sp>
        <p:nvSpPr>
          <p:cNvPr id="23" name="TextBox 22"/>
          <p:cNvSpPr txBox="1"/>
          <p:nvPr/>
        </p:nvSpPr>
        <p:spPr>
          <a:xfrm>
            <a:off x="7696200" y="0"/>
            <a:ext cx="1447800" cy="6858000"/>
          </a:xfrm>
          <a:prstGeom prst="rect">
            <a:avLst/>
          </a:prstGeom>
          <a:solidFill>
            <a:schemeClr val="bg2"/>
          </a:solidFill>
        </p:spPr>
        <p:txBody>
          <a:bodyPr wrap="square" rtlCol="0">
            <a:spAutoFit/>
          </a:bodyPr>
          <a:lstStyle/>
          <a:p>
            <a:endParaRPr lang="en-US" dirty="0"/>
          </a:p>
        </p:txBody>
      </p:sp>
      <p:sp>
        <p:nvSpPr>
          <p:cNvPr id="24" name="Footer Placeholder 23"/>
          <p:cNvSpPr>
            <a:spLocks noGrp="1"/>
          </p:cNvSpPr>
          <p:nvPr>
            <p:ph type="ftr" sz="quarter" idx="11"/>
          </p:nvPr>
        </p:nvSpPr>
        <p:spPr>
          <a:xfrm>
            <a:off x="457200" y="6492875"/>
            <a:ext cx="7019925" cy="365125"/>
          </a:xfrm>
        </p:spPr>
        <p:txBody>
          <a:bodyPr/>
          <a:lstStyle/>
          <a:p>
            <a:pPr>
              <a:defRPr/>
            </a:pPr>
            <a:r>
              <a:rPr lang="en-US" dirty="0"/>
              <a:t>© 2017 Pearson Education, Ltd., All rights reserved.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 Tree</a:t>
            </a:r>
          </a:p>
        </p:txBody>
      </p:sp>
      <p:sp>
        <p:nvSpPr>
          <p:cNvPr id="3" name="Content Placeholder 2"/>
          <p:cNvSpPr>
            <a:spLocks noGrp="1"/>
          </p:cNvSpPr>
          <p:nvPr>
            <p:ph idx="1"/>
          </p:nvPr>
        </p:nvSpPr>
        <p:spPr>
          <a:xfrm>
            <a:off x="838200" y="1752600"/>
            <a:ext cx="7570787" cy="4867275"/>
          </a:xfrm>
        </p:spPr>
        <p:txBody>
          <a:bodyPr>
            <a:normAutofit fontScale="85000" lnSpcReduction="20000"/>
          </a:bodyPr>
          <a:lstStyle/>
          <a:p>
            <a:r>
              <a:rPr lang="en-US" dirty="0"/>
              <a:t>A branching, hierarchical data structure that represents a set of potential techniques for exploiting security vulnerabilities</a:t>
            </a:r>
          </a:p>
          <a:p>
            <a:r>
              <a:rPr lang="en-US" dirty="0"/>
              <a:t>The security incident that is the goal of the attack is represented as the root node of the tree, and the ways that an attacker could reach that goal are represented as branches and </a:t>
            </a:r>
            <a:r>
              <a:rPr lang="en-US" dirty="0" err="1"/>
              <a:t>subnodes</a:t>
            </a:r>
            <a:r>
              <a:rPr lang="en-US" dirty="0"/>
              <a:t> of the tree</a:t>
            </a:r>
          </a:p>
          <a:p>
            <a:r>
              <a:rPr lang="en-US" dirty="0"/>
              <a:t>The final nodes on the paths outward from the root, (leaf nodes), represent different ways to initiate an attack</a:t>
            </a:r>
          </a:p>
          <a:p>
            <a:r>
              <a:rPr lang="en-US" dirty="0"/>
              <a:t>The motivation for the use of attack trees is to effectively exploit the information available on attack patterns</a:t>
            </a:r>
          </a:p>
          <a:p>
            <a:endParaRPr lang="en-US" dirty="0"/>
          </a:p>
        </p:txBody>
      </p:sp>
      <p:sp>
        <p:nvSpPr>
          <p:cNvPr id="4" name="Footer Placeholder 3"/>
          <p:cNvSpPr>
            <a:spLocks noGrp="1"/>
          </p:cNvSpPr>
          <p:nvPr>
            <p:ph type="ftr" sz="quarter" idx="11"/>
          </p:nvPr>
        </p:nvSpPr>
        <p:spPr>
          <a:xfrm>
            <a:off x="381000" y="6492875"/>
            <a:ext cx="7248525" cy="365125"/>
          </a:xfrm>
        </p:spPr>
        <p:txBody>
          <a:bodyPr/>
          <a:lstStyle/>
          <a:p>
            <a:pPr>
              <a:defRPr/>
            </a:pPr>
            <a:r>
              <a:rPr lang="en-US" sz="900" dirty="0"/>
              <a:t>© 2017 Pearson Education, Ltd., All rights reserved.</a:t>
            </a:r>
            <a:endParaRPr lang="en-US" dirty="0"/>
          </a:p>
        </p:txBody>
      </p:sp>
    </p:spTree>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Infusion.thmx</Template>
  <TotalTime>21667</TotalTime>
  <Words>4770</Words>
  <Application>Microsoft Office PowerPoint</Application>
  <PresentationFormat>On-screen Show (4:3)</PresentationFormat>
  <Paragraphs>555</Paragraphs>
  <Slides>26</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Aharoni</vt:lpstr>
      <vt:lpstr>Arial</vt:lpstr>
      <vt:lpstr>Candara</vt:lpstr>
      <vt:lpstr>Courier New</vt:lpstr>
      <vt:lpstr>Mistral</vt:lpstr>
      <vt:lpstr>Monotype Sorts</vt:lpstr>
      <vt:lpstr>Tahoma</vt:lpstr>
      <vt:lpstr>Times New Roman</vt:lpstr>
      <vt:lpstr>Verdana</vt:lpstr>
      <vt:lpstr>Wingdings</vt:lpstr>
      <vt:lpstr>Infusion</vt:lpstr>
      <vt:lpstr>PowerPoint Presentation</vt:lpstr>
      <vt:lpstr>PowerPoint Presentation</vt:lpstr>
      <vt:lpstr>PowerPoint Presentation</vt:lpstr>
      <vt:lpstr>Fundamental Security Design Principles</vt:lpstr>
      <vt:lpstr>Fundamental Security Design Principles</vt:lpstr>
      <vt:lpstr>Attack Surfaces</vt:lpstr>
      <vt:lpstr>Attack Surface Categories</vt:lpstr>
      <vt:lpstr>PowerPoint Presentation</vt:lpstr>
      <vt:lpstr>Attack Tree</vt:lpstr>
      <vt:lpstr>PowerPoint Presentation</vt:lpstr>
      <vt:lpstr>PowerPoint Presentation</vt:lpstr>
      <vt:lpstr>Model for Network Security</vt:lpstr>
      <vt:lpstr>Network Access Security Model</vt:lpstr>
      <vt:lpstr>Standards</vt:lpstr>
      <vt:lpstr>Layering :Network Communication OSI Reference Model</vt:lpstr>
      <vt:lpstr>Layering: Internet TCP/IP Model</vt:lpstr>
      <vt:lpstr>Without Layering</vt:lpstr>
      <vt:lpstr>With Layering</vt:lpstr>
      <vt:lpstr>Generic Message Format</vt:lpstr>
      <vt:lpstr>TCP/IP (e.g)</vt:lpstr>
      <vt:lpstr>PowerPoint Presentation</vt:lpstr>
      <vt:lpstr>TCP/IP &amp; Possible Security Enhancement</vt:lpstr>
      <vt:lpstr>Why deploy Security at IP Layer?</vt:lpstr>
      <vt:lpstr>Why deploy security at Transport Layer?</vt:lpstr>
      <vt:lpstr>Can we also implement security at Application Layer?</vt:lpstr>
      <vt:lpstr>PowerPoint Presentation</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dc:subject>
  <dc:creator>Dr Lawrie Brown</dc:creator>
  <cp:keywords/>
  <dc:description/>
  <cp:lastModifiedBy>Malek Alsmadi</cp:lastModifiedBy>
  <cp:revision>90</cp:revision>
  <cp:lastPrinted>2005-09-02T04:15:44Z</cp:lastPrinted>
  <dcterms:created xsi:type="dcterms:W3CDTF">2016-03-13T02:07:27Z</dcterms:created>
  <dcterms:modified xsi:type="dcterms:W3CDTF">2022-01-12T16:26:09Z</dcterms:modified>
  <cp:category/>
</cp:coreProperties>
</file>