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ink/ink9.xml" ContentType="application/inkml+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ink/ink11.xml" ContentType="application/inkml+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ink/ink13.xml" ContentType="application/inkml+xml"/>
  <Override PartName="/ppt/notesSlides/notesSlide16.xml" ContentType="application/vnd.openxmlformats-officedocument.presentationml.notesSlide+xml"/>
  <Override PartName="/ppt/ink/ink14.xml" ContentType="application/inkml+xml"/>
  <Override PartName="/ppt/notesSlides/notesSlide17.xml" ContentType="application/vnd.openxmlformats-officedocument.presentationml.notesSlide+xml"/>
  <Override PartName="/ppt/ink/ink15.xml" ContentType="application/inkml+xml"/>
  <Override PartName="/ppt/notesSlides/notesSlide18.xml" ContentType="application/vnd.openxmlformats-officedocument.presentationml.notesSlide+xml"/>
  <Override PartName="/ppt/ink/ink16.xml" ContentType="application/inkml+xml"/>
  <Override PartName="/ppt/notesSlides/notesSlide19.xml" ContentType="application/vnd.openxmlformats-officedocument.presentationml.notesSlide+xml"/>
  <Override PartName="/ppt/ink/ink17.xml" ContentType="application/inkml+xml"/>
  <Override PartName="/ppt/notesSlides/notesSlide20.xml" ContentType="application/vnd.openxmlformats-officedocument.presentationml.notesSlide+xml"/>
  <Override PartName="/ppt/ink/ink18.xml" ContentType="application/inkml+xml"/>
  <Override PartName="/ppt/notesSlides/notesSlide21.xml" ContentType="application/vnd.openxmlformats-officedocument.presentationml.notesSlide+xml"/>
  <Override PartName="/ppt/ink/ink19.xml" ContentType="application/inkml+xml"/>
  <Override PartName="/ppt/notesSlides/notesSlide22.xml" ContentType="application/vnd.openxmlformats-officedocument.presentationml.notesSlide+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4" r:id="rId18"/>
    <p:sldId id="275" r:id="rId19"/>
    <p:sldId id="276" r:id="rId20"/>
    <p:sldId id="277"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59" autoAdjust="0"/>
  </p:normalViewPr>
  <p:slideViewPr>
    <p:cSldViewPr snapToGrid="0">
      <p:cViewPr varScale="1">
        <p:scale>
          <a:sx n="91" d="100"/>
          <a:sy n="91" d="100"/>
        </p:scale>
        <p:origin x="12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0T18:43:42.314"/>
    </inkml:context>
    <inkml:brush xml:id="br0">
      <inkml:brushProperty name="width" value="0.05" units="cm"/>
      <inkml:brushProperty name="height" value="0.05" units="cm"/>
      <inkml:brushProperty name="color" value="#CC0066"/>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4FC2C-52CE-46E3-9ED6-C780E35FA722}" type="datetimeFigureOut">
              <a:rPr lang="en-CA" smtClean="0"/>
              <a:t>2023-03-29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ECE01-BA26-4AB4-9BFD-0DED85B459F8}" type="slidenum">
              <a:rPr lang="en-CA" smtClean="0"/>
              <a:t>‹#›</a:t>
            </a:fld>
            <a:endParaRPr lang="en-CA"/>
          </a:p>
        </p:txBody>
      </p:sp>
    </p:spTree>
    <p:extLst>
      <p:ext uri="{BB962C8B-B14F-4D97-AF65-F5344CB8AC3E}">
        <p14:creationId xmlns:p14="http://schemas.microsoft.com/office/powerpoint/2010/main" val="143556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Image source: Walled city of </a:t>
            </a:r>
            <a:r>
              <a:rPr lang="en-US" dirty="0" err="1"/>
              <a:t>Mayap</a:t>
            </a:r>
            <a:r>
              <a:rPr lang="en-CA" b="0" dirty="0"/>
              <a:t>á</a:t>
            </a:r>
            <a:r>
              <a:rPr lang="en-US" dirty="0"/>
              <a:t>n, digital photograph, Yucatan, accessed March 22, 2023 &lt;https://yucatan.travel/en/archeological-area/mayapan/&gt;</a:t>
            </a:r>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a:t>
            </a:fld>
            <a:endParaRPr lang="en-CA"/>
          </a:p>
        </p:txBody>
      </p:sp>
    </p:spTree>
    <p:extLst>
      <p:ext uri="{BB962C8B-B14F-4D97-AF65-F5344CB8AC3E}">
        <p14:creationId xmlns:p14="http://schemas.microsoft.com/office/powerpoint/2010/main" val="27024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pPr lvl="1"/>
            <a:endParaRPr lang="en-US" dirty="0"/>
          </a:p>
          <a:p>
            <a:pPr lvl="1"/>
            <a:r>
              <a:rPr lang="en-US" dirty="0"/>
              <a:t>Jacob, G. (2023). </a:t>
            </a:r>
            <a:r>
              <a:rPr lang="en-US" i="1" dirty="0"/>
              <a:t>Annotated bibliography. </a:t>
            </a:r>
            <a:r>
              <a:rPr lang="en-US" i="0" dirty="0"/>
              <a:t>https://www.dropbox.com/s/lqleovu77hsa0zd/AnnotatedBibliography.pdf?dl=0</a:t>
            </a:r>
            <a:endParaRPr lang="en-CA" i="0" dirty="0"/>
          </a:p>
          <a:p>
            <a:pPr lvl="1"/>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10</a:t>
            </a:fld>
            <a:endParaRPr lang="en-CA"/>
          </a:p>
        </p:txBody>
      </p:sp>
    </p:spTree>
    <p:extLst>
      <p:ext uri="{BB962C8B-B14F-4D97-AF65-F5344CB8AC3E}">
        <p14:creationId xmlns:p14="http://schemas.microsoft.com/office/powerpoint/2010/main" val="3245924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References: </a:t>
            </a:r>
          </a:p>
          <a:p>
            <a:r>
              <a:rPr lang="en-CA" dirty="0"/>
              <a:t>	Picture of crops: https://www.wallpaperflare.com/maine-potato-field-agriculture-crop-landscape-plant-food-and-drink-wallpaper-wbzzc</a:t>
            </a:r>
          </a:p>
          <a:p>
            <a:endParaRPr lang="en-CA" dirty="0"/>
          </a:p>
          <a:p>
            <a:r>
              <a:rPr lang="en-CA"/>
              <a:t>Maya </a:t>
            </a:r>
            <a:r>
              <a:rPr lang="en-CA" dirty="0"/>
              <a:t>social structure picture: http://www.historyshistories.com/the-maya.html</a:t>
            </a:r>
          </a:p>
          <a:p>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11</a:t>
            </a:fld>
            <a:endParaRPr lang="en-CA"/>
          </a:p>
        </p:txBody>
      </p:sp>
    </p:spTree>
    <p:extLst>
      <p:ext uri="{BB962C8B-B14F-4D97-AF65-F5344CB8AC3E}">
        <p14:creationId xmlns:p14="http://schemas.microsoft.com/office/powerpoint/2010/main" val="212872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12</a:t>
            </a:fld>
            <a:endParaRPr lang="en-CA"/>
          </a:p>
        </p:txBody>
      </p:sp>
    </p:spTree>
    <p:extLst>
      <p:ext uri="{BB962C8B-B14F-4D97-AF65-F5344CB8AC3E}">
        <p14:creationId xmlns:p14="http://schemas.microsoft.com/office/powerpoint/2010/main" val="3192722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pPr lvl="1"/>
            <a:endParaRPr lang="en-CA" dirty="0"/>
          </a:p>
          <a:p>
            <a:pPr lvl="1"/>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13</a:t>
            </a:fld>
            <a:endParaRPr lang="en-CA"/>
          </a:p>
        </p:txBody>
      </p:sp>
    </p:spTree>
    <p:extLst>
      <p:ext uri="{BB962C8B-B14F-4D97-AF65-F5344CB8AC3E}">
        <p14:creationId xmlns:p14="http://schemas.microsoft.com/office/powerpoint/2010/main" val="1310936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pPr lvl="1"/>
            <a:endParaRPr lang="en-CA" dirty="0"/>
          </a:p>
          <a:p>
            <a:pPr lvl="1"/>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14</a:t>
            </a:fld>
            <a:endParaRPr lang="en-CA"/>
          </a:p>
        </p:txBody>
      </p:sp>
    </p:spTree>
    <p:extLst>
      <p:ext uri="{BB962C8B-B14F-4D97-AF65-F5344CB8AC3E}">
        <p14:creationId xmlns:p14="http://schemas.microsoft.com/office/powerpoint/2010/main" val="50555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picture: http://www.historyshistories.com/the-maya.html</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Maya social structure information: http://www.historyshistories.com/maya-society.html</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15</a:t>
            </a:fld>
            <a:endParaRPr lang="en-CA"/>
          </a:p>
        </p:txBody>
      </p:sp>
    </p:spTree>
    <p:extLst>
      <p:ext uri="{BB962C8B-B14F-4D97-AF65-F5344CB8AC3E}">
        <p14:creationId xmlns:p14="http://schemas.microsoft.com/office/powerpoint/2010/main" val="2533443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CA" dirty="0"/>
              <a:t>Image source: Dry section of desert, digital image, accessed March 23, 2023 &lt;</a:t>
            </a:r>
            <a:r>
              <a:rPr lang="en-US" dirty="0"/>
              <a:t>https://www.insider.com/maya-civilization-fall-droughts-climate-change-mexico-2016-6</a:t>
            </a:r>
            <a:r>
              <a:rPr lang="en-CA" dirty="0"/>
              <a:t>&gt;</a:t>
            </a:r>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16</a:t>
            </a:fld>
            <a:endParaRPr lang="en-CA"/>
          </a:p>
        </p:txBody>
      </p:sp>
    </p:spTree>
    <p:extLst>
      <p:ext uri="{BB962C8B-B14F-4D97-AF65-F5344CB8AC3E}">
        <p14:creationId xmlns:p14="http://schemas.microsoft.com/office/powerpoint/2010/main" val="172778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	</a:t>
            </a:r>
          </a:p>
          <a:p>
            <a:pPr>
              <a:lnSpc>
                <a:spcPct val="200000"/>
              </a:lnSpc>
            </a:pPr>
            <a:r>
              <a:rPr lang="en-CA" dirty="0"/>
              <a:t>		</a:t>
            </a:r>
            <a:r>
              <a:rPr lang="en-US" dirty="0">
                <a:effectLst/>
                <a:latin typeface="Arial" panose="020B0604020202020204" pitchFamily="34" charset="0"/>
              </a:rPr>
              <a:t>Zeitlin, R. N. (1984). Archeology and volcanism in Central America. Science, 226, 163+. https://link-gale-com.ezproxy.lakeheadu.ca/apps/doc/A3472821/AONE?u=ocul_lakehead&amp;sid=bookmark-	</a:t>
            </a:r>
            <a:r>
              <a:rPr lang="en-US" dirty="0" err="1">
                <a:effectLst/>
                <a:latin typeface="Arial" panose="020B0604020202020204" pitchFamily="34" charset="0"/>
              </a:rPr>
              <a:t>AONE&amp;xid</a:t>
            </a:r>
            <a:r>
              <a:rPr lang="en-US" dirty="0">
                <a:effectLst/>
                <a:latin typeface="Arial" panose="020B0604020202020204" pitchFamily="34" charset="0"/>
              </a:rPr>
              <a:t>=49347507</a:t>
            </a:r>
          </a:p>
          <a:p>
            <a:pPr>
              <a:lnSpc>
                <a:spcPct val="200000"/>
              </a:lnSpc>
            </a:pPr>
            <a:endParaRPr lang="en-CA" dirty="0">
              <a:effectLst/>
              <a:latin typeface="Times New Roman" panose="02020603050405020304" pitchFamily="18" charset="0"/>
            </a:endParaRPr>
          </a:p>
          <a:p>
            <a:pPr>
              <a:lnSpc>
                <a:spcPct val="200000"/>
              </a:lnSpc>
            </a:pPr>
            <a:r>
              <a:rPr lang="en-CA" dirty="0">
                <a:effectLst/>
                <a:latin typeface="Times New Roman" panose="02020603050405020304" pitchFamily="18" charset="0"/>
              </a:rPr>
              <a:t>		Demarest, A. A,. (n.d.)  The Collapse of The Classic Maya Kingdoms of the Southwestern </a:t>
            </a:r>
            <a:r>
              <a:rPr lang="en-US" dirty="0">
                <a:effectLst/>
                <a:latin typeface="Times New Roman" panose="02020603050405020304" pitchFamily="18" charset="0"/>
              </a:rPr>
              <a:t>Petén: Implications for the End of Classic Maya Civilization.</a:t>
            </a:r>
            <a:r>
              <a:rPr lang="en-US" i="1" dirty="0">
                <a:effectLst/>
                <a:latin typeface="Times New Roman" panose="02020603050405020304" pitchFamily="18" charset="0"/>
              </a:rPr>
              <a:t> </a:t>
            </a:r>
            <a:r>
              <a:rPr lang="en-US" i="0" dirty="0">
                <a:effectLst/>
                <a:latin typeface="Times New Roman" panose="02020603050405020304" pitchFamily="18" charset="0"/>
              </a:rPr>
              <a:t>Vanderbilt University. 	</a:t>
            </a:r>
            <a:r>
              <a:rPr lang="en-CA" dirty="0"/>
              <a:t>https://www.mesoweb.com/publications/MMS/2_Demarest.pdf</a:t>
            </a:r>
          </a:p>
        </p:txBody>
      </p:sp>
      <p:sp>
        <p:nvSpPr>
          <p:cNvPr id="4" name="Slide Number Placeholder 3"/>
          <p:cNvSpPr>
            <a:spLocks noGrp="1"/>
          </p:cNvSpPr>
          <p:nvPr>
            <p:ph type="sldNum" sz="quarter" idx="5"/>
          </p:nvPr>
        </p:nvSpPr>
        <p:spPr/>
        <p:txBody>
          <a:bodyPr/>
          <a:lstStyle/>
          <a:p>
            <a:fld id="{17DECE01-BA26-4AB4-9BFD-0DED85B459F8}" type="slidenum">
              <a:rPr lang="en-CA" smtClean="0"/>
              <a:t>17</a:t>
            </a:fld>
            <a:endParaRPr lang="en-CA"/>
          </a:p>
        </p:txBody>
      </p:sp>
    </p:spTree>
    <p:extLst>
      <p:ext uri="{BB962C8B-B14F-4D97-AF65-F5344CB8AC3E}">
        <p14:creationId xmlns:p14="http://schemas.microsoft.com/office/powerpoint/2010/main" val="1576102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	</a:t>
            </a:r>
          </a:p>
          <a:p>
            <a:pPr>
              <a:lnSpc>
                <a:spcPct val="200000"/>
              </a:lnSpc>
            </a:pPr>
            <a:r>
              <a:rPr lang="en-CA" dirty="0"/>
              <a:t>		</a:t>
            </a:r>
            <a:r>
              <a:rPr lang="en-US" dirty="0">
                <a:effectLst/>
                <a:latin typeface="Arial" panose="020B0604020202020204" pitchFamily="34" charset="0"/>
              </a:rPr>
              <a:t>Zeitlin, R. N. (1984). Archeology and volcanism in Central America. Science, 226, 163+. https://link-gale-com.ezproxy.lakeheadu.ca/apps/doc/A3472821/AONE?u=ocul_lakehead&amp;sid=bookmark-	</a:t>
            </a:r>
            <a:r>
              <a:rPr lang="en-US" dirty="0" err="1">
                <a:effectLst/>
                <a:latin typeface="Arial" panose="020B0604020202020204" pitchFamily="34" charset="0"/>
              </a:rPr>
              <a:t>AONE&amp;xid</a:t>
            </a:r>
            <a:r>
              <a:rPr lang="en-US" dirty="0">
                <a:effectLst/>
                <a:latin typeface="Arial" panose="020B0604020202020204" pitchFamily="34" charset="0"/>
              </a:rPr>
              <a:t>=49347507</a:t>
            </a:r>
          </a:p>
          <a:p>
            <a:pPr>
              <a:lnSpc>
                <a:spcPct val="200000"/>
              </a:lnSpc>
            </a:pPr>
            <a:endParaRPr lang="en-CA" dirty="0">
              <a:effectLst/>
              <a:latin typeface="Times New Roman" panose="02020603050405020304" pitchFamily="18" charset="0"/>
            </a:endParaRPr>
          </a:p>
          <a:p>
            <a:pPr>
              <a:lnSpc>
                <a:spcPct val="200000"/>
              </a:lnSpc>
            </a:pPr>
            <a:r>
              <a:rPr lang="en-CA" dirty="0">
                <a:effectLst/>
                <a:latin typeface="Times New Roman" panose="02020603050405020304" pitchFamily="18" charset="0"/>
              </a:rPr>
              <a:t>		Demarest, A. A,. (n.d.). The Collapse of The Classic Maya Kingdoms of the Southwestern </a:t>
            </a:r>
            <a:r>
              <a:rPr lang="en-US" dirty="0">
                <a:effectLst/>
                <a:latin typeface="Times New Roman" panose="02020603050405020304" pitchFamily="18" charset="0"/>
              </a:rPr>
              <a:t>Petén: Implications for the End of Classic Maya Civilization.</a:t>
            </a:r>
            <a:r>
              <a:rPr lang="en-US" i="1" dirty="0">
                <a:effectLst/>
                <a:latin typeface="Times New Roman" panose="02020603050405020304" pitchFamily="18" charset="0"/>
              </a:rPr>
              <a:t> </a:t>
            </a:r>
            <a:r>
              <a:rPr lang="en-US" i="0" dirty="0">
                <a:effectLst/>
                <a:latin typeface="Times New Roman" panose="02020603050405020304" pitchFamily="18" charset="0"/>
              </a:rPr>
              <a:t>Vanderbilt University. 	</a:t>
            </a:r>
            <a:r>
              <a:rPr lang="en-CA" dirty="0"/>
              <a:t>https://www.mesoweb.com/publications/MMS/2_Demarest.pdf</a:t>
            </a:r>
          </a:p>
          <a:p>
            <a:pPr>
              <a:lnSpc>
                <a:spcPct val="200000"/>
              </a:lnSpc>
            </a:pPr>
            <a:endParaRPr lang="en-CA" dirty="0"/>
          </a:p>
          <a:p>
            <a:pPr>
              <a:lnSpc>
                <a:spcPct val="200000"/>
              </a:lnSpc>
            </a:pPr>
            <a:r>
              <a:rPr lang="en-CA" dirty="0"/>
              <a:t>		(2018, Jan 30). Shifting trade routes may have led to Maya decline. Belize Travel Blog. https://belize-travel-blog.chaacreek.com/2012/05/shifting-trade-routes-may-have-led-to-maya-decline/</a:t>
            </a:r>
          </a:p>
        </p:txBody>
      </p:sp>
      <p:sp>
        <p:nvSpPr>
          <p:cNvPr id="4" name="Slide Number Placeholder 3"/>
          <p:cNvSpPr>
            <a:spLocks noGrp="1"/>
          </p:cNvSpPr>
          <p:nvPr>
            <p:ph type="sldNum" sz="quarter" idx="5"/>
          </p:nvPr>
        </p:nvSpPr>
        <p:spPr/>
        <p:txBody>
          <a:bodyPr/>
          <a:lstStyle/>
          <a:p>
            <a:fld id="{17DECE01-BA26-4AB4-9BFD-0DED85B459F8}" type="slidenum">
              <a:rPr lang="en-CA" smtClean="0"/>
              <a:t>18</a:t>
            </a:fld>
            <a:endParaRPr lang="en-CA"/>
          </a:p>
        </p:txBody>
      </p:sp>
    </p:spTree>
    <p:extLst>
      <p:ext uri="{BB962C8B-B14F-4D97-AF65-F5344CB8AC3E}">
        <p14:creationId xmlns:p14="http://schemas.microsoft.com/office/powerpoint/2010/main" val="2992359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	</a:t>
            </a:r>
          </a:p>
          <a:p>
            <a:pPr>
              <a:lnSpc>
                <a:spcPct val="200000"/>
              </a:lnSpc>
            </a:pPr>
            <a:r>
              <a:rPr lang="en-CA" dirty="0"/>
              <a:t>		</a:t>
            </a:r>
            <a:r>
              <a:rPr lang="en-US" dirty="0">
                <a:effectLst/>
                <a:latin typeface="Arial" panose="020B0604020202020204" pitchFamily="34" charset="0"/>
              </a:rPr>
              <a:t>Zeitlin, R. N. (1984). Archeology and volcanism in Central America. Science, 226, 163+. https://link-gale-com.ezproxy.lakeheadu.ca/apps/doc/A3472821/AONE?u=ocul_lakehead&amp;sid=bookmark-	</a:t>
            </a:r>
            <a:r>
              <a:rPr lang="en-US" dirty="0" err="1">
                <a:effectLst/>
                <a:latin typeface="Arial" panose="020B0604020202020204" pitchFamily="34" charset="0"/>
              </a:rPr>
              <a:t>AONE&amp;xid</a:t>
            </a:r>
            <a:r>
              <a:rPr lang="en-US" dirty="0">
                <a:effectLst/>
                <a:latin typeface="Arial" panose="020B0604020202020204" pitchFamily="34" charset="0"/>
              </a:rPr>
              <a:t>=49347507</a:t>
            </a:r>
          </a:p>
          <a:p>
            <a:pPr>
              <a:lnSpc>
                <a:spcPct val="200000"/>
              </a:lnSpc>
            </a:pPr>
            <a:endParaRPr lang="en-CA" dirty="0">
              <a:effectLst/>
              <a:latin typeface="Times New Roman" panose="02020603050405020304" pitchFamily="18" charset="0"/>
            </a:endParaRPr>
          </a:p>
          <a:p>
            <a:pPr>
              <a:lnSpc>
                <a:spcPct val="200000"/>
              </a:lnSpc>
            </a:pPr>
            <a:r>
              <a:rPr lang="en-CA" dirty="0">
                <a:effectLst/>
                <a:latin typeface="Times New Roman" panose="02020603050405020304" pitchFamily="18" charset="0"/>
              </a:rPr>
              <a:t>		Demarest, A. A,. (n.d.). The Collapse of The Classic Maya Kingdoms of the Southwestern </a:t>
            </a:r>
            <a:r>
              <a:rPr lang="en-US" dirty="0">
                <a:effectLst/>
                <a:latin typeface="Times New Roman" panose="02020603050405020304" pitchFamily="18" charset="0"/>
              </a:rPr>
              <a:t>Petén: Implications for the End of Classic Maya Civilization.</a:t>
            </a:r>
            <a:r>
              <a:rPr lang="en-US" i="1" dirty="0">
                <a:effectLst/>
                <a:latin typeface="Times New Roman" panose="02020603050405020304" pitchFamily="18" charset="0"/>
              </a:rPr>
              <a:t> </a:t>
            </a:r>
            <a:r>
              <a:rPr lang="en-US" i="0" dirty="0">
                <a:effectLst/>
                <a:latin typeface="Times New Roman" panose="02020603050405020304" pitchFamily="18" charset="0"/>
              </a:rPr>
              <a:t>Vanderbilt University. 	</a:t>
            </a:r>
            <a:r>
              <a:rPr lang="en-CA" dirty="0"/>
              <a:t>https://www.mesoweb.com/publications/MMS/2_Demarest.pdf</a:t>
            </a:r>
          </a:p>
          <a:p>
            <a:pPr>
              <a:lnSpc>
                <a:spcPct val="200000"/>
              </a:lnSpc>
            </a:pPr>
            <a:endParaRPr lang="en-CA" dirty="0"/>
          </a:p>
          <a:p>
            <a:pPr>
              <a:lnSpc>
                <a:spcPct val="200000"/>
              </a:lnSpc>
            </a:pPr>
            <a:r>
              <a:rPr lang="en-CA" dirty="0"/>
              <a:t>		(2018, Jan 30). Shifting trade routes may have led to Maya decline. Belize Travel Blog. https://belize-travel-blog.chaacreek.com/2012/05/shifting-trade-routes-may-have-led-to-maya-decline/</a:t>
            </a:r>
          </a:p>
        </p:txBody>
      </p:sp>
      <p:sp>
        <p:nvSpPr>
          <p:cNvPr id="4" name="Slide Number Placeholder 3"/>
          <p:cNvSpPr>
            <a:spLocks noGrp="1"/>
          </p:cNvSpPr>
          <p:nvPr>
            <p:ph type="sldNum" sz="quarter" idx="5"/>
          </p:nvPr>
        </p:nvSpPr>
        <p:spPr/>
        <p:txBody>
          <a:bodyPr/>
          <a:lstStyle/>
          <a:p>
            <a:fld id="{17DECE01-BA26-4AB4-9BFD-0DED85B459F8}" type="slidenum">
              <a:rPr lang="en-CA" smtClean="0"/>
              <a:t>19</a:t>
            </a:fld>
            <a:endParaRPr lang="en-CA"/>
          </a:p>
        </p:txBody>
      </p:sp>
    </p:spTree>
    <p:extLst>
      <p:ext uri="{BB962C8B-B14F-4D97-AF65-F5344CB8AC3E}">
        <p14:creationId xmlns:p14="http://schemas.microsoft.com/office/powerpoint/2010/main" val="109508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Image source: Classical Mayan Period 2016, digital image, Human History In Brief, accessed March 22, 2023, &lt;http://www.humanhistoryinbrief.net/2016/11/&gt; </a:t>
            </a:r>
          </a:p>
          <a:p>
            <a:r>
              <a:rPr lang="en-CA" sz="1200" dirty="0"/>
              <a:t>&lt;References inserted here&gt;</a:t>
            </a:r>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2</a:t>
            </a:fld>
            <a:endParaRPr lang="en-CA"/>
          </a:p>
        </p:txBody>
      </p:sp>
    </p:spTree>
    <p:extLst>
      <p:ext uri="{BB962C8B-B14F-4D97-AF65-F5344CB8AC3E}">
        <p14:creationId xmlns:p14="http://schemas.microsoft.com/office/powerpoint/2010/main" val="3460176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	</a:t>
            </a:r>
          </a:p>
          <a:p>
            <a:pPr>
              <a:lnSpc>
                <a:spcPct val="200000"/>
              </a:lnSpc>
            </a:pPr>
            <a:r>
              <a:rPr lang="en-CA" dirty="0"/>
              <a:t>		</a:t>
            </a:r>
            <a:r>
              <a:rPr lang="en-US" dirty="0">
                <a:effectLst/>
                <a:latin typeface="Arial" panose="020B0604020202020204" pitchFamily="34" charset="0"/>
              </a:rPr>
              <a:t>Zeitlin, R. N. (1984). Archeology and volcanism in Central America. Science, 226, 163+. https://link-gale-com.ezproxy.lakeheadu.ca/apps/doc/A3472821/AONE?u=ocul_lakehead&amp;sid=bookmark-	</a:t>
            </a:r>
            <a:r>
              <a:rPr lang="en-US" dirty="0" err="1">
                <a:effectLst/>
                <a:latin typeface="Arial" panose="020B0604020202020204" pitchFamily="34" charset="0"/>
              </a:rPr>
              <a:t>AONE&amp;xid</a:t>
            </a:r>
            <a:r>
              <a:rPr lang="en-US" dirty="0">
                <a:effectLst/>
                <a:latin typeface="Arial" panose="020B0604020202020204" pitchFamily="34" charset="0"/>
              </a:rPr>
              <a:t>=49347507</a:t>
            </a:r>
          </a:p>
          <a:p>
            <a:pPr>
              <a:lnSpc>
                <a:spcPct val="200000"/>
              </a:lnSpc>
            </a:pPr>
            <a:endParaRPr lang="en-CA" dirty="0">
              <a:effectLst/>
              <a:latin typeface="Times New Roman" panose="02020603050405020304" pitchFamily="18" charset="0"/>
            </a:endParaRPr>
          </a:p>
          <a:p>
            <a:pPr>
              <a:lnSpc>
                <a:spcPct val="200000"/>
              </a:lnSpc>
            </a:pPr>
            <a:r>
              <a:rPr lang="en-CA" dirty="0">
                <a:effectLst/>
                <a:latin typeface="Times New Roman" panose="02020603050405020304" pitchFamily="18" charset="0"/>
              </a:rPr>
              <a:t>		Demarest, A. A,. (n.d.). The Collapse of The Classic Maya Kingdoms of the Southwestern </a:t>
            </a:r>
            <a:r>
              <a:rPr lang="en-US" dirty="0">
                <a:effectLst/>
                <a:latin typeface="Times New Roman" panose="02020603050405020304" pitchFamily="18" charset="0"/>
              </a:rPr>
              <a:t>Petén: Implications for the End of Classic Maya Civilization.</a:t>
            </a:r>
            <a:r>
              <a:rPr lang="en-US" i="1" dirty="0">
                <a:effectLst/>
                <a:latin typeface="Times New Roman" panose="02020603050405020304" pitchFamily="18" charset="0"/>
              </a:rPr>
              <a:t> </a:t>
            </a:r>
            <a:r>
              <a:rPr lang="en-US" i="0" dirty="0">
                <a:effectLst/>
                <a:latin typeface="Times New Roman" panose="02020603050405020304" pitchFamily="18" charset="0"/>
              </a:rPr>
              <a:t>Vanderbilt University. 	</a:t>
            </a:r>
            <a:r>
              <a:rPr lang="en-CA" dirty="0"/>
              <a:t>https://www.mesoweb.com/publications/MMS/2_Demarest.pdf</a:t>
            </a:r>
          </a:p>
          <a:p>
            <a:pPr>
              <a:lnSpc>
                <a:spcPct val="200000"/>
              </a:lnSpc>
            </a:pPr>
            <a:endParaRPr lang="en-CA" dirty="0"/>
          </a:p>
          <a:p>
            <a:pPr>
              <a:lnSpc>
                <a:spcPct val="200000"/>
              </a:lnSpc>
            </a:pPr>
            <a:r>
              <a:rPr lang="en-CA" dirty="0"/>
              <a:t>		(2018, Jan 30). Shifting trade routes may have led to Maya decline. Belize Travel Blog. https://belize-travel-blog.chaacreek.com/2012/05/shifting-trade-routes-may-have-led-to-maya-decline/</a:t>
            </a:r>
          </a:p>
        </p:txBody>
      </p:sp>
      <p:sp>
        <p:nvSpPr>
          <p:cNvPr id="4" name="Slide Number Placeholder 3"/>
          <p:cNvSpPr>
            <a:spLocks noGrp="1"/>
          </p:cNvSpPr>
          <p:nvPr>
            <p:ph type="sldNum" sz="quarter" idx="5"/>
          </p:nvPr>
        </p:nvSpPr>
        <p:spPr/>
        <p:txBody>
          <a:bodyPr/>
          <a:lstStyle/>
          <a:p>
            <a:fld id="{17DECE01-BA26-4AB4-9BFD-0DED85B459F8}" type="slidenum">
              <a:rPr lang="en-CA" smtClean="0"/>
              <a:t>20</a:t>
            </a:fld>
            <a:endParaRPr lang="en-CA"/>
          </a:p>
        </p:txBody>
      </p:sp>
    </p:spTree>
    <p:extLst>
      <p:ext uri="{BB962C8B-B14F-4D97-AF65-F5344CB8AC3E}">
        <p14:creationId xmlns:p14="http://schemas.microsoft.com/office/powerpoint/2010/main" val="4104692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t>
            </a:r>
          </a:p>
        </p:txBody>
      </p:sp>
      <p:sp>
        <p:nvSpPr>
          <p:cNvPr id="4" name="Slide Number Placeholder 3"/>
          <p:cNvSpPr>
            <a:spLocks noGrp="1"/>
          </p:cNvSpPr>
          <p:nvPr>
            <p:ph type="sldNum" sz="quarter" idx="5"/>
          </p:nvPr>
        </p:nvSpPr>
        <p:spPr/>
        <p:txBody>
          <a:bodyPr/>
          <a:lstStyle/>
          <a:p>
            <a:fld id="{17DECE01-BA26-4AB4-9BFD-0DED85B459F8}" type="slidenum">
              <a:rPr lang="en-CA" smtClean="0"/>
              <a:t>21</a:t>
            </a:fld>
            <a:endParaRPr lang="en-CA"/>
          </a:p>
        </p:txBody>
      </p:sp>
    </p:spTree>
    <p:extLst>
      <p:ext uri="{BB962C8B-B14F-4D97-AF65-F5344CB8AC3E}">
        <p14:creationId xmlns:p14="http://schemas.microsoft.com/office/powerpoint/2010/main" val="3319042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22</a:t>
            </a:fld>
            <a:endParaRPr lang="en-CA"/>
          </a:p>
        </p:txBody>
      </p:sp>
    </p:spTree>
    <p:extLst>
      <p:ext uri="{BB962C8B-B14F-4D97-AF65-F5344CB8AC3E}">
        <p14:creationId xmlns:p14="http://schemas.microsoft.com/office/powerpoint/2010/main" val="288533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Image source: Classical Mayan Period 2016, digital image, Human History In Brief, accessed March 22, 2023, &lt;http://www.humanhistoryinbrief.net/2016/11/&gt; </a:t>
            </a:r>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3</a:t>
            </a:fld>
            <a:endParaRPr lang="en-CA"/>
          </a:p>
        </p:txBody>
      </p:sp>
    </p:spTree>
    <p:extLst>
      <p:ext uri="{BB962C8B-B14F-4D97-AF65-F5344CB8AC3E}">
        <p14:creationId xmlns:p14="http://schemas.microsoft.com/office/powerpoint/2010/main" val="226935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Image source: Classical Mayan Period 2016, digital image, Human History In Brief, accessed March 22, 2023, &lt;http://www.humanhistoryinbrief.net/2016/11/&gt; </a:t>
            </a:r>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4</a:t>
            </a:fld>
            <a:endParaRPr lang="en-CA"/>
          </a:p>
        </p:txBody>
      </p:sp>
    </p:spTree>
    <p:extLst>
      <p:ext uri="{BB962C8B-B14F-4D97-AF65-F5344CB8AC3E}">
        <p14:creationId xmlns:p14="http://schemas.microsoft.com/office/powerpoint/2010/main" val="172169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Image source: Classical Mayan Period 2016, digital image, Human History In Brief, accessed March 22, 2023, &lt;http://www.humanhistoryinbrief.net/2016/11/&gt; </a:t>
            </a:r>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5</a:t>
            </a:fld>
            <a:endParaRPr lang="en-CA"/>
          </a:p>
        </p:txBody>
      </p:sp>
    </p:spTree>
    <p:extLst>
      <p:ext uri="{BB962C8B-B14F-4D97-AF65-F5344CB8AC3E}">
        <p14:creationId xmlns:p14="http://schemas.microsoft.com/office/powerpoint/2010/main" val="4199785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p:txBody>
      </p:sp>
      <p:sp>
        <p:nvSpPr>
          <p:cNvPr id="4" name="Slide Number Placeholder 3"/>
          <p:cNvSpPr>
            <a:spLocks noGrp="1"/>
          </p:cNvSpPr>
          <p:nvPr>
            <p:ph type="sldNum" sz="quarter" idx="5"/>
          </p:nvPr>
        </p:nvSpPr>
        <p:spPr/>
        <p:txBody>
          <a:bodyPr/>
          <a:lstStyle/>
          <a:p>
            <a:fld id="{17DECE01-BA26-4AB4-9BFD-0DED85B459F8}" type="slidenum">
              <a:rPr lang="en-CA" smtClean="0"/>
              <a:t>6</a:t>
            </a:fld>
            <a:endParaRPr lang="en-CA"/>
          </a:p>
        </p:txBody>
      </p:sp>
    </p:spTree>
    <p:extLst>
      <p:ext uri="{BB962C8B-B14F-4D97-AF65-F5344CB8AC3E}">
        <p14:creationId xmlns:p14="http://schemas.microsoft.com/office/powerpoint/2010/main" val="265707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7</a:t>
            </a:fld>
            <a:endParaRPr lang="en-CA"/>
          </a:p>
        </p:txBody>
      </p:sp>
    </p:spTree>
    <p:extLst>
      <p:ext uri="{BB962C8B-B14F-4D97-AF65-F5344CB8AC3E}">
        <p14:creationId xmlns:p14="http://schemas.microsoft.com/office/powerpoint/2010/main" val="343089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8</a:t>
            </a:fld>
            <a:endParaRPr lang="en-CA"/>
          </a:p>
        </p:txBody>
      </p:sp>
    </p:spTree>
    <p:extLst>
      <p:ext uri="{BB962C8B-B14F-4D97-AF65-F5344CB8AC3E}">
        <p14:creationId xmlns:p14="http://schemas.microsoft.com/office/powerpoint/2010/main" val="2712608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	Jacob, G. (2023). </a:t>
            </a:r>
            <a:r>
              <a:rPr lang="en-US" i="1" dirty="0"/>
              <a:t>Annotated bibliography. </a:t>
            </a:r>
            <a:r>
              <a:rPr lang="en-US" i="0" dirty="0"/>
              <a:t>https://www.dropbox.com/s/lqleovu77hsa0zd/AnnotatedBibliography.pdf?dl=0</a:t>
            </a:r>
            <a:endParaRPr lang="en-CA" i="0" dirty="0"/>
          </a:p>
          <a:p>
            <a:endParaRPr lang="en-CA" dirty="0"/>
          </a:p>
        </p:txBody>
      </p:sp>
      <p:sp>
        <p:nvSpPr>
          <p:cNvPr id="4" name="Slide Number Placeholder 3"/>
          <p:cNvSpPr>
            <a:spLocks noGrp="1"/>
          </p:cNvSpPr>
          <p:nvPr>
            <p:ph type="sldNum" sz="quarter" idx="5"/>
          </p:nvPr>
        </p:nvSpPr>
        <p:spPr/>
        <p:txBody>
          <a:bodyPr/>
          <a:lstStyle/>
          <a:p>
            <a:fld id="{17DECE01-BA26-4AB4-9BFD-0DED85B459F8}" type="slidenum">
              <a:rPr lang="en-CA" smtClean="0"/>
              <a:t>9</a:t>
            </a:fld>
            <a:endParaRPr lang="en-CA"/>
          </a:p>
        </p:txBody>
      </p:sp>
    </p:spTree>
    <p:extLst>
      <p:ext uri="{BB962C8B-B14F-4D97-AF65-F5344CB8AC3E}">
        <p14:creationId xmlns:p14="http://schemas.microsoft.com/office/powerpoint/2010/main" val="366376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C849-38C7-EECD-E14B-14CA68651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FA330EC-99B1-926D-708E-ACC962A45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F1E59BE-AFC0-74E3-A72C-885D50B1BC79}"/>
              </a:ext>
            </a:extLst>
          </p:cNvPr>
          <p:cNvSpPr>
            <a:spLocks noGrp="1"/>
          </p:cNvSpPr>
          <p:nvPr>
            <p:ph type="dt" sz="half" idx="10"/>
          </p:nvPr>
        </p:nvSpPr>
        <p:spPr/>
        <p:txBody>
          <a:bodyPr/>
          <a:lstStyle/>
          <a:p>
            <a:fld id="{E70B44F4-EB80-4661-B4DA-9317950D61AC}" type="datetimeFigureOut">
              <a:rPr lang="en-CA" smtClean="0"/>
              <a:t>2023-03-29</a:t>
            </a:fld>
            <a:endParaRPr lang="en-CA"/>
          </a:p>
        </p:txBody>
      </p:sp>
      <p:sp>
        <p:nvSpPr>
          <p:cNvPr id="5" name="Footer Placeholder 4">
            <a:extLst>
              <a:ext uri="{FF2B5EF4-FFF2-40B4-BE49-F238E27FC236}">
                <a16:creationId xmlns:a16="http://schemas.microsoft.com/office/drawing/2014/main" id="{EB383E8B-AD81-7025-F148-C40426BFAE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55D169-1E0A-9F95-737C-3606E8847BA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28930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4626-2923-E6B4-7334-8C2A52D2F1C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6398C0-7A08-6232-6188-087E3D72E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B415550-D6F3-B15F-AB5E-1F456B6ABE78}"/>
              </a:ext>
            </a:extLst>
          </p:cNvPr>
          <p:cNvSpPr>
            <a:spLocks noGrp="1"/>
          </p:cNvSpPr>
          <p:nvPr>
            <p:ph type="dt" sz="half" idx="10"/>
          </p:nvPr>
        </p:nvSpPr>
        <p:spPr/>
        <p:txBody>
          <a:bodyPr/>
          <a:lstStyle/>
          <a:p>
            <a:fld id="{E70B44F4-EB80-4661-B4DA-9317950D61AC}" type="datetimeFigureOut">
              <a:rPr lang="en-CA" smtClean="0"/>
              <a:t>2023-03-29</a:t>
            </a:fld>
            <a:endParaRPr lang="en-CA"/>
          </a:p>
        </p:txBody>
      </p:sp>
      <p:sp>
        <p:nvSpPr>
          <p:cNvPr id="5" name="Footer Placeholder 4">
            <a:extLst>
              <a:ext uri="{FF2B5EF4-FFF2-40B4-BE49-F238E27FC236}">
                <a16:creationId xmlns:a16="http://schemas.microsoft.com/office/drawing/2014/main" id="{9C41FE6F-284A-20B3-B8A0-220E36EFF5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326349-6DC6-01E5-BEE3-5020C04E08D7}"/>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54807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79E85-613C-38ED-5644-78B1E69AE8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34646B6-FE20-1B18-AF0A-AE29C3A88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31A719-AD58-7A05-15AB-F6FCB0693A5A}"/>
              </a:ext>
            </a:extLst>
          </p:cNvPr>
          <p:cNvSpPr>
            <a:spLocks noGrp="1"/>
          </p:cNvSpPr>
          <p:nvPr>
            <p:ph type="dt" sz="half" idx="10"/>
          </p:nvPr>
        </p:nvSpPr>
        <p:spPr/>
        <p:txBody>
          <a:bodyPr/>
          <a:lstStyle/>
          <a:p>
            <a:fld id="{E70B44F4-EB80-4661-B4DA-9317950D61AC}" type="datetimeFigureOut">
              <a:rPr lang="en-CA" smtClean="0"/>
              <a:t>2023-03-29</a:t>
            </a:fld>
            <a:endParaRPr lang="en-CA"/>
          </a:p>
        </p:txBody>
      </p:sp>
      <p:sp>
        <p:nvSpPr>
          <p:cNvPr id="5" name="Footer Placeholder 4">
            <a:extLst>
              <a:ext uri="{FF2B5EF4-FFF2-40B4-BE49-F238E27FC236}">
                <a16:creationId xmlns:a16="http://schemas.microsoft.com/office/drawing/2014/main" id="{9CDE1BF9-2ED3-2997-DBCA-8CD47A9801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2F0240-EC10-F352-4A16-F4A8ECDF0F81}"/>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326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020-7BCB-30A9-B346-115293998B9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3CCA0A7-7BE3-4177-8566-D3DE2E0F8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D3675C-F901-E0D4-35D2-9E56B74C4F33}"/>
              </a:ext>
            </a:extLst>
          </p:cNvPr>
          <p:cNvSpPr>
            <a:spLocks noGrp="1"/>
          </p:cNvSpPr>
          <p:nvPr>
            <p:ph type="dt" sz="half" idx="10"/>
          </p:nvPr>
        </p:nvSpPr>
        <p:spPr/>
        <p:txBody>
          <a:bodyPr/>
          <a:lstStyle/>
          <a:p>
            <a:fld id="{E70B44F4-EB80-4661-B4DA-9317950D61AC}" type="datetimeFigureOut">
              <a:rPr lang="en-CA" smtClean="0"/>
              <a:t>2023-03-29</a:t>
            </a:fld>
            <a:endParaRPr lang="en-CA"/>
          </a:p>
        </p:txBody>
      </p:sp>
      <p:sp>
        <p:nvSpPr>
          <p:cNvPr id="5" name="Footer Placeholder 4">
            <a:extLst>
              <a:ext uri="{FF2B5EF4-FFF2-40B4-BE49-F238E27FC236}">
                <a16:creationId xmlns:a16="http://schemas.microsoft.com/office/drawing/2014/main" id="{719896AA-6AC8-062D-5A25-D439C4EE2A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1C64B3-2E4A-DC8B-8A35-DFA82485D14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26271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5B8D-13AA-51BD-0CB3-3ABB27009F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0DAFDF1-E029-DC83-4C27-F3F324E77F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6FAABE-0900-BBB7-323D-4DAE51467134}"/>
              </a:ext>
            </a:extLst>
          </p:cNvPr>
          <p:cNvSpPr>
            <a:spLocks noGrp="1"/>
          </p:cNvSpPr>
          <p:nvPr>
            <p:ph type="dt" sz="half" idx="10"/>
          </p:nvPr>
        </p:nvSpPr>
        <p:spPr/>
        <p:txBody>
          <a:bodyPr/>
          <a:lstStyle/>
          <a:p>
            <a:fld id="{E70B44F4-EB80-4661-B4DA-9317950D61AC}" type="datetimeFigureOut">
              <a:rPr lang="en-CA" smtClean="0"/>
              <a:t>2023-03-29</a:t>
            </a:fld>
            <a:endParaRPr lang="en-CA"/>
          </a:p>
        </p:txBody>
      </p:sp>
      <p:sp>
        <p:nvSpPr>
          <p:cNvPr id="5" name="Footer Placeholder 4">
            <a:extLst>
              <a:ext uri="{FF2B5EF4-FFF2-40B4-BE49-F238E27FC236}">
                <a16:creationId xmlns:a16="http://schemas.microsoft.com/office/drawing/2014/main" id="{5FF42C1E-EC83-1B4C-B36D-4E8DB48734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BFB871-6F94-DEFA-D7B4-598BCD34B978}"/>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98602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EC35-EE63-2672-0695-882EDCE5C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D99C41D-0AD5-CF31-2A6C-03D703184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3C04FE-F2EE-D6E6-1679-FCE457DBEE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34B4F11-1F34-A695-732B-339A8F9BA296}"/>
              </a:ext>
            </a:extLst>
          </p:cNvPr>
          <p:cNvSpPr>
            <a:spLocks noGrp="1"/>
          </p:cNvSpPr>
          <p:nvPr>
            <p:ph type="dt" sz="half" idx="10"/>
          </p:nvPr>
        </p:nvSpPr>
        <p:spPr/>
        <p:txBody>
          <a:bodyPr/>
          <a:lstStyle/>
          <a:p>
            <a:fld id="{E70B44F4-EB80-4661-B4DA-9317950D61AC}" type="datetimeFigureOut">
              <a:rPr lang="en-CA" smtClean="0"/>
              <a:t>2023-03-29</a:t>
            </a:fld>
            <a:endParaRPr lang="en-CA"/>
          </a:p>
        </p:txBody>
      </p:sp>
      <p:sp>
        <p:nvSpPr>
          <p:cNvPr id="6" name="Footer Placeholder 5">
            <a:extLst>
              <a:ext uri="{FF2B5EF4-FFF2-40B4-BE49-F238E27FC236}">
                <a16:creationId xmlns:a16="http://schemas.microsoft.com/office/drawing/2014/main" id="{0453A61A-9658-C9FF-1F8E-152D7D0478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BFBE46-E7D8-F7D5-5837-EBA97254152B}"/>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428115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E1B1-8320-6C07-C231-1593D077619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0F41F3-DDAD-EC1D-8788-3750B30EA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8FB9C-D040-E904-945D-53ACA8598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2D2F1E4-9844-F52C-F3BA-DF000F1A2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6C610-64D4-B10D-23C3-96E4998D3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D2798A3-3AE9-A4D2-F139-71B5E0D4F465}"/>
              </a:ext>
            </a:extLst>
          </p:cNvPr>
          <p:cNvSpPr>
            <a:spLocks noGrp="1"/>
          </p:cNvSpPr>
          <p:nvPr>
            <p:ph type="dt" sz="half" idx="10"/>
          </p:nvPr>
        </p:nvSpPr>
        <p:spPr/>
        <p:txBody>
          <a:bodyPr/>
          <a:lstStyle/>
          <a:p>
            <a:fld id="{E70B44F4-EB80-4661-B4DA-9317950D61AC}" type="datetimeFigureOut">
              <a:rPr lang="en-CA" smtClean="0"/>
              <a:t>2023-03-29</a:t>
            </a:fld>
            <a:endParaRPr lang="en-CA"/>
          </a:p>
        </p:txBody>
      </p:sp>
      <p:sp>
        <p:nvSpPr>
          <p:cNvPr id="8" name="Footer Placeholder 7">
            <a:extLst>
              <a:ext uri="{FF2B5EF4-FFF2-40B4-BE49-F238E27FC236}">
                <a16:creationId xmlns:a16="http://schemas.microsoft.com/office/drawing/2014/main" id="{891BA825-977E-B363-2051-B1347277D40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4F860D7-3EDE-DB2B-9F84-4A4BC4B21C3C}"/>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199611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C37A-7C79-2B45-93B4-0CCC9AB2F0E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EBCFCF-128E-D811-90C7-C65B786301C5}"/>
              </a:ext>
            </a:extLst>
          </p:cNvPr>
          <p:cNvSpPr>
            <a:spLocks noGrp="1"/>
          </p:cNvSpPr>
          <p:nvPr>
            <p:ph type="dt" sz="half" idx="10"/>
          </p:nvPr>
        </p:nvSpPr>
        <p:spPr/>
        <p:txBody>
          <a:bodyPr/>
          <a:lstStyle/>
          <a:p>
            <a:fld id="{E70B44F4-EB80-4661-B4DA-9317950D61AC}" type="datetimeFigureOut">
              <a:rPr lang="en-CA" smtClean="0"/>
              <a:t>2023-03-29</a:t>
            </a:fld>
            <a:endParaRPr lang="en-CA"/>
          </a:p>
        </p:txBody>
      </p:sp>
      <p:sp>
        <p:nvSpPr>
          <p:cNvPr id="4" name="Footer Placeholder 3">
            <a:extLst>
              <a:ext uri="{FF2B5EF4-FFF2-40B4-BE49-F238E27FC236}">
                <a16:creationId xmlns:a16="http://schemas.microsoft.com/office/drawing/2014/main" id="{46782C76-AC97-9CD6-E8B9-22BE27FE626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ACD9F78-F0E1-4A3F-A872-E5E2DCE64809}"/>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11897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3007C-C5BB-A223-43AA-8DF43CDC4FC5}"/>
              </a:ext>
            </a:extLst>
          </p:cNvPr>
          <p:cNvSpPr>
            <a:spLocks noGrp="1"/>
          </p:cNvSpPr>
          <p:nvPr>
            <p:ph type="dt" sz="half" idx="10"/>
          </p:nvPr>
        </p:nvSpPr>
        <p:spPr/>
        <p:txBody>
          <a:bodyPr/>
          <a:lstStyle/>
          <a:p>
            <a:fld id="{E70B44F4-EB80-4661-B4DA-9317950D61AC}" type="datetimeFigureOut">
              <a:rPr lang="en-CA" smtClean="0"/>
              <a:t>2023-03-29</a:t>
            </a:fld>
            <a:endParaRPr lang="en-CA"/>
          </a:p>
        </p:txBody>
      </p:sp>
      <p:sp>
        <p:nvSpPr>
          <p:cNvPr id="3" name="Footer Placeholder 2">
            <a:extLst>
              <a:ext uri="{FF2B5EF4-FFF2-40B4-BE49-F238E27FC236}">
                <a16:creationId xmlns:a16="http://schemas.microsoft.com/office/drawing/2014/main" id="{4EF253F9-8B7C-CF91-9DA9-989CD65A633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9AE27FB-63C5-6C08-6382-3781AD6A5E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8545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0995-2D95-3B3A-CBB4-53DFB939D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4F3C56-AC61-E3D9-924F-CD2FFF218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C056AB-1211-FA81-97DE-029104287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57C5B-92F3-DCCE-BA93-FE0876FE7B65}"/>
              </a:ext>
            </a:extLst>
          </p:cNvPr>
          <p:cNvSpPr>
            <a:spLocks noGrp="1"/>
          </p:cNvSpPr>
          <p:nvPr>
            <p:ph type="dt" sz="half" idx="10"/>
          </p:nvPr>
        </p:nvSpPr>
        <p:spPr/>
        <p:txBody>
          <a:bodyPr/>
          <a:lstStyle/>
          <a:p>
            <a:fld id="{E70B44F4-EB80-4661-B4DA-9317950D61AC}" type="datetimeFigureOut">
              <a:rPr lang="en-CA" smtClean="0"/>
              <a:t>2023-03-29</a:t>
            </a:fld>
            <a:endParaRPr lang="en-CA"/>
          </a:p>
        </p:txBody>
      </p:sp>
      <p:sp>
        <p:nvSpPr>
          <p:cNvPr id="6" name="Footer Placeholder 5">
            <a:extLst>
              <a:ext uri="{FF2B5EF4-FFF2-40B4-BE49-F238E27FC236}">
                <a16:creationId xmlns:a16="http://schemas.microsoft.com/office/drawing/2014/main" id="{5780B11B-30D1-AF5A-6826-0047F1C78B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FB103D-F837-61F8-3583-1CDA1A2BF536}"/>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26150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78C1-2520-6CA8-E716-AB059A847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BD59296-B584-CDBD-4B75-D8D1DA0AB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9AC4581-D9C4-6822-0F86-27254E4D3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7A330-DAF3-B3C8-7AC5-7312FEBB5CF3}"/>
              </a:ext>
            </a:extLst>
          </p:cNvPr>
          <p:cNvSpPr>
            <a:spLocks noGrp="1"/>
          </p:cNvSpPr>
          <p:nvPr>
            <p:ph type="dt" sz="half" idx="10"/>
          </p:nvPr>
        </p:nvSpPr>
        <p:spPr/>
        <p:txBody>
          <a:bodyPr/>
          <a:lstStyle/>
          <a:p>
            <a:fld id="{E70B44F4-EB80-4661-B4DA-9317950D61AC}" type="datetimeFigureOut">
              <a:rPr lang="en-CA" smtClean="0"/>
              <a:t>2023-03-29</a:t>
            </a:fld>
            <a:endParaRPr lang="en-CA"/>
          </a:p>
        </p:txBody>
      </p:sp>
      <p:sp>
        <p:nvSpPr>
          <p:cNvPr id="6" name="Footer Placeholder 5">
            <a:extLst>
              <a:ext uri="{FF2B5EF4-FFF2-40B4-BE49-F238E27FC236}">
                <a16:creationId xmlns:a16="http://schemas.microsoft.com/office/drawing/2014/main" id="{3013E8BC-BCFD-AA88-F169-9D2040F41D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046FFD3-8837-4427-E14B-DCBCF5641275}"/>
              </a:ext>
            </a:extLst>
          </p:cNvPr>
          <p:cNvSpPr>
            <a:spLocks noGrp="1"/>
          </p:cNvSpPr>
          <p:nvPr>
            <p:ph type="sldNum" sz="quarter" idx="12"/>
          </p:nvPr>
        </p:nvSpPr>
        <p:spPr/>
        <p:txBody>
          <a:bodyPr/>
          <a:lstStyle/>
          <a:p>
            <a:fld id="{42A77419-451D-481A-ABF8-B4A071561A4C}" type="slidenum">
              <a:rPr lang="en-CA" smtClean="0"/>
              <a:t>‹#›</a:t>
            </a:fld>
            <a:endParaRPr lang="en-CA"/>
          </a:p>
        </p:txBody>
      </p:sp>
    </p:spTree>
    <p:extLst>
      <p:ext uri="{BB962C8B-B14F-4D97-AF65-F5344CB8AC3E}">
        <p14:creationId xmlns:p14="http://schemas.microsoft.com/office/powerpoint/2010/main" val="361720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D209F-6677-62FE-0DFC-7B618F812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155202-FD0D-4C9D-89DA-E0B8915B9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00787B-F73A-9B2B-845B-7CE7C0CA2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B44F4-EB80-4661-B4DA-9317950D61AC}" type="datetimeFigureOut">
              <a:rPr lang="en-CA" smtClean="0"/>
              <a:t>2023-03-29</a:t>
            </a:fld>
            <a:endParaRPr lang="en-CA"/>
          </a:p>
        </p:txBody>
      </p:sp>
      <p:sp>
        <p:nvSpPr>
          <p:cNvPr id="5" name="Footer Placeholder 4">
            <a:extLst>
              <a:ext uri="{FF2B5EF4-FFF2-40B4-BE49-F238E27FC236}">
                <a16:creationId xmlns:a16="http://schemas.microsoft.com/office/drawing/2014/main" id="{773497CB-2DFA-8F25-B588-A614F41E2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F71BBEB-EE18-9905-116C-D8A10D715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77419-451D-481A-ABF8-B4A071561A4C}" type="slidenum">
              <a:rPr lang="en-CA" smtClean="0"/>
              <a:t>‹#›</a:t>
            </a:fld>
            <a:endParaRPr lang="en-CA"/>
          </a:p>
        </p:txBody>
      </p:sp>
    </p:spTree>
    <p:extLst>
      <p:ext uri="{BB962C8B-B14F-4D97-AF65-F5344CB8AC3E}">
        <p14:creationId xmlns:p14="http://schemas.microsoft.com/office/powerpoint/2010/main" val="360453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3.xml"/></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10.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picture containing tree, rock, plant&#10;&#10;Description automatically generated">
            <a:extLst>
              <a:ext uri="{FF2B5EF4-FFF2-40B4-BE49-F238E27FC236}">
                <a16:creationId xmlns:a16="http://schemas.microsoft.com/office/drawing/2014/main" id="{3578A6AF-D4DA-4367-F28C-885043A3C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BBB0177-90E1-6BA7-772F-D7E718AD4689}"/>
              </a:ext>
            </a:extLst>
          </p:cNvPr>
          <p:cNvSpPr txBox="1"/>
          <p:nvPr/>
        </p:nvSpPr>
        <p:spPr>
          <a:xfrm>
            <a:off x="536027" y="0"/>
            <a:ext cx="11119946" cy="584775"/>
          </a:xfrm>
          <a:prstGeom prst="rect">
            <a:avLst/>
          </a:prstGeom>
          <a:noFill/>
        </p:spPr>
        <p:txBody>
          <a:bodyPr wrap="square" rtlCol="0">
            <a:spAutoFit/>
          </a:bodyPr>
          <a:lstStyle/>
          <a:p>
            <a:pPr algn="ctr"/>
            <a:r>
              <a:rPr lang="en-US" sz="3200" b="1" dirty="0">
                <a:solidFill>
                  <a:schemeClr val="bg1"/>
                </a:solidFill>
              </a:rPr>
              <a:t>The Ancient Maya Civilization</a:t>
            </a:r>
            <a:endParaRPr lang="en-CA" sz="3200" b="1" dirty="0">
              <a:solidFill>
                <a:schemeClr val="bg1"/>
              </a:solidFill>
            </a:endParaRPr>
          </a:p>
        </p:txBody>
      </p:sp>
    </p:spTree>
    <p:extLst>
      <p:ext uri="{BB962C8B-B14F-4D97-AF65-F5344CB8AC3E}">
        <p14:creationId xmlns:p14="http://schemas.microsoft.com/office/powerpoint/2010/main" val="331835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284319" y="702387"/>
            <a:ext cx="5907681" cy="4993931"/>
          </a:xfrm>
          <a:prstGeom prst="rect">
            <a:avLst/>
          </a:prstGeom>
          <a:noFill/>
        </p:spPr>
        <p:txBody>
          <a:bodyPr wrap="square" rtlCol="0">
            <a:spAutoFit/>
          </a:bodyPr>
          <a:lstStyle/>
          <a:p>
            <a:pPr>
              <a:lnSpc>
                <a:spcPct val="200000"/>
              </a:lnSpc>
            </a:pPr>
            <a:r>
              <a:rPr lang="en-CA" dirty="0">
                <a:latin typeface="Times New Roman" panose="02020603050405020304" pitchFamily="18" charset="0"/>
                <a:cs typeface="Times New Roman" panose="02020603050405020304" pitchFamily="18" charset="0"/>
              </a:rPr>
              <a:t>	Like many civilizations in Mesoamerica, the Mayans had a monarchy system to hierarchically organize society into six distinct groups: Kings and queens, council members and priests, nobles and elite warriors, merchants and craftsmen, commoners and workers, and lastly, slaves. </a:t>
            </a:r>
          </a:p>
          <a:p>
            <a:pPr>
              <a:lnSpc>
                <a:spcPct val="200000"/>
              </a:lnSpc>
            </a:pPr>
            <a:r>
              <a:rPr lang="en-CA" dirty="0">
                <a:latin typeface="Times New Roman" panose="02020603050405020304" pitchFamily="18" charset="0"/>
                <a:cs typeface="Times New Roman" panose="02020603050405020304" pitchFamily="18" charset="0"/>
              </a:rPr>
              <a:t>	For our purposes, our discussion will mainly include only the highest and lowest levels of the monarchy. Specifically, only kings, priests, warriors, and commoners are relevant to our discussion. </a:t>
            </a:r>
          </a:p>
        </p:txBody>
      </p:sp>
    </p:spTree>
    <p:extLst>
      <p:ext uri="{BB962C8B-B14F-4D97-AF65-F5344CB8AC3E}">
        <p14:creationId xmlns:p14="http://schemas.microsoft.com/office/powerpoint/2010/main" val="234395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7697" y="0"/>
            <a:ext cx="5296251" cy="3338735"/>
          </a:xfrm>
          <a:prstGeom prst="rect">
            <a:avLst/>
          </a:prstGeom>
          <a:noFill/>
        </p:spPr>
        <p:txBody>
          <a:bodyPr wrap="square" rtlCol="0">
            <a:spAutoFit/>
          </a:bodyPr>
          <a:lstStyle/>
          <a:p>
            <a:pPr>
              <a:lnSpc>
                <a:spcPct val="200000"/>
              </a:lnSpc>
            </a:pPr>
            <a:r>
              <a:rPr lang="en-US" dirty="0"/>
              <a:t>	Before we elaborate more on what factors led to the collapse of the Mayan civilization, we must first discuss the characteristics of the Maya civilization. More specifically, we will discuss their social structure, agricultural practices, and resource reclamation and storage methods. </a:t>
            </a:r>
          </a:p>
        </p:txBody>
      </p:sp>
      <p:pic>
        <p:nvPicPr>
          <p:cNvPr id="4" name="Picture 3" descr="Rows of green plants">
            <a:extLst>
              <a:ext uri="{FF2B5EF4-FFF2-40B4-BE49-F238E27FC236}">
                <a16:creationId xmlns:a16="http://schemas.microsoft.com/office/drawing/2014/main" id="{428858C7-ACB3-D2E4-FB7E-E763256324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5934081" cy="3338735"/>
          </a:xfrm>
          <a:prstGeom prst="rect">
            <a:avLst/>
          </a:prstGeom>
        </p:spPr>
      </p:pic>
      <p:pic>
        <p:nvPicPr>
          <p:cNvPr id="6" name="Picture 5" descr="Diagram&#10;&#10;Description automatically generated with medium confidence">
            <a:extLst>
              <a:ext uri="{FF2B5EF4-FFF2-40B4-BE49-F238E27FC236}">
                <a16:creationId xmlns:a16="http://schemas.microsoft.com/office/drawing/2014/main" id="{811EE9C7-EDDA-DEDE-18BD-A161D76D4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338735"/>
            <a:ext cx="5615007" cy="3519265"/>
          </a:xfrm>
          <a:prstGeom prst="rect">
            <a:avLst/>
          </a:prstGeom>
        </p:spPr>
      </p:pic>
    </p:spTree>
    <p:extLst>
      <p:ext uri="{BB962C8B-B14F-4D97-AF65-F5344CB8AC3E}">
        <p14:creationId xmlns:p14="http://schemas.microsoft.com/office/powerpoint/2010/main" val="318844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284319" y="702387"/>
            <a:ext cx="5907681" cy="2777940"/>
          </a:xfrm>
          <a:prstGeom prst="rect">
            <a:avLst/>
          </a:prstGeom>
          <a:noFill/>
        </p:spPr>
        <p:txBody>
          <a:bodyPr wrap="square" rtlCol="0">
            <a:spAutoFit/>
          </a:bodyPr>
          <a:lstStyle/>
          <a:p>
            <a:pPr>
              <a:lnSpc>
                <a:spcPct val="200000"/>
              </a:lnSpc>
            </a:pPr>
            <a:r>
              <a:rPr lang="en-CA" dirty="0">
                <a:latin typeface="Times New Roman" panose="02020603050405020304" pitchFamily="18" charset="0"/>
                <a:cs typeface="Times New Roman" panose="02020603050405020304" pitchFamily="18" charset="0"/>
              </a:rPr>
              <a:t>	Like many civilizations in Mesoamerica at that time, the Mayans had a monarchy system to hierarchically organize society into six distinct groups: Kings, council members and priests, nobles and elite warriors, merchants and craftsmen, commoners and workers, and lastly, slaves. </a:t>
            </a:r>
          </a:p>
        </p:txBody>
      </p:sp>
    </p:spTree>
    <p:extLst>
      <p:ext uri="{BB962C8B-B14F-4D97-AF65-F5344CB8AC3E}">
        <p14:creationId xmlns:p14="http://schemas.microsoft.com/office/powerpoint/2010/main" val="121603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5547929"/>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Although a monarchy system at its core, the Maya civilization had one noble family ruling over each city. The position of king was completely hereditary, meaning the son of a king could be the only individual appointed king. Larger cities often had kings which controlled smaller ones immediately around them. Because of their absolute power, kings were considered sacred ruler who was believed to a descendant of a god. Eventually, the king was replaced if there was evidence that they lost favour with the gods.</a:t>
            </a:r>
          </a:p>
        </p:txBody>
      </p:sp>
    </p:spTree>
    <p:extLst>
      <p:ext uri="{BB962C8B-B14F-4D97-AF65-F5344CB8AC3E}">
        <p14:creationId xmlns:p14="http://schemas.microsoft.com/office/powerpoint/2010/main" val="378673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5547929"/>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At the bottom of the hierarchy were the commoners, equivalent to lower- or working-class people of today. Because the Maya civilization depended so heavily on agriculture for food and trade, commoners were farmers for the entirety of the growing season, and builders of pyramids and other city structures otherwise. *Continue talk about commoners, warriors, regardless of social rank, what diet mainly consisted of, and how droughts and unfavourable climate conditions lead to </a:t>
            </a:r>
            <a:r>
              <a:rPr lang="en-CA">
                <a:latin typeface="Times New Roman" panose="02020603050405020304" pitchFamily="18" charset="0"/>
                <a:cs typeface="Times New Roman" panose="02020603050405020304" pitchFamily="18" charset="0"/>
              </a:rPr>
              <a:t>the death of many commoners and farms* </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53378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Picture 8" descr="Diagram&#10;&#10;Description automatically generated with medium confidence">
            <a:extLst>
              <a:ext uri="{FF2B5EF4-FFF2-40B4-BE49-F238E27FC236}">
                <a16:creationId xmlns:a16="http://schemas.microsoft.com/office/drawing/2014/main" id="{7683D94E-DA30-4B57-B4DE-B8D7DE76A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20" y="1291076"/>
            <a:ext cx="5791199" cy="36296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096000" y="150427"/>
            <a:ext cx="5963342" cy="6101927"/>
          </a:xfrm>
          <a:prstGeom prst="rect">
            <a:avLst/>
          </a:prstGeom>
          <a:noFill/>
        </p:spPr>
        <p:txBody>
          <a:bodyPr wrap="square" rtlCol="0">
            <a:spAutoFit/>
          </a:bodyPr>
          <a:lstStyle/>
          <a:p>
            <a:pPr lvl="1">
              <a:lnSpc>
                <a:spcPct val="200000"/>
              </a:lnSpc>
            </a:pPr>
            <a:r>
              <a:rPr lang="en-CA" dirty="0">
                <a:latin typeface="Times New Roman" panose="02020603050405020304" pitchFamily="18" charset="0"/>
                <a:cs typeface="Times New Roman" panose="02020603050405020304" pitchFamily="18" charset="0"/>
              </a:rPr>
              <a:t>	Immediately below kings were council members and priests. Because religion was well-grounded in Maya activities, priests were behind only kings in their social rankings, and considered the </a:t>
            </a:r>
            <a:r>
              <a:rPr lang="en-CA" i="1" dirty="0">
                <a:latin typeface="Times New Roman" panose="02020603050405020304" pitchFamily="18" charset="0"/>
                <a:cs typeface="Times New Roman" panose="02020603050405020304" pitchFamily="18" charset="0"/>
              </a:rPr>
              <a:t>keepers of knowledge</a:t>
            </a:r>
            <a:r>
              <a:rPr lang="en-CA" dirty="0">
                <a:latin typeface="Times New Roman" panose="02020603050405020304" pitchFamily="18" charset="0"/>
                <a:cs typeface="Times New Roman" panose="02020603050405020304" pitchFamily="18" charset="0"/>
              </a:rPr>
              <a:t>, those who were highly educated in religion, linguistics, mathematics, astronomy, astrology, and history. More importantly, they studied the complex Maya calendar and advised on when to plant crops for optimal harvest. Priests hosted regular religious ceremonies, with offerings or even a sacrifice, to communicate with the gods and interpret the gods’ will. </a:t>
            </a:r>
          </a:p>
        </p:txBody>
      </p:sp>
    </p:spTree>
    <p:extLst>
      <p:ext uri="{BB962C8B-B14F-4D97-AF65-F5344CB8AC3E}">
        <p14:creationId xmlns:p14="http://schemas.microsoft.com/office/powerpoint/2010/main" val="188049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228658" y="741326"/>
            <a:ext cx="5963342" cy="5547929"/>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Now that we are finished discussing some prerequisite knowledge of the ancient Maya civilization, our focus will pivot back to The Terminal Classic Period. As mentioned earlier, a multitude of factors contributed to the downfall of the Maya civilization. Our focus will be on the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and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centuries, as that is when the Maya civilization experienced a significant decline. Our discussion will involve the contributions of military losses, the collapse of trade routes, poor climate conditions, and most notably, long and intense droughts. </a:t>
            </a:r>
            <a:endParaRPr lang="en-CA" dirty="0">
              <a:latin typeface="Times New Roman" panose="02020603050405020304" pitchFamily="18" charset="0"/>
              <a:cs typeface="Times New Roman" panose="02020603050405020304" pitchFamily="18" charset="0"/>
            </a:endParaRPr>
          </a:p>
        </p:txBody>
      </p:sp>
      <p:pic>
        <p:nvPicPr>
          <p:cNvPr id="4" name="Picture 3" descr="A picture containing outdoor, sky&#10;&#10;Description automatically generated">
            <a:extLst>
              <a:ext uri="{FF2B5EF4-FFF2-40B4-BE49-F238E27FC236}">
                <a16:creationId xmlns:a16="http://schemas.microsoft.com/office/drawing/2014/main" id="{A6829D32-CE77-B066-773F-2FF010FB61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68745"/>
            <a:ext cx="6326508" cy="5702088"/>
          </a:xfrm>
          <a:prstGeom prst="rect">
            <a:avLst/>
          </a:prstGeom>
        </p:spPr>
      </p:pic>
    </p:spTree>
    <p:extLst>
      <p:ext uri="{BB962C8B-B14F-4D97-AF65-F5344CB8AC3E}">
        <p14:creationId xmlns:p14="http://schemas.microsoft.com/office/powerpoint/2010/main" val="379324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326508" y="551006"/>
            <a:ext cx="5865492" cy="6101927"/>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As our first discussion point, we will consider the collapse of trade routes. Building on our earlier discussion about the southern and northern Maya lowlands, archeological evidence in the 20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and 21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centuries uncovered sites of pottery and stone tools in the Maya lowlands, dating back to the Classic Period. Analysis of these tools and sediment revealed trade networks in these areas, where the Maya would exchange exotic goods and obsidian, their main tool material. As seen in the diagram, elaborate trade networks were established over inland water bodies. </a:t>
            </a:r>
            <a:endParaRPr lang="en-CA"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99ABAB-76D8-04D5-2C0C-B0D27FF5FA7D}"/>
              </a:ext>
            </a:extLst>
          </p:cNvPr>
          <p:cNvPicPr>
            <a:picLocks noChangeAspect="1"/>
          </p:cNvPicPr>
          <p:nvPr/>
        </p:nvPicPr>
        <p:blipFill>
          <a:blip r:embed="rId5"/>
          <a:stretch>
            <a:fillRect/>
          </a:stretch>
        </p:blipFill>
        <p:spPr>
          <a:xfrm>
            <a:off x="0" y="0"/>
            <a:ext cx="6326508" cy="6858000"/>
          </a:xfrm>
          <a:prstGeom prst="rect">
            <a:avLst/>
          </a:prstGeom>
        </p:spPr>
      </p:pic>
    </p:spTree>
    <p:extLst>
      <p:ext uri="{BB962C8B-B14F-4D97-AF65-F5344CB8AC3E}">
        <p14:creationId xmlns:p14="http://schemas.microsoft.com/office/powerpoint/2010/main" val="14635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326508" y="487943"/>
            <a:ext cx="5865492" cy="5547929"/>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Because the main material resource used by the Maya for tools and power procurement by Maya elites, researchers at the University of Illinois traced the movement of obsidian through sediment analysis. They discovered the trade of obsidian and other materials declined as trade routes were shifted from inland river networks to coastal networks. As inland trade centers decreased, the reliance on coastal trade networks increased, depriving many key Maya inland cities and sites of needed resources. </a:t>
            </a:r>
            <a:endParaRPr lang="en-CA"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99ABAB-76D8-04D5-2C0C-B0D27FF5FA7D}"/>
              </a:ext>
            </a:extLst>
          </p:cNvPr>
          <p:cNvPicPr>
            <a:picLocks noChangeAspect="1"/>
          </p:cNvPicPr>
          <p:nvPr/>
        </p:nvPicPr>
        <p:blipFill>
          <a:blip r:embed="rId5"/>
          <a:stretch>
            <a:fillRect/>
          </a:stretch>
        </p:blipFill>
        <p:spPr>
          <a:xfrm>
            <a:off x="0" y="0"/>
            <a:ext cx="6326508" cy="6858000"/>
          </a:xfrm>
          <a:prstGeom prst="rect">
            <a:avLst/>
          </a:prstGeom>
        </p:spPr>
      </p:pic>
    </p:spTree>
    <p:extLst>
      <p:ext uri="{BB962C8B-B14F-4D97-AF65-F5344CB8AC3E}">
        <p14:creationId xmlns:p14="http://schemas.microsoft.com/office/powerpoint/2010/main" val="1322803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326508" y="487943"/>
            <a:ext cx="5865492" cy="3885936"/>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When augmented by unfavourable climate conditions causing a linear decrease in both precipitation and available natural resources, inland cities and sites were starved of the materials they needed. Maya rulers and priests used obsidian to procure power and respect, often establishing relationships by sending gifts of obsidian </a:t>
            </a:r>
            <a:r>
              <a:rPr lang="en-US">
                <a:latin typeface="Times New Roman" panose="02020603050405020304" pitchFamily="18" charset="0"/>
                <a:cs typeface="Times New Roman" panose="02020603050405020304" pitchFamily="18" charset="0"/>
              </a:rPr>
              <a:t>and believed by many to </a:t>
            </a:r>
            <a:endParaRPr lang="en-CA"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99ABAB-76D8-04D5-2C0C-B0D27FF5FA7D}"/>
              </a:ext>
            </a:extLst>
          </p:cNvPr>
          <p:cNvPicPr>
            <a:picLocks noChangeAspect="1"/>
          </p:cNvPicPr>
          <p:nvPr/>
        </p:nvPicPr>
        <p:blipFill>
          <a:blip r:embed="rId5"/>
          <a:stretch>
            <a:fillRect/>
          </a:stretch>
        </p:blipFill>
        <p:spPr>
          <a:xfrm>
            <a:off x="0" y="0"/>
            <a:ext cx="6326508" cy="6858000"/>
          </a:xfrm>
          <a:prstGeom prst="rect">
            <a:avLst/>
          </a:prstGeom>
        </p:spPr>
      </p:pic>
    </p:spTree>
    <p:extLst>
      <p:ext uri="{BB962C8B-B14F-4D97-AF65-F5344CB8AC3E}">
        <p14:creationId xmlns:p14="http://schemas.microsoft.com/office/powerpoint/2010/main" val="14083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399392"/>
            <a:ext cx="6096000" cy="5938345"/>
          </a:xfrm>
        </p:spPr>
      </p:pic>
      <p:sp>
        <p:nvSpPr>
          <p:cNvPr id="2" name="TextBox 1">
            <a:extLst>
              <a:ext uri="{FF2B5EF4-FFF2-40B4-BE49-F238E27FC236}">
                <a16:creationId xmlns:a16="http://schemas.microsoft.com/office/drawing/2014/main" id="{E52D6F49-69A1-F923-DD9C-D0F692E170B4}"/>
              </a:ext>
            </a:extLst>
          </p:cNvPr>
          <p:cNvSpPr txBox="1"/>
          <p:nvPr/>
        </p:nvSpPr>
        <p:spPr>
          <a:xfrm>
            <a:off x="6232634" y="1078461"/>
            <a:ext cx="5959366" cy="4247317"/>
          </a:xfrm>
          <a:prstGeom prst="rect">
            <a:avLst/>
          </a:prstGeom>
          <a:noFill/>
        </p:spPr>
        <p:txBody>
          <a:bodyPr wrap="square" rtlCol="0">
            <a:spAutoFit/>
          </a:bodyPr>
          <a:lstStyle/>
          <a:p>
            <a:pPr>
              <a:lnSpc>
                <a:spcPct val="200000"/>
              </a:lnSpc>
            </a:pPr>
            <a:r>
              <a:rPr lang="en-CA" dirty="0"/>
              <a:t>	</a:t>
            </a:r>
            <a:r>
              <a:rPr lang="en-CA" sz="1800" dirty="0"/>
              <a:t>From approximately 1800 B.C. to 1050 A.D., the Maya civilization was one of </a:t>
            </a:r>
            <a:r>
              <a:rPr lang="en-US" sz="1800" dirty="0"/>
              <a:t>Mesoamerica's most dominant indigenous societies</a:t>
            </a:r>
            <a:r>
              <a:rPr lang="en-CA" sz="1800" dirty="0"/>
              <a:t>. Located south of modern-day Mexico and north of modern-day South America, the Maya utilized both agricultural techniques and hunter-gatherer techniques and were centred around the Gulf of Mexico and the Caribbean Sea. </a:t>
            </a:r>
          </a:p>
          <a:p>
            <a:endParaRPr lang="en-CA" dirty="0"/>
          </a:p>
        </p:txBody>
      </p:sp>
    </p:spTree>
    <p:extLst>
      <p:ext uri="{BB962C8B-B14F-4D97-AF65-F5344CB8AC3E}">
        <p14:creationId xmlns:p14="http://schemas.microsoft.com/office/powerpoint/2010/main" val="2492479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10" name="TextBox 9">
            <a:extLst>
              <a:ext uri="{FF2B5EF4-FFF2-40B4-BE49-F238E27FC236}">
                <a16:creationId xmlns:a16="http://schemas.microsoft.com/office/drawing/2014/main" id="{0D2F4D0D-036B-E583-8CA9-D2714B6761EF}"/>
              </a:ext>
            </a:extLst>
          </p:cNvPr>
          <p:cNvSpPr txBox="1"/>
          <p:nvPr/>
        </p:nvSpPr>
        <p:spPr>
          <a:xfrm>
            <a:off x="6326508" y="487943"/>
            <a:ext cx="5865492" cy="5547929"/>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Because the main material resource used by the Maya for tools and power procurement by Maya elites, researchers at the University of Illinois traced the movement of obsidian through Mesoamerica during the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and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centuries. They discovered the trade of obsidian and other materials declined as trade routes were shifted from inland river networks to coastal networks. As inland trade centers decreased, the reliance on coastal trade networks increased, depriving many key Maya inland cities and sites of resources. </a:t>
            </a:r>
            <a:endParaRPr lang="en-CA"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99ABAB-76D8-04D5-2C0C-B0D27FF5FA7D}"/>
              </a:ext>
            </a:extLst>
          </p:cNvPr>
          <p:cNvPicPr>
            <a:picLocks noChangeAspect="1"/>
          </p:cNvPicPr>
          <p:nvPr/>
        </p:nvPicPr>
        <p:blipFill>
          <a:blip r:embed="rId5"/>
          <a:stretch>
            <a:fillRect/>
          </a:stretch>
        </p:blipFill>
        <p:spPr>
          <a:xfrm>
            <a:off x="0" y="0"/>
            <a:ext cx="6326508" cy="6858000"/>
          </a:xfrm>
          <a:prstGeom prst="rect">
            <a:avLst/>
          </a:prstGeom>
        </p:spPr>
      </p:pic>
    </p:spTree>
    <p:extLst>
      <p:ext uri="{BB962C8B-B14F-4D97-AF65-F5344CB8AC3E}">
        <p14:creationId xmlns:p14="http://schemas.microsoft.com/office/powerpoint/2010/main" val="2526716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pic>
        <p:nvPicPr>
          <p:cNvPr id="9" name="Picture 8">
            <a:extLst>
              <a:ext uri="{FF2B5EF4-FFF2-40B4-BE49-F238E27FC236}">
                <a16:creationId xmlns:a16="http://schemas.microsoft.com/office/drawing/2014/main" id="{300CA3E3-4879-1F12-C149-6F69859A1113}"/>
              </a:ext>
            </a:extLst>
          </p:cNvPr>
          <p:cNvPicPr>
            <a:picLocks noChangeAspect="1"/>
          </p:cNvPicPr>
          <p:nvPr/>
        </p:nvPicPr>
        <p:blipFill>
          <a:blip r:embed="rId5"/>
          <a:stretch>
            <a:fillRect/>
          </a:stretch>
        </p:blipFill>
        <p:spPr>
          <a:xfrm>
            <a:off x="0" y="979597"/>
            <a:ext cx="5610225" cy="4562475"/>
          </a:xfrm>
          <a:prstGeom prst="rect">
            <a:avLst/>
          </a:prstGeom>
        </p:spPr>
      </p:pic>
      <p:sp>
        <p:nvSpPr>
          <p:cNvPr id="7" name="TextBox 6">
            <a:extLst>
              <a:ext uri="{FF2B5EF4-FFF2-40B4-BE49-F238E27FC236}">
                <a16:creationId xmlns:a16="http://schemas.microsoft.com/office/drawing/2014/main" id="{1D2E7E87-1AFB-1E6E-A412-3940F3B6C13F}"/>
              </a:ext>
            </a:extLst>
          </p:cNvPr>
          <p:cNvSpPr txBox="1"/>
          <p:nvPr/>
        </p:nvSpPr>
        <p:spPr>
          <a:xfrm>
            <a:off x="6326508" y="551006"/>
            <a:ext cx="5865492" cy="1669944"/>
          </a:xfrm>
          <a:prstGeom prst="rect">
            <a:avLst/>
          </a:prstGeom>
          <a:noFill/>
        </p:spPr>
        <p:txBody>
          <a:bodyPr wrap="square" rtlCol="0">
            <a:spAutoFit/>
          </a:bodyPr>
          <a:lstStyle/>
          <a:p>
            <a:pPr lvl="1">
              <a:lnSpc>
                <a:spcPct val="200000"/>
              </a:lnSpc>
            </a:pPr>
            <a:r>
              <a:rPr lang="en-US" dirty="0">
                <a:latin typeface="Times New Roman" panose="02020603050405020304" pitchFamily="18" charset="0"/>
                <a:cs typeface="Times New Roman" panose="02020603050405020304" pitchFamily="18" charset="0"/>
              </a:rPr>
              <a:t>	Continuing our discussion, we will cover the archaeological records which suggest warfare was a significant factor.   </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35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763091" y="0"/>
            <a:ext cx="5296251" cy="568745"/>
          </a:xfrm>
          <a:prstGeom prst="rect">
            <a:avLst/>
          </a:prstGeom>
          <a:noFill/>
        </p:spPr>
        <p:txBody>
          <a:bodyPr wrap="square" rtlCol="0">
            <a:spAutoFit/>
          </a:bodyPr>
          <a:lstStyle/>
          <a:p>
            <a:pPr>
              <a:lnSpc>
                <a:spcPct val="200000"/>
              </a:lnSpc>
              <a:spcAft>
                <a:spcPts val="600"/>
              </a:spcAft>
            </a:pPr>
            <a:r>
              <a:rPr lang="en-US"/>
              <a:t>	</a:t>
            </a:r>
          </a:p>
        </p:txBody>
      </p:sp>
      <p:sp>
        <p:nvSpPr>
          <p:cNvPr id="4" name="TextBox 3">
            <a:extLst>
              <a:ext uri="{FF2B5EF4-FFF2-40B4-BE49-F238E27FC236}">
                <a16:creationId xmlns:a16="http://schemas.microsoft.com/office/drawing/2014/main" id="{1B79DB45-DAD1-43D7-8495-CDDA1293365E}"/>
              </a:ext>
            </a:extLst>
          </p:cNvPr>
          <p:cNvSpPr txBox="1"/>
          <p:nvPr/>
        </p:nvSpPr>
        <p:spPr>
          <a:xfrm>
            <a:off x="6167063" y="568745"/>
            <a:ext cx="5892279" cy="3788858"/>
          </a:xfrm>
          <a:prstGeom prst="rect">
            <a:avLst/>
          </a:prstGeom>
          <a:noFill/>
        </p:spPr>
        <p:txBody>
          <a:bodyPr wrap="square" rtlCol="0">
            <a:spAutoFit/>
          </a:bodyPr>
          <a:lstStyle/>
          <a:p>
            <a:pPr>
              <a:lnSpc>
                <a:spcPct val="150000"/>
              </a:lnSpc>
            </a:pPr>
            <a:r>
              <a:rPr lang="en-US" dirty="0"/>
              <a:t>	After the Maya lowlands, the Toltec Empire went on to conquer the </a:t>
            </a:r>
            <a:r>
              <a:rPr lang="en-CA" dirty="0"/>
              <a:t>Yucatán Peninsula and strike a fatal blow to the Maya, destroying </a:t>
            </a:r>
          </a:p>
          <a:p>
            <a:pPr>
              <a:lnSpc>
                <a:spcPct val="150000"/>
              </a:lnSpc>
            </a:pPr>
            <a:endParaRPr lang="en-US" dirty="0"/>
          </a:p>
          <a:p>
            <a:pPr>
              <a:lnSpc>
                <a:spcPct val="150000"/>
              </a:lnSpc>
            </a:pPr>
            <a:endParaRPr lang="en-US" dirty="0"/>
          </a:p>
          <a:p>
            <a:pPr>
              <a:lnSpc>
                <a:spcPct val="150000"/>
              </a:lnSpc>
            </a:pPr>
            <a:r>
              <a:rPr lang="en-US" dirty="0"/>
              <a:t>The Toltec invasion brought with them a new ideology, militarism, which emphasized a strong and aggressive military presence to defend or promote their own interests geographically. </a:t>
            </a:r>
          </a:p>
        </p:txBody>
      </p:sp>
      <p:pic>
        <p:nvPicPr>
          <p:cNvPr id="5" name="Picture 4">
            <a:extLst>
              <a:ext uri="{FF2B5EF4-FFF2-40B4-BE49-F238E27FC236}">
                <a16:creationId xmlns:a16="http://schemas.microsoft.com/office/drawing/2014/main" id="{EC0F3BDA-03B8-0973-5E31-998E6959AE51}"/>
              </a:ext>
            </a:extLst>
          </p:cNvPr>
          <p:cNvPicPr>
            <a:picLocks noChangeAspect="1"/>
          </p:cNvPicPr>
          <p:nvPr/>
        </p:nvPicPr>
        <p:blipFill>
          <a:blip r:embed="rId5"/>
          <a:stretch>
            <a:fillRect/>
          </a:stretch>
        </p:blipFill>
        <p:spPr>
          <a:xfrm>
            <a:off x="0" y="1046437"/>
            <a:ext cx="5591175" cy="4533900"/>
          </a:xfrm>
          <a:prstGeom prst="rect">
            <a:avLst/>
          </a:prstGeom>
        </p:spPr>
      </p:pic>
    </p:spTree>
    <p:extLst>
      <p:ext uri="{BB962C8B-B14F-4D97-AF65-F5344CB8AC3E}">
        <p14:creationId xmlns:p14="http://schemas.microsoft.com/office/powerpoint/2010/main" val="79881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Maya lived in three areas with distinct cultural and environmental differences, the first of which was The Northern Maya Lowlands. They were located primarily in the Yucatán Peninsula, near the Yucatán Maya, marked on the map in a red circle. </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80080" y="141787"/>
                <a:ext cx="18000" cy="18000"/>
              </a:xfrm>
              <a:prstGeom prst="rect">
                <a:avLst/>
              </a:prstGeom>
            </p:spPr>
          </p:pic>
        </mc:Fallback>
      </mc:AlternateContent>
      <p:sp>
        <p:nvSpPr>
          <p:cNvPr id="3" name="Oval 2">
            <a:extLst>
              <a:ext uri="{FF2B5EF4-FFF2-40B4-BE49-F238E27FC236}">
                <a16:creationId xmlns:a16="http://schemas.microsoft.com/office/drawing/2014/main" id="{B99EF775-5AD9-699B-41E5-B28AD0DEB17A}"/>
              </a:ext>
            </a:extLst>
          </p:cNvPr>
          <p:cNvSpPr/>
          <p:nvPr/>
        </p:nvSpPr>
        <p:spPr>
          <a:xfrm>
            <a:off x="2508309" y="899450"/>
            <a:ext cx="2416030" cy="214758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400800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next area is known as the Southern Lowlands, mainly in the Peten district of northern Guatemala and adjacent portions of Mexico, Belize and western Honduras, marked on the map in a blue circle. </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5" name="Oval 4">
            <a:extLst>
              <a:ext uri="{FF2B5EF4-FFF2-40B4-BE49-F238E27FC236}">
                <a16:creationId xmlns:a16="http://schemas.microsoft.com/office/drawing/2014/main" id="{AC25B447-826D-6A22-9B3D-3DA233CA3EF6}"/>
              </a:ext>
            </a:extLst>
          </p:cNvPr>
          <p:cNvSpPr/>
          <p:nvPr/>
        </p:nvSpPr>
        <p:spPr>
          <a:xfrm>
            <a:off x="1488408" y="2835479"/>
            <a:ext cx="1758132" cy="148630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Oval 6">
            <a:extLst>
              <a:ext uri="{FF2B5EF4-FFF2-40B4-BE49-F238E27FC236}">
                <a16:creationId xmlns:a16="http://schemas.microsoft.com/office/drawing/2014/main" id="{3D440B8E-0857-77E7-954A-C5CF053BE608}"/>
              </a:ext>
            </a:extLst>
          </p:cNvPr>
          <p:cNvSpPr/>
          <p:nvPr/>
        </p:nvSpPr>
        <p:spPr>
          <a:xfrm>
            <a:off x="2986481" y="3947878"/>
            <a:ext cx="1300293" cy="13966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72458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p&#10;&#10;Description automatically generated">
            <a:extLst>
              <a:ext uri="{FF2B5EF4-FFF2-40B4-BE49-F238E27FC236}">
                <a16:creationId xmlns:a16="http://schemas.microsoft.com/office/drawing/2014/main" id="{81E9E291-3C57-DEE8-79CA-50E80D624D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823690"/>
            <a:ext cx="6186469" cy="5000636"/>
          </a:xfrm>
        </p:spPr>
      </p:pic>
      <p:sp>
        <p:nvSpPr>
          <p:cNvPr id="4" name="Content Placeholder 3">
            <a:extLst>
              <a:ext uri="{FF2B5EF4-FFF2-40B4-BE49-F238E27FC236}">
                <a16:creationId xmlns:a16="http://schemas.microsoft.com/office/drawing/2014/main" id="{ADA678AB-B2F3-074B-5291-E72657E585F2}"/>
              </a:ext>
            </a:extLst>
          </p:cNvPr>
          <p:cNvSpPr>
            <a:spLocks noGrp="1"/>
          </p:cNvSpPr>
          <p:nvPr>
            <p:ph sz="half" idx="2"/>
          </p:nvPr>
        </p:nvSpPr>
        <p:spPr>
          <a:xfrm>
            <a:off x="6172200" y="823690"/>
            <a:ext cx="5181600" cy="5413565"/>
          </a:xfrm>
        </p:spPr>
        <p:txBody>
          <a:bodyPr>
            <a:normAutofit/>
          </a:bodyPr>
          <a:lstStyle/>
          <a:p>
            <a:pPr marL="0" indent="0">
              <a:buNone/>
            </a:pPr>
            <a:endParaRPr lang="en-US" sz="1600" dirty="0"/>
          </a:p>
          <a:p>
            <a:pPr marL="0" indent="0" defTabSz="360000">
              <a:lnSpc>
                <a:spcPct val="200000"/>
              </a:lnSpc>
              <a:spcBef>
                <a:spcPts val="600"/>
              </a:spcBef>
              <a:buNone/>
            </a:pPr>
            <a:r>
              <a:rPr lang="en-CA" sz="1600" dirty="0"/>
              <a:t>	The third and final area, the Southern Highlands, was in the mountainous region of southern Guatemala,  seen here in the black circle. </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5"/>
              <a:stretch>
                <a:fillRect/>
              </a:stretch>
            </p:blipFill>
            <p:spPr>
              <a:xfrm>
                <a:off x="3379720" y="141427"/>
                <a:ext cx="18000" cy="18000"/>
              </a:xfrm>
              <a:prstGeom prst="rect">
                <a:avLst/>
              </a:prstGeom>
            </p:spPr>
          </p:pic>
        </mc:Fallback>
      </mc:AlternateContent>
      <p:sp>
        <p:nvSpPr>
          <p:cNvPr id="7" name="Oval 6">
            <a:extLst>
              <a:ext uri="{FF2B5EF4-FFF2-40B4-BE49-F238E27FC236}">
                <a16:creationId xmlns:a16="http://schemas.microsoft.com/office/drawing/2014/main" id="{DB5E267D-D6B5-6933-451F-214694C95AAC}"/>
              </a:ext>
            </a:extLst>
          </p:cNvPr>
          <p:cNvSpPr/>
          <p:nvPr/>
        </p:nvSpPr>
        <p:spPr>
          <a:xfrm>
            <a:off x="1426128" y="4152551"/>
            <a:ext cx="1367405" cy="133255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86863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19" name="TextBox 18">
            <a:extLst>
              <a:ext uri="{FF2B5EF4-FFF2-40B4-BE49-F238E27FC236}">
                <a16:creationId xmlns:a16="http://schemas.microsoft.com/office/drawing/2014/main" id="{6FEA0CBB-FF36-6E81-A766-04570F5D400B}"/>
              </a:ext>
            </a:extLst>
          </p:cNvPr>
          <p:cNvSpPr txBox="1"/>
          <p:nvPr/>
        </p:nvSpPr>
        <p:spPr>
          <a:xfrm>
            <a:off x="0" y="0"/>
            <a:ext cx="12192000" cy="1384995"/>
          </a:xfrm>
          <a:prstGeom prst="rect">
            <a:avLst/>
          </a:prstGeom>
          <a:noFill/>
        </p:spPr>
        <p:txBody>
          <a:bodyPr wrap="square" rtlCol="0">
            <a:spAutoFit/>
          </a:bodyPr>
          <a:lstStyle/>
          <a:p>
            <a:r>
              <a:rPr lang="en-US" sz="2400" dirty="0"/>
              <a:t>The Maya civilization occupied Mesoamerica in the three previously-mentioned areas in 3 distinct time periods:</a:t>
            </a:r>
          </a:p>
          <a:p>
            <a:endParaRPr lang="en-US" dirty="0"/>
          </a:p>
          <a:p>
            <a:endParaRPr lang="en-CA" dirty="0"/>
          </a:p>
        </p:txBody>
      </p:sp>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95749" y="1384995"/>
            <a:ext cx="5296251" cy="3338735"/>
          </a:xfrm>
          <a:prstGeom prst="rect">
            <a:avLst/>
          </a:prstGeom>
          <a:noFill/>
        </p:spPr>
        <p:txBody>
          <a:bodyPr wrap="square" rtlCol="0">
            <a:spAutoFit/>
          </a:bodyPr>
          <a:lstStyle/>
          <a:p>
            <a:pPr>
              <a:lnSpc>
                <a:spcPct val="200000"/>
              </a:lnSpc>
            </a:pPr>
            <a:r>
              <a:rPr lang="en-US" dirty="0"/>
              <a:t>	During the Preclassic Period, the Maya civilization’s citizens</a:t>
            </a:r>
            <a:r>
              <a:rPr lang="en-CA" dirty="0"/>
              <a:t> began establishing themselves in Mesoamerica as a hybrid agricultural hunter-gatherer society. Additionally, the construction of cities, sites, and architectural works such as the Mayan pyramids began. </a:t>
            </a:r>
          </a:p>
        </p:txBody>
      </p:sp>
    </p:spTree>
    <p:extLst>
      <p:ext uri="{BB962C8B-B14F-4D97-AF65-F5344CB8AC3E}">
        <p14:creationId xmlns:p14="http://schemas.microsoft.com/office/powerpoint/2010/main" val="226994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95748" y="258530"/>
            <a:ext cx="5296251" cy="6662721"/>
          </a:xfrm>
          <a:prstGeom prst="rect">
            <a:avLst/>
          </a:prstGeom>
          <a:noFill/>
        </p:spPr>
        <p:txBody>
          <a:bodyPr wrap="square" rtlCol="0">
            <a:spAutoFit/>
          </a:bodyPr>
          <a:lstStyle/>
          <a:p>
            <a:pPr>
              <a:lnSpc>
                <a:spcPct val="200000"/>
              </a:lnSpc>
            </a:pPr>
            <a:r>
              <a:rPr lang="en-US" dirty="0"/>
              <a:t>	The Classic Period is when the Maya civilization was at its ‘prime’: ideal climate conditions and surplus resources led to population booms and the establishment of trading networks, alliances and military victories led to territorial expansion, and developments in cultural and religious beliefs. Additionally, because of the large population boom, the population of skilled workers increased dramatically, leading to the completion of many architectural and technological marvels in the fields of architecture, mathematics, linguistics, language, and astronomy. </a:t>
            </a:r>
            <a:endParaRPr lang="en-CA" dirty="0"/>
          </a:p>
        </p:txBody>
      </p:sp>
      <p:sp>
        <p:nvSpPr>
          <p:cNvPr id="3" name="Rectangle: Rounded Corners 2">
            <a:extLst>
              <a:ext uri="{FF2B5EF4-FFF2-40B4-BE49-F238E27FC236}">
                <a16:creationId xmlns:a16="http://schemas.microsoft.com/office/drawing/2014/main" id="{012A8BD9-65A0-7B56-460C-65A4E40CEE73}"/>
              </a:ext>
            </a:extLst>
          </p:cNvPr>
          <p:cNvSpPr/>
          <p:nvPr/>
        </p:nvSpPr>
        <p:spPr>
          <a:xfrm>
            <a:off x="75499" y="2737402"/>
            <a:ext cx="6744749" cy="138319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Classic Period (250 A.D. – 800 A.D.).</a:t>
            </a:r>
            <a:endParaRPr lang="en-CA" sz="2400" b="1" dirty="0"/>
          </a:p>
        </p:txBody>
      </p:sp>
    </p:spTree>
    <p:extLst>
      <p:ext uri="{BB962C8B-B14F-4D97-AF65-F5344CB8AC3E}">
        <p14:creationId xmlns:p14="http://schemas.microsoft.com/office/powerpoint/2010/main" val="415548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3" name="Rectangle: Rounded Corners 22">
            <a:extLst>
              <a:ext uri="{FF2B5EF4-FFF2-40B4-BE49-F238E27FC236}">
                <a16:creationId xmlns:a16="http://schemas.microsoft.com/office/drawing/2014/main" id="{DD314855-DA69-7EB2-3E5F-C1277BA70B3F}"/>
              </a:ext>
            </a:extLst>
          </p:cNvPr>
          <p:cNvSpPr/>
          <p:nvPr/>
        </p:nvSpPr>
        <p:spPr>
          <a:xfrm>
            <a:off x="75500" y="1217215"/>
            <a:ext cx="6744749" cy="13831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Preclassic Period (1800 B.C. – 250 A.D.). </a:t>
            </a:r>
            <a:endParaRPr lang="en-CA" sz="2400" b="1" dirty="0"/>
          </a:p>
        </p:txBody>
      </p:sp>
      <p:sp>
        <p:nvSpPr>
          <p:cNvPr id="24" name="TextBox 23">
            <a:extLst>
              <a:ext uri="{FF2B5EF4-FFF2-40B4-BE49-F238E27FC236}">
                <a16:creationId xmlns:a16="http://schemas.microsoft.com/office/drawing/2014/main" id="{0A8E9643-E02A-7D89-F787-5A3FE84FA99A}"/>
              </a:ext>
            </a:extLst>
          </p:cNvPr>
          <p:cNvSpPr txBox="1"/>
          <p:nvPr/>
        </p:nvSpPr>
        <p:spPr>
          <a:xfrm>
            <a:off x="6820248" y="150427"/>
            <a:ext cx="5296251" cy="6108724"/>
          </a:xfrm>
          <a:prstGeom prst="rect">
            <a:avLst/>
          </a:prstGeom>
          <a:noFill/>
        </p:spPr>
        <p:txBody>
          <a:bodyPr wrap="square" rtlCol="0">
            <a:spAutoFit/>
          </a:bodyPr>
          <a:lstStyle/>
          <a:p>
            <a:pPr>
              <a:lnSpc>
                <a:spcPct val="200000"/>
              </a:lnSpc>
            </a:pPr>
            <a:r>
              <a:rPr lang="en-US" dirty="0"/>
              <a:t>	And lastly is the period on which this presentation will be mainly focusing: The Terminal Classic Period. Directly contrasting The Classic Period, The Terminal Classic Period was a period of sharp decline and eventual collapse of the Maya civilization. Many cities and sites were abandoned because of volcanic activity, poor climate conditions, military losses, or simple abandonment. Large-scale droughts devastated agriculture, local vegetation, and water reserves, and the loss of able workers straining the already waning </a:t>
            </a:r>
            <a:r>
              <a:rPr lang="en-US"/>
              <a:t>available resources. </a:t>
            </a:r>
            <a:endParaRPr lang="en-US" dirty="0"/>
          </a:p>
        </p:txBody>
      </p:sp>
      <p:sp>
        <p:nvSpPr>
          <p:cNvPr id="3" name="Rectangle: Rounded Corners 2">
            <a:extLst>
              <a:ext uri="{FF2B5EF4-FFF2-40B4-BE49-F238E27FC236}">
                <a16:creationId xmlns:a16="http://schemas.microsoft.com/office/drawing/2014/main" id="{012A8BD9-65A0-7B56-460C-65A4E40CEE73}"/>
              </a:ext>
            </a:extLst>
          </p:cNvPr>
          <p:cNvSpPr/>
          <p:nvPr/>
        </p:nvSpPr>
        <p:spPr>
          <a:xfrm>
            <a:off x="75499" y="2737402"/>
            <a:ext cx="6744749" cy="1383195"/>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The Classic Period (250 A.D. – 800 A.D.).</a:t>
            </a:r>
            <a:endParaRPr lang="en-CA" sz="2400" b="1" dirty="0"/>
          </a:p>
        </p:txBody>
      </p:sp>
      <p:sp>
        <p:nvSpPr>
          <p:cNvPr id="4" name="Rectangle: Rounded Corners 3">
            <a:extLst>
              <a:ext uri="{FF2B5EF4-FFF2-40B4-BE49-F238E27FC236}">
                <a16:creationId xmlns:a16="http://schemas.microsoft.com/office/drawing/2014/main" id="{AC3346CF-8565-AE08-76BC-35A7A44BCC75}"/>
              </a:ext>
            </a:extLst>
          </p:cNvPr>
          <p:cNvSpPr/>
          <p:nvPr/>
        </p:nvSpPr>
        <p:spPr>
          <a:xfrm>
            <a:off x="75499" y="4257590"/>
            <a:ext cx="6744749" cy="138319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The Terminal Classic Period (800 A.D. – 1050 A.D.). </a:t>
            </a:r>
            <a:endParaRPr lang="en-CA" sz="2400" b="1" dirty="0">
              <a:solidFill>
                <a:srgbClr val="FFFF00"/>
              </a:solidFill>
            </a:endParaRPr>
          </a:p>
        </p:txBody>
      </p:sp>
      <p:sp>
        <p:nvSpPr>
          <p:cNvPr id="5" name="TextBox 4">
            <a:extLst>
              <a:ext uri="{FF2B5EF4-FFF2-40B4-BE49-F238E27FC236}">
                <a16:creationId xmlns:a16="http://schemas.microsoft.com/office/drawing/2014/main" id="{315B9284-D82C-FCFF-893D-44AC75676F07}"/>
              </a:ext>
            </a:extLst>
          </p:cNvPr>
          <p:cNvSpPr txBox="1"/>
          <p:nvPr/>
        </p:nvSpPr>
        <p:spPr>
          <a:xfrm>
            <a:off x="75499" y="5777778"/>
            <a:ext cx="5384807" cy="369332"/>
          </a:xfrm>
          <a:prstGeom prst="rect">
            <a:avLst/>
          </a:prstGeom>
          <a:noFill/>
        </p:spPr>
        <p:txBody>
          <a:bodyPr wrap="none" rtlCol="0">
            <a:spAutoFit/>
          </a:bodyPr>
          <a:lstStyle/>
          <a:p>
            <a:r>
              <a:rPr lang="en-US" dirty="0"/>
              <a:t>The period I am focusing on is in bright red to stand out</a:t>
            </a:r>
            <a:endParaRPr lang="en-CA" dirty="0"/>
          </a:p>
        </p:txBody>
      </p:sp>
    </p:spTree>
    <p:extLst>
      <p:ext uri="{BB962C8B-B14F-4D97-AF65-F5344CB8AC3E}">
        <p14:creationId xmlns:p14="http://schemas.microsoft.com/office/powerpoint/2010/main" val="142206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FA62668-2D1A-B432-CDA9-712BEDF34741}"/>
                  </a:ext>
                </a:extLst>
              </p14:cNvPr>
              <p14:cNvContentPartPr/>
              <p14:nvPr/>
            </p14:nvContentPartPr>
            <p14:xfrm>
              <a:off x="3388720" y="150427"/>
              <a:ext cx="360" cy="360"/>
            </p14:xfrm>
          </p:contentPart>
        </mc:Choice>
        <mc:Fallback xmlns="">
          <p:pic>
            <p:nvPicPr>
              <p:cNvPr id="2" name="Ink 1">
                <a:extLst>
                  <a:ext uri="{FF2B5EF4-FFF2-40B4-BE49-F238E27FC236}">
                    <a16:creationId xmlns:a16="http://schemas.microsoft.com/office/drawing/2014/main" id="{DFA62668-2D1A-B432-CDA9-712BEDF34741}"/>
                  </a:ext>
                </a:extLst>
              </p:cNvPr>
              <p:cNvPicPr/>
              <p:nvPr/>
            </p:nvPicPr>
            <p:blipFill>
              <a:blip r:embed="rId4"/>
              <a:stretch>
                <a:fillRect/>
              </a:stretch>
            </p:blipFill>
            <p:spPr>
              <a:xfrm>
                <a:off x="3379720" y="141427"/>
                <a:ext cx="18000" cy="18000"/>
              </a:xfrm>
              <a:prstGeom prst="rect">
                <a:avLst/>
              </a:prstGeom>
            </p:spPr>
          </p:pic>
        </mc:Fallback>
      </mc:AlternateContent>
      <p:sp>
        <p:nvSpPr>
          <p:cNvPr id="24" name="TextBox 23">
            <a:extLst>
              <a:ext uri="{FF2B5EF4-FFF2-40B4-BE49-F238E27FC236}">
                <a16:creationId xmlns:a16="http://schemas.microsoft.com/office/drawing/2014/main" id="{0A8E9643-E02A-7D89-F787-5A3FE84FA99A}"/>
              </a:ext>
            </a:extLst>
          </p:cNvPr>
          <p:cNvSpPr txBox="1"/>
          <p:nvPr/>
        </p:nvSpPr>
        <p:spPr>
          <a:xfrm>
            <a:off x="6820248" y="150427"/>
            <a:ext cx="5296251" cy="6108724"/>
          </a:xfrm>
          <a:prstGeom prst="rect">
            <a:avLst/>
          </a:prstGeom>
          <a:noFill/>
        </p:spPr>
        <p:txBody>
          <a:bodyPr wrap="square" rtlCol="0">
            <a:spAutoFit/>
          </a:bodyPr>
          <a:lstStyle/>
          <a:p>
            <a:pPr>
              <a:lnSpc>
                <a:spcPct val="200000"/>
              </a:lnSpc>
            </a:pPr>
            <a:r>
              <a:rPr lang="en-US" dirty="0"/>
              <a:t>	And lastly is the period on which this documentary will be mainly focusing: The Terminal Classic Period. Directly contrasting The Classic Period, The Terminal Classic Period was a period of sharp decline and eventual collapse of the Maya civilization. Many cities and sites were abandoned because of volcanic activity, poor climate conditions, military losses, or simple abandonment. Large-scale droughts devastated agriculture, local vegetation, and water reserves, and the loss of able workers strained the already waning available resources. </a:t>
            </a:r>
          </a:p>
        </p:txBody>
      </p:sp>
      <p:sp>
        <p:nvSpPr>
          <p:cNvPr id="3" name="Rectangle: Rounded Corners 2">
            <a:extLst>
              <a:ext uri="{FF2B5EF4-FFF2-40B4-BE49-F238E27FC236}">
                <a16:creationId xmlns:a16="http://schemas.microsoft.com/office/drawing/2014/main" id="{81EC9BA1-F0C7-2410-AC1A-A3846E6C04B1}"/>
              </a:ext>
            </a:extLst>
          </p:cNvPr>
          <p:cNvSpPr/>
          <p:nvPr/>
        </p:nvSpPr>
        <p:spPr>
          <a:xfrm>
            <a:off x="75499" y="4257590"/>
            <a:ext cx="6744749" cy="138319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FF00"/>
                </a:solidFill>
              </a:rPr>
              <a:t>The Terminal Classic Period (800 A.D. – 1050 A.D.). </a:t>
            </a:r>
            <a:endParaRPr lang="en-CA" sz="2400" b="1" dirty="0">
              <a:solidFill>
                <a:srgbClr val="FFFF00"/>
              </a:solidFill>
            </a:endParaRPr>
          </a:p>
        </p:txBody>
      </p:sp>
    </p:spTree>
    <p:extLst>
      <p:ext uri="{BB962C8B-B14F-4D97-AF65-F5344CB8AC3E}">
        <p14:creationId xmlns:p14="http://schemas.microsoft.com/office/powerpoint/2010/main" val="104731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890</TotalTime>
  <Words>2743</Words>
  <Application>Microsoft Office PowerPoint</Application>
  <PresentationFormat>Widescreen</PresentationFormat>
  <Paragraphs>166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Graham</dc:creator>
  <cp:lastModifiedBy>Jacob Graham</cp:lastModifiedBy>
  <cp:revision>396</cp:revision>
  <dcterms:created xsi:type="dcterms:W3CDTF">2023-03-03T00:15:57Z</dcterms:created>
  <dcterms:modified xsi:type="dcterms:W3CDTF">2023-03-29T15:12:29Z</dcterms:modified>
</cp:coreProperties>
</file>