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49-38C7-EECD-E14B-14CA6865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A330EC-99B1-926D-708E-ACC962A45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1E59BE-AFC0-74E3-A72C-885D50B1BC79}"/>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5" name="Footer Placeholder 4">
            <a:extLst>
              <a:ext uri="{FF2B5EF4-FFF2-40B4-BE49-F238E27FC236}">
                <a16:creationId xmlns:a16="http://schemas.microsoft.com/office/drawing/2014/main" id="{EB383E8B-AD81-7025-F148-C40426BFAE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5D169-1E0A-9F95-737C-3606E8847BA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2893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626-2923-E6B4-7334-8C2A52D2F1C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398C0-7A08-6232-6188-087E3D72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415550-D6F3-B15F-AB5E-1F456B6ABE78}"/>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5" name="Footer Placeholder 4">
            <a:extLst>
              <a:ext uri="{FF2B5EF4-FFF2-40B4-BE49-F238E27FC236}">
                <a16:creationId xmlns:a16="http://schemas.microsoft.com/office/drawing/2014/main" id="{9C41FE6F-284A-20B3-B8A0-220E36EFF5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326349-6DC6-01E5-BEE3-5020C04E08D7}"/>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5480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79E85-613C-38ED-5644-78B1E69AE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4646B6-FE20-1B18-AF0A-AE29C3A88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31A719-AD58-7A05-15AB-F6FCB0693A5A}"/>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5" name="Footer Placeholder 4">
            <a:extLst>
              <a:ext uri="{FF2B5EF4-FFF2-40B4-BE49-F238E27FC236}">
                <a16:creationId xmlns:a16="http://schemas.microsoft.com/office/drawing/2014/main" id="{9CDE1BF9-2ED3-2997-DBCA-8CD47A980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2F0240-EC10-F352-4A16-F4A8ECDF0F8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32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020-7BCB-30A9-B346-115293998B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CCA0A7-7BE3-4177-8566-D3DE2E0F8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D3675C-F901-E0D4-35D2-9E56B74C4F33}"/>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5" name="Footer Placeholder 4">
            <a:extLst>
              <a:ext uri="{FF2B5EF4-FFF2-40B4-BE49-F238E27FC236}">
                <a16:creationId xmlns:a16="http://schemas.microsoft.com/office/drawing/2014/main" id="{719896AA-6AC8-062D-5A25-D439C4EE2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1C64B3-2E4A-DC8B-8A35-DFA82485D14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2627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B8D-13AA-51BD-0CB3-3ABB2700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DAFDF1-E029-DC83-4C27-F3F324E7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ABE-0900-BBB7-323D-4DAE51467134}"/>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5" name="Footer Placeholder 4">
            <a:extLst>
              <a:ext uri="{FF2B5EF4-FFF2-40B4-BE49-F238E27FC236}">
                <a16:creationId xmlns:a16="http://schemas.microsoft.com/office/drawing/2014/main" id="{5FF42C1E-EC83-1B4C-B36D-4E8DB4873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FB871-6F94-DEFA-D7B4-598BCD34B97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98602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EC35-EE63-2672-0695-882EDCE5C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99C41D-0AD5-CF31-2A6C-03D70318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3C04FE-F2EE-D6E6-1679-FCE457DB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4B4F11-1F34-A695-732B-339A8F9BA296}"/>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6" name="Footer Placeholder 5">
            <a:extLst>
              <a:ext uri="{FF2B5EF4-FFF2-40B4-BE49-F238E27FC236}">
                <a16:creationId xmlns:a16="http://schemas.microsoft.com/office/drawing/2014/main" id="{0453A61A-9658-C9FF-1F8E-152D7D0478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BFBE46-E7D8-F7D5-5837-EBA97254152B}"/>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428115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1B1-8320-6C07-C231-1593D0776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0F41F3-DDAD-EC1D-8788-3750B30E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8FB9C-D040-E904-945D-53ACA8598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D2F1E4-9844-F52C-F3BA-DF000F1A2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C610-64D4-B10D-23C3-96E4998D3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2798A3-3AE9-A4D2-F139-71B5E0D4F465}"/>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8" name="Footer Placeholder 7">
            <a:extLst>
              <a:ext uri="{FF2B5EF4-FFF2-40B4-BE49-F238E27FC236}">
                <a16:creationId xmlns:a16="http://schemas.microsoft.com/office/drawing/2014/main" id="{891BA825-977E-B363-2051-B1347277D4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860D7-3EDE-DB2B-9F84-4A4BC4B21C3C}"/>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99611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C37A-7C79-2B45-93B4-0CCC9AB2F0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EBCFCF-128E-D811-90C7-C65B786301C5}"/>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4" name="Footer Placeholder 3">
            <a:extLst>
              <a:ext uri="{FF2B5EF4-FFF2-40B4-BE49-F238E27FC236}">
                <a16:creationId xmlns:a16="http://schemas.microsoft.com/office/drawing/2014/main" id="{46782C76-AC97-9CD6-E8B9-22BE27FE62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ACD9F78-F0E1-4A3F-A872-E5E2DCE64809}"/>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1189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3007C-C5BB-A223-43AA-8DF43CDC4FC5}"/>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3" name="Footer Placeholder 2">
            <a:extLst>
              <a:ext uri="{FF2B5EF4-FFF2-40B4-BE49-F238E27FC236}">
                <a16:creationId xmlns:a16="http://schemas.microsoft.com/office/drawing/2014/main" id="{4EF253F9-8B7C-CF91-9DA9-989CD65A63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AE27FB-63C5-6C08-6382-3781AD6A5E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854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0995-2D95-3B3A-CBB4-53DFB939D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4F3C56-AC61-E3D9-924F-CD2FFF218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C056AB-1211-FA81-97DE-02910428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7C5B-92F3-DCCE-BA93-FE0876FE7B65}"/>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6" name="Footer Placeholder 5">
            <a:extLst>
              <a:ext uri="{FF2B5EF4-FFF2-40B4-BE49-F238E27FC236}">
                <a16:creationId xmlns:a16="http://schemas.microsoft.com/office/drawing/2014/main" id="{5780B11B-30D1-AF5A-6826-0047F1C78B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FB103D-F837-61F8-3583-1CDA1A2BF536}"/>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150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8C1-2520-6CA8-E716-AB059A84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D59296-B584-CDBD-4B75-D8D1DA0AB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AC4581-D9C4-6822-0F86-27254E4D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7A330-DAF3-B3C8-7AC5-7312FEBB5CF3}"/>
              </a:ext>
            </a:extLst>
          </p:cNvPr>
          <p:cNvSpPr>
            <a:spLocks noGrp="1"/>
          </p:cNvSpPr>
          <p:nvPr>
            <p:ph type="dt" sz="half" idx="10"/>
          </p:nvPr>
        </p:nvSpPr>
        <p:spPr/>
        <p:txBody>
          <a:bodyPr/>
          <a:lstStyle/>
          <a:p>
            <a:fld id="{E70B44F4-EB80-4661-B4DA-9317950D61AC}" type="datetimeFigureOut">
              <a:rPr lang="en-CA" smtClean="0"/>
              <a:t>2023-03-16</a:t>
            </a:fld>
            <a:endParaRPr lang="en-CA"/>
          </a:p>
        </p:txBody>
      </p:sp>
      <p:sp>
        <p:nvSpPr>
          <p:cNvPr id="6" name="Footer Placeholder 5">
            <a:extLst>
              <a:ext uri="{FF2B5EF4-FFF2-40B4-BE49-F238E27FC236}">
                <a16:creationId xmlns:a16="http://schemas.microsoft.com/office/drawing/2014/main" id="{3013E8BC-BCFD-AA88-F169-9D2040F41D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46FFD3-8837-4427-E14B-DCBCF56412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61720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D209F-6677-62FE-0DFC-7B618F81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155202-FD0D-4C9D-89DA-E0B8915B9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0787B-F73A-9B2B-845B-7CE7C0CA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44F4-EB80-4661-B4DA-9317950D61AC}" type="datetimeFigureOut">
              <a:rPr lang="en-CA" smtClean="0"/>
              <a:t>2023-03-16</a:t>
            </a:fld>
            <a:endParaRPr lang="en-CA"/>
          </a:p>
        </p:txBody>
      </p:sp>
      <p:sp>
        <p:nvSpPr>
          <p:cNvPr id="5" name="Footer Placeholder 4">
            <a:extLst>
              <a:ext uri="{FF2B5EF4-FFF2-40B4-BE49-F238E27FC236}">
                <a16:creationId xmlns:a16="http://schemas.microsoft.com/office/drawing/2014/main" id="{773497CB-2DFA-8F25-B588-A614F41E2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71BBEB-EE18-9905-116C-D8A10D715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7419-451D-481A-ABF8-B4A071561A4C}" type="slidenum">
              <a:rPr lang="en-CA" smtClean="0"/>
              <a:t>‹#›</a:t>
            </a:fld>
            <a:endParaRPr lang="en-CA"/>
          </a:p>
        </p:txBody>
      </p:sp>
    </p:spTree>
    <p:extLst>
      <p:ext uri="{BB962C8B-B14F-4D97-AF65-F5344CB8AC3E}">
        <p14:creationId xmlns:p14="http://schemas.microsoft.com/office/powerpoint/2010/main" val="360453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729F96-A268-E4FB-9464-A2C3E87506C4}"/>
              </a:ext>
            </a:extLst>
          </p:cNvPr>
          <p:cNvSpPr>
            <a:spLocks noGrp="1"/>
          </p:cNvSpPr>
          <p:nvPr>
            <p:ph type="ctrTitle"/>
          </p:nvPr>
        </p:nvSpPr>
        <p:spPr>
          <a:xfrm>
            <a:off x="1455532" y="0"/>
            <a:ext cx="9144000" cy="816429"/>
          </a:xfrm>
        </p:spPr>
        <p:txBody>
          <a:bodyPr anchor="ctr">
            <a:noAutofit/>
          </a:bodyPr>
          <a:lstStyle/>
          <a:p>
            <a:r>
              <a:rPr lang="en-US" sz="3200" b="1" dirty="0">
                <a:latin typeface="Arial" panose="020B0604020202020204" pitchFamily="34" charset="0"/>
                <a:cs typeface="Arial" panose="020B0604020202020204" pitchFamily="34" charset="0"/>
              </a:rPr>
              <a:t>The collapse of the ancient Maya civilization</a:t>
            </a:r>
            <a:endParaRPr lang="en-CA" sz="3200" b="1" dirty="0">
              <a:latin typeface="Arial" panose="020B0604020202020204" pitchFamily="34" charset="0"/>
              <a:cs typeface="Arial" panose="020B0604020202020204" pitchFamily="34" charset="0"/>
            </a:endParaRPr>
          </a:p>
        </p:txBody>
      </p:sp>
      <p:pic>
        <p:nvPicPr>
          <p:cNvPr id="10" name="Picture 9" descr="A picture containing grass, rock, building, outdoor&#10;&#10;Description automatically generated">
            <a:extLst>
              <a:ext uri="{FF2B5EF4-FFF2-40B4-BE49-F238E27FC236}">
                <a16:creationId xmlns:a16="http://schemas.microsoft.com/office/drawing/2014/main" id="{9009B968-D377-726F-7249-F127F0F1C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016" y="816429"/>
            <a:ext cx="8043031" cy="6036436"/>
          </a:xfrm>
          <a:prstGeom prst="rect">
            <a:avLst/>
          </a:prstGeom>
        </p:spPr>
      </p:pic>
    </p:spTree>
    <p:extLst>
      <p:ext uri="{BB962C8B-B14F-4D97-AF65-F5344CB8AC3E}">
        <p14:creationId xmlns:p14="http://schemas.microsoft.com/office/powerpoint/2010/main" val="331835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69" y="826316"/>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From approximately 1800 B.C. to 1050 A.D., the Maya civilization was one of the most dominant indigenous societies of Mesoamerica. Located south of modern-day Mexico and north of modern-day South America, the Maya utilized both agricultural techniques and hunter-gatherer techniques and were centred around the Gulf of Mexico and the Caribbean Sea. </a:t>
            </a:r>
          </a:p>
        </p:txBody>
      </p:sp>
    </p:spTree>
    <p:extLst>
      <p:ext uri="{BB962C8B-B14F-4D97-AF65-F5344CB8AC3E}">
        <p14:creationId xmlns:p14="http://schemas.microsoft.com/office/powerpoint/2010/main" val="24924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Maya lived in three areas with distinct cultural and environmental differences, the first of which was The Northern Maya Lowlands. They were located primarily in the Yucatán Peninsula, near the Yucatán Maya, marked on the map in a red circle.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80080" y="141787"/>
                <a:ext cx="18000" cy="18000"/>
              </a:xfrm>
              <a:prstGeom prst="rect">
                <a:avLst/>
              </a:prstGeom>
            </p:spPr>
          </p:pic>
        </mc:Fallback>
      </mc:AlternateContent>
      <p:sp>
        <p:nvSpPr>
          <p:cNvPr id="3" name="Oval 2">
            <a:extLst>
              <a:ext uri="{FF2B5EF4-FFF2-40B4-BE49-F238E27FC236}">
                <a16:creationId xmlns:a16="http://schemas.microsoft.com/office/drawing/2014/main" id="{B99EF775-5AD9-699B-41E5-B28AD0DEB17A}"/>
              </a:ext>
            </a:extLst>
          </p:cNvPr>
          <p:cNvSpPr/>
          <p:nvPr/>
        </p:nvSpPr>
        <p:spPr>
          <a:xfrm>
            <a:off x="2508309" y="899450"/>
            <a:ext cx="2416030" cy="214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400800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next area is known as the Southern Lowlands, mainly in the Peten district of northern Guatemala and adjacent portions of Mexico, Belize and western Honduras, marked on the map in a blue circle.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5" name="Oval 4">
            <a:extLst>
              <a:ext uri="{FF2B5EF4-FFF2-40B4-BE49-F238E27FC236}">
                <a16:creationId xmlns:a16="http://schemas.microsoft.com/office/drawing/2014/main" id="{AC25B447-826D-6A22-9B3D-3DA233CA3EF6}"/>
              </a:ext>
            </a:extLst>
          </p:cNvPr>
          <p:cNvSpPr/>
          <p:nvPr/>
        </p:nvSpPr>
        <p:spPr>
          <a:xfrm>
            <a:off x="1488408" y="2835479"/>
            <a:ext cx="1758132" cy="148630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3D440B8E-0857-77E7-954A-C5CF053BE608}"/>
              </a:ext>
            </a:extLst>
          </p:cNvPr>
          <p:cNvSpPr/>
          <p:nvPr/>
        </p:nvSpPr>
        <p:spPr>
          <a:xfrm>
            <a:off x="2986481" y="3947878"/>
            <a:ext cx="1300293" cy="1396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45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third and final area, the Southern Highlands, was in the mountainous region of southern Guatemala,  seen here in the black circle.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7" name="Oval 6">
            <a:extLst>
              <a:ext uri="{FF2B5EF4-FFF2-40B4-BE49-F238E27FC236}">
                <a16:creationId xmlns:a16="http://schemas.microsoft.com/office/drawing/2014/main" id="{DB5E267D-D6B5-6933-451F-214694C95AAC}"/>
              </a:ext>
            </a:extLst>
          </p:cNvPr>
          <p:cNvSpPr/>
          <p:nvPr/>
        </p:nvSpPr>
        <p:spPr>
          <a:xfrm>
            <a:off x="1426128" y="4152551"/>
            <a:ext cx="1367405" cy="13325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68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19" name="TextBox 18">
            <a:extLst>
              <a:ext uri="{FF2B5EF4-FFF2-40B4-BE49-F238E27FC236}">
                <a16:creationId xmlns:a16="http://schemas.microsoft.com/office/drawing/2014/main" id="{6FEA0CBB-FF36-6E81-A766-04570F5D400B}"/>
              </a:ext>
            </a:extLst>
          </p:cNvPr>
          <p:cNvSpPr txBox="1"/>
          <p:nvPr/>
        </p:nvSpPr>
        <p:spPr>
          <a:xfrm>
            <a:off x="0" y="0"/>
            <a:ext cx="12192000" cy="1384995"/>
          </a:xfrm>
          <a:prstGeom prst="rect">
            <a:avLst/>
          </a:prstGeom>
          <a:noFill/>
        </p:spPr>
        <p:txBody>
          <a:bodyPr wrap="square" rtlCol="0">
            <a:spAutoFit/>
          </a:bodyPr>
          <a:lstStyle/>
          <a:p>
            <a:r>
              <a:rPr lang="en-US" sz="2400" dirty="0"/>
              <a:t>The Maya civilization occupied Mesoamerica in the three previously-mentioned areas in 3 distinct time periods:</a:t>
            </a:r>
          </a:p>
          <a:p>
            <a:endParaRPr lang="en-US" dirty="0"/>
          </a:p>
          <a:p>
            <a:endParaRPr lang="en-CA" dirty="0"/>
          </a:p>
        </p:txBody>
      </p:sp>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1000 BC).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9" y="1384995"/>
            <a:ext cx="5296251" cy="3338735"/>
          </a:xfrm>
          <a:prstGeom prst="rect">
            <a:avLst/>
          </a:prstGeom>
          <a:noFill/>
        </p:spPr>
        <p:txBody>
          <a:bodyPr wrap="square" rtlCol="0">
            <a:spAutoFit/>
          </a:bodyPr>
          <a:lstStyle/>
          <a:p>
            <a:pPr>
              <a:lnSpc>
                <a:spcPct val="200000"/>
              </a:lnSpc>
            </a:pPr>
            <a:r>
              <a:rPr lang="en-US" dirty="0"/>
              <a:t>	During the Preclassic Period, the Maya civilization’s citizens</a:t>
            </a:r>
            <a:r>
              <a:rPr lang="en-CA" dirty="0"/>
              <a:t> began establishing themselves in Mesoamerica as a hybrid agricultural hunter-gatherer society. Additionally, the construction of cities, sites, and architectural works such as the Mayan pyramids began. </a:t>
            </a:r>
          </a:p>
        </p:txBody>
      </p:sp>
    </p:spTree>
    <p:extLst>
      <p:ext uri="{BB962C8B-B14F-4D97-AF65-F5344CB8AC3E}">
        <p14:creationId xmlns:p14="http://schemas.microsoft.com/office/powerpoint/2010/main" val="22699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8" y="258530"/>
            <a:ext cx="5296251" cy="6662721"/>
          </a:xfrm>
          <a:prstGeom prst="rect">
            <a:avLst/>
          </a:prstGeom>
          <a:noFill/>
        </p:spPr>
        <p:txBody>
          <a:bodyPr wrap="square" rtlCol="0">
            <a:spAutoFit/>
          </a:bodyPr>
          <a:lstStyle/>
          <a:p>
            <a:pPr>
              <a:lnSpc>
                <a:spcPct val="200000"/>
              </a:lnSpc>
            </a:pPr>
            <a:r>
              <a:rPr lang="en-US" dirty="0"/>
              <a:t>	The Classic Period is when the Maya civilization was at its ‘prime’: ideal climate conditions and surplus resources led to population booms and the establishment of trading networks, alliances and military victories led to territorial expansion, and developments in cultural and religious beliefs. Additionally, because of the large population boom, the population of skilled workers increased dramatically, leading to the completion of many architectural and technological marvels in the fields of architecture, mathematics, linguistics, language, and astronomy. </a:t>
            </a:r>
            <a:endParaRPr lang="en-CA"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Tree>
    <p:extLst>
      <p:ext uri="{BB962C8B-B14F-4D97-AF65-F5344CB8AC3E}">
        <p14:creationId xmlns:p14="http://schemas.microsoft.com/office/powerpoint/2010/main" val="415548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presentation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straining the already waning </a:t>
            </a:r>
            <a:r>
              <a:rPr lang="en-US"/>
              <a:t>available resources. </a:t>
            </a:r>
            <a:endParaRPr lang="en-US"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
        <p:nvSpPr>
          <p:cNvPr id="4" name="Rectangle: Rounded Corners 3">
            <a:extLst>
              <a:ext uri="{FF2B5EF4-FFF2-40B4-BE49-F238E27FC236}">
                <a16:creationId xmlns:a16="http://schemas.microsoft.com/office/drawing/2014/main" id="{AC3346CF-8565-AE08-76BC-35A7A44BCC75}"/>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
        <p:nvSpPr>
          <p:cNvPr id="5" name="TextBox 4">
            <a:extLst>
              <a:ext uri="{FF2B5EF4-FFF2-40B4-BE49-F238E27FC236}">
                <a16:creationId xmlns:a16="http://schemas.microsoft.com/office/drawing/2014/main" id="{315B9284-D82C-FCFF-893D-44AC75676F07}"/>
              </a:ext>
            </a:extLst>
          </p:cNvPr>
          <p:cNvSpPr txBox="1"/>
          <p:nvPr/>
        </p:nvSpPr>
        <p:spPr>
          <a:xfrm>
            <a:off x="75499" y="5777778"/>
            <a:ext cx="5384807" cy="369332"/>
          </a:xfrm>
          <a:prstGeom prst="rect">
            <a:avLst/>
          </a:prstGeom>
          <a:noFill/>
        </p:spPr>
        <p:txBody>
          <a:bodyPr wrap="none" rtlCol="0">
            <a:spAutoFit/>
          </a:bodyPr>
          <a:lstStyle/>
          <a:p>
            <a:r>
              <a:rPr lang="en-US" dirty="0"/>
              <a:t>The period I am focusing on is in bright red to stand out</a:t>
            </a:r>
            <a:endParaRPr lang="en-CA" dirty="0"/>
          </a:p>
        </p:txBody>
      </p:sp>
    </p:spTree>
    <p:extLst>
      <p:ext uri="{BB962C8B-B14F-4D97-AF65-F5344CB8AC3E}">
        <p14:creationId xmlns:p14="http://schemas.microsoft.com/office/powerpoint/2010/main" val="14220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520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collapse of the ancient Maya civilization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Graham</dc:creator>
  <cp:lastModifiedBy>Jacob Graham</cp:lastModifiedBy>
  <cp:revision>76</cp:revision>
  <dcterms:created xsi:type="dcterms:W3CDTF">2023-03-03T00:15:57Z</dcterms:created>
  <dcterms:modified xsi:type="dcterms:W3CDTF">2023-03-16T17:49:03Z</dcterms:modified>
</cp:coreProperties>
</file>