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7" r:id="rId2"/>
  </p:sldMasterIdLst>
  <p:notesMasterIdLst>
    <p:notesMasterId r:id="rId31"/>
  </p:notesMasterIdLst>
  <p:handoutMasterIdLst>
    <p:handoutMasterId r:id="rId32"/>
  </p:handoutMasterIdLst>
  <p:sldIdLst>
    <p:sldId id="324" r:id="rId3"/>
    <p:sldId id="325" r:id="rId4"/>
    <p:sldId id="281" r:id="rId5"/>
    <p:sldId id="305" r:id="rId6"/>
    <p:sldId id="328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43" r:id="rId15"/>
    <p:sldId id="345" r:id="rId16"/>
    <p:sldId id="344" r:id="rId17"/>
    <p:sldId id="314" r:id="rId18"/>
    <p:sldId id="365" r:id="rId19"/>
    <p:sldId id="37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27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96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9D6F4-BC36-0D42-9828-50A4B5F57A5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F2861-8603-1749-8905-36222D71F47A}">
      <dgm:prSet phldrT="[Text]" custT="1"/>
      <dgm:spPr/>
      <dgm:t>
        <a:bodyPr/>
        <a:lstStyle/>
        <a:p>
          <a:r>
            <a:rPr lang="en-AU" sz="1600" b="1" i="0" dirty="0">
              <a:ea typeface="+mn-ea"/>
            </a:rPr>
            <a:t>1.</a:t>
          </a:r>
          <a:endParaRPr lang="en-US" sz="1600" b="1" i="0" dirty="0"/>
        </a:p>
      </dgm:t>
    </dgm:pt>
    <dgm:pt modelId="{4BC56C73-5124-D046-9848-B78AA5F456F7}" type="parTrans" cxnId="{795A9BD3-8C52-584C-B3C5-4A6457088198}">
      <dgm:prSet/>
      <dgm:spPr/>
      <dgm:t>
        <a:bodyPr/>
        <a:lstStyle/>
        <a:p>
          <a:endParaRPr lang="en-US"/>
        </a:p>
      </dgm:t>
    </dgm:pt>
    <dgm:pt modelId="{D8BD60E9-60E2-BB49-BA41-B7BC874F1D2E}" type="sibTrans" cxnId="{795A9BD3-8C52-584C-B3C5-4A6457088198}">
      <dgm:prSet/>
      <dgm:spPr/>
      <dgm:t>
        <a:bodyPr/>
        <a:lstStyle/>
        <a:p>
          <a:endParaRPr lang="en-US"/>
        </a:p>
      </dgm:t>
    </dgm:pt>
    <dgm:pt modelId="{E7BEE5E9-B068-F440-AA78-C06B5DA31F9F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2.</a:t>
          </a:r>
        </a:p>
      </dgm:t>
    </dgm:pt>
    <dgm:pt modelId="{3BD7872B-5311-4C46-BE7D-1A43595322FD}" type="parTrans" cxnId="{E6F4BD6A-E71B-C348-A7C5-892E30686EF6}">
      <dgm:prSet/>
      <dgm:spPr/>
      <dgm:t>
        <a:bodyPr/>
        <a:lstStyle/>
        <a:p>
          <a:endParaRPr lang="en-US"/>
        </a:p>
      </dgm:t>
    </dgm:pt>
    <dgm:pt modelId="{8200FAE9-38A0-794A-9C45-0A523EBC6CD8}" type="sibTrans" cxnId="{E6F4BD6A-E71B-C348-A7C5-892E30686EF6}">
      <dgm:prSet/>
      <dgm:spPr/>
      <dgm:t>
        <a:bodyPr/>
        <a:lstStyle/>
        <a:p>
          <a:endParaRPr lang="en-US"/>
        </a:p>
      </dgm:t>
    </dgm:pt>
    <dgm:pt modelId="{09D346F8-9EAF-5B4F-878E-A6E389AE9980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3.</a:t>
          </a:r>
        </a:p>
      </dgm:t>
    </dgm:pt>
    <dgm:pt modelId="{8595B2C8-0405-7B4C-ABDE-A21DE2E1B6B4}" type="parTrans" cxnId="{8E3C383C-CB97-CB49-89EB-176D995223F0}">
      <dgm:prSet/>
      <dgm:spPr/>
      <dgm:t>
        <a:bodyPr/>
        <a:lstStyle/>
        <a:p>
          <a:endParaRPr lang="en-US"/>
        </a:p>
      </dgm:t>
    </dgm:pt>
    <dgm:pt modelId="{84008035-451E-244B-9822-9BFB0C54B9B1}" type="sibTrans" cxnId="{8E3C383C-CB97-CB49-89EB-176D995223F0}">
      <dgm:prSet/>
      <dgm:spPr/>
      <dgm:t>
        <a:bodyPr/>
        <a:lstStyle/>
        <a:p>
          <a:endParaRPr lang="en-US"/>
        </a:p>
      </dgm:t>
    </dgm:pt>
    <dgm:pt modelId="{49EFE361-CF40-C647-A532-3DB806AF13A5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4.</a:t>
          </a:r>
        </a:p>
      </dgm:t>
    </dgm:pt>
    <dgm:pt modelId="{CFE636A9-8EBA-A545-B381-D1901F80C1F8}" type="parTrans" cxnId="{AB94D550-4FC1-BD4D-A19A-3F4C3AB52280}">
      <dgm:prSet/>
      <dgm:spPr/>
      <dgm:t>
        <a:bodyPr/>
        <a:lstStyle/>
        <a:p>
          <a:endParaRPr lang="en-US"/>
        </a:p>
      </dgm:t>
    </dgm:pt>
    <dgm:pt modelId="{38E7586E-E1E7-6641-B699-FC69EF62FCB4}" type="sibTrans" cxnId="{AB94D550-4FC1-BD4D-A19A-3F4C3AB52280}">
      <dgm:prSet/>
      <dgm:spPr/>
      <dgm:t>
        <a:bodyPr/>
        <a:lstStyle/>
        <a:p>
          <a:endParaRPr lang="en-US"/>
        </a:p>
      </dgm:t>
    </dgm:pt>
    <dgm:pt modelId="{DE800D88-AFC2-C748-95A6-84274571450D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5. </a:t>
          </a:r>
        </a:p>
      </dgm:t>
    </dgm:pt>
    <dgm:pt modelId="{2AB82780-A93F-2241-82C5-044F7C113A5B}" type="parTrans" cxnId="{D309BC2B-2C28-5D4F-A167-B5C8489E062B}">
      <dgm:prSet/>
      <dgm:spPr/>
      <dgm:t>
        <a:bodyPr/>
        <a:lstStyle/>
        <a:p>
          <a:endParaRPr lang="en-US"/>
        </a:p>
      </dgm:t>
    </dgm:pt>
    <dgm:pt modelId="{56A0522B-1198-1A4B-95EF-8273C6411250}" type="sibTrans" cxnId="{D309BC2B-2C28-5D4F-A167-B5C8489E062B}">
      <dgm:prSet/>
      <dgm:spPr/>
      <dgm:t>
        <a:bodyPr/>
        <a:lstStyle/>
        <a:p>
          <a:endParaRPr lang="en-US"/>
        </a:p>
      </dgm:t>
    </dgm:pt>
    <dgm:pt modelId="{1C83C87B-222E-0647-A9B1-678C74EE72FB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6.</a:t>
          </a:r>
        </a:p>
      </dgm:t>
    </dgm:pt>
    <dgm:pt modelId="{5175E942-C08B-5340-8A93-6316416F3C04}" type="parTrans" cxnId="{D9B66B88-B454-7740-A110-89C2A8F7895B}">
      <dgm:prSet/>
      <dgm:spPr/>
      <dgm:t>
        <a:bodyPr/>
        <a:lstStyle/>
        <a:p>
          <a:endParaRPr lang="en-US"/>
        </a:p>
      </dgm:t>
    </dgm:pt>
    <dgm:pt modelId="{A1A4982E-B916-3545-B228-858E66705963}" type="sibTrans" cxnId="{D9B66B88-B454-7740-A110-89C2A8F7895B}">
      <dgm:prSet/>
      <dgm:spPr/>
      <dgm:t>
        <a:bodyPr/>
        <a:lstStyle/>
        <a:p>
          <a:endParaRPr lang="en-US"/>
        </a:p>
      </dgm:t>
    </dgm:pt>
    <dgm:pt modelId="{84085882-6E9C-1740-A09E-E5D012E12456}">
      <dgm:prSet phldrT="[Text]"/>
      <dgm:spPr/>
      <dgm:t>
        <a:bodyPr/>
        <a:lstStyle/>
        <a:p>
          <a:r>
            <a:rPr lang="en-AU" dirty="0">
              <a:ea typeface="+mn-ea"/>
            </a:rPr>
            <a:t> Find integers </a:t>
          </a:r>
          <a:r>
            <a:rPr lang="en-AU" i="1" dirty="0" err="1">
              <a:ea typeface="+mn-ea"/>
            </a:rPr>
            <a:t>k</a:t>
          </a:r>
          <a:r>
            <a:rPr lang="en-AU" i="1" dirty="0">
              <a:ea typeface="+mn-ea"/>
            </a:rPr>
            <a:t>, </a:t>
          </a:r>
          <a:r>
            <a:rPr lang="en-AU" i="1" dirty="0" err="1">
              <a:ea typeface="+mn-ea"/>
            </a:rPr>
            <a:t>q</a:t>
          </a:r>
          <a:r>
            <a:rPr lang="en-AU" dirty="0">
              <a:ea typeface="+mn-ea"/>
            </a:rPr>
            <a:t>, with </a:t>
          </a:r>
          <a:r>
            <a:rPr lang="en-AU" i="1" dirty="0" err="1">
              <a:ea typeface="+mn-ea"/>
            </a:rPr>
            <a:t>k</a:t>
          </a:r>
          <a:r>
            <a:rPr lang="en-AU" i="1" dirty="0">
              <a:ea typeface="+mn-ea"/>
            </a:rPr>
            <a:t> &gt; 0</a:t>
          </a:r>
          <a:r>
            <a:rPr lang="en-AU" dirty="0">
              <a:ea typeface="+mn-ea"/>
            </a:rPr>
            <a:t>, </a:t>
          </a:r>
          <a:r>
            <a:rPr lang="en-AU" i="1" dirty="0" err="1">
              <a:ea typeface="+mn-ea"/>
            </a:rPr>
            <a:t>q</a:t>
          </a:r>
          <a:r>
            <a:rPr lang="en-AU" dirty="0">
              <a:ea typeface="+mn-ea"/>
            </a:rPr>
            <a:t> odd, so that </a:t>
          </a:r>
          <a:r>
            <a:rPr lang="en-AU" i="1" dirty="0">
              <a:ea typeface="+mn-ea"/>
            </a:rPr>
            <a:t>(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– 1)=2</a:t>
          </a:r>
          <a:r>
            <a:rPr lang="en-AU" i="1" baseline="30000" dirty="0">
              <a:ea typeface="+mn-ea"/>
            </a:rPr>
            <a:t>k</a:t>
          </a:r>
          <a:r>
            <a:rPr lang="en-AU" i="1" dirty="0">
              <a:ea typeface="+mn-ea"/>
            </a:rPr>
            <a:t>q ;</a:t>
          </a:r>
          <a:endParaRPr lang="en-US" dirty="0"/>
        </a:p>
      </dgm:t>
    </dgm:pt>
    <dgm:pt modelId="{29773E85-45B9-6045-9824-C7CE37D7B132}" type="parTrans" cxnId="{46B25CDD-CA2A-524E-A3E7-D09D1B833BFE}">
      <dgm:prSet/>
      <dgm:spPr/>
      <dgm:t>
        <a:bodyPr/>
        <a:lstStyle/>
        <a:p>
          <a:endParaRPr lang="en-US"/>
        </a:p>
      </dgm:t>
    </dgm:pt>
    <dgm:pt modelId="{522EEFD0-741F-6844-B11C-0193E8A0AD51}" type="sibTrans" cxnId="{46B25CDD-CA2A-524E-A3E7-D09D1B833BFE}">
      <dgm:prSet/>
      <dgm:spPr/>
      <dgm:t>
        <a:bodyPr/>
        <a:lstStyle/>
        <a:p>
          <a:endParaRPr lang="en-US"/>
        </a:p>
      </dgm:t>
    </dgm:pt>
    <dgm:pt modelId="{ADC67CD4-5024-4449-B1E2-58B28F85B9A6}">
      <dgm:prSet/>
      <dgm:spPr/>
      <dgm:t>
        <a:bodyPr/>
        <a:lstStyle/>
        <a:p>
          <a:r>
            <a:rPr lang="en-AU" dirty="0">
              <a:ea typeface="+mn-ea"/>
            </a:rPr>
            <a:t> Select a random integer </a:t>
          </a:r>
          <a:r>
            <a:rPr lang="en-AU" i="1" dirty="0">
              <a:ea typeface="+mn-ea"/>
            </a:rPr>
            <a:t>a, 1 &lt; a &lt; 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– 1 ;</a:t>
          </a:r>
        </a:p>
      </dgm:t>
    </dgm:pt>
    <dgm:pt modelId="{E4D2A74A-25BA-ED49-935E-32E7C5909C8F}" type="parTrans" cxnId="{A5458707-6149-AE4C-A4B3-D6287B953BCC}">
      <dgm:prSet/>
      <dgm:spPr/>
      <dgm:t>
        <a:bodyPr/>
        <a:lstStyle/>
        <a:p>
          <a:endParaRPr lang="en-US"/>
        </a:p>
      </dgm:t>
    </dgm:pt>
    <dgm:pt modelId="{052867FB-C570-EE47-8D47-84A7FFD9AFE5}" type="sibTrans" cxnId="{A5458707-6149-AE4C-A4B3-D6287B953BCC}">
      <dgm:prSet/>
      <dgm:spPr/>
      <dgm:t>
        <a:bodyPr/>
        <a:lstStyle/>
        <a:p>
          <a:endParaRPr lang="en-US"/>
        </a:p>
      </dgm:t>
    </dgm:pt>
    <dgm:pt modelId="{3D7D89BD-3593-1D4F-8698-91E73EF5D182}">
      <dgm:prSet/>
      <dgm:spPr/>
      <dgm:t>
        <a:bodyPr/>
        <a:lstStyle/>
        <a:p>
          <a:r>
            <a:rPr lang="en-AU" dirty="0">
              <a:ea typeface="+mn-ea"/>
            </a:rPr>
            <a:t> </a:t>
          </a:r>
          <a:r>
            <a:rPr lang="en-AU" b="1" dirty="0">
              <a:ea typeface="+mn-ea"/>
            </a:rPr>
            <a:t>if</a:t>
          </a:r>
          <a:r>
            <a:rPr lang="en-AU" dirty="0">
              <a:ea typeface="+mn-ea"/>
            </a:rPr>
            <a:t> </a:t>
          </a:r>
          <a:r>
            <a:rPr lang="en-AU" i="1" dirty="0" err="1">
              <a:ea typeface="+mn-ea"/>
            </a:rPr>
            <a:t>a</a:t>
          </a:r>
          <a:r>
            <a:rPr lang="en-AU" i="1" baseline="30000" dirty="0" err="1">
              <a:ea typeface="+mn-ea"/>
            </a:rPr>
            <a:t>q</a:t>
          </a:r>
          <a:r>
            <a:rPr lang="en-AU" i="1" dirty="0">
              <a:ea typeface="+mn-ea"/>
            </a:rPr>
            <a:t> mod 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= 1 </a:t>
          </a:r>
          <a:r>
            <a:rPr lang="en-AU" b="1" dirty="0">
              <a:ea typeface="+mn-ea"/>
            </a:rPr>
            <a:t>then</a:t>
          </a:r>
          <a:r>
            <a:rPr lang="en-AU" dirty="0">
              <a:ea typeface="+mn-ea"/>
            </a:rPr>
            <a:t> return (“</a:t>
          </a:r>
          <a:r>
            <a:rPr lang="en-US" dirty="0">
              <a:ea typeface="+mn-ea"/>
            </a:rPr>
            <a:t>inconclusive</a:t>
          </a:r>
          <a:r>
            <a:rPr lang="en-AU" dirty="0">
              <a:ea typeface="+mn-ea"/>
            </a:rPr>
            <a:t>") ;</a:t>
          </a:r>
        </a:p>
      </dgm:t>
    </dgm:pt>
    <dgm:pt modelId="{DB8B4F9B-009D-1448-AB53-DE3DEAA28659}" type="parTrans" cxnId="{2BCF0FD8-3469-7845-89AA-5616D5E2B633}">
      <dgm:prSet/>
      <dgm:spPr/>
      <dgm:t>
        <a:bodyPr/>
        <a:lstStyle/>
        <a:p>
          <a:endParaRPr lang="en-US"/>
        </a:p>
      </dgm:t>
    </dgm:pt>
    <dgm:pt modelId="{135EC791-B2DD-B848-80AC-3D9E557FAF51}" type="sibTrans" cxnId="{2BCF0FD8-3469-7845-89AA-5616D5E2B633}">
      <dgm:prSet/>
      <dgm:spPr/>
      <dgm:t>
        <a:bodyPr/>
        <a:lstStyle/>
        <a:p>
          <a:endParaRPr lang="en-US"/>
        </a:p>
      </dgm:t>
    </dgm:pt>
    <dgm:pt modelId="{192186F6-7AF8-3145-9D3A-B172FA14B83E}">
      <dgm:prSet/>
      <dgm:spPr/>
      <dgm:t>
        <a:bodyPr/>
        <a:lstStyle/>
        <a:p>
          <a:r>
            <a:rPr lang="en-AU" dirty="0">
              <a:ea typeface="+mn-ea"/>
            </a:rPr>
            <a:t> </a:t>
          </a:r>
          <a:r>
            <a:rPr lang="en-AU" b="1" dirty="0">
              <a:ea typeface="+mn-ea"/>
            </a:rPr>
            <a:t>for</a:t>
          </a:r>
          <a:r>
            <a:rPr lang="en-AU" dirty="0">
              <a:ea typeface="+mn-ea"/>
            </a:rPr>
            <a:t> </a:t>
          </a:r>
          <a:r>
            <a:rPr lang="en-AU" i="1" dirty="0" err="1">
              <a:ea typeface="+mn-ea"/>
            </a:rPr>
            <a:t>j</a:t>
          </a:r>
          <a:r>
            <a:rPr lang="en-AU" i="1" dirty="0">
              <a:ea typeface="+mn-ea"/>
            </a:rPr>
            <a:t> = 0 </a:t>
          </a:r>
          <a:r>
            <a:rPr lang="en-AU" b="1" dirty="0">
              <a:ea typeface="+mn-ea"/>
            </a:rPr>
            <a:t>to</a:t>
          </a:r>
          <a:r>
            <a:rPr lang="en-AU" dirty="0">
              <a:ea typeface="+mn-ea"/>
            </a:rPr>
            <a:t> </a:t>
          </a:r>
          <a:r>
            <a:rPr lang="en-AU" i="1" dirty="0" err="1">
              <a:ea typeface="+mn-ea"/>
            </a:rPr>
            <a:t>k</a:t>
          </a:r>
          <a:r>
            <a:rPr lang="en-AU" i="1" dirty="0">
              <a:ea typeface="+mn-ea"/>
            </a:rPr>
            <a:t> – 1 </a:t>
          </a:r>
          <a:r>
            <a:rPr lang="en-AU" b="1" dirty="0">
              <a:ea typeface="+mn-ea"/>
            </a:rPr>
            <a:t>do</a:t>
          </a:r>
        </a:p>
      </dgm:t>
    </dgm:pt>
    <dgm:pt modelId="{EDE528E3-FAAB-184A-B521-906B172CBC25}" type="parTrans" cxnId="{3BF51E6E-EE78-8E4B-A13F-8D9EAE33BD38}">
      <dgm:prSet/>
      <dgm:spPr/>
      <dgm:t>
        <a:bodyPr/>
        <a:lstStyle/>
        <a:p>
          <a:endParaRPr lang="en-US"/>
        </a:p>
      </dgm:t>
    </dgm:pt>
    <dgm:pt modelId="{BEA016D0-03A7-C946-B73B-108307CE6788}" type="sibTrans" cxnId="{3BF51E6E-EE78-8E4B-A13F-8D9EAE33BD38}">
      <dgm:prSet/>
      <dgm:spPr/>
      <dgm:t>
        <a:bodyPr/>
        <a:lstStyle/>
        <a:p>
          <a:endParaRPr lang="en-US"/>
        </a:p>
      </dgm:t>
    </dgm:pt>
    <dgm:pt modelId="{69541EC2-EEAC-F24D-B49B-E8C172D9D351}">
      <dgm:prSet/>
      <dgm:spPr/>
      <dgm:t>
        <a:bodyPr/>
        <a:lstStyle/>
        <a:p>
          <a:r>
            <a:rPr lang="en-AU" b="1" dirty="0">
              <a:ea typeface="+mn-ea"/>
            </a:rPr>
            <a:t>if</a:t>
          </a:r>
          <a:r>
            <a:rPr lang="en-AU" dirty="0">
              <a:ea typeface="+mn-ea"/>
            </a:rPr>
            <a:t> </a:t>
          </a:r>
          <a:r>
            <a:rPr lang="en-AU" i="1" dirty="0">
              <a:ea typeface="+mn-ea"/>
            </a:rPr>
            <a:t>(a</a:t>
          </a:r>
          <a:r>
            <a:rPr lang="en-AU" i="1" baseline="30000" dirty="0">
              <a:ea typeface="+mn-ea"/>
            </a:rPr>
            <a:t>2jq</a:t>
          </a:r>
          <a:r>
            <a:rPr lang="en-AU" i="1" dirty="0">
              <a:ea typeface="+mn-ea"/>
            </a:rPr>
            <a:t> mod 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= 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– 1) </a:t>
          </a:r>
          <a:r>
            <a:rPr lang="en-AU" b="1" dirty="0">
              <a:ea typeface="+mn-ea"/>
            </a:rPr>
            <a:t>then</a:t>
          </a:r>
          <a:r>
            <a:rPr lang="en-AU" dirty="0">
              <a:ea typeface="+mn-ea"/>
            </a:rPr>
            <a:t> return (“</a:t>
          </a:r>
          <a:r>
            <a:rPr lang="en-US" dirty="0">
              <a:ea typeface="+mn-ea"/>
            </a:rPr>
            <a:t>inconclusive</a:t>
          </a:r>
          <a:r>
            <a:rPr lang="en-AU" dirty="0">
              <a:ea typeface="+mn-ea"/>
            </a:rPr>
            <a:t>") ;</a:t>
          </a:r>
        </a:p>
      </dgm:t>
    </dgm:pt>
    <dgm:pt modelId="{84CBE7AA-88E8-7342-8170-07F040767286}" type="parTrans" cxnId="{ABC98552-FA43-F342-95C8-A0AF8548403C}">
      <dgm:prSet/>
      <dgm:spPr/>
      <dgm:t>
        <a:bodyPr/>
        <a:lstStyle/>
        <a:p>
          <a:endParaRPr lang="en-US"/>
        </a:p>
      </dgm:t>
    </dgm:pt>
    <dgm:pt modelId="{E8351854-FC35-C643-BB4A-B61C8918F414}" type="sibTrans" cxnId="{ABC98552-FA43-F342-95C8-A0AF8548403C}">
      <dgm:prSet/>
      <dgm:spPr/>
      <dgm:t>
        <a:bodyPr/>
        <a:lstStyle/>
        <a:p>
          <a:endParaRPr lang="en-US"/>
        </a:p>
      </dgm:t>
    </dgm:pt>
    <dgm:pt modelId="{372DA5CB-9EB6-8B4D-97BA-01A5AB4F4F57}">
      <dgm:prSet/>
      <dgm:spPr/>
      <dgm:t>
        <a:bodyPr/>
        <a:lstStyle/>
        <a:p>
          <a:r>
            <a:rPr lang="en-AU" dirty="0">
              <a:ea typeface="+mn-ea"/>
            </a:rPr>
            <a:t> return (“composite") ;</a:t>
          </a:r>
        </a:p>
      </dgm:t>
    </dgm:pt>
    <dgm:pt modelId="{45440A3E-C467-F24B-AE80-333CB8E50EA8}" type="parTrans" cxnId="{23A7B482-FB0F-F543-B352-0DD89D1F69F4}">
      <dgm:prSet/>
      <dgm:spPr/>
      <dgm:t>
        <a:bodyPr/>
        <a:lstStyle/>
        <a:p>
          <a:endParaRPr lang="en-US"/>
        </a:p>
      </dgm:t>
    </dgm:pt>
    <dgm:pt modelId="{3D0CCDC6-B23B-8143-B71B-FD3D01BA0255}" type="sibTrans" cxnId="{23A7B482-FB0F-F543-B352-0DD89D1F69F4}">
      <dgm:prSet/>
      <dgm:spPr/>
      <dgm:t>
        <a:bodyPr/>
        <a:lstStyle/>
        <a:p>
          <a:endParaRPr lang="en-US"/>
        </a:p>
      </dgm:t>
    </dgm:pt>
    <dgm:pt modelId="{D7D118A1-74CC-6C4F-B831-3685DF19C48D}" type="pres">
      <dgm:prSet presAssocID="{DE09D6F4-BC36-0D42-9828-50A4B5F57A5B}" presName="linearFlow" presStyleCnt="0">
        <dgm:presLayoutVars>
          <dgm:dir/>
          <dgm:animLvl val="lvl"/>
          <dgm:resizeHandles val="exact"/>
        </dgm:presLayoutVars>
      </dgm:prSet>
      <dgm:spPr/>
    </dgm:pt>
    <dgm:pt modelId="{7DBAE230-6AF8-7A47-B5A6-8624F47456AE}" type="pres">
      <dgm:prSet presAssocID="{217F2861-8603-1749-8905-36222D71F47A}" presName="composite" presStyleCnt="0"/>
      <dgm:spPr/>
    </dgm:pt>
    <dgm:pt modelId="{D7A1E9D5-302B-694D-869C-A3ABA0C4A5D6}" type="pres">
      <dgm:prSet presAssocID="{217F2861-8603-1749-8905-36222D71F47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29F965AD-C2D4-B047-B721-29B9E3EC90ED}" type="pres">
      <dgm:prSet presAssocID="{217F2861-8603-1749-8905-36222D71F47A}" presName="descendantText" presStyleLbl="alignAcc1" presStyleIdx="0" presStyleCnt="6">
        <dgm:presLayoutVars>
          <dgm:bulletEnabled val="1"/>
        </dgm:presLayoutVars>
      </dgm:prSet>
      <dgm:spPr/>
    </dgm:pt>
    <dgm:pt modelId="{1CD26310-B59C-CB48-8080-F86AF6178FD8}" type="pres">
      <dgm:prSet presAssocID="{D8BD60E9-60E2-BB49-BA41-B7BC874F1D2E}" presName="sp" presStyleCnt="0"/>
      <dgm:spPr/>
    </dgm:pt>
    <dgm:pt modelId="{33EE43DC-34BE-A840-BD1C-AE38AAA55524}" type="pres">
      <dgm:prSet presAssocID="{E7BEE5E9-B068-F440-AA78-C06B5DA31F9F}" presName="composite" presStyleCnt="0"/>
      <dgm:spPr/>
    </dgm:pt>
    <dgm:pt modelId="{2F49BE34-3DD4-D442-BEA2-FF0D8EE8E178}" type="pres">
      <dgm:prSet presAssocID="{E7BEE5E9-B068-F440-AA78-C06B5DA31F9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185ABA3-9ACF-FA4D-9D6C-AD4636C47777}" type="pres">
      <dgm:prSet presAssocID="{E7BEE5E9-B068-F440-AA78-C06B5DA31F9F}" presName="descendantText" presStyleLbl="alignAcc1" presStyleIdx="1" presStyleCnt="6">
        <dgm:presLayoutVars>
          <dgm:bulletEnabled val="1"/>
        </dgm:presLayoutVars>
      </dgm:prSet>
      <dgm:spPr/>
    </dgm:pt>
    <dgm:pt modelId="{68534DD1-E48D-9F49-9F10-C9BFBD29C4CD}" type="pres">
      <dgm:prSet presAssocID="{8200FAE9-38A0-794A-9C45-0A523EBC6CD8}" presName="sp" presStyleCnt="0"/>
      <dgm:spPr/>
    </dgm:pt>
    <dgm:pt modelId="{7E85EF86-6CCB-6D4E-B305-07C60A71FA80}" type="pres">
      <dgm:prSet presAssocID="{09D346F8-9EAF-5B4F-878E-A6E389AE9980}" presName="composite" presStyleCnt="0"/>
      <dgm:spPr/>
    </dgm:pt>
    <dgm:pt modelId="{CDFA1110-DB91-3342-8A3D-179A837BBA12}" type="pres">
      <dgm:prSet presAssocID="{09D346F8-9EAF-5B4F-878E-A6E389AE998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EEA74246-F6BC-5046-AA33-638FD8E71F46}" type="pres">
      <dgm:prSet presAssocID="{09D346F8-9EAF-5B4F-878E-A6E389AE9980}" presName="descendantText" presStyleLbl="alignAcc1" presStyleIdx="2" presStyleCnt="6">
        <dgm:presLayoutVars>
          <dgm:bulletEnabled val="1"/>
        </dgm:presLayoutVars>
      </dgm:prSet>
      <dgm:spPr/>
    </dgm:pt>
    <dgm:pt modelId="{6F3A862C-6535-E844-BD7C-1C965B86A6DC}" type="pres">
      <dgm:prSet presAssocID="{84008035-451E-244B-9822-9BFB0C54B9B1}" presName="sp" presStyleCnt="0"/>
      <dgm:spPr/>
    </dgm:pt>
    <dgm:pt modelId="{20D2E5A2-495E-CE45-B454-2F2C99F11F10}" type="pres">
      <dgm:prSet presAssocID="{49EFE361-CF40-C647-A532-3DB806AF13A5}" presName="composite" presStyleCnt="0"/>
      <dgm:spPr/>
    </dgm:pt>
    <dgm:pt modelId="{6CDAECC0-63B0-4043-8086-E12AC2EBF14F}" type="pres">
      <dgm:prSet presAssocID="{49EFE361-CF40-C647-A532-3DB806AF13A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EB0E9CA-38E0-294D-BA1D-ABDC8F904BF8}" type="pres">
      <dgm:prSet presAssocID="{49EFE361-CF40-C647-A532-3DB806AF13A5}" presName="descendantText" presStyleLbl="alignAcc1" presStyleIdx="3" presStyleCnt="6">
        <dgm:presLayoutVars>
          <dgm:bulletEnabled val="1"/>
        </dgm:presLayoutVars>
      </dgm:prSet>
      <dgm:spPr/>
    </dgm:pt>
    <dgm:pt modelId="{3787DBBF-077B-AB45-9CCA-2DCBD66F11A2}" type="pres">
      <dgm:prSet presAssocID="{38E7586E-E1E7-6641-B699-FC69EF62FCB4}" presName="sp" presStyleCnt="0"/>
      <dgm:spPr/>
    </dgm:pt>
    <dgm:pt modelId="{9952EB10-1BAF-9C4E-82BC-013884F3CD0B}" type="pres">
      <dgm:prSet presAssocID="{DE800D88-AFC2-C748-95A6-84274571450D}" presName="composite" presStyleCnt="0"/>
      <dgm:spPr/>
    </dgm:pt>
    <dgm:pt modelId="{7A51B00A-7D2E-CB40-B681-149F0CD6A739}" type="pres">
      <dgm:prSet presAssocID="{DE800D88-AFC2-C748-95A6-84274571450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1AD66C-6EA6-8E42-90F0-37439CBC6540}" type="pres">
      <dgm:prSet presAssocID="{DE800D88-AFC2-C748-95A6-84274571450D}" presName="descendantText" presStyleLbl="alignAcc1" presStyleIdx="4" presStyleCnt="6">
        <dgm:presLayoutVars>
          <dgm:bulletEnabled val="1"/>
        </dgm:presLayoutVars>
      </dgm:prSet>
      <dgm:spPr/>
    </dgm:pt>
    <dgm:pt modelId="{1BB8B7A7-DB29-3E4D-8B25-6A3EFF5A49E1}" type="pres">
      <dgm:prSet presAssocID="{56A0522B-1198-1A4B-95EF-8273C6411250}" presName="sp" presStyleCnt="0"/>
      <dgm:spPr/>
    </dgm:pt>
    <dgm:pt modelId="{81671323-D572-BA41-8D74-434926E9198C}" type="pres">
      <dgm:prSet presAssocID="{1C83C87B-222E-0647-A9B1-678C74EE72FB}" presName="composite" presStyleCnt="0"/>
      <dgm:spPr/>
    </dgm:pt>
    <dgm:pt modelId="{095298D9-91B6-C442-9E68-491C82CAAEDB}" type="pres">
      <dgm:prSet presAssocID="{1C83C87B-222E-0647-A9B1-678C74EE72FB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5652334-D05E-924B-BE13-85008940BE0E}" type="pres">
      <dgm:prSet presAssocID="{1C83C87B-222E-0647-A9B1-678C74EE72FB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5458707-6149-AE4C-A4B3-D6287B953BCC}" srcId="{E7BEE5E9-B068-F440-AA78-C06B5DA31F9F}" destId="{ADC67CD4-5024-4449-B1E2-58B28F85B9A6}" srcOrd="0" destOrd="0" parTransId="{E4D2A74A-25BA-ED49-935E-32E7C5909C8F}" sibTransId="{052867FB-C570-EE47-8D47-84A7FFD9AFE5}"/>
    <dgm:cxn modelId="{805B940A-E3C3-ED4B-AF15-2A9EE036FA63}" type="presOf" srcId="{84085882-6E9C-1740-A09E-E5D012E12456}" destId="{29F965AD-C2D4-B047-B721-29B9E3EC90ED}" srcOrd="0" destOrd="0" presId="urn:microsoft.com/office/officeart/2005/8/layout/chevron2"/>
    <dgm:cxn modelId="{398F3714-A634-254E-A3FC-DAF9E7BBF23F}" type="presOf" srcId="{69541EC2-EEAC-F24D-B49B-E8C172D9D351}" destId="{631AD66C-6EA6-8E42-90F0-37439CBC6540}" srcOrd="0" destOrd="0" presId="urn:microsoft.com/office/officeart/2005/8/layout/chevron2"/>
    <dgm:cxn modelId="{D309BC2B-2C28-5D4F-A167-B5C8489E062B}" srcId="{DE09D6F4-BC36-0D42-9828-50A4B5F57A5B}" destId="{DE800D88-AFC2-C748-95A6-84274571450D}" srcOrd="4" destOrd="0" parTransId="{2AB82780-A93F-2241-82C5-044F7C113A5B}" sibTransId="{56A0522B-1198-1A4B-95EF-8273C6411250}"/>
    <dgm:cxn modelId="{DBCBA72D-55FC-7C44-98C3-BD1CECA29BB7}" type="presOf" srcId="{3D7D89BD-3593-1D4F-8698-91E73EF5D182}" destId="{EEA74246-F6BC-5046-AA33-638FD8E71F46}" srcOrd="0" destOrd="0" presId="urn:microsoft.com/office/officeart/2005/8/layout/chevron2"/>
    <dgm:cxn modelId="{7868A433-F81F-0649-AC17-E1D0B037957D}" type="presOf" srcId="{1C83C87B-222E-0647-A9B1-678C74EE72FB}" destId="{095298D9-91B6-C442-9E68-491C82CAAEDB}" srcOrd="0" destOrd="0" presId="urn:microsoft.com/office/officeart/2005/8/layout/chevron2"/>
    <dgm:cxn modelId="{8E3C383C-CB97-CB49-89EB-176D995223F0}" srcId="{DE09D6F4-BC36-0D42-9828-50A4B5F57A5B}" destId="{09D346F8-9EAF-5B4F-878E-A6E389AE9980}" srcOrd="2" destOrd="0" parTransId="{8595B2C8-0405-7B4C-ABDE-A21DE2E1B6B4}" sibTransId="{84008035-451E-244B-9822-9BFB0C54B9B1}"/>
    <dgm:cxn modelId="{8A61245E-BAE3-204E-A619-2878E353EA4D}" type="presOf" srcId="{DE09D6F4-BC36-0D42-9828-50A4B5F57A5B}" destId="{D7D118A1-74CC-6C4F-B831-3685DF19C48D}" srcOrd="0" destOrd="0" presId="urn:microsoft.com/office/officeart/2005/8/layout/chevron2"/>
    <dgm:cxn modelId="{E6F4BD6A-E71B-C348-A7C5-892E30686EF6}" srcId="{DE09D6F4-BC36-0D42-9828-50A4B5F57A5B}" destId="{E7BEE5E9-B068-F440-AA78-C06B5DA31F9F}" srcOrd="1" destOrd="0" parTransId="{3BD7872B-5311-4C46-BE7D-1A43595322FD}" sibTransId="{8200FAE9-38A0-794A-9C45-0A523EBC6CD8}"/>
    <dgm:cxn modelId="{4BC6184E-4A68-BE4C-9A34-B3B9F0CE3A82}" type="presOf" srcId="{ADC67CD4-5024-4449-B1E2-58B28F85B9A6}" destId="{9185ABA3-9ACF-FA4D-9D6C-AD4636C47777}" srcOrd="0" destOrd="0" presId="urn:microsoft.com/office/officeart/2005/8/layout/chevron2"/>
    <dgm:cxn modelId="{3BF51E6E-EE78-8E4B-A13F-8D9EAE33BD38}" srcId="{49EFE361-CF40-C647-A532-3DB806AF13A5}" destId="{192186F6-7AF8-3145-9D3A-B172FA14B83E}" srcOrd="0" destOrd="0" parTransId="{EDE528E3-FAAB-184A-B521-906B172CBC25}" sibTransId="{BEA016D0-03A7-C946-B73B-108307CE6788}"/>
    <dgm:cxn modelId="{69FF8F50-2CCE-D844-9D09-1A5957AA7D21}" type="presOf" srcId="{49EFE361-CF40-C647-A532-3DB806AF13A5}" destId="{6CDAECC0-63B0-4043-8086-E12AC2EBF14F}" srcOrd="0" destOrd="0" presId="urn:microsoft.com/office/officeart/2005/8/layout/chevron2"/>
    <dgm:cxn modelId="{AB94D550-4FC1-BD4D-A19A-3F4C3AB52280}" srcId="{DE09D6F4-BC36-0D42-9828-50A4B5F57A5B}" destId="{49EFE361-CF40-C647-A532-3DB806AF13A5}" srcOrd="3" destOrd="0" parTransId="{CFE636A9-8EBA-A545-B381-D1901F80C1F8}" sibTransId="{38E7586E-E1E7-6641-B699-FC69EF62FCB4}"/>
    <dgm:cxn modelId="{ABC98552-FA43-F342-95C8-A0AF8548403C}" srcId="{DE800D88-AFC2-C748-95A6-84274571450D}" destId="{69541EC2-EEAC-F24D-B49B-E8C172D9D351}" srcOrd="0" destOrd="0" parTransId="{84CBE7AA-88E8-7342-8170-07F040767286}" sibTransId="{E8351854-FC35-C643-BB4A-B61C8918F414}"/>
    <dgm:cxn modelId="{3C5A9D7D-2FED-4041-B84B-D9B4753FDE99}" type="presOf" srcId="{192186F6-7AF8-3145-9D3A-B172FA14B83E}" destId="{8EB0E9CA-38E0-294D-BA1D-ABDC8F904BF8}" srcOrd="0" destOrd="0" presId="urn:microsoft.com/office/officeart/2005/8/layout/chevron2"/>
    <dgm:cxn modelId="{23A7B482-FB0F-F543-B352-0DD89D1F69F4}" srcId="{1C83C87B-222E-0647-A9B1-678C74EE72FB}" destId="{372DA5CB-9EB6-8B4D-97BA-01A5AB4F4F57}" srcOrd="0" destOrd="0" parTransId="{45440A3E-C467-F24B-AE80-333CB8E50EA8}" sibTransId="{3D0CCDC6-B23B-8143-B71B-FD3D01BA0255}"/>
    <dgm:cxn modelId="{D9B66B88-B454-7740-A110-89C2A8F7895B}" srcId="{DE09D6F4-BC36-0D42-9828-50A4B5F57A5B}" destId="{1C83C87B-222E-0647-A9B1-678C74EE72FB}" srcOrd="5" destOrd="0" parTransId="{5175E942-C08B-5340-8A93-6316416F3C04}" sibTransId="{A1A4982E-B916-3545-B228-858E66705963}"/>
    <dgm:cxn modelId="{2C88F999-6410-0D4C-915A-6ABBCA3FEAAB}" type="presOf" srcId="{217F2861-8603-1749-8905-36222D71F47A}" destId="{D7A1E9D5-302B-694D-869C-A3ABA0C4A5D6}" srcOrd="0" destOrd="0" presId="urn:microsoft.com/office/officeart/2005/8/layout/chevron2"/>
    <dgm:cxn modelId="{D2A6E9A1-692B-2A48-B076-CE28EEEBD53E}" type="presOf" srcId="{372DA5CB-9EB6-8B4D-97BA-01A5AB4F4F57}" destId="{C5652334-D05E-924B-BE13-85008940BE0E}" srcOrd="0" destOrd="0" presId="urn:microsoft.com/office/officeart/2005/8/layout/chevron2"/>
    <dgm:cxn modelId="{EB4997BD-2C40-5B49-9E80-0A6A4022022E}" type="presOf" srcId="{E7BEE5E9-B068-F440-AA78-C06B5DA31F9F}" destId="{2F49BE34-3DD4-D442-BEA2-FF0D8EE8E178}" srcOrd="0" destOrd="0" presId="urn:microsoft.com/office/officeart/2005/8/layout/chevron2"/>
    <dgm:cxn modelId="{1DDD25BF-821F-7446-BD05-358F6CA41DBD}" type="presOf" srcId="{DE800D88-AFC2-C748-95A6-84274571450D}" destId="{7A51B00A-7D2E-CB40-B681-149F0CD6A739}" srcOrd="0" destOrd="0" presId="urn:microsoft.com/office/officeart/2005/8/layout/chevron2"/>
    <dgm:cxn modelId="{795A9BD3-8C52-584C-B3C5-4A6457088198}" srcId="{DE09D6F4-BC36-0D42-9828-50A4B5F57A5B}" destId="{217F2861-8603-1749-8905-36222D71F47A}" srcOrd="0" destOrd="0" parTransId="{4BC56C73-5124-D046-9848-B78AA5F456F7}" sibTransId="{D8BD60E9-60E2-BB49-BA41-B7BC874F1D2E}"/>
    <dgm:cxn modelId="{2BCF0FD8-3469-7845-89AA-5616D5E2B633}" srcId="{09D346F8-9EAF-5B4F-878E-A6E389AE9980}" destId="{3D7D89BD-3593-1D4F-8698-91E73EF5D182}" srcOrd="0" destOrd="0" parTransId="{DB8B4F9B-009D-1448-AB53-DE3DEAA28659}" sibTransId="{135EC791-B2DD-B848-80AC-3D9E557FAF51}"/>
    <dgm:cxn modelId="{46B25CDD-CA2A-524E-A3E7-D09D1B833BFE}" srcId="{217F2861-8603-1749-8905-36222D71F47A}" destId="{84085882-6E9C-1740-A09E-E5D012E12456}" srcOrd="0" destOrd="0" parTransId="{29773E85-45B9-6045-9824-C7CE37D7B132}" sibTransId="{522EEFD0-741F-6844-B11C-0193E8A0AD51}"/>
    <dgm:cxn modelId="{C1CCB8E5-F762-CF48-92C9-0CFA8FF7AB6A}" type="presOf" srcId="{09D346F8-9EAF-5B4F-878E-A6E389AE9980}" destId="{CDFA1110-DB91-3342-8A3D-179A837BBA12}" srcOrd="0" destOrd="0" presId="urn:microsoft.com/office/officeart/2005/8/layout/chevron2"/>
    <dgm:cxn modelId="{4D59FE7A-08C8-224F-BD7E-A30DCA0D0A5B}" type="presParOf" srcId="{D7D118A1-74CC-6C4F-B831-3685DF19C48D}" destId="{7DBAE230-6AF8-7A47-B5A6-8624F47456AE}" srcOrd="0" destOrd="0" presId="urn:microsoft.com/office/officeart/2005/8/layout/chevron2"/>
    <dgm:cxn modelId="{A1189274-A1F1-6B43-AE32-ED332D008F88}" type="presParOf" srcId="{7DBAE230-6AF8-7A47-B5A6-8624F47456AE}" destId="{D7A1E9D5-302B-694D-869C-A3ABA0C4A5D6}" srcOrd="0" destOrd="0" presId="urn:microsoft.com/office/officeart/2005/8/layout/chevron2"/>
    <dgm:cxn modelId="{26086A09-77FB-5945-9064-F5EC27AE1259}" type="presParOf" srcId="{7DBAE230-6AF8-7A47-B5A6-8624F47456AE}" destId="{29F965AD-C2D4-B047-B721-29B9E3EC90ED}" srcOrd="1" destOrd="0" presId="urn:microsoft.com/office/officeart/2005/8/layout/chevron2"/>
    <dgm:cxn modelId="{AD7601BE-5D6C-1E4F-B974-1ECA8A4122D0}" type="presParOf" srcId="{D7D118A1-74CC-6C4F-B831-3685DF19C48D}" destId="{1CD26310-B59C-CB48-8080-F86AF6178FD8}" srcOrd="1" destOrd="0" presId="urn:microsoft.com/office/officeart/2005/8/layout/chevron2"/>
    <dgm:cxn modelId="{4E0A75F4-F18F-0F41-BF6F-920B94E64734}" type="presParOf" srcId="{D7D118A1-74CC-6C4F-B831-3685DF19C48D}" destId="{33EE43DC-34BE-A840-BD1C-AE38AAA55524}" srcOrd="2" destOrd="0" presId="urn:microsoft.com/office/officeart/2005/8/layout/chevron2"/>
    <dgm:cxn modelId="{8FB19EB5-18D6-5E46-B7E1-2A6AF37E04D1}" type="presParOf" srcId="{33EE43DC-34BE-A840-BD1C-AE38AAA55524}" destId="{2F49BE34-3DD4-D442-BEA2-FF0D8EE8E178}" srcOrd="0" destOrd="0" presId="urn:microsoft.com/office/officeart/2005/8/layout/chevron2"/>
    <dgm:cxn modelId="{B0A6E01F-C874-4E41-B051-9682729DE48C}" type="presParOf" srcId="{33EE43DC-34BE-A840-BD1C-AE38AAA55524}" destId="{9185ABA3-9ACF-FA4D-9D6C-AD4636C47777}" srcOrd="1" destOrd="0" presId="urn:microsoft.com/office/officeart/2005/8/layout/chevron2"/>
    <dgm:cxn modelId="{99BC8511-0C96-B045-8572-7D7383031F96}" type="presParOf" srcId="{D7D118A1-74CC-6C4F-B831-3685DF19C48D}" destId="{68534DD1-E48D-9F49-9F10-C9BFBD29C4CD}" srcOrd="3" destOrd="0" presId="urn:microsoft.com/office/officeart/2005/8/layout/chevron2"/>
    <dgm:cxn modelId="{8E7374B7-2E22-1840-9DF2-0A6DFB078E4C}" type="presParOf" srcId="{D7D118A1-74CC-6C4F-B831-3685DF19C48D}" destId="{7E85EF86-6CCB-6D4E-B305-07C60A71FA80}" srcOrd="4" destOrd="0" presId="urn:microsoft.com/office/officeart/2005/8/layout/chevron2"/>
    <dgm:cxn modelId="{C3BB8BE0-2B24-3243-B6E0-7C62CE08AF47}" type="presParOf" srcId="{7E85EF86-6CCB-6D4E-B305-07C60A71FA80}" destId="{CDFA1110-DB91-3342-8A3D-179A837BBA12}" srcOrd="0" destOrd="0" presId="urn:microsoft.com/office/officeart/2005/8/layout/chevron2"/>
    <dgm:cxn modelId="{B919F964-EFBE-1A4B-B326-ED408EDB578C}" type="presParOf" srcId="{7E85EF86-6CCB-6D4E-B305-07C60A71FA80}" destId="{EEA74246-F6BC-5046-AA33-638FD8E71F46}" srcOrd="1" destOrd="0" presId="urn:microsoft.com/office/officeart/2005/8/layout/chevron2"/>
    <dgm:cxn modelId="{DAF0FC02-51C2-7F46-BD98-95AEF443E4D6}" type="presParOf" srcId="{D7D118A1-74CC-6C4F-B831-3685DF19C48D}" destId="{6F3A862C-6535-E844-BD7C-1C965B86A6DC}" srcOrd="5" destOrd="0" presId="urn:microsoft.com/office/officeart/2005/8/layout/chevron2"/>
    <dgm:cxn modelId="{F388BE6F-E816-684A-BF47-043E2B6774B2}" type="presParOf" srcId="{D7D118A1-74CC-6C4F-B831-3685DF19C48D}" destId="{20D2E5A2-495E-CE45-B454-2F2C99F11F10}" srcOrd="6" destOrd="0" presId="urn:microsoft.com/office/officeart/2005/8/layout/chevron2"/>
    <dgm:cxn modelId="{3B906096-DFDA-D347-85EA-E57A13F93EFA}" type="presParOf" srcId="{20D2E5A2-495E-CE45-B454-2F2C99F11F10}" destId="{6CDAECC0-63B0-4043-8086-E12AC2EBF14F}" srcOrd="0" destOrd="0" presId="urn:microsoft.com/office/officeart/2005/8/layout/chevron2"/>
    <dgm:cxn modelId="{3FDD3DAC-6AE9-634B-BF03-944DCA4443F1}" type="presParOf" srcId="{20D2E5A2-495E-CE45-B454-2F2C99F11F10}" destId="{8EB0E9CA-38E0-294D-BA1D-ABDC8F904BF8}" srcOrd="1" destOrd="0" presId="urn:microsoft.com/office/officeart/2005/8/layout/chevron2"/>
    <dgm:cxn modelId="{4989A152-E468-4640-86D2-9BE44F91ADEC}" type="presParOf" srcId="{D7D118A1-74CC-6C4F-B831-3685DF19C48D}" destId="{3787DBBF-077B-AB45-9CCA-2DCBD66F11A2}" srcOrd="7" destOrd="0" presId="urn:microsoft.com/office/officeart/2005/8/layout/chevron2"/>
    <dgm:cxn modelId="{56BE0A0B-3CB1-AD4C-A3D9-4BEC4A04F624}" type="presParOf" srcId="{D7D118A1-74CC-6C4F-B831-3685DF19C48D}" destId="{9952EB10-1BAF-9C4E-82BC-013884F3CD0B}" srcOrd="8" destOrd="0" presId="urn:microsoft.com/office/officeart/2005/8/layout/chevron2"/>
    <dgm:cxn modelId="{2A43EA4D-6ADD-6943-ACF2-C06F16E93B5C}" type="presParOf" srcId="{9952EB10-1BAF-9C4E-82BC-013884F3CD0B}" destId="{7A51B00A-7D2E-CB40-B681-149F0CD6A739}" srcOrd="0" destOrd="0" presId="urn:microsoft.com/office/officeart/2005/8/layout/chevron2"/>
    <dgm:cxn modelId="{8CA6B8ED-87FB-1440-8AA4-D65123FD4C04}" type="presParOf" srcId="{9952EB10-1BAF-9C4E-82BC-013884F3CD0B}" destId="{631AD66C-6EA6-8E42-90F0-37439CBC6540}" srcOrd="1" destOrd="0" presId="urn:microsoft.com/office/officeart/2005/8/layout/chevron2"/>
    <dgm:cxn modelId="{6E2A944C-F3A5-CB4E-BE1D-88EC4CC7171B}" type="presParOf" srcId="{D7D118A1-74CC-6C4F-B831-3685DF19C48D}" destId="{1BB8B7A7-DB29-3E4D-8B25-6A3EFF5A49E1}" srcOrd="9" destOrd="0" presId="urn:microsoft.com/office/officeart/2005/8/layout/chevron2"/>
    <dgm:cxn modelId="{A3795EE3-7245-7440-BF9C-2A34F8DBBB23}" type="presParOf" srcId="{D7D118A1-74CC-6C4F-B831-3685DF19C48D}" destId="{81671323-D572-BA41-8D74-434926E9198C}" srcOrd="10" destOrd="0" presId="urn:microsoft.com/office/officeart/2005/8/layout/chevron2"/>
    <dgm:cxn modelId="{02F4A663-63AD-EA49-88BB-530B989B43D0}" type="presParOf" srcId="{81671323-D572-BA41-8D74-434926E9198C}" destId="{095298D9-91B6-C442-9E68-491C82CAAEDB}" srcOrd="0" destOrd="0" presId="urn:microsoft.com/office/officeart/2005/8/layout/chevron2"/>
    <dgm:cxn modelId="{7B692212-FF64-DF44-AFBB-DCD67D7B1947}" type="presParOf" srcId="{81671323-D572-BA41-8D74-434926E9198C}" destId="{C5652334-D05E-924B-BE13-85008940BE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9336-3EDD-504A-BEEF-A11AC624ED8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69044-1E7A-0C41-802D-2DA78E58FD2B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>
              <a:ea typeface="+mn-ea"/>
              <a:cs typeface="+mn-cs"/>
            </a:rPr>
            <a:t>Provides a way to manipulate (potentially very large) numbers mod </a:t>
          </a:r>
          <a:r>
            <a:rPr lang="en-AU" i="1" dirty="0">
              <a:ea typeface="+mn-ea"/>
              <a:cs typeface="+mn-cs"/>
            </a:rPr>
            <a:t>M </a:t>
          </a:r>
          <a:r>
            <a:rPr lang="en-AU" dirty="0">
              <a:ea typeface="+mn-ea"/>
              <a:cs typeface="+mn-cs"/>
            </a:rPr>
            <a:t>in terms of </a:t>
          </a:r>
          <a:r>
            <a:rPr lang="en-AU" dirty="0" err="1">
              <a:ea typeface="+mn-ea"/>
              <a:cs typeface="+mn-cs"/>
            </a:rPr>
            <a:t>tuples</a:t>
          </a:r>
          <a:r>
            <a:rPr lang="en-AU" dirty="0">
              <a:ea typeface="+mn-ea"/>
              <a:cs typeface="+mn-cs"/>
            </a:rPr>
            <a:t> of smaller numbers</a:t>
          </a:r>
          <a:endParaRPr lang="en-US" dirty="0"/>
        </a:p>
      </dgm:t>
    </dgm:pt>
    <dgm:pt modelId="{ED5A64B5-EFE2-2E40-96AB-68006603D201}" type="parTrans" cxnId="{94106BBF-8DE6-DB41-BC8A-DE48E852D137}">
      <dgm:prSet/>
      <dgm:spPr/>
      <dgm:t>
        <a:bodyPr/>
        <a:lstStyle/>
        <a:p>
          <a:endParaRPr lang="en-US"/>
        </a:p>
      </dgm:t>
    </dgm:pt>
    <dgm:pt modelId="{1CACCCBD-35A5-7E40-8528-08C6D4A4EFE4}" type="sibTrans" cxnId="{94106BBF-8DE6-DB41-BC8A-DE48E852D137}">
      <dgm:prSet/>
      <dgm:spPr/>
      <dgm:t>
        <a:bodyPr/>
        <a:lstStyle/>
        <a:p>
          <a:endParaRPr lang="en-US"/>
        </a:p>
      </dgm:t>
    </dgm:pt>
    <dgm:pt modelId="{A9B72FEC-E322-8D47-80DF-A7E41D4DDE9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>
              <a:ea typeface="+mn-ea"/>
            </a:rPr>
            <a:t>This can be useful when </a:t>
          </a:r>
          <a:r>
            <a:rPr lang="en-AU" i="1" dirty="0">
              <a:ea typeface="+mn-ea"/>
            </a:rPr>
            <a:t>M </a:t>
          </a:r>
          <a:r>
            <a:rPr lang="en-AU" dirty="0">
              <a:ea typeface="+mn-ea"/>
            </a:rPr>
            <a:t>is 150 digits or more</a:t>
          </a:r>
        </a:p>
      </dgm:t>
    </dgm:pt>
    <dgm:pt modelId="{B300D083-4B1B-DD48-BD68-F0FE22D3BCE8}" type="parTrans" cxnId="{442B01CF-1B47-BA46-8F5C-CE17C2B2E367}">
      <dgm:prSet/>
      <dgm:spPr/>
      <dgm:t>
        <a:bodyPr/>
        <a:lstStyle/>
        <a:p>
          <a:endParaRPr lang="en-US"/>
        </a:p>
      </dgm:t>
    </dgm:pt>
    <dgm:pt modelId="{7A0A9B0B-0D94-C942-9111-83E93925DB2F}" type="sibTrans" cxnId="{442B01CF-1B47-BA46-8F5C-CE17C2B2E367}">
      <dgm:prSet/>
      <dgm:spPr/>
      <dgm:t>
        <a:bodyPr/>
        <a:lstStyle/>
        <a:p>
          <a:endParaRPr lang="en-US"/>
        </a:p>
      </dgm:t>
    </dgm:pt>
    <dgm:pt modelId="{70B3C10C-A4AF-5B49-9C1C-C13364F5573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>
              <a:ea typeface="+mn-ea"/>
            </a:rPr>
            <a:t>However, it is necessary to know beforehand the factorization of </a:t>
          </a:r>
          <a:r>
            <a:rPr lang="en-AU" i="1" dirty="0">
              <a:ea typeface="+mn-ea"/>
            </a:rPr>
            <a:t>M</a:t>
          </a:r>
          <a:endParaRPr lang="en-AU" dirty="0">
            <a:ea typeface="+mn-ea"/>
          </a:endParaRPr>
        </a:p>
      </dgm:t>
    </dgm:pt>
    <dgm:pt modelId="{B75E28C2-B101-464A-95A2-E3F4BDF5452B}" type="parTrans" cxnId="{9665BCE8-EF01-914A-B553-A03D141D4190}">
      <dgm:prSet/>
      <dgm:spPr/>
      <dgm:t>
        <a:bodyPr/>
        <a:lstStyle/>
        <a:p>
          <a:endParaRPr lang="en-US"/>
        </a:p>
      </dgm:t>
    </dgm:pt>
    <dgm:pt modelId="{06C987B2-05BD-0040-9F19-DCB771E65FBC}" type="sibTrans" cxnId="{9665BCE8-EF01-914A-B553-A03D141D4190}">
      <dgm:prSet/>
      <dgm:spPr/>
      <dgm:t>
        <a:bodyPr/>
        <a:lstStyle/>
        <a:p>
          <a:endParaRPr lang="en-US"/>
        </a:p>
      </dgm:t>
    </dgm:pt>
    <dgm:pt modelId="{E0D33B3F-4090-674E-9CE3-48A9DB04631B}" type="pres">
      <dgm:prSet presAssocID="{E9579336-3EDD-504A-BEEF-A11AC624ED8E}" presName="Name0" presStyleCnt="0">
        <dgm:presLayoutVars>
          <dgm:dir/>
          <dgm:animLvl val="lvl"/>
          <dgm:resizeHandles val="exact"/>
        </dgm:presLayoutVars>
      </dgm:prSet>
      <dgm:spPr/>
    </dgm:pt>
    <dgm:pt modelId="{134D492F-354E-2F4F-8BB7-0DEDAC2CAD25}" type="pres">
      <dgm:prSet presAssocID="{26269044-1E7A-0C41-802D-2DA78E58FD2B}" presName="composite" presStyleCnt="0"/>
      <dgm:spPr/>
    </dgm:pt>
    <dgm:pt modelId="{BA6348B4-F7A9-2B49-A2C4-F1F1F2B3A08C}" type="pres">
      <dgm:prSet presAssocID="{26269044-1E7A-0C41-802D-2DA78E58FD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15F77BB-9FDE-7E4A-B50C-8417DFBCAFC9}" type="pres">
      <dgm:prSet presAssocID="{26269044-1E7A-0C41-802D-2DA78E58FD2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9442113-26FB-AA4B-BEC3-4AC363032F0E}" type="presOf" srcId="{70B3C10C-A4AF-5B49-9C1C-C13364F5573B}" destId="{215F77BB-9FDE-7E4A-B50C-8417DFBCAFC9}" srcOrd="0" destOrd="1" presId="urn:microsoft.com/office/officeart/2005/8/layout/hList1"/>
    <dgm:cxn modelId="{584E3633-B1D9-E84C-A27C-F8AC092FD81E}" type="presOf" srcId="{E9579336-3EDD-504A-BEEF-A11AC624ED8E}" destId="{E0D33B3F-4090-674E-9CE3-48A9DB04631B}" srcOrd="0" destOrd="0" presId="urn:microsoft.com/office/officeart/2005/8/layout/hList1"/>
    <dgm:cxn modelId="{12D63164-B370-2B4F-8A34-344DBF9F1475}" type="presOf" srcId="{A9B72FEC-E322-8D47-80DF-A7E41D4DDE9B}" destId="{215F77BB-9FDE-7E4A-B50C-8417DFBCAFC9}" srcOrd="0" destOrd="0" presId="urn:microsoft.com/office/officeart/2005/8/layout/hList1"/>
    <dgm:cxn modelId="{5A76B26C-F843-BA4C-B779-186BC68D1217}" type="presOf" srcId="{26269044-1E7A-0C41-802D-2DA78E58FD2B}" destId="{BA6348B4-F7A9-2B49-A2C4-F1F1F2B3A08C}" srcOrd="0" destOrd="0" presId="urn:microsoft.com/office/officeart/2005/8/layout/hList1"/>
    <dgm:cxn modelId="{94106BBF-8DE6-DB41-BC8A-DE48E852D137}" srcId="{E9579336-3EDD-504A-BEEF-A11AC624ED8E}" destId="{26269044-1E7A-0C41-802D-2DA78E58FD2B}" srcOrd="0" destOrd="0" parTransId="{ED5A64B5-EFE2-2E40-96AB-68006603D201}" sibTransId="{1CACCCBD-35A5-7E40-8528-08C6D4A4EFE4}"/>
    <dgm:cxn modelId="{442B01CF-1B47-BA46-8F5C-CE17C2B2E367}" srcId="{26269044-1E7A-0C41-802D-2DA78E58FD2B}" destId="{A9B72FEC-E322-8D47-80DF-A7E41D4DDE9B}" srcOrd="0" destOrd="0" parTransId="{B300D083-4B1B-DD48-BD68-F0FE22D3BCE8}" sibTransId="{7A0A9B0B-0D94-C942-9111-83E93925DB2F}"/>
    <dgm:cxn modelId="{9665BCE8-EF01-914A-B553-A03D141D4190}" srcId="{26269044-1E7A-0C41-802D-2DA78E58FD2B}" destId="{70B3C10C-A4AF-5B49-9C1C-C13364F5573B}" srcOrd="1" destOrd="0" parTransId="{B75E28C2-B101-464A-95A2-E3F4BDF5452B}" sibTransId="{06C987B2-05BD-0040-9F19-DCB771E65FBC}"/>
    <dgm:cxn modelId="{7819138F-31AD-D046-BBAD-E447F08A02B0}" type="presParOf" srcId="{E0D33B3F-4090-674E-9CE3-48A9DB04631B}" destId="{134D492F-354E-2F4F-8BB7-0DEDAC2CAD25}" srcOrd="0" destOrd="0" presId="urn:microsoft.com/office/officeart/2005/8/layout/hList1"/>
    <dgm:cxn modelId="{9783B5E2-0B6B-FA48-B533-5BDCAEC6C146}" type="presParOf" srcId="{134D492F-354E-2F4F-8BB7-0DEDAC2CAD25}" destId="{BA6348B4-F7A9-2B49-A2C4-F1F1F2B3A08C}" srcOrd="0" destOrd="0" presId="urn:microsoft.com/office/officeart/2005/8/layout/hList1"/>
    <dgm:cxn modelId="{BBF2A2C1-0AA8-C345-A1E3-977D2A809B89}" type="presParOf" srcId="{134D492F-354E-2F4F-8BB7-0DEDAC2CAD25}" destId="{215F77BB-9FDE-7E4A-B50C-8417DFBCAF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1E9D5-302B-694D-869C-A3ABA0C4A5D6}">
      <dsp:nvSpPr>
        <dsp:cNvPr id="0" name=""/>
        <dsp:cNvSpPr/>
      </dsp:nvSpPr>
      <dsp:spPr>
        <a:xfrm rot="5400000">
          <a:off x="-96536" y="99276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1.</a:t>
          </a:r>
          <a:endParaRPr lang="en-US" sz="1600" b="1" i="0" kern="1200" dirty="0"/>
        </a:p>
      </dsp:txBody>
      <dsp:txXfrm rot="-5400000">
        <a:off x="1" y="227991"/>
        <a:ext cx="450501" cy="193072"/>
      </dsp:txXfrm>
    </dsp:sp>
    <dsp:sp modelId="{29F965AD-C2D4-B047-B721-29B9E3EC90ED}">
      <dsp:nvSpPr>
        <dsp:cNvPr id="0" name=""/>
        <dsp:cNvSpPr/>
      </dsp:nvSpPr>
      <dsp:spPr>
        <a:xfrm rot="5400000">
          <a:off x="3559279" y="-3106037"/>
          <a:ext cx="41854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Find integers </a:t>
          </a:r>
          <a:r>
            <a:rPr lang="en-AU" sz="2100" i="1" kern="1200" dirty="0" err="1">
              <a:ea typeface="+mn-ea"/>
            </a:rPr>
            <a:t>k</a:t>
          </a:r>
          <a:r>
            <a:rPr lang="en-AU" sz="2100" i="1" kern="1200" dirty="0">
              <a:ea typeface="+mn-ea"/>
            </a:rPr>
            <a:t>, </a:t>
          </a:r>
          <a:r>
            <a:rPr lang="en-AU" sz="2100" i="1" kern="1200" dirty="0" err="1">
              <a:ea typeface="+mn-ea"/>
            </a:rPr>
            <a:t>q</a:t>
          </a:r>
          <a:r>
            <a:rPr lang="en-AU" sz="2100" kern="1200" dirty="0">
              <a:ea typeface="+mn-ea"/>
            </a:rPr>
            <a:t>, with </a:t>
          </a:r>
          <a:r>
            <a:rPr lang="en-AU" sz="2100" i="1" kern="1200" dirty="0" err="1">
              <a:ea typeface="+mn-ea"/>
            </a:rPr>
            <a:t>k</a:t>
          </a:r>
          <a:r>
            <a:rPr lang="en-AU" sz="2100" i="1" kern="1200" dirty="0">
              <a:ea typeface="+mn-ea"/>
            </a:rPr>
            <a:t> &gt; 0</a:t>
          </a:r>
          <a:r>
            <a:rPr lang="en-AU" sz="2100" kern="1200" dirty="0">
              <a:ea typeface="+mn-ea"/>
            </a:rPr>
            <a:t>, </a:t>
          </a:r>
          <a:r>
            <a:rPr lang="en-AU" sz="2100" i="1" kern="1200" dirty="0" err="1">
              <a:ea typeface="+mn-ea"/>
            </a:rPr>
            <a:t>q</a:t>
          </a:r>
          <a:r>
            <a:rPr lang="en-AU" sz="2100" kern="1200" dirty="0">
              <a:ea typeface="+mn-ea"/>
            </a:rPr>
            <a:t> odd, so that </a:t>
          </a:r>
          <a:r>
            <a:rPr lang="en-AU" sz="2100" i="1" kern="1200" dirty="0">
              <a:ea typeface="+mn-ea"/>
            </a:rPr>
            <a:t>(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– 1)=2</a:t>
          </a:r>
          <a:r>
            <a:rPr lang="en-AU" sz="2100" i="1" kern="1200" baseline="30000" dirty="0">
              <a:ea typeface="+mn-ea"/>
            </a:rPr>
            <a:t>k</a:t>
          </a:r>
          <a:r>
            <a:rPr lang="en-AU" sz="2100" i="1" kern="1200" dirty="0">
              <a:ea typeface="+mn-ea"/>
            </a:rPr>
            <a:t>q ;</a:t>
          </a:r>
          <a:endParaRPr lang="en-US" sz="2100" kern="1200" dirty="0"/>
        </a:p>
      </dsp:txBody>
      <dsp:txXfrm rot="-5400000">
        <a:off x="450501" y="23173"/>
        <a:ext cx="6615666" cy="377678"/>
      </dsp:txXfrm>
    </dsp:sp>
    <dsp:sp modelId="{2F49BE34-3DD4-D442-BEA2-FF0D8EE8E178}">
      <dsp:nvSpPr>
        <dsp:cNvPr id="0" name=""/>
        <dsp:cNvSpPr/>
      </dsp:nvSpPr>
      <dsp:spPr>
        <a:xfrm rot="5400000">
          <a:off x="-96536" y="640025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2.</a:t>
          </a:r>
        </a:p>
      </dsp:txBody>
      <dsp:txXfrm rot="-5400000">
        <a:off x="1" y="768740"/>
        <a:ext cx="450501" cy="193072"/>
      </dsp:txXfrm>
    </dsp:sp>
    <dsp:sp modelId="{9185ABA3-9ACF-FA4D-9D6C-AD4636C47777}">
      <dsp:nvSpPr>
        <dsp:cNvPr id="0" name=""/>
        <dsp:cNvSpPr/>
      </dsp:nvSpPr>
      <dsp:spPr>
        <a:xfrm rot="5400000">
          <a:off x="3559389" y="-2565398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Select a random integer </a:t>
          </a:r>
          <a:r>
            <a:rPr lang="en-AU" sz="2100" i="1" kern="1200" dirty="0">
              <a:ea typeface="+mn-ea"/>
            </a:rPr>
            <a:t>a, 1 &lt; a &lt; 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– 1 ;</a:t>
          </a:r>
        </a:p>
      </dsp:txBody>
      <dsp:txXfrm rot="-5400000">
        <a:off x="450502" y="563910"/>
        <a:ext cx="6615677" cy="377480"/>
      </dsp:txXfrm>
    </dsp:sp>
    <dsp:sp modelId="{CDFA1110-DB91-3342-8A3D-179A837BBA12}">
      <dsp:nvSpPr>
        <dsp:cNvPr id="0" name=""/>
        <dsp:cNvSpPr/>
      </dsp:nvSpPr>
      <dsp:spPr>
        <a:xfrm rot="5400000">
          <a:off x="-96536" y="1180774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3.</a:t>
          </a:r>
        </a:p>
      </dsp:txBody>
      <dsp:txXfrm rot="-5400000">
        <a:off x="1" y="1309489"/>
        <a:ext cx="450501" cy="193072"/>
      </dsp:txXfrm>
    </dsp:sp>
    <dsp:sp modelId="{EEA74246-F6BC-5046-AA33-638FD8E71F46}">
      <dsp:nvSpPr>
        <dsp:cNvPr id="0" name=""/>
        <dsp:cNvSpPr/>
      </dsp:nvSpPr>
      <dsp:spPr>
        <a:xfrm rot="5400000">
          <a:off x="3559389" y="-2024649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</a:t>
          </a:r>
          <a:r>
            <a:rPr lang="en-AU" sz="2100" b="1" kern="1200" dirty="0">
              <a:ea typeface="+mn-ea"/>
            </a:rPr>
            <a:t>if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 err="1">
              <a:ea typeface="+mn-ea"/>
            </a:rPr>
            <a:t>a</a:t>
          </a:r>
          <a:r>
            <a:rPr lang="en-AU" sz="2100" i="1" kern="1200" baseline="30000" dirty="0" err="1">
              <a:ea typeface="+mn-ea"/>
            </a:rPr>
            <a:t>q</a:t>
          </a:r>
          <a:r>
            <a:rPr lang="en-AU" sz="2100" i="1" kern="1200" dirty="0">
              <a:ea typeface="+mn-ea"/>
            </a:rPr>
            <a:t> mod 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= 1 </a:t>
          </a:r>
          <a:r>
            <a:rPr lang="en-AU" sz="2100" b="1" kern="1200" dirty="0">
              <a:ea typeface="+mn-ea"/>
            </a:rPr>
            <a:t>then</a:t>
          </a:r>
          <a:r>
            <a:rPr lang="en-AU" sz="2100" kern="1200" dirty="0">
              <a:ea typeface="+mn-ea"/>
            </a:rPr>
            <a:t> return (“</a:t>
          </a:r>
          <a:r>
            <a:rPr lang="en-US" sz="2100" kern="1200" dirty="0">
              <a:ea typeface="+mn-ea"/>
            </a:rPr>
            <a:t>inconclusive</a:t>
          </a:r>
          <a:r>
            <a:rPr lang="en-AU" sz="2100" kern="1200" dirty="0">
              <a:ea typeface="+mn-ea"/>
            </a:rPr>
            <a:t>") ;</a:t>
          </a:r>
        </a:p>
      </dsp:txBody>
      <dsp:txXfrm rot="-5400000">
        <a:off x="450502" y="1104659"/>
        <a:ext cx="6615677" cy="377480"/>
      </dsp:txXfrm>
    </dsp:sp>
    <dsp:sp modelId="{6CDAECC0-63B0-4043-8086-E12AC2EBF14F}">
      <dsp:nvSpPr>
        <dsp:cNvPr id="0" name=""/>
        <dsp:cNvSpPr/>
      </dsp:nvSpPr>
      <dsp:spPr>
        <a:xfrm rot="5400000">
          <a:off x="-96536" y="1721523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4.</a:t>
          </a:r>
        </a:p>
      </dsp:txBody>
      <dsp:txXfrm rot="-5400000">
        <a:off x="1" y="1850238"/>
        <a:ext cx="450501" cy="193072"/>
      </dsp:txXfrm>
    </dsp:sp>
    <dsp:sp modelId="{8EB0E9CA-38E0-294D-BA1D-ABDC8F904BF8}">
      <dsp:nvSpPr>
        <dsp:cNvPr id="0" name=""/>
        <dsp:cNvSpPr/>
      </dsp:nvSpPr>
      <dsp:spPr>
        <a:xfrm rot="5400000">
          <a:off x="3559389" y="-148390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</a:t>
          </a:r>
          <a:r>
            <a:rPr lang="en-AU" sz="2100" b="1" kern="1200" dirty="0">
              <a:ea typeface="+mn-ea"/>
            </a:rPr>
            <a:t>for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 err="1">
              <a:ea typeface="+mn-ea"/>
            </a:rPr>
            <a:t>j</a:t>
          </a:r>
          <a:r>
            <a:rPr lang="en-AU" sz="2100" i="1" kern="1200" dirty="0">
              <a:ea typeface="+mn-ea"/>
            </a:rPr>
            <a:t> = 0 </a:t>
          </a:r>
          <a:r>
            <a:rPr lang="en-AU" sz="2100" b="1" kern="1200" dirty="0">
              <a:ea typeface="+mn-ea"/>
            </a:rPr>
            <a:t>to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 err="1">
              <a:ea typeface="+mn-ea"/>
            </a:rPr>
            <a:t>k</a:t>
          </a:r>
          <a:r>
            <a:rPr lang="en-AU" sz="2100" i="1" kern="1200" dirty="0">
              <a:ea typeface="+mn-ea"/>
            </a:rPr>
            <a:t> – 1 </a:t>
          </a:r>
          <a:r>
            <a:rPr lang="en-AU" sz="2100" b="1" kern="1200" dirty="0">
              <a:ea typeface="+mn-ea"/>
            </a:rPr>
            <a:t>do</a:t>
          </a:r>
        </a:p>
      </dsp:txBody>
      <dsp:txXfrm rot="-5400000">
        <a:off x="450502" y="1645408"/>
        <a:ext cx="6615677" cy="377480"/>
      </dsp:txXfrm>
    </dsp:sp>
    <dsp:sp modelId="{7A51B00A-7D2E-CB40-B681-149F0CD6A739}">
      <dsp:nvSpPr>
        <dsp:cNvPr id="0" name=""/>
        <dsp:cNvSpPr/>
      </dsp:nvSpPr>
      <dsp:spPr>
        <a:xfrm rot="5400000">
          <a:off x="-96536" y="2262272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5. </a:t>
          </a:r>
        </a:p>
      </dsp:txBody>
      <dsp:txXfrm rot="-5400000">
        <a:off x="1" y="2390987"/>
        <a:ext cx="450501" cy="193072"/>
      </dsp:txXfrm>
    </dsp:sp>
    <dsp:sp modelId="{631AD66C-6EA6-8E42-90F0-37439CBC6540}">
      <dsp:nvSpPr>
        <dsp:cNvPr id="0" name=""/>
        <dsp:cNvSpPr/>
      </dsp:nvSpPr>
      <dsp:spPr>
        <a:xfrm rot="5400000">
          <a:off x="3559389" y="-94315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kern="1200" dirty="0">
              <a:ea typeface="+mn-ea"/>
            </a:rPr>
            <a:t>if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>
              <a:ea typeface="+mn-ea"/>
            </a:rPr>
            <a:t>(a</a:t>
          </a:r>
          <a:r>
            <a:rPr lang="en-AU" sz="2100" i="1" kern="1200" baseline="30000" dirty="0">
              <a:ea typeface="+mn-ea"/>
            </a:rPr>
            <a:t>2jq</a:t>
          </a:r>
          <a:r>
            <a:rPr lang="en-AU" sz="2100" i="1" kern="1200" dirty="0">
              <a:ea typeface="+mn-ea"/>
            </a:rPr>
            <a:t> mod 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= 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– 1) </a:t>
          </a:r>
          <a:r>
            <a:rPr lang="en-AU" sz="2100" b="1" kern="1200" dirty="0">
              <a:ea typeface="+mn-ea"/>
            </a:rPr>
            <a:t>then</a:t>
          </a:r>
          <a:r>
            <a:rPr lang="en-AU" sz="2100" kern="1200" dirty="0">
              <a:ea typeface="+mn-ea"/>
            </a:rPr>
            <a:t> return (“</a:t>
          </a:r>
          <a:r>
            <a:rPr lang="en-US" sz="2100" kern="1200" dirty="0">
              <a:ea typeface="+mn-ea"/>
            </a:rPr>
            <a:t>inconclusive</a:t>
          </a:r>
          <a:r>
            <a:rPr lang="en-AU" sz="2100" kern="1200" dirty="0">
              <a:ea typeface="+mn-ea"/>
            </a:rPr>
            <a:t>") ;</a:t>
          </a:r>
        </a:p>
      </dsp:txBody>
      <dsp:txXfrm rot="-5400000">
        <a:off x="450502" y="2186158"/>
        <a:ext cx="6615677" cy="377480"/>
      </dsp:txXfrm>
    </dsp:sp>
    <dsp:sp modelId="{095298D9-91B6-C442-9E68-491C82CAAEDB}">
      <dsp:nvSpPr>
        <dsp:cNvPr id="0" name=""/>
        <dsp:cNvSpPr/>
      </dsp:nvSpPr>
      <dsp:spPr>
        <a:xfrm rot="5400000">
          <a:off x="-96536" y="2803022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6.</a:t>
          </a:r>
        </a:p>
      </dsp:txBody>
      <dsp:txXfrm rot="-5400000">
        <a:off x="1" y="2931737"/>
        <a:ext cx="450501" cy="193072"/>
      </dsp:txXfrm>
    </dsp:sp>
    <dsp:sp modelId="{C5652334-D05E-924B-BE13-85008940BE0E}">
      <dsp:nvSpPr>
        <dsp:cNvPr id="0" name=""/>
        <dsp:cNvSpPr/>
      </dsp:nvSpPr>
      <dsp:spPr>
        <a:xfrm rot="5400000">
          <a:off x="3559389" y="-402401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return (“composite") ;</a:t>
          </a:r>
        </a:p>
      </dsp:txBody>
      <dsp:txXfrm rot="-5400000">
        <a:off x="450502" y="2726907"/>
        <a:ext cx="6615677" cy="377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48B4-F7A9-2B49-A2C4-F1F1F2B3A08C}">
      <dsp:nvSpPr>
        <dsp:cNvPr id="0" name=""/>
        <dsp:cNvSpPr/>
      </dsp:nvSpPr>
      <dsp:spPr>
        <a:xfrm>
          <a:off x="0" y="34208"/>
          <a:ext cx="5867399" cy="71592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ea typeface="+mn-ea"/>
              <a:cs typeface="+mn-cs"/>
            </a:rPr>
            <a:t>Provides a way to manipulate (potentially very large) numbers mod </a:t>
          </a:r>
          <a:r>
            <a:rPr lang="en-AU" sz="1900" i="1" kern="1200" dirty="0">
              <a:ea typeface="+mn-ea"/>
              <a:cs typeface="+mn-cs"/>
            </a:rPr>
            <a:t>M </a:t>
          </a:r>
          <a:r>
            <a:rPr lang="en-AU" sz="1900" kern="1200" dirty="0">
              <a:ea typeface="+mn-ea"/>
              <a:cs typeface="+mn-cs"/>
            </a:rPr>
            <a:t>in terms of </a:t>
          </a:r>
          <a:r>
            <a:rPr lang="en-AU" sz="1900" kern="1200" dirty="0" err="1">
              <a:ea typeface="+mn-ea"/>
              <a:cs typeface="+mn-cs"/>
            </a:rPr>
            <a:t>tuples</a:t>
          </a:r>
          <a:r>
            <a:rPr lang="en-AU" sz="1900" kern="1200" dirty="0">
              <a:ea typeface="+mn-ea"/>
              <a:cs typeface="+mn-cs"/>
            </a:rPr>
            <a:t> of smaller numbers</a:t>
          </a:r>
          <a:endParaRPr lang="en-US" sz="1900" kern="1200" dirty="0"/>
        </a:p>
      </dsp:txBody>
      <dsp:txXfrm>
        <a:off x="0" y="34208"/>
        <a:ext cx="5867399" cy="715927"/>
      </dsp:txXfrm>
    </dsp:sp>
    <dsp:sp modelId="{215F77BB-9FDE-7E4A-B50C-8417DFBCAFC9}">
      <dsp:nvSpPr>
        <dsp:cNvPr id="0" name=""/>
        <dsp:cNvSpPr/>
      </dsp:nvSpPr>
      <dsp:spPr>
        <a:xfrm>
          <a:off x="0" y="750136"/>
          <a:ext cx="5867399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>
              <a:ea typeface="+mn-ea"/>
            </a:rPr>
            <a:t>This can be useful when </a:t>
          </a:r>
          <a:r>
            <a:rPr lang="en-AU" sz="1900" i="1" kern="1200" dirty="0">
              <a:ea typeface="+mn-ea"/>
            </a:rPr>
            <a:t>M </a:t>
          </a:r>
          <a:r>
            <a:rPr lang="en-AU" sz="1900" kern="1200" dirty="0">
              <a:ea typeface="+mn-ea"/>
            </a:rPr>
            <a:t>is 150 digits or more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>
              <a:ea typeface="+mn-ea"/>
            </a:rPr>
            <a:t>However, it is necessary to know beforehand the factorization of </a:t>
          </a:r>
          <a:r>
            <a:rPr lang="en-AU" sz="1900" i="1" kern="1200" dirty="0">
              <a:ea typeface="+mn-ea"/>
            </a:rPr>
            <a:t>M</a:t>
          </a:r>
          <a:endParaRPr lang="en-AU" sz="1900" kern="1200" dirty="0">
            <a:ea typeface="+mn-ea"/>
          </a:endParaRPr>
        </a:p>
      </dsp:txBody>
      <dsp:txXfrm>
        <a:off x="0" y="750136"/>
        <a:ext cx="5867399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217DA43-F7AE-7641-96F9-03D7730E69D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1B765E1-EB55-3F42-96E6-9BC39CDD5E7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2 – “Introduction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Number Theory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Congruences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have the following properties: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(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– b)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2.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b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implies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a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3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c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c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demonstrate the first point,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- b)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(a - b) =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some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</a:p>
          <a:p>
            <a:pPr lvl="1"/>
            <a:r>
              <a:rPr lang="en-US" dirty="0">
                <a:latin typeface="Arial" pitchFamily="-84" charset="0"/>
              </a:rPr>
              <a:t>So we can write </a:t>
            </a:r>
            <a:r>
              <a:rPr lang="en-US" i="1" dirty="0">
                <a:latin typeface="Arial" pitchFamily="-84" charset="0"/>
              </a:rPr>
              <a:t>a = b + </a:t>
            </a:r>
            <a:r>
              <a:rPr lang="en-US" i="1" dirty="0" err="1">
                <a:latin typeface="Arial" pitchFamily="-84" charset="0"/>
              </a:rPr>
              <a:t>kn</a:t>
            </a:r>
            <a:r>
              <a:rPr lang="en-US" dirty="0">
                <a:latin typeface="Arial" pitchFamily="-84" charset="0"/>
              </a:rPr>
              <a:t> </a:t>
            </a:r>
          </a:p>
          <a:p>
            <a:pPr lvl="1"/>
            <a:r>
              <a:rPr lang="en-US" dirty="0">
                <a:latin typeface="Arial" pitchFamily="-84" charset="0"/>
              </a:rPr>
              <a:t>Therefore, (</a:t>
            </a:r>
            <a:r>
              <a:rPr lang="en-US" i="1" dirty="0">
                <a:latin typeface="Arial" pitchFamily="-84" charset="0"/>
              </a:rPr>
              <a:t>a </a:t>
            </a:r>
            <a:r>
              <a:rPr lang="en-US" dirty="0">
                <a:latin typeface="Arial" pitchFamily="-84" charset="0"/>
              </a:rPr>
              <a:t>mod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(remainder when </a:t>
            </a:r>
            <a:r>
              <a:rPr lang="en-US" i="1" dirty="0">
                <a:latin typeface="Arial" pitchFamily="-84" charset="0"/>
              </a:rPr>
              <a:t>b + </a:t>
            </a:r>
            <a:r>
              <a:rPr lang="en-US" i="1" dirty="0" err="1">
                <a:latin typeface="Arial" pitchFamily="-84" charset="0"/>
              </a:rPr>
              <a:t>kn</a:t>
            </a:r>
            <a:r>
              <a:rPr lang="en-US" i="1" dirty="0">
                <a:latin typeface="Arial" pitchFamily="-84" charset="0"/>
              </a:rPr>
              <a:t> </a:t>
            </a:r>
            <a:r>
              <a:rPr lang="en-US" dirty="0">
                <a:latin typeface="Arial" pitchFamily="-84" charset="0"/>
              </a:rPr>
              <a:t>is divided by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(remainder when </a:t>
            </a:r>
            <a:r>
              <a:rPr lang="en-US" i="1" dirty="0">
                <a:latin typeface="Arial" pitchFamily="-84" charset="0"/>
              </a:rPr>
              <a:t>b</a:t>
            </a:r>
            <a:r>
              <a:rPr lang="en-US" dirty="0">
                <a:latin typeface="Arial" pitchFamily="-84" charset="0"/>
              </a:rPr>
              <a:t> is divided by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</a:t>
            </a:r>
            <a:r>
              <a:rPr lang="en-US" i="1" dirty="0">
                <a:latin typeface="Arial" pitchFamily="-84" charset="0"/>
              </a:rPr>
              <a:t>b</a:t>
            </a:r>
            <a:r>
              <a:rPr lang="en-US" dirty="0">
                <a:latin typeface="Arial" pitchFamily="-84" charset="0"/>
              </a:rPr>
              <a:t> mod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94C3A-2C59-124A-9480-A1DD054BCF2A}" type="slidenum">
              <a:rPr lang="en-AU" smtClean="0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200" dirty="0"/>
              <a:t>Modular arithmetic exhibits the following properties: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1.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+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= (a +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2.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-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 = (a -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3.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*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 = (a *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defRPr/>
            </a:pPr>
            <a:r>
              <a:rPr lang="en-US" sz="3200" dirty="0"/>
              <a:t>We demonstrate the first property: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/>
              <a:t>Define (</a:t>
            </a:r>
            <a:r>
              <a:rPr lang="en-US" sz="3000" i="1" dirty="0"/>
              <a:t>a</a:t>
            </a:r>
            <a:r>
              <a:rPr lang="en-US" sz="3000" dirty="0"/>
              <a:t> mod </a:t>
            </a:r>
            <a:r>
              <a:rPr lang="en-US" sz="3000" i="1" dirty="0"/>
              <a:t>n)</a:t>
            </a:r>
            <a:r>
              <a:rPr lang="en-US" sz="3000" dirty="0"/>
              <a:t> = </a:t>
            </a:r>
            <a:r>
              <a:rPr lang="en-US" sz="3000" i="1" dirty="0"/>
              <a:t>r</a:t>
            </a:r>
            <a:r>
              <a:rPr lang="en-US" sz="3000" i="1" baseline="-25000" dirty="0"/>
              <a:t>a</a:t>
            </a:r>
            <a:r>
              <a:rPr lang="en-US" sz="3000" i="1" dirty="0"/>
              <a:t> </a:t>
            </a:r>
            <a:r>
              <a:rPr lang="en-US" sz="3000" dirty="0"/>
              <a:t>and (</a:t>
            </a:r>
            <a:r>
              <a:rPr lang="en-US" sz="3000" i="1" dirty="0"/>
              <a:t>b</a:t>
            </a:r>
            <a:r>
              <a:rPr lang="en-US" sz="3000" dirty="0"/>
              <a:t> mod </a:t>
            </a:r>
            <a:r>
              <a:rPr lang="en-US" sz="3000" i="1" dirty="0"/>
              <a:t>n</a:t>
            </a:r>
            <a:r>
              <a:rPr lang="en-US" sz="3000" dirty="0"/>
              <a:t>) = </a:t>
            </a:r>
            <a:r>
              <a:rPr lang="en-US" sz="3000" i="1" dirty="0"/>
              <a:t>r</a:t>
            </a:r>
            <a:r>
              <a:rPr lang="en-US" sz="3000" i="1" baseline="-25000" dirty="0"/>
              <a:t>b</a:t>
            </a:r>
            <a:r>
              <a:rPr lang="en-US" sz="3000" dirty="0"/>
              <a:t>. Then we can write </a:t>
            </a:r>
            <a:r>
              <a:rPr lang="en-US" sz="3000" i="1" dirty="0"/>
              <a:t>a = r</a:t>
            </a:r>
            <a:r>
              <a:rPr lang="en-US" sz="3000" i="1" baseline="-25000" dirty="0"/>
              <a:t>a</a:t>
            </a:r>
            <a:r>
              <a:rPr lang="en-US" sz="3000" i="1" dirty="0"/>
              <a:t> </a:t>
            </a:r>
            <a:r>
              <a:rPr lang="en-US" sz="3000" dirty="0"/>
              <a:t>+ </a:t>
            </a:r>
            <a:r>
              <a:rPr lang="en-US" sz="3000" i="1" dirty="0"/>
              <a:t>jn</a:t>
            </a:r>
            <a:r>
              <a:rPr lang="en-US" sz="3000" dirty="0"/>
              <a:t> for some integer</a:t>
            </a:r>
            <a:r>
              <a:rPr lang="en-US" sz="3000" i="1" dirty="0"/>
              <a:t> j </a:t>
            </a:r>
            <a:r>
              <a:rPr lang="en-US" sz="3000" dirty="0"/>
              <a:t>and </a:t>
            </a:r>
            <a:r>
              <a:rPr lang="en-US" sz="3000" i="1" dirty="0"/>
              <a:t>b = r</a:t>
            </a:r>
            <a:r>
              <a:rPr lang="en-US" sz="3000" i="1" baseline="-25000" dirty="0"/>
              <a:t>b</a:t>
            </a:r>
            <a:r>
              <a:rPr lang="en-US" sz="3000" i="1" dirty="0"/>
              <a:t> + kn </a:t>
            </a:r>
            <a:r>
              <a:rPr lang="en-US" sz="3000" dirty="0"/>
              <a:t>for some integer </a:t>
            </a:r>
            <a:r>
              <a:rPr lang="en-US" sz="3000" i="1" dirty="0"/>
              <a:t>k</a:t>
            </a:r>
            <a:r>
              <a:rPr lang="en-US" sz="3000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/>
              <a:t>Then: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(a + b) mod n = (ra + jn + rb + kn)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(ra + rb + (k + j)n)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(ra + rb)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[(a mod n) + (b mod n)] mod 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B2419-3275-C04F-8FDC-CEB8F0A9BFC5}" type="slidenum">
              <a:rPr lang="en-AU" smtClean="0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remaining properties are proven as easily. Here are examples of the three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properties.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65EDC-6161-8D44-86F9-56C4889C6689}" type="slidenum">
              <a:rPr lang="en-AU" smtClean="0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2.2a and Table 2.2b provide an illustration of modular addition and multiplication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modulo 8. Looking at addition, the results are straightforward, and there is a regular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pattern to the matrix. Both matrices are symmetric about the main diagonal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conformance to the commutative property of addition and multiplication. 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12EAA-F774-4A4F-8A80-46A3893DE848}" type="slidenum">
              <a:rPr lang="en-AU" smtClean="0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Similarly, the entries in the multiplication table are straightforward. In ordinary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arithmetic, there is a multiplicative inverse, or reciprocal, to each integer. In modular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 mod 8, the multiplicative inverse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1 mod 8. Now, to find the multiplicative inverse of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from the multiplication table, scan across the matrix in the row for that integer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the value 1; the integer at the top of that column is the multiplicative inverse;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(3 *  3) mod 8 =  1. Note that not all integers mod 8 have a multiplicative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inverse; more about that later.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755E3-5E80-4046-B358-B8EC7915C077}" type="slidenum">
              <a:rPr lang="en-AU" smtClean="0">
                <a:latin typeface="Arial" pitchFamily="-84" charset="0"/>
              </a:rPr>
              <a:pPr/>
              <a:t>14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in ordinary addition, there is an additive inverse, or negative, to each integer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modular arithmetic. In this case, the negative of an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0. To find the additive inverse of an integer in the left-hand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column, scan across the corresponding row of the matrix to find the value 0;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integer at the top of that column is the additive inverse; thus, (2 +  6) mod 8 =  0.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5FE4E-337E-8542-8758-D390F14993B4}" type="slidenum">
              <a:rPr lang="en-AU" smtClean="0">
                <a:latin typeface="Arial" pitchFamily="-84" charset="0"/>
              </a:rPr>
              <a:pPr/>
              <a:t>15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we perform modular arithmetic within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properties shown in Table 2.3 hold for integers 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We show in the next section that this implies that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commutative ring with a multiplicative identity element.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general, an integer has a multiplicative inverse 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that integer is relatively prime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Table 2.2c in the text shows that the integers 1, 3, 5, and 7 have a multiplicative inverse in Z 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but 2, 4, and 6 do not. 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66F9F-413C-7D4C-A627-B4D99621AA15}" type="slidenum">
              <a:rPr lang="en-AU" smtClean="0">
                <a:latin typeface="Arial" pitchFamily="-84" charset="0"/>
              </a:rPr>
              <a:pPr/>
              <a:t>16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17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</a:p>
          <a:p>
            <a:endParaRPr lang="en-US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arithmetic; a proof can be found in any text</a:t>
            </a:r>
            <a:r>
              <a:rPr lang="en-US" sz="3600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number theory.</a:t>
            </a:r>
            <a:endParaRPr lang="en-AU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</a:p>
          <a:p>
            <a:endParaRPr lang="en-US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arithmetic; a proof can be found in any text</a:t>
            </a:r>
            <a:r>
              <a:rPr lang="en-US" sz="3600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number theory.</a:t>
            </a:r>
            <a:endParaRPr lang="en-AU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2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2.5 shows the primes less than 2000. Note the way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primes are distributed. In particular, note the number of primes in each range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100 numbers.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214A-C138-A847-BDBA-33769045B979}" type="slidenum">
              <a:rPr lang="en-AU" smtClean="0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theory is pervasive in cryptographic algorithms. This chapter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sufficient breadth and depth of coverage of relevant number theory topics for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wide range of applications in cryptography. The reader familiar with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topics can safely skip this chapter.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first three sections introduce basic concepts from number theory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needed for understanding finite fields; these include divisibility, the Euclidian algorithm,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modular arithmetic. The reader may study these sections now or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ready to tackle Chapter 5 on finite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Sections 2.4 through 2.8 discuss aspects of number theory related to prime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discrete logarithms. These topics are fundamental to the design of asymmetric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(public-key) cryptographic algorithms. The reader may study these sections now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wait until ready to read Part Three.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concepts and techniques of number theory are quite abstract, and it is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difficult to grasp them intuitively without examples. Accordingly, this chapter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number of examples, each of which is highlighted in a shaded box.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BE424-E5B0-6142-BFBD-BBEB599409A8}" type="slidenum">
              <a:rPr lang="en-AU">
                <a:latin typeface="Arial" pitchFamily="-84" charset="0"/>
              </a:rPr>
              <a:pPr/>
              <a:t>21</a:t>
            </a:fld>
            <a:endParaRPr lang="en-AU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Before presenting Euler’s theorem, we need to introduce an important quantity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number theory, referred to as Euler’s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totient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function, written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and defined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number of positive integers less than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relatively prime to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By convention,</a:t>
            </a:r>
          </a:p>
          <a:p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=  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2.6 lists the first 30 values of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The value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is without meaning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but is defined to have the value 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It should be clear that, for a prime number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</a:t>
            </a:r>
          </a:p>
          <a:p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22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Euler’s theorem states that for every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are relatively prime: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1(mod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is the case for Fermat’s theorem, an alternative form of the theorem is also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(n)+1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23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due to Miller and Rabin [MILL75, RABI80] is typically used to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large number for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procedure TEST takes a candidate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and returns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definitely not a prime, and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may or may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 prime.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 can we use the Miller-Rabin algorithm to determine with a high degree of confidence whether or not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prime? It can be shown [KNUT98] that given an odd number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is not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randomly chosen integer,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&lt; a &lt;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probability that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(i.e., fail to detect 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not prime) is less than 1/4.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different values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chosen, the probability that all of them will pass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 (return inconclusive)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less than (1/4)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For example,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10,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probability that a nonprime number will pass all ten tests is less than 10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-6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Thus,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 sufficiently large value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can be confident that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if Miller’s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always returns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gives us a basis for determining whether an odd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reasonable degree of confidence. The procedure is as follows: Repeatedly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invoke TEST 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randomly chosen values for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If, at any point, TEST returns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 , then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determined to be nonprime. If TEST continues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tests, then for a sufficiently large value of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assume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Prior to 2002, there was no known method of efficiently proving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very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large numbers. All of the algorithms in use, including the most popular (Miller-Rabin),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produced a probabilistic result. In 2002 (announced in 2002, published in 2004),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Agrawal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Kayal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Saxena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[AGRA04] developed a relatively simple deterministic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that efficiently determines whether a given large number is a prime. The algorithm,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known as the AKS algorithm, does not appear to be as efficient as the Miller-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Rabin algorithm. Thus far, it has not supplanted this older, probabilistic technique.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2B013-62D1-194A-B230-76FBB108D621}" type="slidenum">
              <a:rPr lang="en-AU" smtClean="0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3D91-8EA2-3449-B649-5F467F3288A1}" type="slidenum">
              <a:rPr lang="en-AU">
                <a:latin typeface="Arial" pitchFamily="-84" charset="0"/>
              </a:rPr>
              <a:pPr/>
              <a:t>25</a:t>
            </a:fld>
            <a:endParaRPr lang="en-AU">
              <a:latin typeface="Arial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most useful results of number theory is the Chinese remainder theorem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(CRT).  In essence, the CRT says it is possible to reconstruct integers in a certain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range from their residues modulo a set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pairwise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relatively prime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moduli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CRT can be stated in several ways. We present here a formulation that is most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 from the point of view of this text. An alternative formulation is explored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Problem 2.33.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of the useful features of the Chinese remainder theorem is that it provides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way to manipulate (potentially very large) numbers mod M  in terms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tuples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smaller numbers. This can be useful when M  is 150 digits or more. However, note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it is necessary to know beforehand the factorization of M 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2.7 shows all the powers of a, modulo 19 for all positive </a:t>
            </a:r>
            <a:r>
              <a:rPr lang="en-AU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&lt;19.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of the sequence for each base value is indicated by shading. Note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following: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All sequences end in 1. This is consistent with the reasoning of the preceding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few paragraphs.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The length of a sequence divides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(19) =  18. That is, an integral number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sequences occur in each row of the table.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3.  Some of the sequences are of length 18. In this case, it is said that the base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integer a  generates (via powers) the set of nonzero integers modulo 19. Each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such integer is called a primitive root of the modulus 19.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More generally, we can say that the highest possible exponent to which a number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 belong (mod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is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If a number is of this order, it is referred to as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primitive root 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The importance of this notion is that if a  is a primitive root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its powers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,. . . , 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distinct (mod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and are all relatively prime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In particular, for a prime number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if a  is a primitive root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,. . .  , 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distinct (mod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For the prime number 19, its primitive roots are 2, 3, 10, 13, 14,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15.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Not all integers have primitive roots. In fact, the only integers with primitive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roots are those of the form 2, 4, p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and 2p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any odd prime and a  is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integer. The proof is not simple but can be found in many number theory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books, including [ORE76].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975D5-504D-EE48-B465-2A5BB37414DA}" type="slidenum">
              <a:rPr lang="en-AU" smtClean="0">
                <a:latin typeface="Arial" pitchFamily="-84" charset="0"/>
              </a:rPr>
              <a:pPr/>
              <a:t>26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2.8, which is directly derived from Table 2.7, shows the sets of discrete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logarithms that can be defined for modulus 19.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45CBD-3D6A-9E4D-BDA8-665711DF5647}" type="slidenum">
              <a:rPr lang="en-AU" smtClean="0">
                <a:latin typeface="Arial" pitchFamily="-84" charset="0"/>
              </a:rPr>
              <a:pPr/>
              <a:t>27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28</a:t>
            </a:fld>
            <a:endParaRPr lang="en-AU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2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02A24-FA59-FB47-B5ED-F3B289B39302}" type="slidenum">
              <a:rPr lang="en-AU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Arial" pitchFamily="-84" charset="0"/>
                <a:cs typeface="Arial" pitchFamily="-84" charset="0"/>
              </a:rPr>
              <a:t>We say that a nonzero b divides a if a=mb for some m, where a, b, and m are integers. That is, b divides a if there is no remainder on division.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notation b | a is commonly used to mean b  divides a . Also, if b | a , we say that b is a divisor of a .</a:t>
            </a:r>
            <a:endParaRPr lang="en-US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Subsequently, we will need some simple properties of divisibility for integers, which are as follows: </a:t>
            </a:r>
          </a:p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</a:t>
            </a:r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a|1, then a = ±1.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a|b and b|a, then a = ±b.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Any b ≠ 0 divides 0. 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a | b and b | c, then a | c </a:t>
            </a:r>
          </a:p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</a:t>
            </a:r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b|g and b|h, then b|(mg + nh) for arbitrary integers m and n.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48B4-5558-1C4E-9943-D091830B32AF}" type="slidenum">
              <a:rPr lang="en-AU" smtClean="0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see this last point, note that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mg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mbg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nbh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 (mg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therefore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divides mg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6235F-3FA9-AE45-89D1-A58CF8B779DB}" type="slidenum">
              <a:rPr lang="en-AU" smtClean="0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 Recall that nonzero b  is defined to be a divisor of a  if a = mb  for some m , where a , b , and</a:t>
            </a:r>
          </a:p>
          <a:p>
            <a:pPr>
              <a:defRPr/>
            </a:pPr>
            <a:r>
              <a:rPr lang="en-US" dirty="0"/>
              <a:t>m  are integers. We will use the notation gcd(a , b ) to mean the greatest common divisor</a:t>
            </a:r>
          </a:p>
          <a:p>
            <a:pPr>
              <a:defRPr/>
            </a:pPr>
            <a:r>
              <a:rPr lang="en-US" dirty="0"/>
              <a:t> of a  and b . The greatest common divisor of a  and b  is the largest integer that divides</a:t>
            </a:r>
          </a:p>
          <a:p>
            <a:pPr>
              <a:defRPr/>
            </a:pPr>
            <a:r>
              <a:rPr lang="en-US" dirty="0"/>
              <a:t>both a  and b . We also define gcd(0, 0) =  0.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More formally, the positive integer c  is said to be the greatest common divisor</a:t>
            </a:r>
          </a:p>
          <a:p>
            <a:pPr>
              <a:defRPr/>
            </a:pPr>
            <a:r>
              <a:rPr lang="en-US" dirty="0"/>
              <a:t>of a  and b  if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c  is a divisor of a  and of b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2.  Any divisor of a  and b  is a divisor of c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equivalent definition is the following: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gcd(a , b ) =  max[k , such that k | a  and k | b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896B-A8FC-4A47-B28C-34D1D9795B34}" type="slidenum">
              <a:rPr lang="en-AU" smtClean="0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Because we require that the greatest common divisor be positive, gcd(a , b ) =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gcd(a , -b ) =  gcd(-a , b ) =  gcd(-a ,-b ). In general, gcd(a , b ) =  gcd( | a | , | b |  ).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Also, because all nonzero integers divide 0, we have gcd(a , 0) =  a  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stated that two integers a  and b  are relatively prime if their only common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 factor is 1. This is equivalent to saying that a  and b  are relatively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prime if gcd(a , b ) =  1.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B5EFD-BDF2-DC42-8674-BFFF97780EEF}" type="slidenum">
              <a:rPr lang="en-AU" smtClean="0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a  is an integer and n  is a positive integer, we define a  mod n  to be the remainder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when a  is divided by n . The integer n  is called the modulus . Thus, for any integer a: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 qn +  r   0 ≤ r &lt;  n;  q = [ a/ n]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[a/ n] *  n + ( a mod  n)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118FC-DFA6-EC48-AF68-EC43E4DB831B}" type="slidenum">
              <a:rPr lang="en-AU" smtClean="0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Two integers a  and b  are said to be congruent modulo n , if (a  mod n ) =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(b  mod n ). This is written as a K b  (mod n ).</a:t>
            </a:r>
            <a:r>
              <a:rPr lang="en-US" baseline="3000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</a:p>
          <a:p>
            <a:endParaRPr lang="en-US" baseline="3000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Note that if a = 0 (mod n ), then n | a .</a:t>
            </a:r>
            <a:endParaRPr lang="en-US" baseline="3000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F70A2-E83B-B941-A8BF-73D587A67417}" type="slidenum">
              <a:rPr lang="en-AU" smtClean="0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9017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17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EF581-0E8B-1644-973A-58ABAC7E0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71F1-141D-9947-B89B-C71570E7C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3187-063D-B44F-AB3F-7977ABF9E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B294C-D295-9A41-A644-AA4385FA0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9FC7-6686-5347-9CB0-1546F2BC5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5C8B5-2ACE-8D46-AC11-C6D02B88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E763C-3782-2941-8360-E3F03AEA7D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0AA3-233B-FB4A-9F8F-C96C5A6CF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D372B-D420-C54D-8767-D73AC5A10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642DF-26EE-714A-A24A-028B6D176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7D039-DE9B-EB48-B3A9-EAE8E5289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89091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89094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5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6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7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8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9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0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1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9102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3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4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5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6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7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8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9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0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1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2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3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4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5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6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7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8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9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0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1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2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3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4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5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6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7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8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9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0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1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2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3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4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5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6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7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8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9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0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1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89143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4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5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6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7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8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91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89154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155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156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9157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6D4DF42E-3762-4049-AE2C-F3CF68EA2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9158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/>
              <a:t>Seventh Edition, Global Edition</a:t>
            </a:r>
          </a:p>
          <a:p>
            <a:pPr>
              <a:buFont typeface="Wingdings" pitchFamily="-84" charset="2"/>
              <a:buNone/>
            </a:pPr>
            <a:r>
              <a:rPr lang="en-US" dirty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grpSp>
        <p:nvGrpSpPr>
          <p:cNvPr id="15" name="Group 14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16" name="Picture 15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17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2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9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Properties of Congruences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2894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Congruences have the following properties: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1</a:t>
            </a:r>
            <a:r>
              <a:rPr lang="en-US" i="1" dirty="0">
                <a:ea typeface="+mn-ea"/>
                <a:cs typeface="+mn-cs"/>
              </a:rPr>
              <a:t>. a = b (</a:t>
            </a:r>
            <a:r>
              <a:rPr lang="en-US" dirty="0">
                <a:ea typeface="+mn-ea"/>
                <a:cs typeface="+mn-cs"/>
              </a:rPr>
              <a:t>mod</a:t>
            </a:r>
            <a:r>
              <a:rPr lang="en-US" i="1" dirty="0">
                <a:ea typeface="+mn-ea"/>
                <a:cs typeface="+mn-cs"/>
              </a:rPr>
              <a:t> n)</a:t>
            </a: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n (a – 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2. </a:t>
            </a:r>
            <a:r>
              <a:rPr lang="en-US" i="1" dirty="0">
                <a:ea typeface="+mn-ea"/>
                <a:cs typeface="+mn-cs"/>
              </a:rPr>
              <a:t>a = b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implies </a:t>
            </a:r>
            <a:r>
              <a:rPr lang="en-US" i="1" dirty="0">
                <a:ea typeface="+mn-ea"/>
                <a:cs typeface="+mn-cs"/>
              </a:rPr>
              <a:t>b = a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3</a:t>
            </a:r>
            <a:r>
              <a:rPr lang="en-US" i="1" dirty="0">
                <a:ea typeface="+mn-ea"/>
                <a:cs typeface="+mn-cs"/>
              </a:rPr>
              <a:t>. a = b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and </a:t>
            </a:r>
            <a:r>
              <a:rPr lang="en-US" i="1" dirty="0">
                <a:ea typeface="+mn-ea"/>
                <a:cs typeface="+mn-cs"/>
              </a:rPr>
              <a:t>b = c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imply </a:t>
            </a:r>
            <a:r>
              <a:rPr lang="en-US" i="1" dirty="0">
                <a:ea typeface="+mn-ea"/>
                <a:cs typeface="+mn-cs"/>
              </a:rPr>
              <a:t>a = c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To demonstrate the first point, if </a:t>
            </a:r>
            <a:r>
              <a:rPr lang="en-US" i="1" dirty="0">
                <a:ea typeface="+mn-ea"/>
                <a:cs typeface="+mn-cs"/>
              </a:rPr>
              <a:t>n (a - b)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(a - b) = kn </a:t>
            </a:r>
            <a:r>
              <a:rPr lang="en-US" dirty="0">
                <a:ea typeface="+mn-ea"/>
                <a:cs typeface="+mn-cs"/>
              </a:rPr>
              <a:t>for some </a:t>
            </a:r>
            <a:r>
              <a:rPr lang="en-US" i="1" dirty="0">
                <a:ea typeface="+mn-ea"/>
                <a:cs typeface="+mn-cs"/>
              </a:rPr>
              <a:t>k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So we can write </a:t>
            </a:r>
            <a:r>
              <a:rPr lang="en-US" i="1" dirty="0">
                <a:ea typeface="+mn-ea"/>
              </a:rPr>
              <a:t>a = b + kn</a:t>
            </a:r>
            <a:r>
              <a:rPr lang="en-US" dirty="0">
                <a:ea typeface="+mn-ea"/>
              </a:rPr>
              <a:t>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Therefore, (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mod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(remainder when </a:t>
            </a:r>
            <a:r>
              <a:rPr lang="en-US" i="1" dirty="0">
                <a:ea typeface="+mn-ea"/>
              </a:rPr>
              <a:t>b + kn </a:t>
            </a:r>
            <a:r>
              <a:rPr lang="en-US" dirty="0">
                <a:ea typeface="+mn-ea"/>
              </a:rPr>
              <a:t>is divided by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(remainder when 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is divided by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mod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486400"/>
            <a:ext cx="60960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      23 =  8 (mod 5) because 23 -  8 =  15 =  5 *  3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- 11 =  5 (mod 8) because - 11 -  5 = - 16 =  8 *  (- 2)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81 =  0 (mod 27) because 81 -  0 =  81 =  27 * 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524000"/>
            <a:ext cx="7570788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Modular arithmetic exhibits the following properties:</a:t>
            </a:r>
          </a:p>
          <a:p>
            <a:pPr fontAlgn="auto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000" dirty="0">
                <a:ea typeface="+mn-ea"/>
                <a:cs typeface="+mn-cs"/>
              </a:rPr>
              <a:t>		1.  [(</a:t>
            </a:r>
            <a:r>
              <a:rPr lang="en-US" sz="2000" i="1" dirty="0">
                <a:ea typeface="+mn-ea"/>
                <a:cs typeface="+mn-cs"/>
              </a:rPr>
              <a:t>a</a:t>
            </a:r>
            <a:r>
              <a:rPr lang="en-US" sz="2000" dirty="0">
                <a:ea typeface="+mn-ea"/>
                <a:cs typeface="+mn-cs"/>
              </a:rPr>
              <a:t>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) + (</a:t>
            </a:r>
            <a:r>
              <a:rPr lang="en-US" sz="2000" i="1" dirty="0">
                <a:ea typeface="+mn-ea"/>
                <a:cs typeface="+mn-cs"/>
              </a:rPr>
              <a:t>b</a:t>
            </a:r>
            <a:r>
              <a:rPr lang="en-US" sz="2000" dirty="0">
                <a:ea typeface="+mn-ea"/>
                <a:cs typeface="+mn-cs"/>
              </a:rPr>
              <a:t>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)]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= (a + b) </a:t>
            </a:r>
            <a:r>
              <a:rPr lang="en-US" sz="2000" dirty="0">
                <a:ea typeface="+mn-ea"/>
                <a:cs typeface="+mn-cs"/>
              </a:rPr>
              <a:t>mod </a:t>
            </a:r>
            <a:r>
              <a:rPr lang="en-US" sz="2000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000" dirty="0">
                <a:ea typeface="+mn-ea"/>
                <a:cs typeface="+mn-cs"/>
              </a:rPr>
              <a:t>		2.  [(</a:t>
            </a:r>
            <a:r>
              <a:rPr lang="en-US" sz="2000" i="1" dirty="0">
                <a:ea typeface="+mn-ea"/>
                <a:cs typeface="+mn-cs"/>
              </a:rPr>
              <a:t>a</a:t>
            </a:r>
            <a:r>
              <a:rPr lang="en-US" sz="2000" dirty="0">
                <a:ea typeface="+mn-ea"/>
                <a:cs typeface="+mn-cs"/>
              </a:rPr>
              <a:t>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) - (</a:t>
            </a:r>
            <a:r>
              <a:rPr lang="en-US" sz="2000" i="1" dirty="0">
                <a:ea typeface="+mn-ea"/>
                <a:cs typeface="+mn-cs"/>
              </a:rPr>
              <a:t>b</a:t>
            </a:r>
            <a:r>
              <a:rPr lang="en-US" sz="2000" dirty="0">
                <a:ea typeface="+mn-ea"/>
                <a:cs typeface="+mn-cs"/>
              </a:rPr>
              <a:t>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)] mod </a:t>
            </a:r>
            <a:r>
              <a:rPr lang="en-US" sz="2000" i="1" dirty="0">
                <a:ea typeface="+mn-ea"/>
                <a:cs typeface="+mn-cs"/>
              </a:rPr>
              <a:t>n = (a - b) </a:t>
            </a:r>
            <a:r>
              <a:rPr lang="en-US" sz="2000" dirty="0">
                <a:ea typeface="+mn-ea"/>
                <a:cs typeface="+mn-cs"/>
              </a:rPr>
              <a:t>mod </a:t>
            </a:r>
            <a:r>
              <a:rPr lang="en-US" sz="2000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000" dirty="0">
                <a:ea typeface="+mn-ea"/>
                <a:cs typeface="+mn-cs"/>
              </a:rPr>
              <a:t>		3.  [(</a:t>
            </a:r>
            <a:r>
              <a:rPr lang="en-US" sz="2000" i="1" dirty="0">
                <a:ea typeface="+mn-ea"/>
                <a:cs typeface="+mn-cs"/>
              </a:rPr>
              <a:t>a</a:t>
            </a:r>
            <a:r>
              <a:rPr lang="en-US" sz="2000" dirty="0">
                <a:ea typeface="+mn-ea"/>
                <a:cs typeface="+mn-cs"/>
              </a:rPr>
              <a:t>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) * (</a:t>
            </a:r>
            <a:r>
              <a:rPr lang="en-US" sz="2000" i="1" dirty="0">
                <a:ea typeface="+mn-ea"/>
                <a:cs typeface="+mn-cs"/>
              </a:rPr>
              <a:t>b</a:t>
            </a:r>
            <a:r>
              <a:rPr lang="en-US" sz="2000" dirty="0">
                <a:ea typeface="+mn-ea"/>
                <a:cs typeface="+mn-cs"/>
              </a:rPr>
              <a:t> mod </a:t>
            </a:r>
            <a:r>
              <a:rPr lang="en-US" sz="2000" i="1" dirty="0">
                <a:ea typeface="+mn-ea"/>
                <a:cs typeface="+mn-cs"/>
              </a:rPr>
              <a:t>n</a:t>
            </a:r>
            <a:r>
              <a:rPr lang="en-US" sz="2000" dirty="0">
                <a:ea typeface="+mn-ea"/>
                <a:cs typeface="+mn-cs"/>
              </a:rPr>
              <a:t>)] mod </a:t>
            </a:r>
            <a:r>
              <a:rPr lang="en-US" sz="2000" i="1" dirty="0">
                <a:ea typeface="+mn-ea"/>
                <a:cs typeface="+mn-cs"/>
              </a:rPr>
              <a:t>n = (a * b) </a:t>
            </a:r>
            <a:r>
              <a:rPr lang="en-US" sz="2000" dirty="0">
                <a:ea typeface="+mn-ea"/>
                <a:cs typeface="+mn-cs"/>
              </a:rPr>
              <a:t>mod </a:t>
            </a:r>
            <a:r>
              <a:rPr lang="en-US" sz="2000" i="1" dirty="0">
                <a:ea typeface="+mn-ea"/>
                <a:cs typeface="+mn-cs"/>
              </a:rPr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Properties:</a:t>
            </a:r>
          </a:p>
        </p:txBody>
      </p:sp>
      <p:sp>
        <p:nvSpPr>
          <p:cNvPr id="624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the three remaining properties: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667000"/>
            <a:ext cx="5307013" cy="29543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 11 mod 8 = 3; 15 mod 8 = 7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+ (15 mod 8)] mod 8 = 10 mod 8 = 2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+ 15) mod 8 =  26 mod 8 = 2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- (15 mod 8)] mod 8 = - 4 mod 8 =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(11 -  15) mod 8 = - 4 mod 8 = 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*  (15 mod 8)] mod 8 =  21 mod 8 = 5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* 15) mod 8 = 165 mod 8 = 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2.2(a)</a:t>
            </a:r>
            <a:br>
              <a:rPr lang="en-US" dirty="0"/>
            </a:br>
            <a:r>
              <a:rPr lang="en-US" dirty="0"/>
              <a:t>Arithmetic Modulo 8</a:t>
            </a: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/>
          <a:srcRect r="36000"/>
          <a:stretch>
            <a:fillRect/>
          </a:stretch>
        </p:blipFill>
        <p:spPr bwMode="auto">
          <a:xfrm>
            <a:off x="457200" y="1600200"/>
            <a:ext cx="819836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Table 2.2(b)</a:t>
            </a:r>
            <a:br>
              <a:rPr lang="en-US" dirty="0"/>
            </a:br>
            <a:r>
              <a:rPr lang="en-US" sz="4800" dirty="0"/>
              <a:t>Multiplication Modulo 8</a:t>
            </a:r>
            <a:endParaRPr lang="en-US" dirty="0"/>
          </a:p>
        </p:txBody>
      </p:sp>
      <p:pic>
        <p:nvPicPr>
          <p:cNvPr id="66563" name="Picture 2"/>
          <p:cNvPicPr>
            <a:picLocks noChangeAspect="1"/>
          </p:cNvPicPr>
          <p:nvPr/>
        </p:nvPicPr>
        <p:blipFill>
          <a:blip r:embed="rId3"/>
          <a:srcRect r="36151"/>
          <a:stretch>
            <a:fillRect/>
          </a:stretch>
        </p:blipFill>
        <p:spPr bwMode="auto">
          <a:xfrm>
            <a:off x="533400" y="1600200"/>
            <a:ext cx="8305800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3886200" cy="4038600"/>
          </a:xfrm>
        </p:spPr>
        <p:txBody>
          <a:bodyPr/>
          <a:lstStyle/>
          <a:p>
            <a:r>
              <a:rPr lang="en-US" sz="4800" dirty="0"/>
              <a:t>Table 2.2(c)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Additive </a:t>
            </a:r>
            <a:br>
              <a:rPr lang="en-US" sz="4800" dirty="0"/>
            </a:br>
            <a:r>
              <a:rPr lang="en-US" sz="4800" dirty="0"/>
              <a:t>and </a:t>
            </a:r>
            <a:br>
              <a:rPr lang="en-US" sz="4800" dirty="0"/>
            </a:br>
            <a:r>
              <a:rPr lang="en-US" sz="4800" dirty="0"/>
              <a:t>Multiplicative Inverse </a:t>
            </a:r>
            <a:br>
              <a:rPr lang="en-US" sz="4800" dirty="0"/>
            </a:br>
            <a:r>
              <a:rPr lang="en-US" sz="4800" dirty="0"/>
              <a:t>Modulo 8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3"/>
          <a:srcRect r="76820"/>
          <a:stretch>
            <a:fillRect/>
          </a:stretch>
        </p:blipFill>
        <p:spPr bwMode="auto">
          <a:xfrm>
            <a:off x="5062538" y="179388"/>
            <a:ext cx="3700462" cy="667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800" dirty="0"/>
              <a:t>Table 2.3</a:t>
            </a:r>
            <a:br>
              <a:rPr lang="en-AU" sz="4800" dirty="0"/>
            </a:br>
            <a:r>
              <a:rPr lang="en-AU" sz="3200" dirty="0"/>
              <a:t>Properties of Modular Arithmetic for Integers in Z</a:t>
            </a:r>
            <a:r>
              <a:rPr lang="en-AU" sz="3200" baseline="-25000" dirty="0"/>
              <a:t>n</a:t>
            </a:r>
            <a:endParaRPr lang="en-US" sz="4400" baseline="-25000" dirty="0"/>
          </a:p>
        </p:txBody>
      </p:sp>
      <p:pic>
        <p:nvPicPr>
          <p:cNvPr id="7065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2286000"/>
            <a:ext cx="89995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2600" y="640080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38 in the textbook)</a:t>
            </a:r>
          </a:p>
        </p:txBody>
      </p:sp>
    </p:spTree>
  </p:cSld>
  <p:clrMapOvr>
    <a:masterClrMapping/>
  </p:clrMapOvr>
  <p:transition spd="med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Prime Numbers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B2931-CE10-46E5-BDA7-E9B4692A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599364"/>
            <a:ext cx="8353425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Prime Numbers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C97DC-BD72-4470-AF41-EBC5145584A2}"/>
              </a:ext>
            </a:extLst>
          </p:cNvPr>
          <p:cNvSpPr txBox="1"/>
          <p:nvPr/>
        </p:nvSpPr>
        <p:spPr>
          <a:xfrm>
            <a:off x="539552" y="1772816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TenLTStd-Roman"/>
              </a:rPr>
              <a:t>It is easy to determine the greatest common  divisor of two positive integers if</a:t>
            </a:r>
          </a:p>
          <a:p>
            <a:pPr algn="l"/>
            <a:r>
              <a:rPr lang="en-US" sz="1800" b="0" i="0" u="none" strike="noStrike" baseline="0" dirty="0">
                <a:latin typeface="TimesTenLTStd-Roman"/>
              </a:rPr>
              <a:t>we express each integer as the product of primes.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59893-FFE2-4608-906C-11980984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13" y="2735466"/>
            <a:ext cx="6638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3693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Table 2.5 </a:t>
            </a:r>
          </a:p>
          <a:p>
            <a:pPr algn="ctr">
              <a:defRPr/>
            </a:pPr>
            <a:r>
              <a:rPr lang="en-US" sz="2800" dirty="0">
                <a:latin typeface="+mn-lt"/>
              </a:rPr>
              <a:t>Primes Under 2000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7206" y="6550223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44 in the textbook)</a:t>
            </a:r>
          </a:p>
        </p:txBody>
      </p:sp>
    </p:spTree>
  </p:cSld>
  <p:clrMapOvr>
    <a:masterClrMapping/>
  </p:clrMapOvr>
  <p:transition spd="med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2</a:t>
            </a: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Introduction to Number Theory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States the following: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If </a:t>
            </a:r>
            <a:r>
              <a:rPr lang="en-AU" i="1" dirty="0">
                <a:ea typeface="+mn-ea"/>
              </a:rPr>
              <a:t>p </a:t>
            </a:r>
            <a:r>
              <a:rPr lang="en-AU" dirty="0">
                <a:ea typeface="+mn-ea"/>
              </a:rPr>
              <a:t>is prime and </a:t>
            </a:r>
            <a:r>
              <a:rPr lang="en-AU" i="1" dirty="0">
                <a:ea typeface="+mn-ea"/>
              </a:rPr>
              <a:t>a </a:t>
            </a:r>
            <a:r>
              <a:rPr lang="en-AU" dirty="0">
                <a:ea typeface="+mn-ea"/>
              </a:rPr>
              <a:t>is a positive integer not divisible by </a:t>
            </a:r>
            <a:r>
              <a:rPr lang="en-AU" i="1" dirty="0">
                <a:ea typeface="+mn-ea"/>
              </a:rPr>
              <a:t>p </a:t>
            </a:r>
            <a:r>
              <a:rPr lang="en-AU" dirty="0">
                <a:ea typeface="+mn-ea"/>
              </a:rPr>
              <a:t>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	a</a:t>
            </a:r>
            <a:r>
              <a:rPr lang="en-AU" baseline="30000" dirty="0">
                <a:ea typeface="+mn-ea"/>
                <a:cs typeface="+mn-cs"/>
              </a:rPr>
              <a:t>p-1</a:t>
            </a:r>
            <a:r>
              <a:rPr lang="en-AU" dirty="0">
                <a:ea typeface="+mn-ea"/>
                <a:cs typeface="+mn-cs"/>
              </a:rPr>
              <a:t> = 1 (mod </a:t>
            </a:r>
            <a:r>
              <a:rPr lang="en-AU" i="1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An alternate form is: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If </a:t>
            </a:r>
            <a:r>
              <a:rPr lang="en-US" i="1" dirty="0">
                <a:ea typeface="+mn-ea"/>
              </a:rPr>
              <a:t>p </a:t>
            </a:r>
            <a:r>
              <a:rPr lang="en-US" dirty="0">
                <a:ea typeface="+mn-ea"/>
              </a:rPr>
              <a:t>is prime and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is a positive integer 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</a:t>
            </a:r>
            <a:r>
              <a:rPr lang="en-AU" i="1" dirty="0">
                <a:ea typeface="+mn-ea"/>
                <a:cs typeface="+mn-cs"/>
              </a:rPr>
              <a:t>a</a:t>
            </a:r>
            <a:r>
              <a:rPr lang="en-AU" baseline="30000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 = </a:t>
            </a:r>
            <a:r>
              <a:rPr lang="en-AU" i="1" dirty="0">
                <a:ea typeface="+mn-ea"/>
                <a:cs typeface="+mn-cs"/>
              </a:rPr>
              <a:t>a</a:t>
            </a:r>
            <a:r>
              <a:rPr lang="en-AU" dirty="0">
                <a:ea typeface="+mn-ea"/>
                <a:cs typeface="+mn-cs"/>
              </a:rPr>
              <a:t> (mod </a:t>
            </a:r>
            <a:r>
              <a:rPr lang="en-AU" i="1" dirty="0" err="1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AU" sz="4400" dirty="0"/>
              <a:t>Table 2.6</a:t>
            </a:r>
            <a:br>
              <a:rPr lang="en-AU" sz="4400" dirty="0"/>
            </a:br>
            <a:r>
              <a:rPr lang="en-AU" sz="3600" dirty="0"/>
              <a:t>Some Values of Euler’s </a:t>
            </a:r>
            <a:r>
              <a:rPr lang="en-AU" sz="3600" dirty="0" err="1"/>
              <a:t>Totient</a:t>
            </a:r>
            <a:r>
              <a:rPr lang="en-AU" sz="3600" dirty="0"/>
              <a:t> Function </a:t>
            </a:r>
            <a:r>
              <a:rPr lang="en-AU" sz="3600" i="1" dirty="0" err="1"/>
              <a:t>ø(n</a:t>
            </a:r>
            <a:r>
              <a:rPr lang="en-AU" sz="3600" i="1" dirty="0"/>
              <a:t>)</a:t>
            </a:r>
            <a:endParaRPr lang="en-AU" sz="4400" i="1" dirty="0"/>
          </a:p>
        </p:txBody>
      </p:sp>
      <p:pic>
        <p:nvPicPr>
          <p:cNvPr id="41987" name="Picture 8"/>
          <p:cNvPicPr>
            <a:picLocks noChangeAspect="1"/>
          </p:cNvPicPr>
          <p:nvPr/>
        </p:nvPicPr>
        <p:blipFill>
          <a:blip r:embed="rId3"/>
          <a:srcRect l="13585" t="-2904" r="15094"/>
          <a:stretch>
            <a:fillRect/>
          </a:stretch>
        </p:blipFill>
        <p:spPr bwMode="auto">
          <a:xfrm>
            <a:off x="1295400" y="1600200"/>
            <a:ext cx="6645275" cy="49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807206" y="6550223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48 in the textbook)</a:t>
            </a:r>
          </a:p>
        </p:txBody>
      </p:sp>
    </p:spTree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Euler's Theorem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8" cy="4419600"/>
          </a:xfrm>
        </p:spPr>
        <p:txBody>
          <a:bodyPr/>
          <a:lstStyle/>
          <a:p>
            <a:r>
              <a:rPr lang="en-AU" dirty="0"/>
              <a:t>States that for every </a:t>
            </a:r>
            <a:r>
              <a:rPr lang="en-AU" i="1" dirty="0"/>
              <a:t>a </a:t>
            </a:r>
            <a:r>
              <a:rPr lang="en-AU" dirty="0"/>
              <a:t>and </a:t>
            </a:r>
            <a:r>
              <a:rPr lang="en-AU" i="1" dirty="0" err="1"/>
              <a:t>n</a:t>
            </a:r>
            <a:r>
              <a:rPr lang="en-AU" i="1" dirty="0"/>
              <a:t> </a:t>
            </a:r>
            <a:r>
              <a:rPr lang="en-AU" dirty="0"/>
              <a:t>that are relatively prime:</a:t>
            </a:r>
          </a:p>
          <a:p>
            <a:pPr>
              <a:buFont typeface="Candara" pitchFamily="-84" charset="0"/>
              <a:buNone/>
            </a:pPr>
            <a:r>
              <a:rPr lang="en-AU" dirty="0"/>
              <a:t>		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AU" baseline="30000" dirty="0" err="1"/>
              <a:t>ø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=  1(mod 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An alternative form is:</a:t>
            </a:r>
          </a:p>
          <a:p>
            <a:pPr>
              <a:buFont typeface="Candara" pitchFamily="-84" charset="0"/>
              <a:buNone/>
            </a:pPr>
            <a:r>
              <a:rPr lang="en-US" dirty="0"/>
              <a:t>		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AU" baseline="30000" dirty="0" err="1"/>
              <a:t>ø</a:t>
            </a:r>
            <a:r>
              <a:rPr lang="en-US" baseline="30000" dirty="0">
                <a:solidFill>
                  <a:schemeClr val="tx1"/>
                </a:solidFill>
              </a:rPr>
              <a:t>(n)+1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(mod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pPr>
              <a:buFont typeface="Candara" pitchFamily="-84" charset="0"/>
              <a:buNone/>
            </a:pPr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Miller-Rabin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1"/>
            <a:ext cx="8001000" cy="19812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Typically used to test a large number for primality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Algorithm is:</a:t>
            </a:r>
            <a:endParaRPr lang="en-AU" dirty="0">
              <a:ea typeface="+mn-ea"/>
              <a:cs typeface="+mn-cs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>
                <a:ea typeface="+mn-ea"/>
              </a:rPr>
              <a:t>TEST (</a:t>
            </a:r>
            <a:r>
              <a:rPr lang="en-AU" i="1" dirty="0">
                <a:ea typeface="+mn-ea"/>
              </a:rPr>
              <a:t>n</a:t>
            </a:r>
            <a:r>
              <a:rPr lang="en-AU" dirty="0">
                <a:ea typeface="+mn-ea"/>
              </a:rPr>
              <a:t>)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>
                <a:ea typeface="+mn-ea"/>
              </a:rPr>
              <a:t>	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31242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/>
              <a:t>Deterministic Primality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Prior to 2002 there was no known method of efficiently proving the primality of very large numbers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All of the algorithms in use produced a probabilistic result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 2002 Agrawal, Kayal, and Saxena developed an algorithm that efficiently determines whether a given large number is prime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Known as the AKS algorithm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Does not appear to be as efficient as                         the Miller-Rabin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634205"/>
            <a:ext cx="1981200" cy="22237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400"/>
              <a:t>Chinese Remainder Theorem (CRT)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70788" cy="2819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Believed to have been discovered by the Chinese mathematician Sun-Tsu in around 100 A.D.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One of the most useful results of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Says it is possible to reconstruct integers in a certain range from their residues modulo a set of pairwise relatively prime moduli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Can be stated in several ways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4572000"/>
          <a:ext cx="58674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284296"/>
            <a:ext cx="762000" cy="22273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8356600" cy="5473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85900" y="1"/>
            <a:ext cx="6132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Table 2.7  </a:t>
            </a:r>
          </a:p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Powers of Integers, Modulo 19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391826" y="6550223"/>
            <a:ext cx="37521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</a:t>
            </a:r>
            <a:r>
              <a:rPr lang="en-US" sz="1200" dirty="0"/>
              <a:t>This table can be found on page 57 in the textbook)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/>
          <p:cNvPicPr>
            <a:picLocks noChangeAspect="1"/>
          </p:cNvPicPr>
          <p:nvPr/>
        </p:nvPicPr>
        <p:blipFill>
          <a:blip r:embed="rId3"/>
          <a:srcRect b="4726"/>
          <a:stretch>
            <a:fillRect/>
          </a:stretch>
        </p:blipFill>
        <p:spPr bwMode="auto">
          <a:xfrm>
            <a:off x="0" y="304800"/>
            <a:ext cx="8763000" cy="580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6134100"/>
            <a:ext cx="834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Table 2.8  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Tables of Discrete Logarithms, Modulo 19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00367" y="6581001"/>
            <a:ext cx="37436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(This table can be found on page 60 in the textbook)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447800"/>
            <a:ext cx="3870325" cy="5083175"/>
          </a:xfrm>
        </p:spPr>
        <p:txBody>
          <a:bodyPr>
            <a:noAutofit/>
          </a:bodyPr>
          <a:lstStyle/>
          <a:p>
            <a:r>
              <a:rPr lang="en-US" sz="1800" dirty="0"/>
              <a:t>Divisibility and the division algorithm</a:t>
            </a:r>
          </a:p>
          <a:p>
            <a:r>
              <a:rPr lang="en-US" sz="1800" dirty="0"/>
              <a:t>The Euclidean algorithm</a:t>
            </a:r>
          </a:p>
          <a:p>
            <a:pPr lvl="1"/>
            <a:r>
              <a:rPr lang="en-US" sz="1600" dirty="0"/>
              <a:t>Greatest Common Divisor</a:t>
            </a:r>
          </a:p>
          <a:p>
            <a:pPr lvl="1"/>
            <a:r>
              <a:rPr lang="en-US" sz="1600" dirty="0"/>
              <a:t>Finding the Greatest Common Divisor</a:t>
            </a:r>
          </a:p>
          <a:p>
            <a:r>
              <a:rPr lang="en-US" sz="1800" dirty="0"/>
              <a:t>Modular arithmetic</a:t>
            </a:r>
          </a:p>
          <a:p>
            <a:pPr lvl="1"/>
            <a:r>
              <a:rPr lang="en-US" sz="1600" dirty="0"/>
              <a:t>The modulus</a:t>
            </a:r>
          </a:p>
          <a:p>
            <a:pPr lvl="1"/>
            <a:r>
              <a:rPr lang="en-US" sz="1600" dirty="0"/>
              <a:t>Properties of </a:t>
            </a:r>
            <a:r>
              <a:rPr lang="en-US" sz="1600" dirty="0" err="1"/>
              <a:t>congruences</a:t>
            </a:r>
            <a:endParaRPr lang="en-US" sz="1600" dirty="0"/>
          </a:p>
          <a:p>
            <a:pPr lvl="1"/>
            <a:r>
              <a:rPr lang="en-US" sz="1600" dirty="0"/>
              <a:t>Modular arithmetic operations</a:t>
            </a:r>
          </a:p>
          <a:p>
            <a:pPr lvl="1"/>
            <a:r>
              <a:rPr lang="en-US" sz="1600" dirty="0"/>
              <a:t>Properties of modular arithmetic</a:t>
            </a:r>
          </a:p>
          <a:p>
            <a:pPr lvl="1"/>
            <a:r>
              <a:rPr lang="en-US" sz="1600" dirty="0"/>
              <a:t>Euclidean algorithm revisited</a:t>
            </a:r>
          </a:p>
          <a:p>
            <a:pPr lvl="1"/>
            <a:r>
              <a:rPr lang="en-US" sz="1600" dirty="0"/>
              <a:t>The extended Euclidean algorithm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Prime numbers</a:t>
            </a:r>
            <a:endParaRPr lang="en-AU" sz="1800" dirty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5814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3789" dirty="0"/>
              <a:t>Fermat’s Theorem</a:t>
            </a:r>
          </a:p>
          <a:p>
            <a:r>
              <a:rPr lang="en-US" sz="3789" dirty="0"/>
              <a:t>Euler’s </a:t>
            </a:r>
            <a:r>
              <a:rPr lang="en-US" sz="3789" dirty="0" err="1"/>
              <a:t>totient</a:t>
            </a:r>
            <a:r>
              <a:rPr lang="en-US" sz="3789" dirty="0"/>
              <a:t> function</a:t>
            </a:r>
          </a:p>
          <a:p>
            <a:r>
              <a:rPr lang="en-US" sz="3789" dirty="0"/>
              <a:t>Euler’s Theorem</a:t>
            </a:r>
          </a:p>
          <a:p>
            <a:r>
              <a:rPr lang="en-US" sz="3789" dirty="0"/>
              <a:t>Testing for </a:t>
            </a:r>
            <a:r>
              <a:rPr lang="en-US" sz="3789" dirty="0" err="1"/>
              <a:t>primality</a:t>
            </a:r>
            <a:endParaRPr lang="en-US" sz="3789" dirty="0"/>
          </a:p>
          <a:p>
            <a:pPr lvl="1"/>
            <a:r>
              <a:rPr lang="en-US" sz="2909" dirty="0"/>
              <a:t>Miller-Rabin algorithm</a:t>
            </a:r>
          </a:p>
          <a:p>
            <a:pPr lvl="1"/>
            <a:r>
              <a:rPr lang="en-US" sz="2909" dirty="0"/>
              <a:t>A deterministic </a:t>
            </a:r>
            <a:r>
              <a:rPr lang="en-US" sz="2909" dirty="0" err="1"/>
              <a:t>primality</a:t>
            </a:r>
            <a:r>
              <a:rPr lang="en-US" sz="2909" dirty="0"/>
              <a:t> algorithm</a:t>
            </a:r>
          </a:p>
          <a:p>
            <a:pPr lvl="1"/>
            <a:r>
              <a:rPr lang="en-US" sz="2909" dirty="0"/>
              <a:t>Distribution of primes</a:t>
            </a:r>
          </a:p>
          <a:p>
            <a:r>
              <a:rPr lang="en-US" sz="3789" dirty="0"/>
              <a:t>The Chinese Remainder Theorem</a:t>
            </a:r>
          </a:p>
          <a:p>
            <a:r>
              <a:rPr lang="en-US" sz="3789" dirty="0"/>
              <a:t>Discrete logarithms</a:t>
            </a:r>
          </a:p>
          <a:p>
            <a:pPr lvl="1"/>
            <a:r>
              <a:rPr lang="en-US" sz="2947" dirty="0"/>
              <a:t>Powers of an integer, modulo </a:t>
            </a:r>
            <a:r>
              <a:rPr lang="en-US" sz="2947" i="1" dirty="0" err="1"/>
              <a:t>n</a:t>
            </a:r>
            <a:r>
              <a:rPr lang="en-US" sz="2947" i="1" dirty="0"/>
              <a:t> </a:t>
            </a:r>
            <a:endParaRPr lang="en-US" sz="2947" dirty="0"/>
          </a:p>
          <a:p>
            <a:pPr lvl="1"/>
            <a:r>
              <a:rPr lang="en-US" sz="2947" dirty="0"/>
              <a:t>Logarithms for modular arithmetic</a:t>
            </a:r>
          </a:p>
          <a:p>
            <a:pPr lvl="1"/>
            <a:r>
              <a:rPr lang="en-US" sz="2947" dirty="0"/>
              <a:t>Calculation of discrete logarithms</a:t>
            </a:r>
          </a:p>
          <a:p>
            <a:pPr lvl="1"/>
            <a:endParaRPr lang="en-AU" dirty="0"/>
          </a:p>
          <a:p>
            <a:endParaRPr lang="en-US" i="1" dirty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Divisibility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say that a nonzero </a:t>
            </a:r>
            <a:r>
              <a:rPr lang="en-US" i="1"/>
              <a:t>b </a:t>
            </a:r>
            <a:r>
              <a:rPr lang="en-US" b="1"/>
              <a:t>divides </a:t>
            </a:r>
            <a:r>
              <a:rPr lang="en-US" i="1"/>
              <a:t>a </a:t>
            </a:r>
            <a:r>
              <a:rPr lang="en-US"/>
              <a:t>if </a:t>
            </a:r>
            <a:r>
              <a:rPr lang="en-US" i="1"/>
              <a:t>a = mb </a:t>
            </a:r>
            <a:r>
              <a:rPr lang="en-US"/>
              <a:t>for some </a:t>
            </a:r>
            <a:r>
              <a:rPr lang="en-US" i="1"/>
              <a:t>m,</a:t>
            </a:r>
            <a:r>
              <a:rPr lang="en-US"/>
              <a:t> where </a:t>
            </a:r>
            <a:r>
              <a:rPr lang="en-US" i="1"/>
              <a:t>a, b, </a:t>
            </a:r>
            <a:r>
              <a:rPr lang="en-US"/>
              <a:t>and </a:t>
            </a:r>
            <a:r>
              <a:rPr lang="en-US" i="1"/>
              <a:t>m </a:t>
            </a:r>
            <a:r>
              <a:rPr lang="en-US"/>
              <a:t>are integers</a:t>
            </a:r>
          </a:p>
          <a:p>
            <a:r>
              <a:rPr lang="en-US" i="1"/>
              <a:t>b </a:t>
            </a:r>
            <a:r>
              <a:rPr lang="en-US"/>
              <a:t>divides </a:t>
            </a:r>
            <a:r>
              <a:rPr lang="en-US" i="1"/>
              <a:t>a </a:t>
            </a:r>
            <a:r>
              <a:rPr lang="en-US"/>
              <a:t>if there is no remainder on division</a:t>
            </a:r>
          </a:p>
          <a:p>
            <a:r>
              <a:rPr lang="en-US"/>
              <a:t>The notation </a:t>
            </a:r>
            <a:r>
              <a:rPr lang="en-US" i="1"/>
              <a:t>b | a </a:t>
            </a:r>
            <a:r>
              <a:rPr lang="en-US"/>
              <a:t>is commonly used to mean </a:t>
            </a:r>
            <a:r>
              <a:rPr lang="en-US" i="1"/>
              <a:t>b </a:t>
            </a:r>
            <a:r>
              <a:rPr lang="en-US"/>
              <a:t>divides </a:t>
            </a:r>
            <a:r>
              <a:rPr lang="en-US" i="1"/>
              <a:t>a</a:t>
            </a:r>
          </a:p>
          <a:p>
            <a:r>
              <a:rPr lang="en-US"/>
              <a:t>If </a:t>
            </a:r>
            <a:r>
              <a:rPr lang="en-US" i="1"/>
              <a:t>b | a </a:t>
            </a:r>
            <a:r>
              <a:rPr lang="en-US"/>
              <a:t>we say that </a:t>
            </a:r>
            <a:r>
              <a:rPr lang="en-US" i="1"/>
              <a:t>b </a:t>
            </a:r>
            <a:r>
              <a:rPr lang="en-US"/>
              <a:t>is a </a:t>
            </a:r>
            <a:r>
              <a:rPr lang="en-US" b="1"/>
              <a:t>divisor </a:t>
            </a:r>
            <a:r>
              <a:rPr lang="en-US"/>
              <a:t>of </a:t>
            </a:r>
            <a:r>
              <a:rPr lang="en-US" i="1"/>
              <a:t>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486400"/>
            <a:ext cx="6705600" cy="98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The positive divisors of 24 are 1, 2, 3, 4, 6, 8, 12, and 24</a:t>
            </a:r>
          </a:p>
          <a:p>
            <a:pPr algn="ctr">
              <a:defRPr/>
            </a:pPr>
            <a:r>
              <a:rPr lang="en-US" sz="2000" dirty="0">
                <a:latin typeface="+mn-lt"/>
              </a:rPr>
              <a:t>13 | 182; - 5 | 30; 17 | 289; - 3 | 33; 17 | 0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76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| 1,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= ±1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= ±</a:t>
            </a:r>
            <a:r>
              <a:rPr lang="en-US" i="1" dirty="0">
                <a:ea typeface="+mn-ea"/>
                <a:cs typeface="+mn-cs"/>
              </a:rPr>
              <a:t>b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Any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≠ 0 divides 0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</a:t>
            </a:r>
            <a:r>
              <a:rPr lang="en-US" i="1" dirty="0">
                <a:ea typeface="+mn-ea"/>
                <a:cs typeface="+mn-cs"/>
              </a:rPr>
              <a:t>h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(</a:t>
            </a:r>
            <a:r>
              <a:rPr lang="en-US" i="1" dirty="0">
                <a:ea typeface="+mn-ea"/>
                <a:cs typeface="+mn-cs"/>
              </a:rPr>
              <a:t>mg</a:t>
            </a:r>
            <a:r>
              <a:rPr lang="en-US" dirty="0">
                <a:ea typeface="+mn-ea"/>
                <a:cs typeface="+mn-cs"/>
              </a:rPr>
              <a:t> + </a:t>
            </a:r>
            <a:r>
              <a:rPr lang="en-US" i="1" dirty="0">
                <a:ea typeface="+mn-ea"/>
                <a:cs typeface="+mn-cs"/>
              </a:rPr>
              <a:t>nh</a:t>
            </a:r>
            <a:r>
              <a:rPr lang="en-US" dirty="0">
                <a:ea typeface="+mn-ea"/>
                <a:cs typeface="+mn-cs"/>
              </a:rPr>
              <a:t>) for arbitrary integers </a:t>
            </a:r>
            <a:r>
              <a:rPr lang="en-US" i="1" dirty="0">
                <a:ea typeface="+mn-ea"/>
                <a:cs typeface="+mn-cs"/>
              </a:rPr>
              <a:t>m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572000"/>
            <a:ext cx="3810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400" dirty="0">
                <a:latin typeface="+mn-lt"/>
              </a:rPr>
              <a:t>11 | 66 and 66 | 198 = 11 | 198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673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Divisibility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/>
              <a:t> To see this last point, note that:</a:t>
            </a:r>
          </a:p>
          <a:p>
            <a:pPr lvl="1"/>
            <a:r>
              <a:rPr lang="en-US" sz="2200" dirty="0"/>
              <a:t>If </a:t>
            </a:r>
            <a:r>
              <a:rPr lang="en-US" sz="2200" i="1" dirty="0"/>
              <a:t>b |</a:t>
            </a:r>
            <a:r>
              <a:rPr lang="en-US" sz="2200" dirty="0"/>
              <a:t> </a:t>
            </a:r>
            <a:r>
              <a:rPr lang="en-US" sz="2200" i="1" dirty="0" err="1"/>
              <a:t>g</a:t>
            </a:r>
            <a:r>
              <a:rPr lang="en-US" sz="2200" dirty="0"/>
              <a:t> , then </a:t>
            </a:r>
            <a:r>
              <a:rPr lang="en-US" sz="2200" i="1" dirty="0" err="1"/>
              <a:t>g</a:t>
            </a:r>
            <a:r>
              <a:rPr lang="en-US" sz="2200" dirty="0"/>
              <a:t>  is of the form </a:t>
            </a:r>
            <a:r>
              <a:rPr lang="en-US" sz="2200" i="1" dirty="0" err="1"/>
              <a:t>g</a:t>
            </a:r>
            <a:r>
              <a:rPr lang="en-US" sz="2200" i="1" dirty="0"/>
              <a:t> = b * g</a:t>
            </a:r>
            <a:r>
              <a:rPr lang="en-US" sz="2200" i="1" baseline="-25000" dirty="0"/>
              <a:t>1</a:t>
            </a:r>
            <a:r>
              <a:rPr lang="en-US" sz="2200" i="1" dirty="0"/>
              <a:t>  </a:t>
            </a:r>
            <a:r>
              <a:rPr lang="en-US" sz="2200" dirty="0"/>
              <a:t>for some integer g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If </a:t>
            </a:r>
            <a:r>
              <a:rPr lang="en-US" sz="2200" i="1" dirty="0"/>
              <a:t>b |</a:t>
            </a:r>
            <a:r>
              <a:rPr lang="en-US" sz="2200" dirty="0"/>
              <a:t> </a:t>
            </a:r>
            <a:r>
              <a:rPr lang="en-US" sz="2200" i="1" dirty="0" err="1"/>
              <a:t>h</a:t>
            </a:r>
            <a:r>
              <a:rPr lang="en-US" sz="2200" dirty="0"/>
              <a:t> , then </a:t>
            </a:r>
            <a:r>
              <a:rPr lang="en-US" sz="2200" i="1" dirty="0" err="1"/>
              <a:t>h</a:t>
            </a:r>
            <a:r>
              <a:rPr lang="en-US" sz="2200" dirty="0"/>
              <a:t>  is of the form </a:t>
            </a:r>
            <a:r>
              <a:rPr lang="en-US" sz="2200" i="1" dirty="0" err="1"/>
              <a:t>h</a:t>
            </a:r>
            <a:r>
              <a:rPr lang="en-US" sz="2200" i="1" dirty="0"/>
              <a:t> = b * h</a:t>
            </a:r>
            <a:r>
              <a:rPr lang="en-US" sz="2200" i="1" baseline="-25000" dirty="0"/>
              <a:t>1</a:t>
            </a:r>
            <a:r>
              <a:rPr lang="en-US" sz="2200" i="1" dirty="0"/>
              <a:t>  </a:t>
            </a:r>
            <a:r>
              <a:rPr lang="en-US" sz="2200" dirty="0"/>
              <a:t>for some integer </a:t>
            </a:r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So:</a:t>
            </a:r>
          </a:p>
          <a:p>
            <a:pPr lvl="1"/>
            <a:r>
              <a:rPr lang="en-US" sz="2200" i="1" dirty="0"/>
              <a:t>mg + </a:t>
            </a:r>
            <a:r>
              <a:rPr lang="en-US" sz="2200" i="1" dirty="0" err="1"/>
              <a:t>nh</a:t>
            </a:r>
            <a:r>
              <a:rPr lang="en-US" sz="2200" i="1" dirty="0"/>
              <a:t> = mbg</a:t>
            </a:r>
            <a:r>
              <a:rPr lang="en-US" sz="2200" i="1" baseline="-25000" dirty="0"/>
              <a:t>1</a:t>
            </a:r>
            <a:r>
              <a:rPr lang="en-US" sz="2200" i="1" dirty="0"/>
              <a:t> + nbh</a:t>
            </a:r>
            <a:r>
              <a:rPr lang="en-US" sz="2200" i="1" baseline="-25000" dirty="0"/>
              <a:t>1</a:t>
            </a:r>
            <a:r>
              <a:rPr lang="en-US" sz="2200" i="1" dirty="0"/>
              <a:t> = b *  (mg</a:t>
            </a:r>
            <a:r>
              <a:rPr lang="en-US" sz="2200" i="1" baseline="-25000" dirty="0"/>
              <a:t>1</a:t>
            </a:r>
            <a:r>
              <a:rPr lang="en-US" sz="2200" i="1" dirty="0"/>
              <a:t> + nh</a:t>
            </a:r>
            <a:r>
              <a:rPr lang="en-US" sz="2200" i="1" baseline="-25000" dirty="0"/>
              <a:t>1</a:t>
            </a:r>
            <a:r>
              <a:rPr lang="en-US" sz="2200" i="1" dirty="0"/>
              <a:t> ) </a:t>
            </a:r>
          </a:p>
          <a:p>
            <a:pPr lvl="1">
              <a:buFont typeface="Candara" pitchFamily="-84" charset="0"/>
              <a:buNone/>
            </a:pPr>
            <a:r>
              <a:rPr lang="en-US" sz="2200" i="1" dirty="0"/>
              <a:t>     </a:t>
            </a:r>
            <a:r>
              <a:rPr lang="en-US" sz="2200" dirty="0"/>
              <a:t>and therefore </a:t>
            </a:r>
            <a:r>
              <a:rPr lang="en-US" sz="2200" i="1" dirty="0"/>
              <a:t>b</a:t>
            </a:r>
            <a:r>
              <a:rPr lang="en-US" sz="2200" dirty="0"/>
              <a:t>  divides </a:t>
            </a:r>
            <a:r>
              <a:rPr lang="en-US" sz="2200" i="1" dirty="0"/>
              <a:t>mg + </a:t>
            </a:r>
            <a:r>
              <a:rPr lang="en-US" sz="2200" i="1" dirty="0" err="1"/>
              <a:t>nh</a:t>
            </a:r>
            <a:r>
              <a:rPr lang="en-US" sz="2200" i="1" dirty="0"/>
              <a:t>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5029200" cy="163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 = 7; </a:t>
            </a:r>
            <a:r>
              <a:rPr lang="en-US" sz="2000" i="1" dirty="0">
                <a:latin typeface="+mn-lt"/>
              </a:rPr>
              <a:t> g</a:t>
            </a:r>
            <a:r>
              <a:rPr lang="en-US" sz="2000" dirty="0">
                <a:latin typeface="+mn-lt"/>
              </a:rPr>
              <a:t> = 14;  </a:t>
            </a:r>
            <a:r>
              <a:rPr lang="en-US" sz="2000" i="1" dirty="0">
                <a:latin typeface="+mn-lt"/>
              </a:rPr>
              <a:t>h</a:t>
            </a:r>
            <a:r>
              <a:rPr lang="en-US" sz="2000" dirty="0">
                <a:latin typeface="+mn-lt"/>
              </a:rPr>
              <a:t> = 63;  </a:t>
            </a:r>
            <a:r>
              <a:rPr lang="en-US" sz="2000" i="1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 = 3; 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= 2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7 | 14 and 7 | 63.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To show 7 (3 * 14 + 2 * 63),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we have (3 * 14 + 2 * 63) = 7(3 * 2 + 2 * 9),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and it is obvious that 7 | (7(3 * 2 + 2 * 9)).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9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52600"/>
            <a:ext cx="7570787" cy="47148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greatest common divisor 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is the largest integer that divides both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can use the notation gcd</a:t>
            </a:r>
            <a:r>
              <a:rPr lang="en-US" i="1" dirty="0">
                <a:ea typeface="+mn-ea"/>
                <a:cs typeface="+mn-cs"/>
              </a:rPr>
              <a:t>(a,b) </a:t>
            </a:r>
            <a:r>
              <a:rPr lang="en-US" dirty="0">
                <a:ea typeface="+mn-ea"/>
                <a:cs typeface="+mn-cs"/>
              </a:rPr>
              <a:t> to mean the </a:t>
            </a:r>
            <a:r>
              <a:rPr lang="en-US" b="1" dirty="0">
                <a:ea typeface="+mn-ea"/>
                <a:cs typeface="+mn-cs"/>
              </a:rPr>
              <a:t>greatest common divisor </a:t>
            </a:r>
            <a:r>
              <a:rPr lang="en-US" dirty="0">
                <a:ea typeface="+mn-ea"/>
                <a:cs typeface="+mn-cs"/>
              </a:rPr>
              <a:t>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also define gcd(0,0) = 0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Positive integer </a:t>
            </a:r>
            <a:r>
              <a:rPr lang="en-US" i="1" dirty="0">
                <a:ea typeface="+mn-ea"/>
                <a:cs typeface="+mn-cs"/>
              </a:rPr>
              <a:t>c </a:t>
            </a:r>
            <a:r>
              <a:rPr lang="en-US" dirty="0">
                <a:ea typeface="+mn-ea"/>
                <a:cs typeface="+mn-cs"/>
              </a:rPr>
              <a:t>is said to be the gcd 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if: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c </a:t>
            </a:r>
            <a:r>
              <a:rPr lang="en-US" dirty="0">
                <a:ea typeface="+mn-ea"/>
              </a:rPr>
              <a:t>is a divisor of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b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Any divisor of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b </a:t>
            </a:r>
            <a:r>
              <a:rPr lang="en-US" dirty="0">
                <a:ea typeface="+mn-ea"/>
              </a:rPr>
              <a:t>is a divisor of </a:t>
            </a:r>
            <a:r>
              <a:rPr lang="en-US" i="1" dirty="0">
                <a:ea typeface="+mn-ea"/>
              </a:rPr>
              <a:t>c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11" dirty="0">
                <a:ea typeface="+mn-ea"/>
              </a:rPr>
              <a:t>An equivalent definition is:</a:t>
            </a:r>
          </a:p>
          <a:p>
            <a:pPr marL="342900" lvl="1" indent="-342900" algn="ctr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811" dirty="0">
                <a:ea typeface="+mn-ea"/>
              </a:rPr>
              <a:t>gcd(</a:t>
            </a:r>
            <a:r>
              <a:rPr lang="en-US" sz="2811" i="1" dirty="0">
                <a:ea typeface="+mn-ea"/>
              </a:rPr>
              <a:t>a,b) = </a:t>
            </a:r>
            <a:r>
              <a:rPr lang="en-US" sz="2811" dirty="0">
                <a:ea typeface="+mn-ea"/>
              </a:rPr>
              <a:t>max[</a:t>
            </a:r>
            <a:r>
              <a:rPr lang="en-US" sz="2811" i="1" dirty="0">
                <a:ea typeface="+mn-ea"/>
              </a:rPr>
              <a:t>k, </a:t>
            </a:r>
            <a:r>
              <a:rPr lang="en-US" sz="2811" dirty="0">
                <a:ea typeface="+mn-ea"/>
              </a:rPr>
              <a:t>such that </a:t>
            </a:r>
            <a:r>
              <a:rPr lang="en-US" sz="2811" i="1" dirty="0">
                <a:ea typeface="+mn-ea"/>
              </a:rPr>
              <a:t>k | a </a:t>
            </a:r>
            <a:r>
              <a:rPr lang="en-US" sz="2811" dirty="0">
                <a:ea typeface="+mn-ea"/>
              </a:rPr>
              <a:t>and </a:t>
            </a:r>
            <a:r>
              <a:rPr lang="en-US" sz="2811" i="1" dirty="0">
                <a:ea typeface="+mn-ea"/>
              </a:rPr>
              <a:t>k | b]</a:t>
            </a:r>
            <a:endParaRPr lang="en-US" sz="2811" dirty="0">
              <a:ea typeface="+mn-ea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531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2894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Because we require that the greatest common divisor be positive, gcd(</a:t>
            </a:r>
            <a:r>
              <a:rPr lang="en-US" sz="2706" i="1" dirty="0">
                <a:ea typeface="+mn-ea"/>
                <a:cs typeface="+mn-cs"/>
              </a:rPr>
              <a:t>a,b)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(a,-b)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(-a,b)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(-a,-b)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In general, gcd(</a:t>
            </a:r>
            <a:r>
              <a:rPr lang="en-US" sz="2706" i="1" dirty="0">
                <a:ea typeface="+mn-ea"/>
                <a:cs typeface="+mn-cs"/>
              </a:rPr>
              <a:t>a,b) = </a:t>
            </a:r>
            <a:r>
              <a:rPr lang="en-US" sz="2706" dirty="0">
                <a:ea typeface="+mn-ea"/>
                <a:cs typeface="+mn-cs"/>
              </a:rPr>
              <a:t>gcd(|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|, | </a:t>
            </a:r>
            <a:r>
              <a:rPr lang="en-US" sz="2706" i="1" dirty="0">
                <a:ea typeface="+mn-ea"/>
                <a:cs typeface="+mn-cs"/>
              </a:rPr>
              <a:t>b |)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i="1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Also, because all nonzero integers divide 0, we have gcd(a,0) = | a |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We stated that two integers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and </a:t>
            </a:r>
            <a:r>
              <a:rPr lang="en-US" sz="2706" i="1" dirty="0">
                <a:ea typeface="+mn-ea"/>
                <a:cs typeface="+mn-cs"/>
              </a:rPr>
              <a:t>b </a:t>
            </a:r>
            <a:r>
              <a:rPr lang="en-US" sz="2706" dirty="0">
                <a:ea typeface="+mn-ea"/>
                <a:cs typeface="+mn-cs"/>
              </a:rPr>
              <a:t>are relatively prime if their only common positive integer factor is 1; this is equivalent to saying that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and </a:t>
            </a:r>
            <a:r>
              <a:rPr lang="en-US" sz="2706" i="1" dirty="0">
                <a:ea typeface="+mn-ea"/>
                <a:cs typeface="+mn-cs"/>
              </a:rPr>
              <a:t>b </a:t>
            </a:r>
            <a:r>
              <a:rPr lang="en-US" sz="2706" dirty="0">
                <a:ea typeface="+mn-ea"/>
                <a:cs typeface="+mn-cs"/>
              </a:rPr>
              <a:t>are relatively prime if gcd(</a:t>
            </a:r>
            <a:r>
              <a:rPr lang="en-US" sz="2706" i="1" dirty="0">
                <a:ea typeface="+mn-ea"/>
                <a:cs typeface="+mn-cs"/>
              </a:rPr>
              <a:t>a,b) = 1</a:t>
            </a:r>
            <a:endParaRPr lang="en-US" sz="2706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971800"/>
            <a:ext cx="4572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 </a:t>
            </a:r>
            <a:r>
              <a:rPr lang="en-US" sz="2400" dirty="0">
                <a:latin typeface="+mn-lt"/>
              </a:rPr>
              <a:t>gcd(60, 24) =  gcd(60, - 24) =  12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410200"/>
            <a:ext cx="8534400" cy="1077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8 and 15 are relatively prime because the positive divisors of 8 are 1, 2, 4, and 8, and the positive divisors of 15 are 1, 3, 5, and 15. So 1 is the only integer on both lists.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modulus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is an integer and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a positive integer, we define </a:t>
            </a:r>
            <a:r>
              <a:rPr lang="en-US" i="1" dirty="0"/>
              <a:t>a </a:t>
            </a:r>
            <a:r>
              <a:rPr lang="en-US" dirty="0"/>
              <a:t>mod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to be the remainder when </a:t>
            </a:r>
            <a:r>
              <a:rPr lang="en-US" i="1" dirty="0"/>
              <a:t>a </a:t>
            </a:r>
            <a:r>
              <a:rPr lang="en-US" dirty="0"/>
              <a:t>is divided by </a:t>
            </a:r>
            <a:r>
              <a:rPr lang="en-US" i="1" dirty="0" err="1"/>
              <a:t>n</a:t>
            </a:r>
            <a:r>
              <a:rPr lang="en-US" i="1" dirty="0"/>
              <a:t>; </a:t>
            </a:r>
            <a:r>
              <a:rPr lang="en-US" dirty="0"/>
              <a:t>the integer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called the </a:t>
            </a:r>
            <a:r>
              <a:rPr lang="en-US" b="1" dirty="0"/>
              <a:t>modulus</a:t>
            </a:r>
          </a:p>
          <a:p>
            <a:pPr lvl="1"/>
            <a:r>
              <a:rPr lang="en-US" dirty="0"/>
              <a:t>Thus, for any integer </a:t>
            </a:r>
            <a:r>
              <a:rPr lang="en-US" i="1" dirty="0"/>
              <a:t>a:</a:t>
            </a:r>
          </a:p>
          <a:p>
            <a:pPr lvl="1">
              <a:buFont typeface="Candara" pitchFamily="-84" charset="0"/>
              <a:buNone/>
            </a:pPr>
            <a:r>
              <a:rPr lang="en-US" i="1" dirty="0"/>
              <a:t>		</a:t>
            </a:r>
            <a:r>
              <a:rPr lang="en-US" dirty="0"/>
              <a:t> </a:t>
            </a:r>
            <a:r>
              <a:rPr lang="en-US" i="1" dirty="0"/>
              <a:t>a =  </a:t>
            </a:r>
            <a:r>
              <a:rPr lang="en-US" i="1" dirty="0" err="1"/>
              <a:t>qn</a:t>
            </a:r>
            <a:r>
              <a:rPr lang="en-US" i="1" dirty="0"/>
              <a:t> + 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dirty="0"/>
              <a:t>	0 </a:t>
            </a:r>
            <a:r>
              <a:rPr lang="en-US" i="1" dirty="0"/>
              <a:t>≤ </a:t>
            </a:r>
            <a:r>
              <a:rPr lang="en-US" i="1" dirty="0" err="1"/>
              <a:t>r</a:t>
            </a:r>
            <a:r>
              <a:rPr lang="en-US" i="1" dirty="0"/>
              <a:t> &lt; </a:t>
            </a:r>
            <a:r>
              <a:rPr lang="en-US" i="1" dirty="0" err="1"/>
              <a:t>n</a:t>
            </a:r>
            <a:r>
              <a:rPr lang="en-US" i="1" dirty="0"/>
              <a:t>;  </a:t>
            </a:r>
            <a:r>
              <a:rPr lang="en-US" i="1" dirty="0" err="1"/>
              <a:t>q</a:t>
            </a:r>
            <a:r>
              <a:rPr lang="en-US" i="1" dirty="0"/>
              <a:t> = [a/ </a:t>
            </a:r>
            <a:r>
              <a:rPr lang="en-US" i="1" dirty="0" err="1"/>
              <a:t>n</a:t>
            </a:r>
            <a:r>
              <a:rPr lang="en-US" i="1" dirty="0"/>
              <a:t>]</a:t>
            </a:r>
          </a:p>
          <a:p>
            <a:pPr lvl="1">
              <a:buFont typeface="Candara" pitchFamily="-84" charset="0"/>
              <a:buNone/>
            </a:pPr>
            <a:r>
              <a:rPr lang="en-US" dirty="0"/>
              <a:t>	</a:t>
            </a:r>
            <a:r>
              <a:rPr lang="en-US" i="1" dirty="0"/>
              <a:t>    a = [a/ </a:t>
            </a:r>
            <a:r>
              <a:rPr lang="en-US" i="1" dirty="0" err="1"/>
              <a:t>n</a:t>
            </a:r>
            <a:r>
              <a:rPr lang="en-US" i="1" dirty="0"/>
              <a:t>] *  </a:t>
            </a:r>
            <a:r>
              <a:rPr lang="en-US" i="1" dirty="0" err="1"/>
              <a:t>n</a:t>
            </a:r>
            <a:r>
              <a:rPr lang="en-US" i="1" dirty="0"/>
              <a:t> + ( a </a:t>
            </a:r>
            <a:r>
              <a:rPr lang="en-US" dirty="0"/>
              <a:t>mod </a:t>
            </a:r>
            <a:r>
              <a:rPr lang="en-US" i="1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334000"/>
            <a:ext cx="41148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11 mod 7 =  4; - 11 mod 7 =  3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>
          <a:xfrm>
            <a:off x="914400" y="2057400"/>
            <a:ext cx="7570788" cy="2962275"/>
          </a:xfrm>
        </p:spPr>
        <p:txBody>
          <a:bodyPr/>
          <a:lstStyle/>
          <a:p>
            <a:r>
              <a:rPr lang="en-US" dirty="0"/>
              <a:t>Congruent modulo </a:t>
            </a:r>
            <a:r>
              <a:rPr lang="en-US" i="1" dirty="0"/>
              <a:t>n</a:t>
            </a:r>
            <a:endParaRPr lang="en-US" dirty="0"/>
          </a:p>
          <a:p>
            <a:pPr lvl="1"/>
            <a:r>
              <a:rPr lang="en-US" dirty="0"/>
              <a:t>Two integers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said to be </a:t>
            </a:r>
            <a:r>
              <a:rPr lang="en-US" b="1" dirty="0"/>
              <a:t>congruent modulo </a:t>
            </a:r>
            <a:r>
              <a:rPr lang="en-US" b="1" i="1" dirty="0"/>
              <a:t>n </a:t>
            </a:r>
            <a:r>
              <a:rPr lang="en-US" dirty="0"/>
              <a:t>if (</a:t>
            </a:r>
            <a:r>
              <a:rPr lang="en-US" i="1" dirty="0"/>
              <a:t>a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i="1" dirty="0"/>
              <a:t>b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is written as </a:t>
            </a:r>
            <a:r>
              <a:rPr lang="en-US" i="1" dirty="0"/>
              <a:t>a = b(</a:t>
            </a:r>
            <a:r>
              <a:rPr lang="en-US" dirty="0"/>
              <a:t>mod </a:t>
            </a:r>
            <a:r>
              <a:rPr lang="en-US" i="1" dirty="0"/>
              <a:t>n)</a:t>
            </a:r>
            <a:r>
              <a:rPr lang="en-US" i="1" baseline="30000" dirty="0"/>
              <a:t>2</a:t>
            </a:r>
          </a:p>
          <a:p>
            <a:pPr lvl="1"/>
            <a:r>
              <a:rPr lang="en-US" dirty="0"/>
              <a:t>Note that if </a:t>
            </a:r>
            <a:r>
              <a:rPr lang="en-US" i="1" dirty="0"/>
              <a:t>a = 0</a:t>
            </a:r>
            <a:r>
              <a:rPr lang="en-US" dirty="0"/>
              <a:t>(mod </a:t>
            </a:r>
            <a:r>
              <a:rPr lang="en-US" i="1" dirty="0"/>
              <a:t>n</a:t>
            </a:r>
            <a:r>
              <a:rPr lang="en-US" dirty="0"/>
              <a:t>), then </a:t>
            </a:r>
            <a:r>
              <a:rPr lang="en-US" i="1" dirty="0"/>
              <a:t>n |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4800600"/>
            <a:ext cx="398145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73 = 4 (mod 23);   21 = - 9 (mod 10)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8710</TotalTime>
  <Words>5304</Words>
  <Application>Microsoft Office PowerPoint</Application>
  <PresentationFormat>On-screen Show (4:3)</PresentationFormat>
  <Paragraphs>476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Candara</vt:lpstr>
      <vt:lpstr>Mistral</vt:lpstr>
      <vt:lpstr>Times New Roman</vt:lpstr>
      <vt:lpstr>TimesTenLTStd-Roman</vt:lpstr>
      <vt:lpstr>Wingdings</vt:lpstr>
      <vt:lpstr>ch01</vt:lpstr>
      <vt:lpstr>Infusion</vt:lpstr>
      <vt:lpstr>Cryptography and Network Security</vt:lpstr>
      <vt:lpstr>Chapter 2</vt:lpstr>
      <vt:lpstr>Divisibility</vt:lpstr>
      <vt:lpstr>Properties of Divisibility</vt:lpstr>
      <vt:lpstr>Properties of Divisibility</vt:lpstr>
      <vt:lpstr>Greatest Common Divisor (GCD)</vt:lpstr>
      <vt:lpstr>GCD</vt:lpstr>
      <vt:lpstr>Modular Arithmetic</vt:lpstr>
      <vt:lpstr>Modular Arithmetic</vt:lpstr>
      <vt:lpstr>Properties of Congruences</vt:lpstr>
      <vt:lpstr>Modular Arithmetic</vt:lpstr>
      <vt:lpstr>Remaining Properties:</vt:lpstr>
      <vt:lpstr>Table 2.2(a) Arithmetic Modulo 8</vt:lpstr>
      <vt:lpstr>Table 2.2(b) Multiplication Modulo 8</vt:lpstr>
      <vt:lpstr>Table 2.2(c)  Additive  and  Multiplicative Inverse  Modulo 8</vt:lpstr>
      <vt:lpstr>Table 2.3 Properties of Modular Arithmetic for Integers in Zn</vt:lpstr>
      <vt:lpstr>Prime Numbers</vt:lpstr>
      <vt:lpstr>Prime Numbers</vt:lpstr>
      <vt:lpstr>PowerPoint Presentation</vt:lpstr>
      <vt:lpstr>Fermat's Theorem</vt:lpstr>
      <vt:lpstr>Table 2.6 Some Values of Euler’s Totient Function ø(n)</vt:lpstr>
      <vt:lpstr>Euler's Theorem</vt:lpstr>
      <vt:lpstr>Miller-Rabin Algorithm</vt:lpstr>
      <vt:lpstr>Deterministic Primality Algorithm</vt:lpstr>
      <vt:lpstr>Chinese Remainder Theorem (CRT)</vt:lpstr>
      <vt:lpstr>PowerPoint Presentation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4</dc:subject>
  <dc:creator>Dr Lawrie Brown</dc:creator>
  <cp:keywords/>
  <dc:description/>
  <cp:lastModifiedBy>malsmadi (Malek Alsmadi)</cp:lastModifiedBy>
  <cp:revision>89</cp:revision>
  <cp:lastPrinted>2009-08-06T03:57:36Z</cp:lastPrinted>
  <dcterms:created xsi:type="dcterms:W3CDTF">2016-03-13T02:06:16Z</dcterms:created>
  <dcterms:modified xsi:type="dcterms:W3CDTF">2022-02-16T17:41:58Z</dcterms:modified>
  <cp:category/>
</cp:coreProperties>
</file>