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840" r:id="rId1"/>
  </p:sldMasterIdLst>
  <p:sldIdLst>
    <p:sldId id="256" r:id="rId2"/>
    <p:sldId id="304" r:id="rId3"/>
    <p:sldId id="286" r:id="rId4"/>
    <p:sldId id="305" r:id="rId5"/>
    <p:sldId id="30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68" d="100"/>
          <a:sy n="68" d="100"/>
        </p:scale>
        <p:origin x="5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2/9/2022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hyperlink" Target="https://www.thoughtco.com/invariable-french-adjectives-1368796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0AF3C-D147-4CE6-989A-E6B754A8A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192" y="1769575"/>
            <a:ext cx="9966960" cy="3035808"/>
          </a:xfrm>
        </p:spPr>
        <p:txBody>
          <a:bodyPr/>
          <a:lstStyle/>
          <a:p>
            <a:pPr algn="ctr"/>
            <a:r>
              <a:rPr lang="fr-CA" dirty="0"/>
              <a:t>Exceptions grammaticales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14AED-5BA5-4366-B009-CF47E2D5F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0970" y="5223621"/>
            <a:ext cx="7891272" cy="1069848"/>
          </a:xfrm>
        </p:spPr>
        <p:txBody>
          <a:bodyPr/>
          <a:lstStyle/>
          <a:p>
            <a:r>
              <a:rPr lang="fr-CA" dirty="0" err="1"/>
              <a:t>Grammar</a:t>
            </a:r>
            <a:r>
              <a:rPr lang="fr-CA" dirty="0"/>
              <a:t> exceptions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549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78C6F-AE60-4983-BAE4-D1BFB08BB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281" y="158061"/>
            <a:ext cx="10058400" cy="1210491"/>
          </a:xfrm>
        </p:spPr>
        <p:txBody>
          <a:bodyPr/>
          <a:lstStyle/>
          <a:p>
            <a:pPr algn="ctr"/>
            <a:r>
              <a:rPr lang="fr-CA" dirty="0"/>
              <a:t>La </a:t>
            </a:r>
            <a:r>
              <a:rPr lang="fr-CA" dirty="0" err="1"/>
              <a:t>negation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706604A-B60D-482F-8222-A110C06C2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848" y="1436914"/>
            <a:ext cx="11017037" cy="4197268"/>
          </a:xfrm>
        </p:spPr>
        <p:txBody>
          <a:bodyPr>
            <a:normAutofit/>
          </a:bodyPr>
          <a:lstStyle/>
          <a:p>
            <a:r>
              <a:rPr lang="en-US" b="1" dirty="0"/>
              <a:t>Structure:</a:t>
            </a:r>
          </a:p>
          <a:p>
            <a:endParaRPr lang="en-US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CA" dirty="0"/>
              <a:t>The </a:t>
            </a:r>
            <a:r>
              <a:rPr lang="fr-CA" dirty="0" err="1"/>
              <a:t>negative</a:t>
            </a:r>
            <a:r>
              <a:rPr lang="fr-CA" dirty="0"/>
              <a:t> </a:t>
            </a:r>
            <a:r>
              <a:rPr lang="fr-CA" dirty="0" err="1"/>
              <a:t>form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asking</a:t>
            </a:r>
            <a:r>
              <a:rPr lang="fr-CA" dirty="0"/>
              <a:t> to replace the « </a:t>
            </a:r>
            <a:r>
              <a:rPr lang="fr-CA" dirty="0" err="1"/>
              <a:t>indefinite</a:t>
            </a:r>
            <a:r>
              <a:rPr lang="fr-CA" dirty="0"/>
              <a:t> article » and « du/de la /des » </a:t>
            </a:r>
            <a:r>
              <a:rPr lang="fr-CA" dirty="0" err="1"/>
              <a:t>prepositions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the </a:t>
            </a:r>
            <a:r>
              <a:rPr lang="fr-CA" dirty="0" err="1"/>
              <a:t>preposition</a:t>
            </a:r>
            <a:r>
              <a:rPr lang="fr-CA" dirty="0"/>
              <a:t> « de/d’ ».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BF5691-4CB8-4520-AFC0-41678C82C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948498"/>
              </p:ext>
            </p:extLst>
          </p:nvPr>
        </p:nvGraphicFramePr>
        <p:xfrm>
          <a:off x="1855749" y="2867904"/>
          <a:ext cx="8915233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6148">
                  <a:extLst>
                    <a:ext uri="{9D8B030D-6E8A-4147-A177-3AD203B41FA5}">
                      <a16:colId xmlns:a16="http://schemas.microsoft.com/office/drawing/2014/main" val="3360423447"/>
                    </a:ext>
                  </a:extLst>
                </a:gridCol>
                <a:gridCol w="4249085">
                  <a:extLst>
                    <a:ext uri="{9D8B030D-6E8A-4147-A177-3AD203B41FA5}">
                      <a16:colId xmlns:a16="http://schemas.microsoft.com/office/drawing/2014/main" val="3999976291"/>
                    </a:ext>
                  </a:extLst>
                </a:gridCol>
              </a:tblGrid>
              <a:tr h="691654">
                <a:tc>
                  <a:txBody>
                    <a:bodyPr/>
                    <a:lstStyle/>
                    <a:p>
                      <a:r>
                        <a:rPr lang="fr-CA" sz="14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J’ai </a:t>
                      </a:r>
                      <a:r>
                        <a:rPr lang="fr-CA" sz="14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un</a:t>
                      </a:r>
                      <a:r>
                        <a:rPr lang="fr-CA" sz="14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frère</a:t>
                      </a:r>
                    </a:p>
                    <a:p>
                      <a:r>
                        <a:rPr lang="fr-CA" sz="14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J’ai </a:t>
                      </a:r>
                      <a:r>
                        <a:rPr lang="fr-CA" sz="14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une</a:t>
                      </a:r>
                      <a:r>
                        <a:rPr lang="fr-CA" sz="14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sœur</a:t>
                      </a:r>
                    </a:p>
                    <a:p>
                      <a:r>
                        <a:rPr lang="fr-CA" sz="14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J’ai </a:t>
                      </a:r>
                      <a:r>
                        <a:rPr lang="fr-CA" sz="14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</a:t>
                      </a:r>
                      <a:r>
                        <a:rPr lang="fr-CA" sz="14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parents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Je n’ai pas </a:t>
                      </a:r>
                      <a:r>
                        <a:rPr lang="fr-CA" sz="14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 </a:t>
                      </a:r>
                      <a:r>
                        <a:rPr lang="fr-CA" sz="14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frère</a:t>
                      </a:r>
                    </a:p>
                    <a:p>
                      <a:r>
                        <a:rPr lang="fr-CA" sz="14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Je n’ai pas </a:t>
                      </a:r>
                      <a:r>
                        <a:rPr lang="fr-CA" sz="14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 </a:t>
                      </a:r>
                      <a:r>
                        <a:rPr lang="fr-CA" sz="14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sœur</a:t>
                      </a:r>
                    </a:p>
                    <a:p>
                      <a:r>
                        <a:rPr lang="fr-CA" sz="14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Je n’ai pas </a:t>
                      </a:r>
                      <a:r>
                        <a:rPr lang="fr-CA" sz="14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 </a:t>
                      </a:r>
                      <a:r>
                        <a:rPr lang="fr-CA" sz="14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parents</a:t>
                      </a:r>
                      <a:endParaRPr lang="fr-CA" sz="1400" b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61277"/>
                  </a:ext>
                </a:extLst>
              </a:tr>
              <a:tr h="691654">
                <a:tc>
                  <a:txBody>
                    <a:bodyPr/>
                    <a:lstStyle/>
                    <a:p>
                      <a:r>
                        <a:rPr lang="fr-CA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je fais </a:t>
                      </a:r>
                      <a:r>
                        <a:rPr lang="fr-CA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 </a:t>
                      </a:r>
                      <a:r>
                        <a:rPr lang="fr-CA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vélo</a:t>
                      </a:r>
                    </a:p>
                    <a:p>
                      <a:r>
                        <a:rPr lang="fr-CA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Je bois </a:t>
                      </a:r>
                      <a:r>
                        <a:rPr lang="fr-CA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l’</a:t>
                      </a:r>
                      <a:r>
                        <a:rPr lang="fr-CA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eau</a:t>
                      </a:r>
                    </a:p>
                    <a:p>
                      <a:r>
                        <a:rPr lang="fr-CA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Je fais </a:t>
                      </a:r>
                      <a:r>
                        <a:rPr lang="fr-CA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la </a:t>
                      </a:r>
                      <a:r>
                        <a:rPr lang="fr-CA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natation</a:t>
                      </a:r>
                    </a:p>
                    <a:p>
                      <a:r>
                        <a:rPr lang="fr-CA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Je fais </a:t>
                      </a:r>
                      <a:r>
                        <a:rPr lang="fr-CA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 </a:t>
                      </a:r>
                      <a:r>
                        <a:rPr lang="fr-CA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courses</a:t>
                      </a:r>
                    </a:p>
                    <a:p>
                      <a:endParaRPr lang="fr-CA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Je ne fais pas </a:t>
                      </a:r>
                      <a:r>
                        <a:rPr lang="fr-CA" sz="14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 </a:t>
                      </a:r>
                      <a:r>
                        <a:rPr lang="fr-CA" sz="14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vélo</a:t>
                      </a:r>
                    </a:p>
                    <a:p>
                      <a:r>
                        <a:rPr lang="fr-CA" sz="14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Je ne bois pas </a:t>
                      </a:r>
                      <a:r>
                        <a:rPr lang="fr-CA" sz="14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d’</a:t>
                      </a:r>
                      <a:r>
                        <a:rPr lang="fr-CA" sz="14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eau</a:t>
                      </a:r>
                    </a:p>
                    <a:p>
                      <a:r>
                        <a:rPr lang="fr-CA" sz="14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Je ne fais pas </a:t>
                      </a:r>
                      <a:r>
                        <a:rPr lang="fr-CA" sz="14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 </a:t>
                      </a:r>
                      <a:r>
                        <a:rPr lang="fr-CA" sz="14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natation</a:t>
                      </a:r>
                    </a:p>
                    <a:p>
                      <a:r>
                        <a:rPr lang="fr-CA" sz="14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Je ne fais pas </a:t>
                      </a:r>
                      <a:r>
                        <a:rPr lang="fr-CA" sz="14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 </a:t>
                      </a:r>
                      <a:r>
                        <a:rPr lang="fr-CA" sz="14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courses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331043"/>
                  </a:ext>
                </a:extLst>
              </a:tr>
              <a:tr h="855746">
                <a:tc>
                  <a:txBody>
                    <a:bodyPr/>
                    <a:lstStyle/>
                    <a:p>
                      <a:r>
                        <a:rPr lang="fr-CA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 The </a:t>
                      </a:r>
                      <a:r>
                        <a:rPr lang="fr-CA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only</a:t>
                      </a:r>
                      <a:r>
                        <a:rPr lang="fr-CA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time </a:t>
                      </a:r>
                      <a:r>
                        <a:rPr lang="fr-CA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these</a:t>
                      </a:r>
                      <a:r>
                        <a:rPr lang="fr-CA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changes </a:t>
                      </a:r>
                      <a:r>
                        <a:rPr lang="fr-CA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don’t</a:t>
                      </a:r>
                      <a:r>
                        <a:rPr lang="fr-CA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CA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apply</a:t>
                      </a:r>
                      <a:r>
                        <a:rPr lang="fr-CA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CA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</a:t>
                      </a:r>
                      <a:r>
                        <a:rPr lang="fr-CA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CA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when</a:t>
                      </a:r>
                      <a:r>
                        <a:rPr lang="fr-CA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the </a:t>
                      </a:r>
                      <a:r>
                        <a:rPr lang="fr-CA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verb</a:t>
                      </a:r>
                      <a:r>
                        <a:rPr lang="fr-CA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CA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</a:t>
                      </a:r>
                      <a:r>
                        <a:rPr lang="fr-CA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« to </a:t>
                      </a:r>
                      <a:r>
                        <a:rPr lang="fr-CA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</a:t>
                      </a:r>
                      <a:r>
                        <a:rPr lang="fr-CA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/être »</a:t>
                      </a:r>
                    </a:p>
                    <a:p>
                      <a:r>
                        <a:rPr lang="fr-CA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C’est une belle maison</a:t>
                      </a:r>
                    </a:p>
                    <a:p>
                      <a:r>
                        <a:rPr lang="fr-CA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Il va être un bon professeur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 n’est pas </a:t>
                      </a:r>
                      <a:r>
                        <a:rPr lang="fr-CA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une </a:t>
                      </a:r>
                      <a:r>
                        <a:rPr lang="fr-CA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belle maison</a:t>
                      </a:r>
                    </a:p>
                    <a:p>
                      <a:r>
                        <a:rPr lang="fr-CA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Il ne va pas être </a:t>
                      </a:r>
                      <a:r>
                        <a:rPr lang="fr-CA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 </a:t>
                      </a:r>
                      <a:r>
                        <a:rPr lang="fr-CA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bon professeur</a:t>
                      </a:r>
                      <a:endParaRPr 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200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875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78C6F-AE60-4983-BAE4-D1BFB08BB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476" y="378100"/>
            <a:ext cx="10058400" cy="1609344"/>
          </a:xfrm>
        </p:spPr>
        <p:txBody>
          <a:bodyPr/>
          <a:lstStyle/>
          <a:p>
            <a:pPr algn="ctr"/>
            <a:r>
              <a:rPr lang="fr-CA" dirty="0"/>
              <a:t>L’Adjectif de nationalité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706604A-B60D-482F-8222-A110C06C2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11045"/>
            <a:ext cx="10058400" cy="2095129"/>
          </a:xfrm>
        </p:spPr>
        <p:txBody>
          <a:bodyPr>
            <a:normAutofit/>
          </a:bodyPr>
          <a:lstStyle/>
          <a:p>
            <a:r>
              <a:rPr lang="en-US" b="1" dirty="0"/>
              <a:t>Structure:</a:t>
            </a:r>
          </a:p>
          <a:p>
            <a:endParaRPr lang="en-US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CA" dirty="0"/>
              <a:t>In French, the adjective of </a:t>
            </a:r>
            <a:r>
              <a:rPr lang="fr-CA" dirty="0" err="1"/>
              <a:t>nationality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written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a </a:t>
            </a:r>
            <a:r>
              <a:rPr lang="fr-CA" dirty="0" err="1"/>
              <a:t>lower</a:t>
            </a:r>
            <a:r>
              <a:rPr lang="fr-CA" dirty="0"/>
              <a:t> case </a:t>
            </a:r>
            <a:r>
              <a:rPr lang="fr-CA" dirty="0" err="1"/>
              <a:t>letter</a:t>
            </a:r>
            <a:r>
              <a:rPr lang="fr-CA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A" dirty="0" err="1"/>
              <a:t>However</a:t>
            </a:r>
            <a:r>
              <a:rPr lang="fr-CA" dirty="0"/>
              <a:t>, </a:t>
            </a:r>
            <a:r>
              <a:rPr lang="fr-CA" dirty="0" err="1"/>
              <a:t>when</a:t>
            </a:r>
            <a:r>
              <a:rPr lang="fr-CA" dirty="0"/>
              <a:t> </a:t>
            </a:r>
            <a:r>
              <a:rPr lang="fr-CA" dirty="0" err="1"/>
              <a:t>you</a:t>
            </a:r>
            <a:r>
              <a:rPr lang="fr-CA" dirty="0"/>
              <a:t> </a:t>
            </a:r>
            <a:r>
              <a:rPr lang="fr-CA" dirty="0" err="1"/>
              <a:t>refer</a:t>
            </a:r>
            <a:r>
              <a:rPr lang="fr-CA" dirty="0"/>
              <a:t> to a </a:t>
            </a:r>
            <a:r>
              <a:rPr lang="fr-CA" dirty="0" err="1"/>
              <a:t>person</a:t>
            </a:r>
            <a:r>
              <a:rPr lang="fr-CA" dirty="0"/>
              <a:t>/people (the </a:t>
            </a:r>
            <a:r>
              <a:rPr lang="fr-CA" dirty="0" err="1"/>
              <a:t>Canadians</a:t>
            </a:r>
            <a:r>
              <a:rPr lang="fr-CA" dirty="0"/>
              <a:t>)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written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a Capital </a:t>
            </a:r>
            <a:r>
              <a:rPr lang="fr-CA" dirty="0" err="1"/>
              <a:t>letter</a:t>
            </a:r>
            <a:r>
              <a:rPr lang="fr-CA" dirty="0"/>
              <a:t>.</a:t>
            </a:r>
          </a:p>
        </p:txBody>
      </p:sp>
      <p:pic>
        <p:nvPicPr>
          <p:cNvPr id="1026" name="Picture 2" descr="https://www.laits.utexas.edu/tex/images/gr/transdot.gif">
            <a:extLst>
              <a:ext uri="{FF2B5EF4-FFF2-40B4-BE49-F238E27FC236}">
                <a16:creationId xmlns:a16="http://schemas.microsoft.com/office/drawing/2014/main" id="{25E0FE82-0B5E-4310-9737-4172269E4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4288"/>
            <a:ext cx="9525" cy="47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laits.utexas.edu/tex/images/gr/transdot.gif">
            <a:extLst>
              <a:ext uri="{FF2B5EF4-FFF2-40B4-BE49-F238E27FC236}">
                <a16:creationId xmlns:a16="http://schemas.microsoft.com/office/drawing/2014/main" id="{CB58865B-1A44-48D8-A1C9-58FA8FD0F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38112"/>
            <a:ext cx="9525" cy="47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B6BF468-4A73-44E4-A664-C7888515DE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764779"/>
              </p:ext>
            </p:extLst>
          </p:nvPr>
        </p:nvGraphicFramePr>
        <p:xfrm>
          <a:off x="1660059" y="3645260"/>
          <a:ext cx="8915233" cy="1383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6148">
                  <a:extLst>
                    <a:ext uri="{9D8B030D-6E8A-4147-A177-3AD203B41FA5}">
                      <a16:colId xmlns:a16="http://schemas.microsoft.com/office/drawing/2014/main" val="3360423447"/>
                    </a:ext>
                  </a:extLst>
                </a:gridCol>
                <a:gridCol w="4249085">
                  <a:extLst>
                    <a:ext uri="{9D8B030D-6E8A-4147-A177-3AD203B41FA5}">
                      <a16:colId xmlns:a16="http://schemas.microsoft.com/office/drawing/2014/main" val="3999976291"/>
                    </a:ext>
                  </a:extLst>
                </a:gridCol>
              </a:tblGrid>
              <a:tr h="691654">
                <a:tc>
                  <a:txBody>
                    <a:bodyPr/>
                    <a:lstStyle/>
                    <a:p>
                      <a:r>
                        <a:rPr lang="fr-CA" sz="14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Elle est </a:t>
                      </a:r>
                      <a:r>
                        <a:rPr lang="fr-CA" sz="14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</a:t>
                      </a:r>
                      <a:r>
                        <a:rPr lang="fr-CA" sz="14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anadienne.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She</a:t>
                      </a:r>
                      <a:r>
                        <a:rPr lang="fr-CA" sz="14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CA" sz="140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is</a:t>
                      </a:r>
                      <a:r>
                        <a:rPr lang="fr-CA" sz="14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Canadian.</a:t>
                      </a:r>
                      <a:endParaRPr lang="fr-CA" sz="1400" b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61277"/>
                  </a:ext>
                </a:extLst>
              </a:tr>
              <a:tr h="691654">
                <a:tc>
                  <a:txBody>
                    <a:bodyPr/>
                    <a:lstStyle/>
                    <a:p>
                      <a:r>
                        <a:rPr lang="fr-CA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Les </a:t>
                      </a:r>
                      <a:r>
                        <a:rPr lang="fr-CA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fr-CA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rançais sont stressés.</a:t>
                      </a:r>
                    </a:p>
                    <a:p>
                      <a:endParaRPr lang="fr-CA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French people are </a:t>
                      </a:r>
                      <a:r>
                        <a:rPr lang="fr-CA" sz="140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stressed</a:t>
                      </a:r>
                      <a:r>
                        <a:rPr lang="fr-CA" sz="14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331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749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78C6F-AE60-4983-BAE4-D1BFB08BB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476" y="378100"/>
            <a:ext cx="10058400" cy="1609344"/>
          </a:xfrm>
        </p:spPr>
        <p:txBody>
          <a:bodyPr/>
          <a:lstStyle/>
          <a:p>
            <a:pPr algn="ctr"/>
            <a:r>
              <a:rPr lang="fr-CA" dirty="0"/>
              <a:t>L’Adjectif de couleur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706604A-B60D-482F-8222-A110C06C2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691" y="1333871"/>
            <a:ext cx="10056829" cy="2785642"/>
          </a:xfrm>
        </p:spPr>
        <p:txBody>
          <a:bodyPr>
            <a:normAutofit/>
          </a:bodyPr>
          <a:lstStyle/>
          <a:p>
            <a:r>
              <a:rPr lang="en-US" b="1" dirty="0"/>
              <a:t>Structure:</a:t>
            </a:r>
          </a:p>
          <a:p>
            <a:pPr marL="0" indent="0">
              <a:buNone/>
            </a:pPr>
            <a:endParaRPr lang="en-US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adjectives of color in French will always be after the noun.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for all adjectives, they agree in gender (masculine/feminine) and number (singular, plural)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!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Colours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that refer to a real thing (orange refers to a fruit/ marron = chestnut) will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never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agree 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https://www.thoughtco.com/invariable-french-adjectives-1368796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!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Colours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that are composed by 2 nouns will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never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agree (bleu-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foncé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vert-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clair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www.laits.utexas.edu/tex/images/gr/transdot.gif">
            <a:extLst>
              <a:ext uri="{FF2B5EF4-FFF2-40B4-BE49-F238E27FC236}">
                <a16:creationId xmlns:a16="http://schemas.microsoft.com/office/drawing/2014/main" id="{25E0FE82-0B5E-4310-9737-4172269E4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4288"/>
            <a:ext cx="9525" cy="47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laits.utexas.edu/tex/images/gr/transdot.gif">
            <a:extLst>
              <a:ext uri="{FF2B5EF4-FFF2-40B4-BE49-F238E27FC236}">
                <a16:creationId xmlns:a16="http://schemas.microsoft.com/office/drawing/2014/main" id="{CB58865B-1A44-48D8-A1C9-58FA8FD0F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38112"/>
            <a:ext cx="9525" cy="47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B6BF468-4A73-44E4-A664-C7888515DE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106346"/>
              </p:ext>
            </p:extLst>
          </p:nvPr>
        </p:nvGraphicFramePr>
        <p:xfrm>
          <a:off x="1895728" y="4395552"/>
          <a:ext cx="7578209" cy="208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8209">
                  <a:extLst>
                    <a:ext uri="{9D8B030D-6E8A-4147-A177-3AD203B41FA5}">
                      <a16:colId xmlns:a16="http://schemas.microsoft.com/office/drawing/2014/main" val="3360423447"/>
                    </a:ext>
                  </a:extLst>
                </a:gridCol>
              </a:tblGrid>
              <a:tr h="691654">
                <a:tc>
                  <a:txBody>
                    <a:bodyPr/>
                    <a:lstStyle/>
                    <a:p>
                      <a:pPr algn="ctr"/>
                      <a:r>
                        <a:rPr lang="fr-CA" sz="20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Elle porte une gran</a:t>
                      </a:r>
                      <a:r>
                        <a:rPr lang="fr-CA" sz="20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 </a:t>
                      </a:r>
                      <a:r>
                        <a:rPr lang="fr-CA" sz="20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jupe vert</a:t>
                      </a:r>
                      <a:r>
                        <a:rPr lang="fr-CA" sz="20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e.</a:t>
                      </a:r>
                      <a:endParaRPr lang="fr-CA" sz="20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61277"/>
                  </a:ext>
                </a:extLst>
              </a:tr>
              <a:tr h="691654">
                <a:tc>
                  <a:txBody>
                    <a:bodyPr/>
                    <a:lstStyle/>
                    <a:p>
                      <a:pPr algn="ctr"/>
                      <a:r>
                        <a:rPr lang="fr-CA"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 Elle porte des pantalons orang</a:t>
                      </a:r>
                      <a:r>
                        <a:rPr lang="fr-CA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e.</a:t>
                      </a:r>
                      <a:endParaRPr lang="fr-CA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fr-CA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331043"/>
                  </a:ext>
                </a:extLst>
              </a:tr>
              <a:tr h="691654">
                <a:tc>
                  <a:txBody>
                    <a:bodyPr/>
                    <a:lstStyle/>
                    <a:p>
                      <a:pPr algn="ctr"/>
                      <a:r>
                        <a:rPr lang="fr-CA"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Je porte une belle </a:t>
                      </a:r>
                      <a:r>
                        <a:rPr lang="fr-CA" sz="20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jupe vert-clair</a:t>
                      </a:r>
                      <a:endParaRPr lang="fr-CA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748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5110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78C6F-AE60-4983-BAE4-D1BFB08BB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476" y="378100"/>
            <a:ext cx="10058400" cy="1609344"/>
          </a:xfrm>
        </p:spPr>
        <p:txBody>
          <a:bodyPr/>
          <a:lstStyle/>
          <a:p>
            <a:pPr algn="ctr"/>
            <a:r>
              <a:rPr lang="fr-CA" dirty="0" err="1"/>
              <a:t>Prepositions</a:t>
            </a:r>
            <a:r>
              <a:rPr lang="fr-CA" dirty="0"/>
              <a:t> devant un lieu </a:t>
            </a:r>
            <a:r>
              <a:rPr lang="fr-CA" dirty="0" err="1"/>
              <a:t>geographique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706604A-B60D-482F-8222-A110C06C2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11045"/>
            <a:ext cx="10058400" cy="2095129"/>
          </a:xfrm>
        </p:spPr>
        <p:txBody>
          <a:bodyPr>
            <a:normAutofit/>
          </a:bodyPr>
          <a:lstStyle/>
          <a:p>
            <a:r>
              <a:rPr lang="en-US" b="1" dirty="0"/>
              <a:t>Structure:</a:t>
            </a:r>
          </a:p>
          <a:p>
            <a:endParaRPr lang="en-US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CA" dirty="0"/>
              <a:t>In French, the </a:t>
            </a:r>
            <a:r>
              <a:rPr lang="fr-CA" dirty="0" err="1"/>
              <a:t>preposition</a:t>
            </a:r>
            <a:r>
              <a:rPr lang="fr-CA" dirty="0"/>
              <a:t> « à » varies </a:t>
            </a:r>
            <a:r>
              <a:rPr lang="fr-CA" dirty="0" err="1"/>
              <a:t>depending</a:t>
            </a:r>
            <a:r>
              <a:rPr lang="fr-CA" dirty="0"/>
              <a:t> on the </a:t>
            </a:r>
            <a:r>
              <a:rPr lang="fr-CA" dirty="0" err="1"/>
              <a:t>geographic</a:t>
            </a:r>
            <a:r>
              <a:rPr lang="fr-CA" dirty="0"/>
              <a:t> places </a:t>
            </a:r>
            <a:r>
              <a:rPr lang="fr-CA" dirty="0" err="1"/>
              <a:t>that</a:t>
            </a:r>
            <a:r>
              <a:rPr lang="fr-CA" dirty="0"/>
              <a:t> follow</a:t>
            </a:r>
          </a:p>
        </p:txBody>
      </p:sp>
      <p:pic>
        <p:nvPicPr>
          <p:cNvPr id="1026" name="Picture 2" descr="https://www.laits.utexas.edu/tex/images/gr/transdot.gif">
            <a:extLst>
              <a:ext uri="{FF2B5EF4-FFF2-40B4-BE49-F238E27FC236}">
                <a16:creationId xmlns:a16="http://schemas.microsoft.com/office/drawing/2014/main" id="{25E0FE82-0B5E-4310-9737-4172269E4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4288"/>
            <a:ext cx="9525" cy="47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laits.utexas.edu/tex/images/gr/transdot.gif">
            <a:extLst>
              <a:ext uri="{FF2B5EF4-FFF2-40B4-BE49-F238E27FC236}">
                <a16:creationId xmlns:a16="http://schemas.microsoft.com/office/drawing/2014/main" id="{CB58865B-1A44-48D8-A1C9-58FA8FD0F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38112"/>
            <a:ext cx="9525" cy="47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B6BF468-4A73-44E4-A664-C7888515DE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806049"/>
              </p:ext>
            </p:extLst>
          </p:nvPr>
        </p:nvGraphicFramePr>
        <p:xfrm>
          <a:off x="1509231" y="3214520"/>
          <a:ext cx="8915233" cy="2886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6148">
                  <a:extLst>
                    <a:ext uri="{9D8B030D-6E8A-4147-A177-3AD203B41FA5}">
                      <a16:colId xmlns:a16="http://schemas.microsoft.com/office/drawing/2014/main" val="3360423447"/>
                    </a:ext>
                  </a:extLst>
                </a:gridCol>
                <a:gridCol w="4249085">
                  <a:extLst>
                    <a:ext uri="{9D8B030D-6E8A-4147-A177-3AD203B41FA5}">
                      <a16:colId xmlns:a16="http://schemas.microsoft.com/office/drawing/2014/main" val="3999976291"/>
                    </a:ext>
                  </a:extLst>
                </a:gridCol>
              </a:tblGrid>
              <a:tr h="691654">
                <a:tc>
                  <a:txBody>
                    <a:bodyPr/>
                    <a:lstStyle/>
                    <a:p>
                      <a:r>
                        <a:rPr lang="fr-CA" sz="14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Je vais à Paris . À +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Je vais </a:t>
                      </a:r>
                      <a:r>
                        <a:rPr lang="fr-CA" sz="14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en </a:t>
                      </a:r>
                      <a:r>
                        <a:rPr lang="fr-CA" sz="14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France (la France): </a:t>
                      </a:r>
                      <a:r>
                        <a:rPr lang="fr-CA" sz="14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EN + </a:t>
                      </a:r>
                      <a:r>
                        <a:rPr lang="fr-CA" sz="140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feminine</a:t>
                      </a:r>
                      <a:r>
                        <a:rPr lang="fr-CA" sz="14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CA" sz="140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noun</a:t>
                      </a:r>
                      <a:r>
                        <a:rPr lang="fr-CA" sz="14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of country/province/</a:t>
                      </a:r>
                      <a:r>
                        <a:rPr lang="fr-CA" sz="140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region</a:t>
                      </a:r>
                      <a:r>
                        <a:rPr lang="fr-CA" sz="14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r>
                        <a:rPr lang="fr-CA" sz="14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Je vais </a:t>
                      </a:r>
                      <a:r>
                        <a:rPr lang="fr-CA" sz="14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en </a:t>
                      </a:r>
                      <a:r>
                        <a:rPr lang="fr-CA" sz="14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Allemagne</a:t>
                      </a:r>
                      <a:endParaRPr lang="fr-CA" sz="1400" b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61277"/>
                  </a:ext>
                </a:extLst>
              </a:tr>
              <a:tr h="691654">
                <a:tc>
                  <a:txBody>
                    <a:bodyPr/>
                    <a:lstStyle/>
                    <a:p>
                      <a:r>
                        <a:rPr lang="fr-CA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Je vais </a:t>
                      </a:r>
                      <a:r>
                        <a:rPr lang="fr-CA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aux </a:t>
                      </a:r>
                      <a:r>
                        <a:rPr lang="fr-CA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Etats-Unis: </a:t>
                      </a:r>
                      <a:r>
                        <a:rPr lang="fr-CA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AUX + </a:t>
                      </a:r>
                      <a:r>
                        <a:rPr lang="fr-CA" sz="14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plural </a:t>
                      </a:r>
                      <a:r>
                        <a:rPr lang="fr-CA" sz="140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noun</a:t>
                      </a:r>
                      <a:r>
                        <a:rPr lang="fr-CA" sz="14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of country/province/</a:t>
                      </a:r>
                      <a:r>
                        <a:rPr lang="fr-CA" sz="140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region</a:t>
                      </a:r>
                      <a:r>
                        <a:rPr lang="fr-CA" sz="14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lang="fr-CA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fr-CA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Je vais </a:t>
                      </a:r>
                      <a:r>
                        <a:rPr lang="fr-CA" sz="14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au </a:t>
                      </a:r>
                      <a:r>
                        <a:rPr lang="fr-CA" sz="14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Canada : AU+ masculine </a:t>
                      </a:r>
                      <a:r>
                        <a:rPr lang="fr-CA" sz="140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noun</a:t>
                      </a:r>
                      <a:r>
                        <a:rPr lang="fr-CA" sz="14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of country/province/</a:t>
                      </a:r>
                      <a:r>
                        <a:rPr lang="fr-CA" sz="140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region</a:t>
                      </a:r>
                      <a:r>
                        <a:rPr lang="fr-CA" sz="14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331043"/>
                  </a:ext>
                </a:extLst>
              </a:tr>
              <a:tr h="691654">
                <a:tc>
                  <a:txBody>
                    <a:bodyPr/>
                    <a:lstStyle/>
                    <a:p>
                      <a:r>
                        <a:rPr lang="fr-CA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Je vais </a:t>
                      </a:r>
                      <a:r>
                        <a:rPr lang="fr-CA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 </a:t>
                      </a:r>
                      <a:r>
                        <a:rPr lang="fr-CA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cinéma: </a:t>
                      </a:r>
                      <a:r>
                        <a:rPr lang="fr-CA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</a:t>
                      </a:r>
                      <a:r>
                        <a:rPr lang="fr-CA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masculine </a:t>
                      </a:r>
                      <a:r>
                        <a:rPr lang="fr-CA" sz="14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noun</a:t>
                      </a:r>
                      <a:r>
                        <a:rPr lang="fr-CA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a location (building)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Je vais </a:t>
                      </a:r>
                      <a:r>
                        <a:rPr lang="fr-CA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à la </a:t>
                      </a:r>
                      <a:r>
                        <a:rPr lang="fr-CA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banque: </a:t>
                      </a:r>
                      <a:r>
                        <a:rPr lang="fr-CA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à la </a:t>
                      </a:r>
                      <a:r>
                        <a:rPr lang="fr-CA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</a:t>
                      </a:r>
                      <a:r>
                        <a:rPr lang="fr-CA" sz="14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feminine</a:t>
                      </a:r>
                      <a:r>
                        <a:rPr lang="fr-CA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CA" sz="14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noun</a:t>
                      </a:r>
                      <a:r>
                        <a:rPr lang="fr-CA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a location (building)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754871"/>
                  </a:ext>
                </a:extLst>
              </a:tr>
              <a:tr h="6916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Je vais </a:t>
                      </a:r>
                      <a:r>
                        <a:rPr lang="fr-CA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à l’</a:t>
                      </a:r>
                      <a:r>
                        <a:rPr lang="fr-CA" sz="14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hopital</a:t>
                      </a:r>
                      <a:r>
                        <a:rPr lang="fr-CA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fr-CA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à + l’</a:t>
                      </a:r>
                      <a:r>
                        <a:rPr lang="fr-CA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CA" sz="14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noun</a:t>
                      </a:r>
                      <a:r>
                        <a:rPr lang="fr-CA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a location (building) </a:t>
                      </a:r>
                      <a:r>
                        <a:rPr lang="fr-CA" sz="14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that</a:t>
                      </a:r>
                      <a:r>
                        <a:rPr lang="fr-CA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CA" sz="14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begins</a:t>
                      </a:r>
                      <a:r>
                        <a:rPr lang="fr-CA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CA" sz="14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</a:t>
                      </a:r>
                      <a:r>
                        <a:rPr lang="fr-CA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</a:t>
                      </a:r>
                      <a:r>
                        <a:rPr lang="fr-CA" sz="14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vowel</a:t>
                      </a:r>
                      <a:r>
                        <a:rPr lang="fr-CA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CA" sz="14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sound</a:t>
                      </a:r>
                      <a:r>
                        <a:rPr lang="fr-CA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endParaRPr lang="fr-CA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105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00501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1191</TotalTime>
  <Words>465</Words>
  <Application>Microsoft Office PowerPoint</Application>
  <PresentationFormat>Widescreen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Rockwell</vt:lpstr>
      <vt:lpstr>Rockwell Condensed</vt:lpstr>
      <vt:lpstr>Wingdings</vt:lpstr>
      <vt:lpstr>Wood Type</vt:lpstr>
      <vt:lpstr>Exceptions grammaticales</vt:lpstr>
      <vt:lpstr>La negation</vt:lpstr>
      <vt:lpstr>L’Adjectif de nationalité</vt:lpstr>
      <vt:lpstr>L’Adjectif de couleur</vt:lpstr>
      <vt:lpstr>Prepositions devant un lieu geographique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RECAPITULATIF de grammaire: semaine 4</dc:title>
  <dc:creator>Jeannette Mundinger Hardy</dc:creator>
  <cp:lastModifiedBy>Jeannette Mundinger Hardy</cp:lastModifiedBy>
  <cp:revision>77</cp:revision>
  <dcterms:created xsi:type="dcterms:W3CDTF">2020-05-21T18:56:32Z</dcterms:created>
  <dcterms:modified xsi:type="dcterms:W3CDTF">2022-02-09T22:32:24Z</dcterms:modified>
</cp:coreProperties>
</file>