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69" r:id="rId7"/>
    <p:sldId id="270" r:id="rId8"/>
    <p:sldId id="271" r:id="rId9"/>
    <p:sldId id="272" r:id="rId10"/>
    <p:sldId id="273" r:id="rId11"/>
    <p:sldId id="266" r:id="rId12"/>
    <p:sldId id="261" r:id="rId13"/>
    <p:sldId id="278" r:id="rId14"/>
    <p:sldId id="275" r:id="rId15"/>
    <p:sldId id="276" r:id="rId16"/>
    <p:sldId id="274" r:id="rId17"/>
    <p:sldId id="279" r:id="rId18"/>
    <p:sldId id="280" r:id="rId19"/>
    <p:sldId id="277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955" autoAdjust="0"/>
  </p:normalViewPr>
  <p:slideViewPr>
    <p:cSldViewPr snapToGrid="0">
      <p:cViewPr varScale="1">
        <p:scale>
          <a:sx n="86" d="100"/>
          <a:sy n="86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E8900-AB3D-4D8A-A613-EF7FBED602A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272F0-2824-48BE-956F-DC3C1D61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6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workbench to generate an ER diagram based off of our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72F0-2824-48BE-956F-DC3C1D61BD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61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Mention that we are using </a:t>
            </a:r>
            <a:r>
              <a:rPr lang="en-US" dirty="0" err="1"/>
              <a:t>Gradle</a:t>
            </a:r>
            <a:r>
              <a:rPr lang="en-US" dirty="0"/>
              <a:t>. Could have used Maven, but </a:t>
            </a:r>
            <a:r>
              <a:rPr lang="en-US" dirty="0" err="1"/>
              <a:t>Gradle</a:t>
            </a:r>
            <a:r>
              <a:rPr lang="en-US" dirty="0"/>
              <a:t> Gives us incremental builds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Built-in tasks, like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JavaCompile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declare a set of inputs (Java source files) and a set of outputs (class files).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uses this information to determine if a task is up-to-date and needs to perform any work. If none of the inputs or outputs have changed,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skip that task. Maven doesn’t do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72F0-2824-48BE-956F-DC3C1D61BD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2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 Framework is a simple and lightweight. Less verbose than most applications written in other Java web frameworks. Spark focuses on being as simple and straight-forward as possible, without the need for cumbersome (XML) configuration, to enable very fast web application development in pure Java with minimal effort.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72F0-2824-48BE-956F-DC3C1D61BD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86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Sql2o allows us to have an easy interface for translating query results into our model classes. </a:t>
            </a:r>
          </a:p>
          <a:p>
            <a:r>
              <a:rPr lang="en-US" dirty="0"/>
              <a:t>-Automatic column to property mapping by name. (Case sensitive or case-insensitive, you choose.)</a:t>
            </a:r>
          </a:p>
          <a:p>
            <a:r>
              <a:rPr lang="en-US" dirty="0"/>
              <a:t>-Possibility to add custom column mappings if desired.</a:t>
            </a:r>
          </a:p>
          <a:p>
            <a:r>
              <a:rPr lang="en-US" dirty="0"/>
              <a:t>-Named parameters.</a:t>
            </a:r>
          </a:p>
          <a:p>
            <a:r>
              <a:rPr lang="en-US" dirty="0"/>
              <a:t>-Allows chaining of method calls</a:t>
            </a:r>
          </a:p>
          <a:p>
            <a:r>
              <a:rPr lang="en-US" dirty="0"/>
              <a:t>-Singleton example. The Sql20 is based in the entry point and is passed into the repositories.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72F0-2824-48BE-956F-DC3C1D61BD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18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Repository. Maps the DB values to the appropriate property for the user object using the Sql2o object. Good example of an Abstract factory. Can give back a professor or a student. Either way, it’s a user. Here is the column mapping I was talking about.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72F0-2824-48BE-956F-DC3C1D61BD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9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UML for the model classes. So User, Professor, Student, Course,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72F0-2824-48BE-956F-DC3C1D61BD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82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>
                <a:effectLst/>
              </a:rPr>
              <a:t>Designers could change the appearance of a page without the programmers having to change or recompile the code. This is because the application logic and the page design are separated.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FreeMarker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some programming capabilities, it is not a full-blown programming language like PHP. Instead, Java programs prepare the data to be displayed (like issue SQL queries),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FreeMarker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just generates textual pages that display the prepared data using templates.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72F0-2824-48BE-956F-DC3C1D61BD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90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72F0-2824-48BE-956F-DC3C1D61BD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42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72F0-2824-48BE-956F-DC3C1D61BD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19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092" y="609601"/>
            <a:ext cx="9768254" cy="32004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Gold Team</a:t>
            </a:r>
            <a:r>
              <a:rPr lang="en-US" dirty="0"/>
              <a:t> – Software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Casey Boatman &amp; Justin </a:t>
            </a:r>
            <a:r>
              <a:rPr lang="en-US" dirty="0" err="1"/>
              <a:t>andras</a:t>
            </a:r>
            <a:r>
              <a:rPr lang="en-US" dirty="0"/>
              <a:t>, Gold Team software architects</a:t>
            </a:r>
          </a:p>
        </p:txBody>
      </p:sp>
    </p:spTree>
    <p:extLst>
      <p:ext uri="{BB962C8B-B14F-4D97-AF65-F5344CB8AC3E}">
        <p14:creationId xmlns:p14="http://schemas.microsoft.com/office/powerpoint/2010/main" val="3349002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28000"/>
                  <a:satMod val="94000"/>
                  <a:lumMod val="20000"/>
                </a:schemeClr>
                <a:schemeClr val="bg2">
                  <a:tint val="94000"/>
                  <a:shade val="84000"/>
                  <a:satMod val="148000"/>
                  <a:lumMod val="114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5" y="742381"/>
            <a:ext cx="6915663" cy="537692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faculty</a:t>
            </a:r>
            <a:br>
              <a:rPr lang="en-US" sz="4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4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67710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duotone>
                <a:schemeClr val="bg2">
                  <a:shade val="28000"/>
                  <a:satMod val="94000"/>
                  <a:lumMod val="20000"/>
                </a:schemeClr>
                <a:schemeClr val="bg2">
                  <a:tint val="94000"/>
                  <a:shade val="84000"/>
                  <a:satMod val="148000"/>
                  <a:lumMod val="114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168" y="67269"/>
            <a:ext cx="8647541" cy="672346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063902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duotone>
                <a:schemeClr val="bg2">
                  <a:shade val="28000"/>
                  <a:satMod val="94000"/>
                  <a:lumMod val="20000"/>
                </a:schemeClr>
                <a:schemeClr val="bg2">
                  <a:tint val="94000"/>
                  <a:shade val="84000"/>
                  <a:satMod val="148000"/>
                  <a:lumMod val="114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3" y="363963"/>
            <a:ext cx="4559232" cy="59323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4416" y="363963"/>
            <a:ext cx="4446135" cy="59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58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duotone>
                <a:schemeClr val="bg2">
                  <a:shade val="28000"/>
                  <a:satMod val="94000"/>
                  <a:lumMod val="20000"/>
                </a:schemeClr>
                <a:schemeClr val="bg2">
                  <a:tint val="94000"/>
                  <a:shade val="84000"/>
                  <a:satMod val="148000"/>
                  <a:lumMod val="114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78" y="368587"/>
            <a:ext cx="6367079" cy="27665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12568" y="3503674"/>
            <a:ext cx="8394472" cy="2805685"/>
          </a:xfrm>
        </p:spPr>
        <p:txBody>
          <a:bodyPr>
            <a:normAutofit/>
          </a:bodyPr>
          <a:lstStyle/>
          <a:p>
            <a:r>
              <a:rPr lang="en-US" sz="4400" dirty="0"/>
              <a:t>Minimal configuration</a:t>
            </a:r>
          </a:p>
          <a:p>
            <a:r>
              <a:rPr lang="en-US" sz="4400" dirty="0"/>
              <a:t>Built for productivity</a:t>
            </a:r>
          </a:p>
          <a:p>
            <a:r>
              <a:rPr lang="en-US" sz="4400" dirty="0"/>
              <a:t>Full advantage of the </a:t>
            </a:r>
            <a:r>
              <a:rPr lang="en-US" sz="4400" dirty="0" err="1"/>
              <a:t>jvm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87314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duotone>
                <a:schemeClr val="bg2">
                  <a:shade val="28000"/>
                  <a:satMod val="94000"/>
                  <a:lumMod val="20000"/>
                </a:schemeClr>
                <a:schemeClr val="bg2">
                  <a:tint val="94000"/>
                  <a:shade val="84000"/>
                  <a:satMod val="148000"/>
                  <a:lumMod val="114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549" y="275323"/>
            <a:ext cx="5744994" cy="26197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9549" y="3019087"/>
            <a:ext cx="5744994" cy="107797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10208" y="1392864"/>
            <a:ext cx="3369133" cy="6379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Entry Point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10208" y="3030564"/>
            <a:ext cx="3840052" cy="7862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Repositories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9548" y="4221113"/>
            <a:ext cx="5744995" cy="12516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9548" y="5596793"/>
            <a:ext cx="5741128" cy="101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15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duotone>
                <a:schemeClr val="bg2">
                  <a:shade val="28000"/>
                  <a:satMod val="94000"/>
                  <a:lumMod val="20000"/>
                </a:schemeClr>
                <a:schemeClr val="bg2">
                  <a:tint val="94000"/>
                  <a:shade val="84000"/>
                  <a:satMod val="148000"/>
                  <a:lumMod val="114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72" y="195421"/>
            <a:ext cx="8043727" cy="64671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5471" y="2159317"/>
            <a:ext cx="3707746" cy="27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63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duotone>
                <a:schemeClr val="bg2">
                  <a:shade val="28000"/>
                  <a:satMod val="94000"/>
                  <a:lumMod val="20000"/>
                </a:schemeClr>
                <a:schemeClr val="bg2">
                  <a:tint val="94000"/>
                  <a:shade val="84000"/>
                  <a:satMod val="148000"/>
                  <a:lumMod val="114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20" y="977723"/>
            <a:ext cx="8103394" cy="490255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UML class diagram</a:t>
            </a:r>
          </a:p>
        </p:txBody>
      </p:sp>
    </p:spTree>
    <p:extLst>
      <p:ext uri="{BB962C8B-B14F-4D97-AF65-F5344CB8AC3E}">
        <p14:creationId xmlns:p14="http://schemas.microsoft.com/office/powerpoint/2010/main" val="1147622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duotone>
                <a:schemeClr val="bg2">
                  <a:shade val="28000"/>
                  <a:satMod val="94000"/>
                  <a:lumMod val="20000"/>
                </a:schemeClr>
                <a:schemeClr val="bg2">
                  <a:tint val="94000"/>
                  <a:shade val="84000"/>
                  <a:satMod val="148000"/>
                  <a:lumMod val="114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190" y="517719"/>
            <a:ext cx="8665059" cy="93194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/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Apache </a:t>
            </a:r>
            <a:r>
              <a:rPr lang="en-US" b="0" dirty="0" err="1">
                <a:effectLst/>
              </a:rPr>
              <a:t>FreeMarker</a:t>
            </a:r>
            <a:r>
              <a:rPr lang="en-US" b="0" dirty="0">
                <a:effectLst/>
              </a:rPr>
              <a:t> is a template engine: a Java library to generate text output (such as our HTML)based on templates and changing data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0" dirty="0" err="1">
                <a:effectLst/>
              </a:rPr>
              <a:t>FreeMarker</a:t>
            </a:r>
            <a:r>
              <a:rPr lang="en-US" sz="2000" b="0" dirty="0">
                <a:effectLst/>
              </a:rPr>
              <a:t> is designed to be practical for the generation of HTML Web pages, particularly by servlet-based applications following the Model View Controller pattern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We  were able to separate the HTML designers from the back end programming. 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404629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duotone>
                <a:schemeClr val="bg2">
                  <a:shade val="28000"/>
                  <a:satMod val="94000"/>
                  <a:lumMod val="20000"/>
                </a:schemeClr>
                <a:schemeClr val="bg2">
                  <a:tint val="94000"/>
                  <a:shade val="84000"/>
                  <a:satMod val="148000"/>
                  <a:lumMod val="114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604" y="589852"/>
            <a:ext cx="5752019" cy="1662693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43001" y="1641087"/>
            <a:ext cx="9905998" cy="3124201"/>
          </a:xfrm>
        </p:spPr>
        <p:txBody>
          <a:bodyPr/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/>
              <a:t>library to serialize JSON so we can send data to and from the client using JavaScript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Flexible, simple and easy to use by reusing Map and List interfaces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No dependency on external libraries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180372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duotone>
                <a:schemeClr val="bg2">
                  <a:shade val="28000"/>
                  <a:satMod val="94000"/>
                  <a:lumMod val="20000"/>
                </a:schemeClr>
                <a:schemeClr val="bg2">
                  <a:tint val="94000"/>
                  <a:shade val="84000"/>
                  <a:satMod val="148000"/>
                  <a:lumMod val="114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722" y="371475"/>
            <a:ext cx="99822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3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Concept</a:t>
            </a:r>
          </a:p>
          <a:p>
            <a:r>
              <a:rPr lang="en-US" dirty="0"/>
              <a:t>Access and Functionality</a:t>
            </a:r>
          </a:p>
          <a:p>
            <a:r>
              <a:rPr lang="en-US" dirty="0"/>
              <a:t>Basic page layout</a:t>
            </a:r>
          </a:p>
          <a:p>
            <a:r>
              <a:rPr lang="en-US" dirty="0" err="1"/>
              <a:t>Er</a:t>
            </a:r>
            <a:r>
              <a:rPr lang="en-US" dirty="0"/>
              <a:t> diagram</a:t>
            </a:r>
          </a:p>
          <a:p>
            <a:r>
              <a:rPr lang="en-US" dirty="0"/>
              <a:t>Code overview</a:t>
            </a:r>
          </a:p>
          <a:p>
            <a:r>
              <a:rPr lang="en-US" dirty="0"/>
              <a:t>Example class diagrams</a:t>
            </a:r>
          </a:p>
        </p:txBody>
      </p:sp>
    </p:spTree>
    <p:extLst>
      <p:ext uri="{BB962C8B-B14F-4D97-AF65-F5344CB8AC3E}">
        <p14:creationId xmlns:p14="http://schemas.microsoft.com/office/powerpoint/2010/main" val="1863297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Comments / Questions?</a:t>
            </a:r>
          </a:p>
        </p:txBody>
      </p:sp>
    </p:spTree>
    <p:extLst>
      <p:ext uri="{BB962C8B-B14F-4D97-AF65-F5344CB8AC3E}">
        <p14:creationId xmlns:p14="http://schemas.microsoft.com/office/powerpoint/2010/main" val="297734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Concept – AAU Web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A website interface for Students, Professors, and Faculty at AAU</a:t>
            </a:r>
          </a:p>
          <a:p>
            <a:pPr lvl="2"/>
            <a:r>
              <a:rPr lang="en-US" dirty="0"/>
              <a:t>AAU stands for ‘Above Average University’ – our client</a:t>
            </a:r>
          </a:p>
          <a:p>
            <a:pPr lvl="1"/>
            <a:r>
              <a:rPr lang="en-US" dirty="0"/>
              <a:t>Functionality changes based on who you are</a:t>
            </a:r>
          </a:p>
          <a:p>
            <a:pPr lvl="1"/>
            <a:r>
              <a:rPr lang="en-US" dirty="0"/>
              <a:t>Simple, intuitive design patterns</a:t>
            </a:r>
          </a:p>
          <a:p>
            <a:pPr lvl="1"/>
            <a:r>
              <a:rPr lang="en-US" dirty="0"/>
              <a:t>A platform for further expansion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347973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and Functionality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be:</a:t>
            </a:r>
          </a:p>
          <a:p>
            <a:pPr lvl="1"/>
            <a:r>
              <a:rPr lang="en-US" dirty="0"/>
              <a:t>Students (Undergrad or Graduate)</a:t>
            </a:r>
          </a:p>
          <a:p>
            <a:pPr lvl="1"/>
            <a:r>
              <a:rPr lang="en-US" dirty="0"/>
              <a:t>Professors</a:t>
            </a:r>
          </a:p>
          <a:p>
            <a:pPr lvl="1"/>
            <a:r>
              <a:rPr lang="en-US" dirty="0"/>
              <a:t>Department Heads (extension of Professor)</a:t>
            </a:r>
          </a:p>
          <a:p>
            <a:pPr lvl="1"/>
            <a:r>
              <a:rPr lang="en-US" dirty="0"/>
              <a:t>…Or just visitors</a:t>
            </a:r>
          </a:p>
          <a:p>
            <a:r>
              <a:rPr lang="en-US" dirty="0"/>
              <a:t>Each has their own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58272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28000"/>
                  <a:satMod val="94000"/>
                  <a:lumMod val="20000"/>
                </a:schemeClr>
                <a:schemeClr val="bg2">
                  <a:tint val="94000"/>
                  <a:shade val="84000"/>
                  <a:satMod val="148000"/>
                  <a:lumMod val="114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/>
          <a:stretch/>
        </p:blipFill>
        <p:spPr>
          <a:xfrm>
            <a:off x="950026" y="639905"/>
            <a:ext cx="6289440" cy="558187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base page</a:t>
            </a:r>
            <a:endParaRPr lang="en-US" sz="40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308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28000"/>
                  <a:satMod val="94000"/>
                  <a:lumMod val="20000"/>
                </a:schemeClr>
                <a:schemeClr val="bg2">
                  <a:tint val="94000"/>
                  <a:shade val="84000"/>
                  <a:satMod val="148000"/>
                  <a:lumMod val="114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/>
          <a:stretch/>
        </p:blipFill>
        <p:spPr>
          <a:xfrm>
            <a:off x="636915" y="1624127"/>
            <a:ext cx="6915663" cy="361343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Landing page after login</a:t>
            </a:r>
          </a:p>
        </p:txBody>
      </p:sp>
    </p:spTree>
    <p:extLst>
      <p:ext uri="{BB962C8B-B14F-4D97-AF65-F5344CB8AC3E}">
        <p14:creationId xmlns:p14="http://schemas.microsoft.com/office/powerpoint/2010/main" val="227653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28000"/>
                  <a:satMod val="94000"/>
                  <a:lumMod val="20000"/>
                </a:schemeClr>
                <a:schemeClr val="bg2">
                  <a:tint val="94000"/>
                  <a:shade val="84000"/>
                  <a:satMod val="148000"/>
                  <a:lumMod val="114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/>
          <a:stretch/>
        </p:blipFill>
        <p:spPr>
          <a:xfrm>
            <a:off x="649143" y="639905"/>
            <a:ext cx="6891207" cy="558187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Courses page</a:t>
            </a:r>
            <a:endParaRPr lang="en-US" sz="40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110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28000"/>
                  <a:satMod val="94000"/>
                  <a:lumMod val="20000"/>
                </a:schemeClr>
                <a:schemeClr val="bg2">
                  <a:tint val="94000"/>
                  <a:shade val="84000"/>
                  <a:satMod val="148000"/>
                  <a:lumMod val="114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5" y="958495"/>
            <a:ext cx="6915663" cy="494469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Course search page</a:t>
            </a:r>
          </a:p>
        </p:txBody>
      </p:sp>
    </p:spTree>
    <p:extLst>
      <p:ext uri="{BB962C8B-B14F-4D97-AF65-F5344CB8AC3E}">
        <p14:creationId xmlns:p14="http://schemas.microsoft.com/office/powerpoint/2010/main" val="297532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28000"/>
                  <a:satMod val="94000"/>
                  <a:lumMod val="20000"/>
                </a:schemeClr>
                <a:schemeClr val="bg2">
                  <a:tint val="94000"/>
                  <a:shade val="84000"/>
                  <a:satMod val="148000"/>
                  <a:lumMod val="114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5" y="1598193"/>
            <a:ext cx="6915663" cy="366530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Student </a:t>
            </a:r>
            <a:b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page</a:t>
            </a:r>
            <a:endParaRPr lang="en-US" sz="40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8941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1773</TotalTime>
  <Words>513</Words>
  <Application>Microsoft Office PowerPoint</Application>
  <PresentationFormat>Widescreen</PresentationFormat>
  <Paragraphs>63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Mesh</vt:lpstr>
      <vt:lpstr>Gold Team – Software Architecture</vt:lpstr>
      <vt:lpstr>Presentation Summary</vt:lpstr>
      <vt:lpstr>Product Concept – AAU Web Portal</vt:lpstr>
      <vt:lpstr>Access and Functionality</vt:lpstr>
      <vt:lpstr>base page</vt:lpstr>
      <vt:lpstr>Landing page after login</vt:lpstr>
      <vt:lpstr>Courses page</vt:lpstr>
      <vt:lpstr>Course search page</vt:lpstr>
      <vt:lpstr>Student  page</vt:lpstr>
      <vt:lpstr>faculty page</vt:lpstr>
      <vt:lpstr>PowerPoint Presentation</vt:lpstr>
      <vt:lpstr>PowerPoint Presentation</vt:lpstr>
      <vt:lpstr>PowerPoint Presentation</vt:lpstr>
      <vt:lpstr>Entry Point</vt:lpstr>
      <vt:lpstr>PowerPoint Presentation</vt:lpstr>
      <vt:lpstr>UML class diagram</vt:lpstr>
      <vt:lpstr>PowerPoint Presentation</vt:lpstr>
      <vt:lpstr>PowerPoint Presentation</vt:lpstr>
      <vt:lpstr>PowerPoint Presentation</vt:lpstr>
      <vt:lpstr>Comments /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 Team – Software Requirements Specification</dc:title>
  <dc:creator>Ryan Peters</dc:creator>
  <cp:lastModifiedBy>Casey Boatman</cp:lastModifiedBy>
  <cp:revision>35</cp:revision>
  <dcterms:created xsi:type="dcterms:W3CDTF">2017-03-17T01:11:17Z</dcterms:created>
  <dcterms:modified xsi:type="dcterms:W3CDTF">2017-04-11T21:35:01Z</dcterms:modified>
</cp:coreProperties>
</file>