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1" r:id="rId8"/>
    <p:sldId id="262" r:id="rId9"/>
    <p:sldId id="263" r:id="rId10"/>
    <p:sldId id="268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092" y="609601"/>
            <a:ext cx="9768254" cy="3200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Gold Team</a:t>
            </a:r>
            <a:r>
              <a:rPr lang="en-US" dirty="0"/>
              <a:t> – Software Requirements Specification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 Peters, Gold Team RE</a:t>
            </a:r>
          </a:p>
        </p:txBody>
      </p:sp>
    </p:spTree>
    <p:extLst>
      <p:ext uri="{BB962C8B-B14F-4D97-AF65-F5344CB8AC3E}">
        <p14:creationId xmlns:p14="http://schemas.microsoft.com/office/powerpoint/2010/main" val="334900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/>
          <a:stretch/>
        </p:blipFill>
        <p:spPr>
          <a:xfrm>
            <a:off x="4946947" y="645106"/>
            <a:ext cx="6284727" cy="5247747"/>
          </a:xfrm>
          <a:prstGeom prst="roundRect">
            <a:avLst>
              <a:gd name="adj" fmla="val 6784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Calendar Page – Modal Dialog Example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Dialog appears over page</a:t>
            </a:r>
          </a:p>
          <a:p>
            <a:pPr>
              <a:buFont typeface="Arial"/>
              <a:buChar char="•"/>
            </a:pPr>
            <a:r>
              <a:rPr lang="en-US" dirty="0"/>
              <a:t>Background dims and dialog takes focus</a:t>
            </a:r>
          </a:p>
          <a:p>
            <a:pPr>
              <a:buFont typeface="Arial"/>
              <a:buChar char="•"/>
            </a:pPr>
            <a:r>
              <a:rPr lang="en-US" dirty="0"/>
              <a:t>RSVP button only appears if the user is a Student or Professor-type account</a:t>
            </a:r>
          </a:p>
        </p:txBody>
      </p:sp>
    </p:spTree>
    <p:extLst>
      <p:ext uri="{BB962C8B-B14F-4D97-AF65-F5344CB8AC3E}">
        <p14:creationId xmlns:p14="http://schemas.microsoft.com/office/powerpoint/2010/main" val="395213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Event API Endpoint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API URL: ~/</a:t>
            </a:r>
            <a:r>
              <a:rPr lang="en-US" dirty="0" err="1"/>
              <a:t>api</a:t>
            </a:r>
            <a:r>
              <a:rPr lang="en-US" dirty="0"/>
              <a:t>/calendar</a:t>
            </a:r>
          </a:p>
          <a:p>
            <a:r>
              <a:rPr lang="en-US" dirty="0"/>
              <a:t>Description: Queries all events for the month specified</a:t>
            </a:r>
          </a:p>
          <a:p>
            <a:r>
              <a:rPr lang="en-US" dirty="0"/>
              <a:t>Required Fields:</a:t>
            </a:r>
          </a:p>
          <a:p>
            <a:pPr lvl="1"/>
            <a:r>
              <a:rPr lang="en-US" dirty="0"/>
              <a:t>Selected Month</a:t>
            </a:r>
          </a:p>
          <a:p>
            <a:pPr lvl="1"/>
            <a:r>
              <a:rPr lang="en-US" dirty="0"/>
              <a:t>Selected Year</a:t>
            </a:r>
          </a:p>
          <a:p>
            <a:r>
              <a:rPr lang="en-US" dirty="0"/>
              <a:t>Returns:</a:t>
            </a:r>
          </a:p>
          <a:p>
            <a:pPr lvl="1"/>
            <a:r>
              <a:rPr lang="en-US" dirty="0"/>
              <a:t>List of objects detailing Calendar Events taking place in that month</a:t>
            </a:r>
          </a:p>
          <a:p>
            <a:pPr lvl="1"/>
            <a:r>
              <a:rPr lang="en-US" dirty="0"/>
              <a:t>Defined in Calendar Month Data Entity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18785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Event Data Entity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Fields:</a:t>
            </a:r>
          </a:p>
          <a:p>
            <a:pPr lvl="1"/>
            <a:r>
              <a:rPr lang="en-US" dirty="0"/>
              <a:t>Date of event</a:t>
            </a:r>
          </a:p>
          <a:p>
            <a:pPr lvl="1"/>
            <a:r>
              <a:rPr lang="en-US" dirty="0"/>
              <a:t>Time of event</a:t>
            </a:r>
          </a:p>
          <a:p>
            <a:pPr lvl="1"/>
            <a:r>
              <a:rPr lang="en-US" dirty="0"/>
              <a:t>Duration (or end-time)</a:t>
            </a:r>
          </a:p>
          <a:p>
            <a:pPr lvl="1"/>
            <a:r>
              <a:rPr lang="en-US" dirty="0"/>
              <a:t>Current &amp; Max attendance (for each applicable user type)</a:t>
            </a:r>
          </a:p>
          <a:p>
            <a:pPr lvl="1"/>
            <a:r>
              <a:rPr lang="en-US" dirty="0"/>
              <a:t>Title &amp; Description</a:t>
            </a:r>
          </a:p>
          <a:p>
            <a:pPr lvl="1"/>
            <a:r>
              <a:rPr lang="en-US" dirty="0"/>
              <a:t>Event host (Department Head)</a:t>
            </a:r>
          </a:p>
        </p:txBody>
      </p:sp>
    </p:spTree>
    <p:extLst>
      <p:ext uri="{BB962C8B-B14F-4D97-AF65-F5344CB8AC3E}">
        <p14:creationId xmlns:p14="http://schemas.microsoft.com/office/powerpoint/2010/main" val="31484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Comments /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29773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Description and Overview</a:t>
            </a:r>
          </a:p>
          <a:p>
            <a:pPr lvl="1"/>
            <a:r>
              <a:rPr lang="en-US" dirty="0"/>
              <a:t>Product Concept</a:t>
            </a:r>
          </a:p>
          <a:p>
            <a:pPr lvl="1"/>
            <a:r>
              <a:rPr lang="en-US" dirty="0"/>
              <a:t>Use Case Diagram</a:t>
            </a:r>
          </a:p>
          <a:p>
            <a:r>
              <a:rPr lang="en-US" dirty="0"/>
              <a:t>Product Requirements and Features</a:t>
            </a:r>
          </a:p>
          <a:p>
            <a:pPr lvl="1"/>
            <a:r>
              <a:rPr lang="en-US" dirty="0"/>
              <a:t>Examples of Requirements</a:t>
            </a:r>
          </a:p>
          <a:p>
            <a:pPr lvl="2"/>
            <a:r>
              <a:rPr lang="en-US" dirty="0"/>
              <a:t>Course Search</a:t>
            </a:r>
          </a:p>
          <a:p>
            <a:pPr lvl="2"/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186329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Concept – AAU Web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A website interface for Students, Professors, and Faculty at AAU</a:t>
            </a:r>
          </a:p>
          <a:p>
            <a:pPr lvl="2"/>
            <a:r>
              <a:rPr lang="en-US" dirty="0"/>
              <a:t>AAU stands for ‘Above Average University’ – our client</a:t>
            </a:r>
          </a:p>
          <a:p>
            <a:pPr lvl="1"/>
            <a:r>
              <a:rPr lang="en-US" dirty="0"/>
              <a:t>Functionality changes based on who you are</a:t>
            </a:r>
          </a:p>
          <a:p>
            <a:pPr lvl="1"/>
            <a:r>
              <a:rPr lang="en-US" dirty="0"/>
              <a:t>Simple, intuitive design patterns</a:t>
            </a:r>
          </a:p>
          <a:p>
            <a:pPr lvl="1"/>
            <a:r>
              <a:rPr lang="en-US" dirty="0"/>
              <a:t>A platform for further expansion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47973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and Functionality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be:</a:t>
            </a:r>
          </a:p>
          <a:p>
            <a:pPr lvl="1"/>
            <a:r>
              <a:rPr lang="en-US" dirty="0"/>
              <a:t>Students (Undergrad or Graduate)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r>
              <a:rPr lang="en-US" dirty="0"/>
              <a:t>Department Heads (extension of Professor)</a:t>
            </a:r>
          </a:p>
          <a:p>
            <a:pPr lvl="1"/>
            <a:r>
              <a:rPr lang="en-US" dirty="0"/>
              <a:t>…Or just visitors</a:t>
            </a:r>
          </a:p>
          <a:p>
            <a:r>
              <a:rPr lang="en-US" dirty="0"/>
              <a:t>Each has their own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58272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/>
          </a:blip>
          <a:srcRect/>
          <a:stretch/>
        </p:blipFill>
        <p:spPr>
          <a:xfrm>
            <a:off x="5710451" y="645106"/>
            <a:ext cx="4757719" cy="5247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Use Case Diagram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Each use case corresponds to a “page” of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97308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Necessity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9992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Essential (Product Foundation)</a:t>
            </a:r>
          </a:p>
          <a:p>
            <a:pPr lvl="1"/>
            <a:r>
              <a:rPr lang="en-US" dirty="0"/>
              <a:t>Home Page</a:t>
            </a:r>
          </a:p>
          <a:p>
            <a:pPr lvl="1"/>
            <a:r>
              <a:rPr lang="en-US" dirty="0"/>
              <a:t>Course Search</a:t>
            </a:r>
          </a:p>
          <a:p>
            <a:pPr lvl="1"/>
            <a:r>
              <a:rPr lang="en-US" dirty="0"/>
              <a:t>Course Registration</a:t>
            </a:r>
          </a:p>
          <a:p>
            <a:pPr lvl="1"/>
            <a:r>
              <a:rPr lang="en-US" dirty="0"/>
              <a:t>Directory Search</a:t>
            </a:r>
          </a:p>
          <a:p>
            <a:pPr lvl="1"/>
            <a:r>
              <a:rPr lang="en-US" dirty="0"/>
              <a:t>Department View</a:t>
            </a:r>
          </a:p>
          <a:p>
            <a:pPr lvl="1"/>
            <a:r>
              <a:rPr lang="en-US" dirty="0"/>
              <a:t>User Portal</a:t>
            </a:r>
          </a:p>
          <a:p>
            <a:pPr lvl="1"/>
            <a:r>
              <a:rPr lang="en-US" dirty="0"/>
              <a:t>Pay Bill</a:t>
            </a:r>
          </a:p>
          <a:p>
            <a:pPr lvl="1"/>
            <a:r>
              <a:rPr lang="en-US" dirty="0"/>
              <a:t>Course Overview</a:t>
            </a:r>
          </a:p>
          <a:p>
            <a:pPr lvl="1"/>
            <a:r>
              <a:rPr lang="en-US" dirty="0"/>
              <a:t>Department Management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893769"/>
          </a:xfrm>
        </p:spPr>
        <p:txBody>
          <a:bodyPr>
            <a:normAutofit/>
          </a:bodyPr>
          <a:lstStyle/>
          <a:p>
            <a:r>
              <a:rPr lang="en-US" dirty="0"/>
              <a:t>Desired</a:t>
            </a:r>
          </a:p>
          <a:p>
            <a:pPr lvl="1"/>
            <a:r>
              <a:rPr lang="en-US" dirty="0"/>
              <a:t>Calendar View</a:t>
            </a:r>
          </a:p>
          <a:p>
            <a:pPr lvl="1"/>
            <a:r>
              <a:rPr lang="en-US" dirty="0"/>
              <a:t>Event Management</a:t>
            </a:r>
          </a:p>
          <a:p>
            <a:r>
              <a:rPr lang="en-US" dirty="0"/>
              <a:t>Optional</a:t>
            </a:r>
          </a:p>
          <a:p>
            <a:pPr lvl="1"/>
            <a:r>
              <a:rPr lang="en-US" dirty="0"/>
              <a:t>Course Management (incl. file uploads)</a:t>
            </a:r>
          </a:p>
          <a:p>
            <a:pPr lvl="1"/>
            <a:r>
              <a:rPr lang="en-US" dirty="0"/>
              <a:t>Graduate student projects</a:t>
            </a:r>
          </a:p>
        </p:txBody>
      </p:sp>
    </p:spTree>
    <p:extLst>
      <p:ext uri="{BB962C8B-B14F-4D97-AF65-F5344CB8AC3E}">
        <p14:creationId xmlns:p14="http://schemas.microsoft.com/office/powerpoint/2010/main" val="206390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Requirements have three categories:</a:t>
            </a:r>
          </a:p>
          <a:p>
            <a:pPr lvl="1"/>
            <a:r>
              <a:rPr lang="en-US" dirty="0"/>
              <a:t>Pages</a:t>
            </a:r>
          </a:p>
          <a:p>
            <a:pPr lvl="2"/>
            <a:r>
              <a:rPr lang="en-US" dirty="0"/>
              <a:t>Define user-facing functionality visually</a:t>
            </a:r>
          </a:p>
          <a:p>
            <a:pPr lvl="1"/>
            <a:r>
              <a:rPr lang="en-US" dirty="0"/>
              <a:t>APIs</a:t>
            </a:r>
          </a:p>
          <a:p>
            <a:pPr lvl="2"/>
            <a:r>
              <a:rPr lang="en-US" dirty="0"/>
              <a:t>Define methods for interfacing with the back-end</a:t>
            </a:r>
          </a:p>
          <a:p>
            <a:pPr lvl="2"/>
            <a:r>
              <a:rPr lang="en-US" dirty="0"/>
              <a:t>What data is expected from the client/server during communication</a:t>
            </a:r>
          </a:p>
          <a:p>
            <a:pPr lvl="1"/>
            <a:r>
              <a:rPr lang="en-US" dirty="0"/>
              <a:t>Data Entities</a:t>
            </a:r>
          </a:p>
          <a:p>
            <a:pPr lvl="2"/>
            <a:r>
              <a:rPr lang="en-US" dirty="0"/>
              <a:t>Defines the data used in the above</a:t>
            </a:r>
          </a:p>
          <a:p>
            <a:pPr lvl="2"/>
            <a:r>
              <a:rPr lang="en-US" dirty="0"/>
              <a:t>Described in a high-level schema that is applicable for classes or tables</a:t>
            </a:r>
          </a:p>
        </p:txBody>
      </p:sp>
    </p:spTree>
    <p:extLst>
      <p:ext uri="{BB962C8B-B14F-4D97-AF65-F5344CB8AC3E}">
        <p14:creationId xmlns:p14="http://schemas.microsoft.com/office/powerpoint/2010/main" val="377185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/>
          <a:stretch/>
        </p:blipFill>
        <p:spPr>
          <a:xfrm>
            <a:off x="4630994" y="1591696"/>
            <a:ext cx="6916633" cy="3354566"/>
          </a:xfrm>
          <a:prstGeom prst="roundRect">
            <a:avLst>
              <a:gd name="adj" fmla="val 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Course Search Page –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Search criteria appears on left</a:t>
            </a:r>
          </a:p>
          <a:p>
            <a:pPr>
              <a:buFont typeface="Arial"/>
              <a:buChar char="•"/>
            </a:pPr>
            <a:r>
              <a:rPr lang="en-US" dirty="0"/>
              <a:t>Dynamic course list appears on right using JavaScript</a:t>
            </a:r>
          </a:p>
          <a:p>
            <a:pPr>
              <a:buFont typeface="Arial"/>
              <a:buChar char="•"/>
            </a:pPr>
            <a:r>
              <a:rPr lang="en-US" dirty="0"/>
              <a:t>Courses are “accordion-style” and expand when selected</a:t>
            </a:r>
          </a:p>
          <a:p>
            <a:pPr>
              <a:buFont typeface="Arial"/>
              <a:buChar char="•"/>
            </a:pPr>
            <a:r>
              <a:rPr lang="en-US" dirty="0"/>
              <a:t>“Register” button appears if the user is a Student-type account</a:t>
            </a:r>
          </a:p>
        </p:txBody>
      </p:sp>
    </p:spTree>
    <p:extLst>
      <p:ext uri="{BB962C8B-B14F-4D97-AF65-F5344CB8AC3E}">
        <p14:creationId xmlns:p14="http://schemas.microsoft.com/office/powerpoint/2010/main" val="64164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/>
          <a:stretch/>
        </p:blipFill>
        <p:spPr>
          <a:xfrm>
            <a:off x="5190002" y="645106"/>
            <a:ext cx="5798616" cy="5247747"/>
          </a:xfrm>
          <a:prstGeom prst="roundRect">
            <a:avLst>
              <a:gd name="adj" fmla="val 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Calendar Page –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Month and year appear as drop-down boxes</a:t>
            </a:r>
          </a:p>
          <a:p>
            <a:pPr>
              <a:buFont typeface="Arial"/>
              <a:buChar char="•"/>
            </a:pPr>
            <a:r>
              <a:rPr lang="en-US" dirty="0"/>
              <a:t>Clicking “view” acquires server data for events for the selected month</a:t>
            </a:r>
          </a:p>
          <a:p>
            <a:pPr>
              <a:buFont typeface="Arial"/>
              <a:buChar char="•"/>
            </a:pPr>
            <a:r>
              <a:rPr lang="en-US" dirty="0"/>
              <a:t>Calendar is re-rendered with events displayed in each date box</a:t>
            </a:r>
          </a:p>
        </p:txBody>
      </p:sp>
    </p:spTree>
    <p:extLst>
      <p:ext uri="{BB962C8B-B14F-4D97-AF65-F5344CB8AC3E}">
        <p14:creationId xmlns:p14="http://schemas.microsoft.com/office/powerpoint/2010/main" val="998849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328</TotalTime>
  <Words>425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Gold Team – Software Requirements Specification</vt:lpstr>
      <vt:lpstr>Presentation Summary</vt:lpstr>
      <vt:lpstr>Product Concept – AAU Web Portal</vt:lpstr>
      <vt:lpstr>Access and Functionality</vt:lpstr>
      <vt:lpstr>Use Case Diagram</vt:lpstr>
      <vt:lpstr>Requirement Necessity</vt:lpstr>
      <vt:lpstr>Requirements Organization</vt:lpstr>
      <vt:lpstr>Course Search Page – Example</vt:lpstr>
      <vt:lpstr>Calendar Page – Example</vt:lpstr>
      <vt:lpstr>Calendar Page – Modal Dialog Example </vt:lpstr>
      <vt:lpstr>Calendar Event API Endpoint – Example</vt:lpstr>
      <vt:lpstr>Calendar Event Data Entity – Example</vt:lpstr>
      <vt:lpstr>Comments /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Team – Software Requirements Specification</dc:title>
  <dc:creator>Ryan Peters</dc:creator>
  <cp:lastModifiedBy>Ryan Peters</cp:lastModifiedBy>
  <cp:revision>15</cp:revision>
  <dcterms:created xsi:type="dcterms:W3CDTF">2017-03-17T01:11:17Z</dcterms:created>
  <dcterms:modified xsi:type="dcterms:W3CDTF">2017-03-20T17:45:01Z</dcterms:modified>
</cp:coreProperties>
</file>