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8" roundtripDataSignature="AMtx7mjTQ9N5fKtTA8+8hkcnkXzgCFtt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9" name="Google Shape;16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5" name="Google Shape;175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1" name="Google Shape;181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" name="Google Shape;101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" name="Google Shape;108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2" name="Google Shape;12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8" name="Google Shape;128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9" name="Google Shape;149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0" Type="http://schemas.openxmlformats.org/officeDocument/2006/relationships/image" Target="../media/image18.png"/><Relationship Id="rId9" Type="http://schemas.openxmlformats.org/officeDocument/2006/relationships/image" Target="../media/image15.png"/><Relationship Id="rId5" Type="http://schemas.openxmlformats.org/officeDocument/2006/relationships/image" Target="../media/image9.png"/><Relationship Id="rId6" Type="http://schemas.openxmlformats.org/officeDocument/2006/relationships/image" Target="../media/image11.png"/><Relationship Id="rId7" Type="http://schemas.openxmlformats.org/officeDocument/2006/relationships/image" Target="../media/image14.png"/><Relationship Id="rId8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0" Type="http://schemas.openxmlformats.org/officeDocument/2006/relationships/image" Target="../media/image18.png"/><Relationship Id="rId9" Type="http://schemas.openxmlformats.org/officeDocument/2006/relationships/image" Target="../media/image15.png"/><Relationship Id="rId5" Type="http://schemas.openxmlformats.org/officeDocument/2006/relationships/image" Target="../media/image9.png"/><Relationship Id="rId6" Type="http://schemas.openxmlformats.org/officeDocument/2006/relationships/image" Target="../media/image11.png"/><Relationship Id="rId7" Type="http://schemas.openxmlformats.org/officeDocument/2006/relationships/image" Target="../media/image14.png"/><Relationship Id="rId8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cs.google.com/spreadsheets/d/1sj3LLz9XnYmmGUzDm57fyKGI8e30vEtl6BroeuU6YHI/edit?usp=sharing" TargetMode="External"/><Relationship Id="rId4" Type="http://schemas.openxmlformats.org/officeDocument/2006/relationships/hyperlink" Target="https://docs.google.com/spreadsheets/d/1sj3LLz9XnYmmGUzDm57fyKGI8e30vEtl6BroeuU6YHI/edit?usp=sharing" TargetMode="External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6080307" y="566232"/>
            <a:ext cx="5492493" cy="5492493"/>
          </a:xfrm>
          <a:custGeom>
            <a:rect b="b" l="l" r="r" t="t"/>
            <a:pathLst>
              <a:path extrusionOk="0" h="5492493" w="5492493">
                <a:moveTo>
                  <a:pt x="2746247" y="0"/>
                </a:moveTo>
                <a:cubicBezTo>
                  <a:pt x="4262957" y="0"/>
                  <a:pt x="5492493" y="1229536"/>
                  <a:pt x="5492493" y="2746247"/>
                </a:cubicBezTo>
                <a:cubicBezTo>
                  <a:pt x="5492493" y="4262957"/>
                  <a:pt x="4262957" y="5492493"/>
                  <a:pt x="2746247" y="5492493"/>
                </a:cubicBezTo>
                <a:cubicBezTo>
                  <a:pt x="1229536" y="5492493"/>
                  <a:pt x="0" y="4262957"/>
                  <a:pt x="0" y="2746247"/>
                </a:cubicBezTo>
                <a:cubicBezTo>
                  <a:pt x="0" y="1229536"/>
                  <a:pt x="1229536" y="0"/>
                  <a:pt x="2746247" y="0"/>
                </a:cubicBezTo>
                <a:close/>
              </a:path>
            </a:pathLst>
          </a:custGeom>
          <a:solidFill>
            <a:schemeClr val="lt1">
              <a:alpha val="9098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>
            <p:ph type="ctrTitle"/>
          </p:nvPr>
        </p:nvSpPr>
        <p:spPr>
          <a:xfrm>
            <a:off x="204955" y="-261258"/>
            <a:ext cx="8214600" cy="1969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b="1" lang="en-US">
                <a:solidFill>
                  <a:srgbClr val="175DAC"/>
                </a:solidFill>
              </a:rPr>
              <a:t>Introduction to </a:t>
            </a:r>
            <a:endParaRPr b="1">
              <a:solidFill>
                <a:srgbClr val="175DAC"/>
              </a:solidFill>
            </a:endParaRPr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4489" y="1281432"/>
            <a:ext cx="6896100" cy="534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0" y="0"/>
            <a:ext cx="12192000" cy="125509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6000">
                <a:solidFill>
                  <a:srgbClr val="175DAC"/>
                </a:solidFill>
              </a:rPr>
              <a:t>Getting started</a:t>
            </a:r>
            <a:endParaRPr b="1" sz="6000">
              <a:solidFill>
                <a:srgbClr val="175DAC"/>
              </a:solidFill>
            </a:endParaRPr>
          </a:p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238051" y="1385728"/>
            <a:ext cx="7164235" cy="5341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635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Download entire Module_02_Coding_in_R folder from Google drive</a:t>
            </a:r>
            <a:endParaRPr/>
          </a:p>
          <a:p>
            <a:pPr indent="-457200" lvl="0" marL="635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Unzip and put on your </a:t>
            </a:r>
            <a:r>
              <a:rPr lang="en-US" u="sng"/>
              <a:t>desktop</a:t>
            </a:r>
            <a:endParaRPr/>
          </a:p>
          <a:p>
            <a:pPr indent="-457200" lvl="0" marL="635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Change data we collected to a .csv</a:t>
            </a:r>
            <a:endParaRPr/>
          </a:p>
          <a:p>
            <a:pPr indent="-457200" lvl="0" marL="635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Click on Module_02_Day_1_script to open in Rstudio</a:t>
            </a:r>
            <a:endParaRPr/>
          </a:p>
        </p:txBody>
      </p:sp>
      <p:grpSp>
        <p:nvGrpSpPr>
          <p:cNvPr id="161" name="Google Shape;161;p29"/>
          <p:cNvGrpSpPr/>
          <p:nvPr/>
        </p:nvGrpSpPr>
        <p:grpSpPr>
          <a:xfrm>
            <a:off x="7583161" y="425950"/>
            <a:ext cx="4171499" cy="5699419"/>
            <a:chOff x="7576457" y="719865"/>
            <a:chExt cx="4171499" cy="5699419"/>
          </a:xfrm>
        </p:grpSpPr>
        <p:pic>
          <p:nvPicPr>
            <p:cNvPr id="162" name="Google Shape;162;p2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576457" y="719865"/>
              <a:ext cx="4171499" cy="5699419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163" name="Google Shape;163;p29"/>
            <p:cNvSpPr/>
            <p:nvPr/>
          </p:nvSpPr>
          <p:spPr>
            <a:xfrm>
              <a:off x="8915400" y="5334000"/>
              <a:ext cx="1055914" cy="326571"/>
            </a:xfrm>
            <a:prstGeom prst="ellipse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4" name="Google Shape;164;p29"/>
          <p:cNvGrpSpPr/>
          <p:nvPr/>
        </p:nvGrpSpPr>
        <p:grpSpPr>
          <a:xfrm>
            <a:off x="437340" y="4245429"/>
            <a:ext cx="6816245" cy="2348071"/>
            <a:chOff x="437340" y="4245429"/>
            <a:chExt cx="6816245" cy="2348071"/>
          </a:xfrm>
        </p:grpSpPr>
        <p:pic>
          <p:nvPicPr>
            <p:cNvPr id="165" name="Google Shape;165;p2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37340" y="4245429"/>
              <a:ext cx="6816245" cy="234807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166" name="Google Shape;166;p29"/>
            <p:cNvSpPr/>
            <p:nvPr/>
          </p:nvSpPr>
          <p:spPr>
            <a:xfrm>
              <a:off x="437340" y="5450501"/>
              <a:ext cx="1913974" cy="329814"/>
            </a:xfrm>
            <a:prstGeom prst="ellipse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"/>
          <p:cNvSpPr txBox="1"/>
          <p:nvPr>
            <p:ph type="title"/>
          </p:nvPr>
        </p:nvSpPr>
        <p:spPr>
          <a:xfrm>
            <a:off x="0" y="0"/>
            <a:ext cx="12192000" cy="125509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6000">
                <a:solidFill>
                  <a:srgbClr val="175DAC"/>
                </a:solidFill>
              </a:rPr>
              <a:t>Homework feedback</a:t>
            </a:r>
            <a:endParaRPr b="1" sz="6000">
              <a:solidFill>
                <a:srgbClr val="175DAC"/>
              </a:solidFill>
            </a:endParaRPr>
          </a:p>
        </p:txBody>
      </p:sp>
      <p:sp>
        <p:nvSpPr>
          <p:cNvPr id="172" name="Google Shape;172;p3"/>
          <p:cNvSpPr txBox="1"/>
          <p:nvPr>
            <p:ph idx="1" type="body"/>
          </p:nvPr>
        </p:nvSpPr>
        <p:spPr>
          <a:xfrm>
            <a:off x="238050" y="1385728"/>
            <a:ext cx="11529407" cy="5341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635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How did swirl work for you?</a:t>
            </a:r>
            <a:endParaRPr/>
          </a:p>
          <a:p>
            <a:pPr indent="-457200" lvl="0" marL="635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Do you have any questions after using swirl?</a:t>
            </a:r>
            <a:endParaRPr/>
          </a:p>
          <a:p>
            <a:pPr indent="-457200" lvl="0" marL="635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Was this a helpful way to learn R?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/>
        </p:nvSpPr>
        <p:spPr>
          <a:xfrm>
            <a:off x="0" y="0"/>
            <a:ext cx="12192000" cy="125509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6000" u="none" cap="none" strike="noStrike">
                <a:solidFill>
                  <a:srgbClr val="175DAC"/>
                </a:solidFill>
                <a:latin typeface="Calibri"/>
                <a:ea typeface="Calibri"/>
                <a:cs typeface="Calibri"/>
                <a:sym typeface="Calibri"/>
              </a:rPr>
              <a:t>Final Project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1"/>
          <p:cNvSpPr txBox="1"/>
          <p:nvPr>
            <p:ph idx="1" type="body"/>
          </p:nvPr>
        </p:nvSpPr>
        <p:spPr>
          <a:xfrm>
            <a:off x="238050" y="1385728"/>
            <a:ext cx="11529407" cy="5341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635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Assigned graph and variable</a:t>
            </a:r>
            <a:endParaRPr/>
          </a:p>
          <a:p>
            <a:pPr indent="-457200" lvl="0" marL="635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Make graph, save as SVG</a:t>
            </a:r>
            <a:endParaRPr/>
          </a:p>
          <a:p>
            <a:pPr indent="-457200" lvl="0" marL="635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Upload graph on jamboard</a:t>
            </a:r>
            <a:endParaRPr/>
          </a:p>
          <a:p>
            <a:pPr indent="-457200" lvl="0" marL="635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Write brief description</a:t>
            </a:r>
            <a:endParaRPr/>
          </a:p>
          <a:p>
            <a:pPr indent="-457200" lvl="0" marL="635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View other graphs and write a comment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>
            <p:ph type="title"/>
          </p:nvPr>
        </p:nvSpPr>
        <p:spPr>
          <a:xfrm>
            <a:off x="0" y="0"/>
            <a:ext cx="12192000" cy="125509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6000">
                <a:solidFill>
                  <a:srgbClr val="175DAC"/>
                </a:solidFill>
              </a:rPr>
              <a:t>Wrap Up – Questions about R</a:t>
            </a:r>
            <a:endParaRPr b="1" sz="6000">
              <a:solidFill>
                <a:srgbClr val="175DAC"/>
              </a:solidFill>
            </a:endParaRPr>
          </a:p>
        </p:txBody>
      </p:sp>
      <p:sp>
        <p:nvSpPr>
          <p:cNvPr id="184" name="Google Shape;184;p32"/>
          <p:cNvSpPr txBox="1"/>
          <p:nvPr>
            <p:ph idx="1" type="body"/>
          </p:nvPr>
        </p:nvSpPr>
        <p:spPr>
          <a:xfrm>
            <a:off x="238050" y="1385728"/>
            <a:ext cx="11529407" cy="5341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635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Reflect on what you have learned in this module</a:t>
            </a:r>
            <a:endParaRPr/>
          </a:p>
          <a:p>
            <a:pPr indent="-279400" lvl="0" marL="635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457200" lvl="0" marL="635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What questions do you still have about R and using R?</a:t>
            </a:r>
            <a:endParaRPr/>
          </a:p>
          <a:p>
            <a:pPr indent="-279400" lvl="0" marL="635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457200" lvl="0" marL="635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What applications do you see for R in science?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>
            <p:ph type="title"/>
          </p:nvPr>
        </p:nvSpPr>
        <p:spPr>
          <a:xfrm>
            <a:off x="0" y="0"/>
            <a:ext cx="12192000" cy="125509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6000">
                <a:solidFill>
                  <a:srgbClr val="175DAC"/>
                </a:solidFill>
              </a:rPr>
              <a:t>Welcome!</a:t>
            </a:r>
            <a:endParaRPr b="1" sz="6000">
              <a:solidFill>
                <a:srgbClr val="175DAC"/>
              </a:solidFill>
            </a:endParaRPr>
          </a:p>
        </p:txBody>
      </p:sp>
      <p:sp>
        <p:nvSpPr>
          <p:cNvPr id="92" name="Google Shape;92;p2"/>
          <p:cNvSpPr txBox="1"/>
          <p:nvPr>
            <p:ph idx="1" type="body"/>
          </p:nvPr>
        </p:nvSpPr>
        <p:spPr>
          <a:xfrm>
            <a:off x="238050" y="1298637"/>
            <a:ext cx="11529407" cy="5341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What is R?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 free language for statistics and data visualization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Extensive community of users and developers (especially in the sciences)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Goals for this module:  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Become independent and comfortable with some of the basics of using R to analyze and visualize data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Schedule</a:t>
            </a:r>
            <a:r>
              <a:rPr lang="en-US"/>
              <a:t>: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Day 1:  bringing in data, manipulating data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Homework:  practice using R with swirl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Day 2:  descriptive stats in R, visualizing data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/>
          <p:nvPr>
            <p:ph type="title"/>
          </p:nvPr>
        </p:nvSpPr>
        <p:spPr>
          <a:xfrm>
            <a:off x="0" y="0"/>
            <a:ext cx="12192000" cy="125509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6000">
                <a:solidFill>
                  <a:srgbClr val="175DAC"/>
                </a:solidFill>
              </a:rPr>
              <a:t>Pre-homework questions</a:t>
            </a:r>
            <a:endParaRPr b="1" sz="6000">
              <a:solidFill>
                <a:srgbClr val="175DAC"/>
              </a:solidFill>
            </a:endParaRPr>
          </a:p>
        </p:txBody>
      </p:sp>
      <p:sp>
        <p:nvSpPr>
          <p:cNvPr id="98" name="Google Shape;98;p25"/>
          <p:cNvSpPr txBox="1"/>
          <p:nvPr>
            <p:ph idx="1" type="body"/>
          </p:nvPr>
        </p:nvSpPr>
        <p:spPr>
          <a:xfrm>
            <a:off x="238050" y="1385728"/>
            <a:ext cx="11529407" cy="5341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Think-Pair-Share with a partner:</a:t>
            </a:r>
            <a:endParaRPr/>
          </a:p>
          <a:p>
            <a:pPr indent="-457200" lvl="0" marL="635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What questions do you have about R?</a:t>
            </a:r>
            <a:endParaRPr/>
          </a:p>
          <a:p>
            <a:pPr indent="-457200" lvl="0" marL="635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What questions do you have about RStudio?</a:t>
            </a:r>
            <a:endParaRPr/>
          </a:p>
          <a:p>
            <a:pPr indent="-457200" lvl="0" marL="635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Why is a coding language useful in modern science?</a:t>
            </a:r>
            <a:endParaRPr/>
          </a:p>
          <a:p>
            <a:pPr indent="-279400" lvl="0" marL="635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While partners are discussing an instructor will visit you to confirm that R is running properly on your computer.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6"/>
          <p:cNvSpPr txBox="1"/>
          <p:nvPr>
            <p:ph type="title"/>
          </p:nvPr>
        </p:nvSpPr>
        <p:spPr>
          <a:xfrm>
            <a:off x="0" y="0"/>
            <a:ext cx="12192000" cy="125509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6000">
                <a:solidFill>
                  <a:srgbClr val="175DAC"/>
                </a:solidFill>
              </a:rPr>
              <a:t>Important concepts</a:t>
            </a:r>
            <a:endParaRPr b="1" sz="6000">
              <a:solidFill>
                <a:srgbClr val="175DAC"/>
              </a:solidFill>
            </a:endParaRPr>
          </a:p>
        </p:txBody>
      </p:sp>
      <p:pic>
        <p:nvPicPr>
          <p:cNvPr id="104" name="Google Shape;10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9206" y="2245698"/>
            <a:ext cx="6903057" cy="388296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6"/>
          <p:cNvSpPr txBox="1"/>
          <p:nvPr>
            <p:ph idx="1" type="body"/>
          </p:nvPr>
        </p:nvSpPr>
        <p:spPr>
          <a:xfrm>
            <a:off x="238051" y="1276868"/>
            <a:ext cx="5857950" cy="5341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u="sng"/>
              <a:t>Reproducibility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Data organization and structure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Storage and file structure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Code organization and format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Hardware and software management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/>
          <p:nvPr/>
        </p:nvSpPr>
        <p:spPr>
          <a:xfrm>
            <a:off x="0" y="0"/>
            <a:ext cx="12192000" cy="125509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6000" u="none" cap="none" strike="noStrike">
                <a:solidFill>
                  <a:srgbClr val="175DAC"/>
                </a:solidFill>
                <a:latin typeface="Calibri"/>
                <a:ea typeface="Calibri"/>
                <a:cs typeface="Calibri"/>
                <a:sym typeface="Calibri"/>
              </a:rPr>
              <a:t>Day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7"/>
          <p:cNvSpPr txBox="1"/>
          <p:nvPr>
            <p:ph idx="1" type="body"/>
          </p:nvPr>
        </p:nvSpPr>
        <p:spPr>
          <a:xfrm>
            <a:off x="238050" y="1276868"/>
            <a:ext cx="5734745" cy="5341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3200"/>
              <a:t>Important steps for setting up an R script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3200"/>
              <a:t>Fundamentals of R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3200"/>
              <a:t>Data entry and manipulation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3200"/>
              <a:t>Homework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200"/>
          </a:p>
        </p:txBody>
      </p:sp>
      <p:pic>
        <p:nvPicPr>
          <p:cNvPr descr="Pie chart with solid fill" id="112" name="Google Shape;11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42614" y="5617024"/>
            <a:ext cx="1110344" cy="11103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cument with solid fill" id="113" name="Google Shape;113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829" y="4451959"/>
            <a:ext cx="1077685" cy="10776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r chart with solid fill" id="114" name="Google Shape;114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156372" y="5529644"/>
            <a:ext cx="1072502" cy="10725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ogrammer male with solid fill" id="115" name="Google Shape;115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489116" y="3361643"/>
            <a:ext cx="2157116" cy="21571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lant With Roots outline" id="116" name="Google Shape;116;p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323505" y="1282360"/>
            <a:ext cx="1674582" cy="1674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rtle outline" id="117" name="Google Shape;117;p2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779464" y="1513433"/>
            <a:ext cx="1239351" cy="12393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tri Dish outline" id="118" name="Google Shape;118;p2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972796" y="2850757"/>
            <a:ext cx="1264747" cy="12647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ientist female with solid fill" id="119" name="Google Shape;119;p2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160796" y="2404573"/>
            <a:ext cx="2157117" cy="2157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/>
          <p:nvPr>
            <p:ph type="title"/>
          </p:nvPr>
        </p:nvSpPr>
        <p:spPr>
          <a:xfrm>
            <a:off x="0" y="0"/>
            <a:ext cx="12192000" cy="125509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6000">
                <a:solidFill>
                  <a:srgbClr val="175DAC"/>
                </a:solidFill>
              </a:rPr>
              <a:t>Challenge 1</a:t>
            </a:r>
            <a:endParaRPr b="1" sz="6000">
              <a:solidFill>
                <a:srgbClr val="175DAC"/>
              </a:solidFill>
            </a:endParaRPr>
          </a:p>
        </p:txBody>
      </p:sp>
      <p:sp>
        <p:nvSpPr>
          <p:cNvPr id="125" name="Google Shape;125;p6"/>
          <p:cNvSpPr txBox="1"/>
          <p:nvPr>
            <p:ph idx="1" type="body"/>
          </p:nvPr>
        </p:nvSpPr>
        <p:spPr>
          <a:xfrm>
            <a:off x="238051" y="1385728"/>
            <a:ext cx="11540292" cy="5341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635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In a single line of code add the values in object1 and store them in a new object named “challenge”.</a:t>
            </a:r>
            <a:endParaRPr/>
          </a:p>
          <a:p>
            <a:pPr indent="-279400" lvl="0" marL="635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Challenger answer:</a:t>
            </a:r>
            <a:endParaRPr/>
          </a:p>
          <a:p>
            <a:pPr indent="-457200" lvl="0" marL="635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challenge &lt;- sum(object1)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"/>
          <p:cNvSpPr txBox="1"/>
          <p:nvPr/>
        </p:nvSpPr>
        <p:spPr>
          <a:xfrm>
            <a:off x="0" y="0"/>
            <a:ext cx="12192000" cy="125509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6000" u="none" cap="none" strike="noStrike">
                <a:solidFill>
                  <a:srgbClr val="175DAC"/>
                </a:solidFill>
                <a:latin typeface="Calibri"/>
                <a:ea typeface="Calibri"/>
                <a:cs typeface="Calibri"/>
                <a:sym typeface="Calibri"/>
              </a:rPr>
              <a:t>Day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30"/>
          <p:cNvSpPr txBox="1"/>
          <p:nvPr>
            <p:ph idx="1" type="body"/>
          </p:nvPr>
        </p:nvSpPr>
        <p:spPr>
          <a:xfrm>
            <a:off x="238051" y="1276868"/>
            <a:ext cx="6085454" cy="5341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3200"/>
              <a:t>Homework feedback and discussion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3200"/>
              <a:t>Basic statistics in R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3200"/>
              <a:t>Communication in science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3200"/>
              <a:t>Creating figures in R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2800"/>
              <a:t>Play around with different metadata and graph types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3200"/>
              <a:t>Final Project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200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200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200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200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200"/>
          </a:p>
        </p:txBody>
      </p:sp>
      <p:pic>
        <p:nvPicPr>
          <p:cNvPr descr="Pie chart with solid fill" id="132" name="Google Shape;13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42614" y="5617024"/>
            <a:ext cx="1110344" cy="11103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cument with solid fill" id="133" name="Google Shape;133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829" y="4451959"/>
            <a:ext cx="1077685" cy="10776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r chart with solid fill" id="134" name="Google Shape;134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156372" y="5529644"/>
            <a:ext cx="1072502" cy="10725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ogrammer male with solid fill" id="135" name="Google Shape;135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489116" y="3361643"/>
            <a:ext cx="2157116" cy="21571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lant With Roots outline" id="136" name="Google Shape;136;p3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323505" y="1282360"/>
            <a:ext cx="1674582" cy="1674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rtle outline" id="137" name="Google Shape;137;p3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779464" y="1513433"/>
            <a:ext cx="1239351" cy="12393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tri Dish outline" id="138" name="Google Shape;138;p3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972796" y="2850757"/>
            <a:ext cx="1264747" cy="12647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ientist female with solid fill" id="139" name="Google Shape;139;p3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160796" y="2404573"/>
            <a:ext cx="2157117" cy="2157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"/>
          <p:cNvSpPr txBox="1"/>
          <p:nvPr>
            <p:ph type="title"/>
          </p:nvPr>
        </p:nvSpPr>
        <p:spPr>
          <a:xfrm>
            <a:off x="0" y="0"/>
            <a:ext cx="12192000" cy="125509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6000">
                <a:solidFill>
                  <a:srgbClr val="175DAC"/>
                </a:solidFill>
              </a:rPr>
              <a:t>Communication in science</a:t>
            </a:r>
            <a:endParaRPr b="1" sz="6000">
              <a:solidFill>
                <a:srgbClr val="175DAC"/>
              </a:solidFill>
            </a:endParaRPr>
          </a:p>
        </p:txBody>
      </p:sp>
      <p:sp>
        <p:nvSpPr>
          <p:cNvPr id="145" name="Google Shape;145;p4"/>
          <p:cNvSpPr txBox="1"/>
          <p:nvPr>
            <p:ph idx="1" type="body"/>
          </p:nvPr>
        </p:nvSpPr>
        <p:spPr>
          <a:xfrm>
            <a:off x="238050" y="1429274"/>
            <a:ext cx="6663600" cy="46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635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Figures are key to communicating data</a:t>
            </a:r>
            <a:endParaRPr/>
          </a:p>
          <a:p>
            <a:pPr indent="-457200" lvl="0" marL="635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Different types of data call for different types of figures</a:t>
            </a:r>
            <a:endParaRPr/>
          </a:p>
          <a:p>
            <a:pPr indent="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Reflect and share:</a:t>
            </a:r>
            <a:endParaRPr/>
          </a:p>
          <a:p>
            <a:pPr indent="-457200" lvl="1" marL="9144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2800"/>
              <a:t>Can you think of a visualization of data that was helpful to you?</a:t>
            </a:r>
            <a:endParaRPr/>
          </a:p>
          <a:p>
            <a:pPr indent="-457200" lvl="1" marL="9144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2800"/>
              <a:t>What features made it helpful?</a:t>
            </a:r>
            <a:endParaRPr/>
          </a:p>
        </p:txBody>
      </p:sp>
      <p:pic>
        <p:nvPicPr>
          <p:cNvPr descr="A picture containing calendar&#10;&#10;Description automatically generated" id="146" name="Google Shape;14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43059" y="1013842"/>
            <a:ext cx="3889248" cy="5546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0" y="0"/>
            <a:ext cx="12192000" cy="125509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6000">
                <a:solidFill>
                  <a:srgbClr val="175DAC"/>
                </a:solidFill>
              </a:rPr>
              <a:t>Let’s collect some data!</a:t>
            </a:r>
            <a:endParaRPr b="1" sz="6000">
              <a:solidFill>
                <a:srgbClr val="175DAC"/>
              </a:solidFill>
            </a:endParaRPr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238050" y="1385728"/>
            <a:ext cx="11529300" cy="53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hlink"/>
                </a:solidFill>
              </a:rPr>
              <a:t>C3 Student folder &gt; Module 02 &gt; Spreadsheet name</a:t>
            </a:r>
            <a:endParaRPr u="sng">
              <a:solidFill>
                <a:schemeClr val="hlink"/>
              </a:solidFill>
              <a:hlinkClick r:id="rId3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u="sng">
              <a:solidFill>
                <a:schemeClr val="hlink"/>
              </a:solidFill>
              <a:hlinkClick r:id="rId4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https://docs.google.com/spreadsheets/d/1B5J000VAEiW7CV-2d-jSC-GeQKaj5OkX/edit?usp=drive_web&amp;ouid=110211144865065713642&amp;rtpof=true</a:t>
            </a:r>
            <a:endParaRPr/>
          </a:p>
        </p:txBody>
      </p:sp>
      <p:pic>
        <p:nvPicPr>
          <p:cNvPr id="153" name="Google Shape;153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85357" y="3287486"/>
            <a:ext cx="7021286" cy="316078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4" name="Google Shape;154;p28"/>
          <p:cNvSpPr/>
          <p:nvPr/>
        </p:nvSpPr>
        <p:spPr>
          <a:xfrm>
            <a:off x="4593771" y="4867879"/>
            <a:ext cx="1502229" cy="520550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