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MtzoOdnKD4+6CxlrJylvjR503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85808" y="185057"/>
            <a:ext cx="9099705" cy="182279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Microbial Community Ecology</a:t>
            </a:r>
            <a:br>
              <a:rPr b="1" lang="en-US" sz="4800">
                <a:latin typeface="Arial"/>
                <a:ea typeface="Arial"/>
                <a:cs typeface="Arial"/>
                <a:sym typeface="Arial"/>
              </a:rPr>
            </a:b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using amplicon sequencing</a:t>
            </a:r>
            <a:endParaRPr b="1" sz="4800"/>
          </a:p>
        </p:txBody>
      </p:sp>
      <p:sp>
        <p:nvSpPr>
          <p:cNvPr id="89" name="Google Shape;89;p1"/>
          <p:cNvSpPr txBox="1"/>
          <p:nvPr/>
        </p:nvSpPr>
        <p:spPr>
          <a:xfrm>
            <a:off x="253091" y="2018734"/>
            <a:ext cx="2022021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 2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53090" y="3274275"/>
            <a:ext cx="11372853" cy="28623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Goals: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a set of microbial community data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and visualize alpha and beta diversity 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 member of your microbial community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"/>
          <p:cNvSpPr txBox="1"/>
          <p:nvPr/>
        </p:nvSpPr>
        <p:spPr>
          <a:xfrm>
            <a:off x="71540" y="99994"/>
            <a:ext cx="11136152" cy="925286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alpha diversity - categorical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667" y="1429281"/>
            <a:ext cx="5757333" cy="39962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5" name="Google Shape;295;p10"/>
          <p:cNvSpPr/>
          <p:nvPr/>
        </p:nvSpPr>
        <p:spPr>
          <a:xfrm>
            <a:off x="4114800" y="2927881"/>
            <a:ext cx="795867" cy="93012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406400" y="2979286"/>
            <a:ext cx="1591733" cy="93012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10"/>
          <p:cNvCxnSpPr/>
          <p:nvPr/>
        </p:nvCxnSpPr>
        <p:spPr>
          <a:xfrm rot="10800000">
            <a:off x="1066800" y="3909410"/>
            <a:ext cx="0" cy="181126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8" name="Google Shape;298;p10"/>
          <p:cNvCxnSpPr/>
          <p:nvPr/>
        </p:nvCxnSpPr>
        <p:spPr>
          <a:xfrm rot="10800000">
            <a:off x="4512733" y="3892477"/>
            <a:ext cx="0" cy="181126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9" name="Google Shape;299;p10"/>
          <p:cNvSpPr txBox="1"/>
          <p:nvPr/>
        </p:nvSpPr>
        <p:spPr>
          <a:xfrm>
            <a:off x="361318" y="5720671"/>
            <a:ext cx="1377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 tested</a:t>
            </a:r>
            <a:endParaRPr/>
          </a:p>
        </p:txBody>
      </p:sp>
      <p:sp>
        <p:nvSpPr>
          <p:cNvPr id="300" name="Google Shape;300;p10"/>
          <p:cNvSpPr txBox="1"/>
          <p:nvPr/>
        </p:nvSpPr>
        <p:spPr>
          <a:xfrm>
            <a:off x="3807251" y="5687412"/>
            <a:ext cx="1275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significance</a:t>
            </a:r>
            <a:endParaRPr/>
          </a:p>
        </p:txBody>
      </p:sp>
      <p:pic>
        <p:nvPicPr>
          <p:cNvPr id="301" name="Google Shape;30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6400" y="1368500"/>
            <a:ext cx="4897875" cy="472500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"/>
          <p:cNvSpPr txBox="1"/>
          <p:nvPr>
            <p:ph type="ctrTitle"/>
          </p:nvPr>
        </p:nvSpPr>
        <p:spPr>
          <a:xfrm>
            <a:off x="185806" y="185058"/>
            <a:ext cx="4199927" cy="925286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Beta diversity</a:t>
            </a:r>
            <a:endParaRPr b="1" sz="4800"/>
          </a:p>
        </p:txBody>
      </p:sp>
      <p:sp>
        <p:nvSpPr>
          <p:cNvPr id="307" name="Google Shape;307;p11"/>
          <p:cNvSpPr txBox="1"/>
          <p:nvPr/>
        </p:nvSpPr>
        <p:spPr>
          <a:xfrm>
            <a:off x="345837" y="2154473"/>
            <a:ext cx="5720792" cy="254725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Similarity of communities based on structure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ways to measure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Bray-Curtis dissimilarity index: compares species richness and abundance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PERMANOVA to model impact of factors on dissimilarity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 similarity of communities using nonmetric multidimensional scaling (NMDS)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11"/>
          <p:cNvGrpSpPr/>
          <p:nvPr/>
        </p:nvGrpSpPr>
        <p:grpSpPr>
          <a:xfrm>
            <a:off x="7657402" y="793033"/>
            <a:ext cx="2722880" cy="2722880"/>
            <a:chOff x="5197984" y="602346"/>
            <a:chExt cx="2722880" cy="2722880"/>
          </a:xfrm>
        </p:grpSpPr>
        <p:sp>
          <p:nvSpPr>
            <p:cNvPr id="309" name="Google Shape;309;p11"/>
            <p:cNvSpPr/>
            <p:nvPr/>
          </p:nvSpPr>
          <p:spPr>
            <a:xfrm>
              <a:off x="5197984" y="602346"/>
              <a:ext cx="2722880" cy="272288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5816858" y="896986"/>
              <a:ext cx="494740" cy="474614"/>
            </a:xfrm>
            <a:prstGeom prst="ellipse">
              <a:avLst/>
            </a:prstGeom>
            <a:solidFill>
              <a:srgbClr val="00B0F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6638162" y="896986"/>
              <a:ext cx="494740" cy="474614"/>
            </a:xfrm>
            <a:prstGeom prst="ellipse">
              <a:avLst/>
            </a:prstGeom>
            <a:solidFill>
              <a:srgbClr val="00B0F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5489728" y="1600937"/>
              <a:ext cx="494740" cy="474614"/>
            </a:xfrm>
            <a:prstGeom prst="ellipse">
              <a:avLst/>
            </a:prstGeom>
            <a:solidFill>
              <a:srgbClr val="00B0F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6276212" y="1600937"/>
              <a:ext cx="494740" cy="474614"/>
            </a:xfrm>
            <a:prstGeom prst="ellipse">
              <a:avLst/>
            </a:prstGeom>
            <a:solidFill>
              <a:srgbClr val="7F6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5521844" y="2319174"/>
              <a:ext cx="704656" cy="267821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5920678" y="2774361"/>
              <a:ext cx="704656" cy="267821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6285834" y="2432567"/>
              <a:ext cx="704656" cy="267821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6662665" y="2801668"/>
              <a:ext cx="704656" cy="267821"/>
            </a:xfrm>
            <a:prstGeom prst="ellipse">
              <a:avLst/>
            </a:prstGeom>
            <a:solidFill>
              <a:srgbClr val="FF00FF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7014993" y="1423093"/>
              <a:ext cx="199928" cy="474614"/>
            </a:xfrm>
            <a:prstGeom prst="ellipse">
              <a:avLst/>
            </a:prstGeom>
            <a:solidFill>
              <a:srgbClr val="66FF33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7053656" y="2004978"/>
              <a:ext cx="199928" cy="474614"/>
            </a:xfrm>
            <a:prstGeom prst="ellipse">
              <a:avLst/>
            </a:prstGeom>
            <a:solidFill>
              <a:srgbClr val="66FF33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7477760" y="2004978"/>
              <a:ext cx="199928" cy="474614"/>
            </a:xfrm>
            <a:prstGeom prst="ellipse">
              <a:avLst/>
            </a:prstGeom>
            <a:solidFill>
              <a:srgbClr val="FFFF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7431913" y="1371600"/>
              <a:ext cx="199928" cy="474614"/>
            </a:xfrm>
            <a:prstGeom prst="ellipse">
              <a:avLst/>
            </a:prstGeom>
            <a:solidFill>
              <a:srgbClr val="FFFF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11"/>
          <p:cNvGrpSpPr/>
          <p:nvPr/>
        </p:nvGrpSpPr>
        <p:grpSpPr>
          <a:xfrm>
            <a:off x="5896315" y="3720209"/>
            <a:ext cx="2722880" cy="2722880"/>
            <a:chOff x="5197984" y="602346"/>
            <a:chExt cx="2722880" cy="2722880"/>
          </a:xfrm>
        </p:grpSpPr>
        <p:sp>
          <p:nvSpPr>
            <p:cNvPr id="323" name="Google Shape;323;p11"/>
            <p:cNvSpPr/>
            <p:nvPr/>
          </p:nvSpPr>
          <p:spPr>
            <a:xfrm>
              <a:off x="5197984" y="602346"/>
              <a:ext cx="2722880" cy="272288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5816858" y="896986"/>
              <a:ext cx="494740" cy="474614"/>
            </a:xfrm>
            <a:prstGeom prst="ellipse">
              <a:avLst/>
            </a:prstGeom>
            <a:solidFill>
              <a:srgbClr val="00B0F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5489728" y="1600937"/>
              <a:ext cx="494740" cy="474614"/>
            </a:xfrm>
            <a:prstGeom prst="ellipse">
              <a:avLst/>
            </a:prstGeom>
            <a:solidFill>
              <a:srgbClr val="00B0F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6276212" y="1600937"/>
              <a:ext cx="494740" cy="474614"/>
            </a:xfrm>
            <a:prstGeom prst="ellipse">
              <a:avLst/>
            </a:prstGeom>
            <a:solidFill>
              <a:srgbClr val="7F6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5521844" y="2319174"/>
              <a:ext cx="704656" cy="267821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5920678" y="2774361"/>
              <a:ext cx="704656" cy="267821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6285834" y="2432567"/>
              <a:ext cx="704656" cy="267821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7053656" y="2004978"/>
              <a:ext cx="199928" cy="474614"/>
            </a:xfrm>
            <a:prstGeom prst="ellipse">
              <a:avLst/>
            </a:prstGeom>
            <a:solidFill>
              <a:srgbClr val="66FF33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7477760" y="2004978"/>
              <a:ext cx="199928" cy="474614"/>
            </a:xfrm>
            <a:prstGeom prst="ellipse">
              <a:avLst/>
            </a:prstGeom>
            <a:solidFill>
              <a:srgbClr val="FFFF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7431913" y="1371600"/>
              <a:ext cx="199928" cy="474614"/>
            </a:xfrm>
            <a:prstGeom prst="ellipse">
              <a:avLst/>
            </a:prstGeom>
            <a:solidFill>
              <a:srgbClr val="FFFF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11"/>
          <p:cNvGrpSpPr/>
          <p:nvPr/>
        </p:nvGrpSpPr>
        <p:grpSpPr>
          <a:xfrm>
            <a:off x="9367451" y="3831974"/>
            <a:ext cx="2722880" cy="2722880"/>
            <a:chOff x="9372954" y="4079857"/>
            <a:chExt cx="2722880" cy="2722880"/>
          </a:xfrm>
        </p:grpSpPr>
        <p:sp>
          <p:nvSpPr>
            <p:cNvPr id="334" name="Google Shape;334;p11"/>
            <p:cNvSpPr/>
            <p:nvPr/>
          </p:nvSpPr>
          <p:spPr>
            <a:xfrm>
              <a:off x="9372954" y="4079857"/>
              <a:ext cx="2722880" cy="272288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9906730" y="4546501"/>
              <a:ext cx="494740" cy="474614"/>
            </a:xfrm>
            <a:prstGeom prst="ellipse">
              <a:avLst/>
            </a:prstGeom>
            <a:solidFill>
              <a:srgbClr val="00B0F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9880277" y="5616529"/>
              <a:ext cx="704656" cy="267821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10095648" y="6078826"/>
              <a:ext cx="704656" cy="267821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10739928" y="5205831"/>
              <a:ext cx="704656" cy="267821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10908964" y="4575889"/>
              <a:ext cx="704656" cy="267821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11349575" y="5690977"/>
              <a:ext cx="199928" cy="474614"/>
            </a:xfrm>
            <a:prstGeom prst="ellipse">
              <a:avLst/>
            </a:prstGeom>
            <a:solidFill>
              <a:srgbClr val="FFFF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11"/>
          <p:cNvSpPr/>
          <p:nvPr/>
        </p:nvSpPr>
        <p:spPr>
          <a:xfrm rot="-3769686">
            <a:off x="6181830" y="2201141"/>
            <a:ext cx="1575245" cy="1399536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8434281" y="5550430"/>
            <a:ext cx="1097437" cy="975025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1"/>
          <p:cNvSpPr/>
          <p:nvPr/>
        </p:nvSpPr>
        <p:spPr>
          <a:xfrm flipH="1" rot="3769686">
            <a:off x="10396242" y="2891407"/>
            <a:ext cx="584279" cy="519106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276" y="1770774"/>
            <a:ext cx="6078306" cy="2991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9" name="Google Shape;349;p12"/>
          <p:cNvSpPr txBox="1"/>
          <p:nvPr>
            <p:ph type="ctrTitle"/>
          </p:nvPr>
        </p:nvSpPr>
        <p:spPr>
          <a:xfrm>
            <a:off x="0" y="348809"/>
            <a:ext cx="7231311" cy="925286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Modeling </a:t>
            </a:r>
            <a:br>
              <a:rPr b="1" lang="en-US" sz="4800">
                <a:latin typeface="Arial"/>
                <a:ea typeface="Arial"/>
                <a:cs typeface="Arial"/>
                <a:sym typeface="Arial"/>
              </a:rPr>
            </a:b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Beta Diversity</a:t>
            </a:r>
            <a:endParaRPr b="1" sz="4800"/>
          </a:p>
        </p:txBody>
      </p:sp>
      <p:sp>
        <p:nvSpPr>
          <p:cNvPr id="350" name="Google Shape;350;p12"/>
          <p:cNvSpPr/>
          <p:nvPr/>
        </p:nvSpPr>
        <p:spPr>
          <a:xfrm>
            <a:off x="4726022" y="3542725"/>
            <a:ext cx="795867" cy="48501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406403" y="3760438"/>
            <a:ext cx="795868" cy="23525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12"/>
          <p:cNvCxnSpPr/>
          <p:nvPr/>
        </p:nvCxnSpPr>
        <p:spPr>
          <a:xfrm rot="10800000">
            <a:off x="805545" y="3995690"/>
            <a:ext cx="0" cy="10903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" name="Google Shape;353;p12"/>
          <p:cNvCxnSpPr/>
          <p:nvPr/>
        </p:nvCxnSpPr>
        <p:spPr>
          <a:xfrm rot="10800000">
            <a:off x="5162659" y="4027742"/>
            <a:ext cx="0" cy="105833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4" name="Google Shape;354;p12"/>
          <p:cNvSpPr txBox="1"/>
          <p:nvPr/>
        </p:nvSpPr>
        <p:spPr>
          <a:xfrm>
            <a:off x="115623" y="5097267"/>
            <a:ext cx="1377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 tested</a:t>
            </a:r>
            <a:endParaRPr/>
          </a:p>
        </p:txBody>
      </p:sp>
      <p:sp>
        <p:nvSpPr>
          <p:cNvPr id="355" name="Google Shape;355;p12"/>
          <p:cNvSpPr txBox="1"/>
          <p:nvPr/>
        </p:nvSpPr>
        <p:spPr>
          <a:xfrm>
            <a:off x="4524664" y="5073465"/>
            <a:ext cx="1275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significance</a:t>
            </a:r>
            <a:endParaRPr/>
          </a:p>
        </p:txBody>
      </p:sp>
      <p:sp>
        <p:nvSpPr>
          <p:cNvPr id="356" name="Google Shape;356;p12"/>
          <p:cNvSpPr txBox="1"/>
          <p:nvPr/>
        </p:nvSpPr>
        <p:spPr>
          <a:xfrm>
            <a:off x="6814680" y="5466599"/>
            <a:ext cx="2598382" cy="13234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= flava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 = flava-rosea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Purple = rosea</a:t>
            </a:r>
            <a:endParaRPr/>
          </a:p>
        </p:txBody>
      </p:sp>
      <p:pic>
        <p:nvPicPr>
          <p:cNvPr id="357" name="Google Shape;35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4680" y="168465"/>
            <a:ext cx="5146506" cy="52300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 txBox="1"/>
          <p:nvPr>
            <p:ph type="ctrTitle"/>
          </p:nvPr>
        </p:nvSpPr>
        <p:spPr>
          <a:xfrm>
            <a:off x="142263" y="185058"/>
            <a:ext cx="8838451" cy="925286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Identify a community member</a:t>
            </a:r>
            <a:endParaRPr b="1" sz="4800"/>
          </a:p>
        </p:txBody>
      </p:sp>
      <p:sp>
        <p:nvSpPr>
          <p:cNvPr id="363" name="Google Shape;363;p13"/>
          <p:cNvSpPr txBox="1"/>
          <p:nvPr/>
        </p:nvSpPr>
        <p:spPr>
          <a:xfrm>
            <a:off x="639162" y="1054038"/>
            <a:ext cx="8115299" cy="18158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ASV_counts &lt;- colSums(data.r)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names(ASV_counts[ASV_counts == max(ASV_counts)])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 "</a:t>
            </a:r>
            <a:r>
              <a:rPr b="0" i="0" lang="en-US" sz="2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44c21e29adae97a53247abbd73978395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362" y="3038649"/>
            <a:ext cx="6066438" cy="37485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65" name="Google Shape;365;p13"/>
          <p:cNvCxnSpPr/>
          <p:nvPr/>
        </p:nvCxnSpPr>
        <p:spPr>
          <a:xfrm>
            <a:off x="5987144" y="2775857"/>
            <a:ext cx="1817913" cy="28956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"/>
          <p:cNvSpPr txBox="1"/>
          <p:nvPr>
            <p:ph type="ctrTitle"/>
          </p:nvPr>
        </p:nvSpPr>
        <p:spPr>
          <a:xfrm>
            <a:off x="142263" y="185058"/>
            <a:ext cx="6400051" cy="925286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BLAST the sequence</a:t>
            </a:r>
            <a:endParaRPr b="1" sz="4800"/>
          </a:p>
        </p:txBody>
      </p:sp>
      <p:pic>
        <p:nvPicPr>
          <p:cNvPr id="371" name="Google Shape;3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471" y="1110344"/>
            <a:ext cx="11615058" cy="518529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435429" y="1948543"/>
            <a:ext cx="2852057" cy="66402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4"/>
          <p:cNvSpPr/>
          <p:nvPr/>
        </p:nvSpPr>
        <p:spPr>
          <a:xfrm>
            <a:off x="2013857" y="4136571"/>
            <a:ext cx="2035629" cy="23948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2999" y="1208313"/>
            <a:ext cx="6613986" cy="187234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75" name="Google Shape;375;p14"/>
          <p:cNvCxnSpPr/>
          <p:nvPr/>
        </p:nvCxnSpPr>
        <p:spPr>
          <a:xfrm>
            <a:off x="3287486" y="2612571"/>
            <a:ext cx="1665512" cy="48985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6" name="Google Shape;376;p14"/>
          <p:cNvCxnSpPr/>
          <p:nvPr/>
        </p:nvCxnSpPr>
        <p:spPr>
          <a:xfrm flipH="1" rot="10800000">
            <a:off x="3287484" y="1186543"/>
            <a:ext cx="1665514" cy="76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77" name="Google Shape;37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42288" y="5173063"/>
            <a:ext cx="8584664" cy="149987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8" name="Google Shape;378;p14"/>
          <p:cNvSpPr txBox="1"/>
          <p:nvPr/>
        </p:nvSpPr>
        <p:spPr>
          <a:xfrm>
            <a:off x="8850004" y="4376057"/>
            <a:ext cx="2656277" cy="925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"/>
          <p:cNvSpPr txBox="1"/>
          <p:nvPr>
            <p:ph type="ctrTitle"/>
          </p:nvPr>
        </p:nvSpPr>
        <p:spPr>
          <a:xfrm>
            <a:off x="142264" y="185058"/>
            <a:ext cx="3798366" cy="925286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Visualize</a:t>
            </a:r>
            <a:endParaRPr b="1" sz="4800"/>
          </a:p>
        </p:txBody>
      </p:sp>
      <p:pic>
        <p:nvPicPr>
          <p:cNvPr id="384" name="Google Shape;3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4657" y="321557"/>
            <a:ext cx="6019801" cy="621488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"/>
          <p:cNvSpPr txBox="1"/>
          <p:nvPr>
            <p:ph type="ctrTitle"/>
          </p:nvPr>
        </p:nvSpPr>
        <p:spPr>
          <a:xfrm>
            <a:off x="142263" y="185058"/>
            <a:ext cx="4484166" cy="925286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Presentations</a:t>
            </a:r>
            <a:endParaRPr b="1" sz="4800"/>
          </a:p>
        </p:txBody>
      </p:sp>
      <p:sp>
        <p:nvSpPr>
          <p:cNvPr id="390" name="Google Shape;390;p16"/>
          <p:cNvSpPr txBox="1"/>
          <p:nvPr/>
        </p:nvSpPr>
        <p:spPr>
          <a:xfrm>
            <a:off x="476563" y="1110343"/>
            <a:ext cx="10929851" cy="3058886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conclusions from the work your group has done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pitcher plant species has the most diverse communities?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some pitcher communities more similar to each other than others?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species that you can identify that is interesting?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conclusion that you feel strongest about and make a slide about it including a figure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your findings in front of the class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783" y="224040"/>
            <a:ext cx="8466434" cy="64099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81050" y="65370"/>
            <a:ext cx="7945350" cy="111573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Community data structure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373701" y="1315136"/>
            <a:ext cx="3511235" cy="213183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Samples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ASVs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Richness, Abundance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7587" y="1183408"/>
            <a:ext cx="7316214" cy="49506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3"/>
          <p:cNvGrpSpPr/>
          <p:nvPr/>
        </p:nvGrpSpPr>
        <p:grpSpPr>
          <a:xfrm>
            <a:off x="698199" y="3732004"/>
            <a:ext cx="2722880" cy="2722880"/>
            <a:chOff x="5197984" y="602346"/>
            <a:chExt cx="2722880" cy="2722880"/>
          </a:xfrm>
        </p:grpSpPr>
        <p:sp>
          <p:nvSpPr>
            <p:cNvPr id="105" name="Google Shape;105;p3"/>
            <p:cNvSpPr/>
            <p:nvPr/>
          </p:nvSpPr>
          <p:spPr>
            <a:xfrm>
              <a:off x="5197984" y="602346"/>
              <a:ext cx="2722880" cy="272288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16858" y="896986"/>
              <a:ext cx="494740" cy="474614"/>
            </a:xfrm>
            <a:prstGeom prst="ellipse">
              <a:avLst/>
            </a:prstGeom>
            <a:solidFill>
              <a:srgbClr val="00B0F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638162" y="896986"/>
              <a:ext cx="494740" cy="474614"/>
            </a:xfrm>
            <a:prstGeom prst="ellipse">
              <a:avLst/>
            </a:prstGeom>
            <a:solidFill>
              <a:srgbClr val="00B0F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489728" y="1600937"/>
              <a:ext cx="494740" cy="474614"/>
            </a:xfrm>
            <a:prstGeom prst="ellipse">
              <a:avLst/>
            </a:prstGeom>
            <a:solidFill>
              <a:srgbClr val="00B0F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276212" y="1600937"/>
              <a:ext cx="494740" cy="474614"/>
            </a:xfrm>
            <a:prstGeom prst="ellipse">
              <a:avLst/>
            </a:prstGeom>
            <a:solidFill>
              <a:srgbClr val="7F6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521844" y="2319174"/>
              <a:ext cx="704656" cy="267821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920678" y="2774361"/>
              <a:ext cx="704656" cy="267821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285834" y="2432567"/>
              <a:ext cx="704656" cy="267821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662665" y="2801668"/>
              <a:ext cx="704656" cy="267821"/>
            </a:xfrm>
            <a:prstGeom prst="ellipse">
              <a:avLst/>
            </a:prstGeom>
            <a:solidFill>
              <a:srgbClr val="FF00FF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7014993" y="1423093"/>
              <a:ext cx="199928" cy="474614"/>
            </a:xfrm>
            <a:prstGeom prst="ellipse">
              <a:avLst/>
            </a:prstGeom>
            <a:solidFill>
              <a:srgbClr val="66FF33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053656" y="2004978"/>
              <a:ext cx="199928" cy="474614"/>
            </a:xfrm>
            <a:prstGeom prst="ellipse">
              <a:avLst/>
            </a:prstGeom>
            <a:solidFill>
              <a:srgbClr val="66FF33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477760" y="2004978"/>
              <a:ext cx="199928" cy="474614"/>
            </a:xfrm>
            <a:prstGeom prst="ellipse">
              <a:avLst/>
            </a:prstGeom>
            <a:solidFill>
              <a:srgbClr val="FFFF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431913" y="1371600"/>
              <a:ext cx="199928" cy="474614"/>
            </a:xfrm>
            <a:prstGeom prst="ellipse">
              <a:avLst/>
            </a:prstGeom>
            <a:solidFill>
              <a:srgbClr val="FFFF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ctrTitle"/>
          </p:nvPr>
        </p:nvSpPr>
        <p:spPr>
          <a:xfrm>
            <a:off x="142263" y="185058"/>
            <a:ext cx="4484166" cy="925286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Presentations</a:t>
            </a:r>
            <a:endParaRPr b="1" sz="4800"/>
          </a:p>
        </p:txBody>
      </p:sp>
      <p:sp>
        <p:nvSpPr>
          <p:cNvPr id="123" name="Google Shape;123;p4"/>
          <p:cNvSpPr txBox="1"/>
          <p:nvPr/>
        </p:nvSpPr>
        <p:spPr>
          <a:xfrm>
            <a:off x="476563" y="1110343"/>
            <a:ext cx="10929851" cy="3058886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conclusions from the work your group has done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pitcher plant species has the most diverse communities?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some pitcher communities more similar to each other than others?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species that you can identify that is interesting?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conclusion that you feel strongest about and make a slide about it including a figure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your findings in front of the class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7798" y="146799"/>
            <a:ext cx="5947427" cy="3574174"/>
          </a:xfrm>
          <a:prstGeom prst="rect">
            <a:avLst/>
          </a:prstGeom>
          <a:noFill/>
          <a:ln cap="flat" cmpd="sng" w="19050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54" y="732251"/>
            <a:ext cx="3482726" cy="34360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5"/>
          <p:cNvSpPr txBox="1"/>
          <p:nvPr/>
        </p:nvSpPr>
        <p:spPr>
          <a:xfrm>
            <a:off x="173494" y="5847933"/>
            <a:ext cx="1997176" cy="9541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Amplicon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sequencing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-141362" y="-202494"/>
            <a:ext cx="3242312" cy="11568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167026" y="3706361"/>
            <a:ext cx="1883306" cy="9541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Community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2655388" y="3135520"/>
            <a:ext cx="3482726" cy="360098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ASVs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DADA2 produces amplicon sequence variants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ASVs are unique sequences in the sample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technology produced operational taxonomic units (OTUs)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a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proxy</a:t>
            </a:r>
            <a:r>
              <a:rPr b="0" i="0" lang="en-US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species and their abundance is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6512388" y="4155638"/>
            <a:ext cx="1883306" cy="9541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Data</a:t>
            </a:r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5">
            <a:alphaModFix/>
          </a:blip>
          <a:srcRect b="-575" l="0" r="0" t="0"/>
          <a:stretch/>
        </p:blipFill>
        <p:spPr>
          <a:xfrm>
            <a:off x="8737600" y="3462763"/>
            <a:ext cx="3335250" cy="3273743"/>
          </a:xfrm>
          <a:prstGeom prst="rect">
            <a:avLst/>
          </a:prstGeom>
          <a:noFill/>
          <a:ln cap="flat" cmpd="sng" w="19050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7" name="Google Shape;137;p5"/>
          <p:cNvCxnSpPr/>
          <p:nvPr/>
        </p:nvCxnSpPr>
        <p:spPr>
          <a:xfrm>
            <a:off x="5852160" y="3462763"/>
            <a:ext cx="781165" cy="885717"/>
          </a:xfrm>
          <a:prstGeom prst="straightConnector1">
            <a:avLst/>
          </a:prstGeom>
          <a:noFill/>
          <a:ln cap="flat" cmpd="sng" w="57150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" name="Google Shape;138;p5"/>
          <p:cNvCxnSpPr>
            <a:endCxn id="139" idx="1"/>
          </p:cNvCxnSpPr>
          <p:nvPr/>
        </p:nvCxnSpPr>
        <p:spPr>
          <a:xfrm flipH="1" rot="10800000">
            <a:off x="7975520" y="3153133"/>
            <a:ext cx="2150700" cy="1102200"/>
          </a:xfrm>
          <a:prstGeom prst="straightConnector1">
            <a:avLst/>
          </a:prstGeom>
          <a:noFill/>
          <a:ln cap="flat" cmpd="sng" w="57150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" name="Google Shape;139;p5"/>
          <p:cNvSpPr txBox="1"/>
          <p:nvPr/>
        </p:nvSpPr>
        <p:spPr>
          <a:xfrm>
            <a:off x="10126220" y="2891523"/>
            <a:ext cx="1621280" cy="5232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173494" y="5091662"/>
            <a:ext cx="990824" cy="5232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PCR</a:t>
            </a:r>
            <a:endParaRPr/>
          </a:p>
        </p:txBody>
      </p:sp>
      <p:cxnSp>
        <p:nvCxnSpPr>
          <p:cNvPr id="141" name="Google Shape;141;p5"/>
          <p:cNvCxnSpPr/>
          <p:nvPr/>
        </p:nvCxnSpPr>
        <p:spPr>
          <a:xfrm flipH="1" rot="10800000">
            <a:off x="1805562" y="5353272"/>
            <a:ext cx="970164" cy="895128"/>
          </a:xfrm>
          <a:prstGeom prst="straightConnector1">
            <a:avLst/>
          </a:prstGeom>
          <a:noFill/>
          <a:ln cap="flat" cmpd="sng" w="57150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5"/>
          <p:cNvCxnSpPr/>
          <p:nvPr/>
        </p:nvCxnSpPr>
        <p:spPr>
          <a:xfrm>
            <a:off x="656349" y="5556072"/>
            <a:ext cx="0" cy="429768"/>
          </a:xfrm>
          <a:prstGeom prst="straightConnector1">
            <a:avLst/>
          </a:prstGeom>
          <a:noFill/>
          <a:ln cap="flat" cmpd="sng" w="57150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5"/>
          <p:cNvCxnSpPr/>
          <p:nvPr/>
        </p:nvCxnSpPr>
        <p:spPr>
          <a:xfrm>
            <a:off x="625869" y="4632692"/>
            <a:ext cx="10907" cy="512081"/>
          </a:xfrm>
          <a:prstGeom prst="straightConnector1">
            <a:avLst/>
          </a:prstGeom>
          <a:noFill/>
          <a:ln cap="flat" cmpd="sng" w="57150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5"/>
          <p:cNvSpPr/>
          <p:nvPr/>
        </p:nvSpPr>
        <p:spPr>
          <a:xfrm>
            <a:off x="6376590" y="4018451"/>
            <a:ext cx="2275840" cy="112632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/>
        </p:nvSpPr>
        <p:spPr>
          <a:xfrm>
            <a:off x="170984" y="73300"/>
            <a:ext cx="4854280" cy="925286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Data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5197984" y="602346"/>
            <a:ext cx="2722880" cy="272288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5197984" y="3586480"/>
            <a:ext cx="2722880" cy="272288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9302624" y="602346"/>
            <a:ext cx="2722880" cy="272288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7477760" y="2740846"/>
            <a:ext cx="2296160" cy="135889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7439967" y="3125708"/>
            <a:ext cx="18714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324828" y="2574112"/>
            <a:ext cx="4546592" cy="1502227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abundance data is relative to the sample and non-comparable across samples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Normalizing data makes it comparable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Rarefying randomly samples the community equal to a specified abundance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 is a set of communities with the same abundance distributed similarly to their original proportions</a:t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5816858" y="896986"/>
            <a:ext cx="494740" cy="474614"/>
          </a:xfrm>
          <a:prstGeom prst="ellipse">
            <a:avLst/>
          </a:prstGeom>
          <a:solidFill>
            <a:srgbClr val="00B0F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6638162" y="896986"/>
            <a:ext cx="494740" cy="474614"/>
          </a:xfrm>
          <a:prstGeom prst="ellipse">
            <a:avLst/>
          </a:prstGeom>
          <a:solidFill>
            <a:srgbClr val="00B0F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5489728" y="1600937"/>
            <a:ext cx="494740" cy="474614"/>
          </a:xfrm>
          <a:prstGeom prst="ellipse">
            <a:avLst/>
          </a:prstGeom>
          <a:solidFill>
            <a:srgbClr val="00B0F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6276212" y="1600937"/>
            <a:ext cx="494740" cy="474614"/>
          </a:xfrm>
          <a:prstGeom prst="ellipse">
            <a:avLst/>
          </a:prstGeom>
          <a:solidFill>
            <a:srgbClr val="00B0F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5731760" y="4053124"/>
            <a:ext cx="494740" cy="474614"/>
          </a:xfrm>
          <a:prstGeom prst="ellipse">
            <a:avLst/>
          </a:prstGeom>
          <a:solidFill>
            <a:srgbClr val="00B0F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9773920" y="1257098"/>
            <a:ext cx="494740" cy="474614"/>
          </a:xfrm>
          <a:prstGeom prst="ellipse">
            <a:avLst/>
          </a:prstGeom>
          <a:solidFill>
            <a:srgbClr val="00B0F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10517120" y="873044"/>
            <a:ext cx="494740" cy="474614"/>
          </a:xfrm>
          <a:prstGeom prst="ellipse">
            <a:avLst/>
          </a:prstGeom>
          <a:solidFill>
            <a:srgbClr val="00B0F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5705307" y="5123152"/>
            <a:ext cx="704656" cy="267821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5920678" y="5585449"/>
            <a:ext cx="704656" cy="267821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6564958" y="4712454"/>
            <a:ext cx="704656" cy="267821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6733994" y="4082512"/>
            <a:ext cx="704656" cy="267821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5521844" y="2319174"/>
            <a:ext cx="704656" cy="267821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5920678" y="2774361"/>
            <a:ext cx="704656" cy="267821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6285834" y="2432567"/>
            <a:ext cx="704656" cy="267821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6662665" y="2801668"/>
            <a:ext cx="704656" cy="267821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9668962" y="2126737"/>
            <a:ext cx="704656" cy="267821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10068997" y="2582508"/>
            <a:ext cx="704656" cy="267821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7014993" y="1423093"/>
            <a:ext cx="199928" cy="474614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7053656" y="2004978"/>
            <a:ext cx="199928" cy="474614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7477760" y="2004978"/>
            <a:ext cx="199928" cy="474614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7431913" y="1371600"/>
            <a:ext cx="199928" cy="474614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7174605" y="5197600"/>
            <a:ext cx="199928" cy="474614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11386365" y="2082089"/>
            <a:ext cx="199928" cy="474614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10947154" y="1724149"/>
            <a:ext cx="199928" cy="474614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9302624" y="3586480"/>
            <a:ext cx="2722880" cy="272288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9836400" y="4053124"/>
            <a:ext cx="494740" cy="474614"/>
          </a:xfrm>
          <a:prstGeom prst="ellipse">
            <a:avLst/>
          </a:prstGeom>
          <a:solidFill>
            <a:srgbClr val="00B0F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9809947" y="5123152"/>
            <a:ext cx="704656" cy="267821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10025318" y="5585449"/>
            <a:ext cx="704656" cy="267821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10669598" y="4712454"/>
            <a:ext cx="704656" cy="267821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10838634" y="4082512"/>
            <a:ext cx="704656" cy="267821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11279245" y="5197600"/>
            <a:ext cx="199928" cy="474614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7374533" y="190936"/>
            <a:ext cx="24689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1</a:t>
            </a:r>
            <a:endParaRPr/>
          </a:p>
        </p:txBody>
      </p:sp>
      <p:sp>
        <p:nvSpPr>
          <p:cNvPr id="188" name="Google Shape;188;p6"/>
          <p:cNvSpPr txBox="1"/>
          <p:nvPr/>
        </p:nvSpPr>
        <p:spPr>
          <a:xfrm>
            <a:off x="7374533" y="6078208"/>
            <a:ext cx="24689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7798" y="146799"/>
            <a:ext cx="5947427" cy="3574174"/>
          </a:xfrm>
          <a:prstGeom prst="rect">
            <a:avLst/>
          </a:prstGeom>
          <a:noFill/>
          <a:ln cap="flat" cmpd="sng" w="19050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54" y="732251"/>
            <a:ext cx="3482726" cy="34360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6" name="Google Shape;196;p7"/>
          <p:cNvSpPr txBox="1"/>
          <p:nvPr/>
        </p:nvSpPr>
        <p:spPr>
          <a:xfrm>
            <a:off x="173494" y="5847933"/>
            <a:ext cx="1997176" cy="9541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Amplicon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sequencing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-141362" y="-202494"/>
            <a:ext cx="3242312" cy="11568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167026" y="3706361"/>
            <a:ext cx="1883306" cy="9541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Community</a:t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2655388" y="3135520"/>
            <a:ext cx="3482726" cy="360098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ASVs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DADA2 produces amplicon sequence variants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ASVs are unique sequences in the sample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technology produced operational taxonomic units (OTUs)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a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proxy</a:t>
            </a:r>
            <a:r>
              <a:rPr b="0" i="0" lang="en-US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species and their abundance is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6512388" y="4155638"/>
            <a:ext cx="1883306" cy="9541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Data</a:t>
            </a:r>
            <a:endParaRPr/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5">
            <a:alphaModFix/>
          </a:blip>
          <a:srcRect b="-575" l="0" r="0" t="0"/>
          <a:stretch/>
        </p:blipFill>
        <p:spPr>
          <a:xfrm>
            <a:off x="8737600" y="3462763"/>
            <a:ext cx="3335250" cy="3273743"/>
          </a:xfrm>
          <a:prstGeom prst="rect">
            <a:avLst/>
          </a:prstGeom>
          <a:noFill/>
          <a:ln cap="flat" cmpd="sng" w="19050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02" name="Google Shape;202;p7"/>
          <p:cNvCxnSpPr/>
          <p:nvPr/>
        </p:nvCxnSpPr>
        <p:spPr>
          <a:xfrm>
            <a:off x="5852160" y="3462763"/>
            <a:ext cx="781165" cy="885717"/>
          </a:xfrm>
          <a:prstGeom prst="straightConnector1">
            <a:avLst/>
          </a:prstGeom>
          <a:noFill/>
          <a:ln cap="flat" cmpd="sng" w="57150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" name="Google Shape;203;p7"/>
          <p:cNvCxnSpPr>
            <a:endCxn id="204" idx="1"/>
          </p:cNvCxnSpPr>
          <p:nvPr/>
        </p:nvCxnSpPr>
        <p:spPr>
          <a:xfrm flipH="1" rot="10800000">
            <a:off x="7975520" y="3153133"/>
            <a:ext cx="2150700" cy="1102200"/>
          </a:xfrm>
          <a:prstGeom prst="straightConnector1">
            <a:avLst/>
          </a:prstGeom>
          <a:noFill/>
          <a:ln cap="flat" cmpd="sng" w="57150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" name="Google Shape;204;p7"/>
          <p:cNvSpPr txBox="1"/>
          <p:nvPr/>
        </p:nvSpPr>
        <p:spPr>
          <a:xfrm>
            <a:off x="10126220" y="2891523"/>
            <a:ext cx="1621280" cy="5232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/>
          </a:p>
        </p:txBody>
      </p:sp>
      <p:sp>
        <p:nvSpPr>
          <p:cNvPr id="205" name="Google Shape;205;p7"/>
          <p:cNvSpPr txBox="1"/>
          <p:nvPr/>
        </p:nvSpPr>
        <p:spPr>
          <a:xfrm>
            <a:off x="173494" y="5091662"/>
            <a:ext cx="990824" cy="5232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PCR</a:t>
            </a:r>
            <a:endParaRPr/>
          </a:p>
        </p:txBody>
      </p:sp>
      <p:cxnSp>
        <p:nvCxnSpPr>
          <p:cNvPr id="206" name="Google Shape;206;p7"/>
          <p:cNvCxnSpPr/>
          <p:nvPr/>
        </p:nvCxnSpPr>
        <p:spPr>
          <a:xfrm flipH="1" rot="10800000">
            <a:off x="1805562" y="5353272"/>
            <a:ext cx="970164" cy="895128"/>
          </a:xfrm>
          <a:prstGeom prst="straightConnector1">
            <a:avLst/>
          </a:prstGeom>
          <a:noFill/>
          <a:ln cap="flat" cmpd="sng" w="57150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7"/>
          <p:cNvCxnSpPr/>
          <p:nvPr/>
        </p:nvCxnSpPr>
        <p:spPr>
          <a:xfrm>
            <a:off x="656349" y="5556072"/>
            <a:ext cx="0" cy="429768"/>
          </a:xfrm>
          <a:prstGeom prst="straightConnector1">
            <a:avLst/>
          </a:prstGeom>
          <a:noFill/>
          <a:ln cap="flat" cmpd="sng" w="57150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" name="Google Shape;208;p7"/>
          <p:cNvCxnSpPr/>
          <p:nvPr/>
        </p:nvCxnSpPr>
        <p:spPr>
          <a:xfrm>
            <a:off x="625869" y="4632692"/>
            <a:ext cx="10907" cy="512081"/>
          </a:xfrm>
          <a:prstGeom prst="straightConnector1">
            <a:avLst/>
          </a:prstGeom>
          <a:noFill/>
          <a:ln cap="flat" cmpd="sng" w="57150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9" name="Google Shape;209;p7"/>
          <p:cNvSpPr/>
          <p:nvPr/>
        </p:nvSpPr>
        <p:spPr>
          <a:xfrm>
            <a:off x="9798940" y="2589972"/>
            <a:ext cx="2275840" cy="112632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ctrTitle"/>
          </p:nvPr>
        </p:nvSpPr>
        <p:spPr>
          <a:xfrm>
            <a:off x="0" y="201991"/>
            <a:ext cx="4782458" cy="925286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Alpha diversity</a:t>
            </a:r>
            <a:endParaRPr b="1" sz="4800"/>
          </a:p>
        </p:txBody>
      </p:sp>
      <p:sp>
        <p:nvSpPr>
          <p:cNvPr id="215" name="Google Shape;215;p8"/>
          <p:cNvSpPr txBox="1"/>
          <p:nvPr/>
        </p:nvSpPr>
        <p:spPr>
          <a:xfrm>
            <a:off x="285633" y="2400664"/>
            <a:ext cx="4782458" cy="1502227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within single communities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ways to measure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Shannon-Weaver index: uses the proportion of each species in the sample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generalized linear model (GLM) to measure impact of different factors on alpha diversity</a:t>
            </a:r>
            <a:endParaRPr/>
          </a:p>
        </p:txBody>
      </p:sp>
      <p:sp>
        <p:nvSpPr>
          <p:cNvPr id="216" name="Google Shape;216;p8"/>
          <p:cNvSpPr/>
          <p:nvPr/>
        </p:nvSpPr>
        <p:spPr>
          <a:xfrm>
            <a:off x="5197984" y="602346"/>
            <a:ext cx="2722880" cy="272288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5816858" y="896986"/>
            <a:ext cx="494740" cy="474614"/>
          </a:xfrm>
          <a:prstGeom prst="ellipse">
            <a:avLst/>
          </a:prstGeom>
          <a:solidFill>
            <a:srgbClr val="00B0F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6638162" y="896986"/>
            <a:ext cx="494740" cy="474614"/>
          </a:xfrm>
          <a:prstGeom prst="ellipse">
            <a:avLst/>
          </a:prstGeom>
          <a:solidFill>
            <a:srgbClr val="00B0F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5489728" y="1600937"/>
            <a:ext cx="494740" cy="474614"/>
          </a:xfrm>
          <a:prstGeom prst="ellipse">
            <a:avLst/>
          </a:prstGeom>
          <a:solidFill>
            <a:srgbClr val="00B0F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6276212" y="1600937"/>
            <a:ext cx="494740" cy="474614"/>
          </a:xfrm>
          <a:prstGeom prst="ellipse">
            <a:avLst/>
          </a:prstGeom>
          <a:solidFill>
            <a:srgbClr val="7F6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5521844" y="2319174"/>
            <a:ext cx="704656" cy="267821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5920678" y="2774361"/>
            <a:ext cx="704656" cy="267821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6285834" y="2432567"/>
            <a:ext cx="704656" cy="267821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6662665" y="2801668"/>
            <a:ext cx="704656" cy="267821"/>
          </a:xfrm>
          <a:prstGeom prst="ellipse">
            <a:avLst/>
          </a:prstGeom>
          <a:solidFill>
            <a:srgbClr val="FF00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7014993" y="1423093"/>
            <a:ext cx="199928" cy="474614"/>
          </a:xfrm>
          <a:prstGeom prst="ellipse">
            <a:avLst/>
          </a:prstGeom>
          <a:solidFill>
            <a:srgbClr val="66FF33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7053656" y="2004978"/>
            <a:ext cx="199928" cy="474614"/>
          </a:xfrm>
          <a:prstGeom prst="ellipse">
            <a:avLst/>
          </a:prstGeom>
          <a:solidFill>
            <a:srgbClr val="66FF33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7477760" y="2004978"/>
            <a:ext cx="199928" cy="474614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7431913" y="1371600"/>
            <a:ext cx="199928" cy="474614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8"/>
          <p:cNvGrpSpPr/>
          <p:nvPr/>
        </p:nvGrpSpPr>
        <p:grpSpPr>
          <a:xfrm>
            <a:off x="9372954" y="4079857"/>
            <a:ext cx="2722880" cy="2722880"/>
            <a:chOff x="9372954" y="4079857"/>
            <a:chExt cx="2722880" cy="2722880"/>
          </a:xfrm>
        </p:grpSpPr>
        <p:sp>
          <p:nvSpPr>
            <p:cNvPr id="230" name="Google Shape;230;p8"/>
            <p:cNvSpPr/>
            <p:nvPr/>
          </p:nvSpPr>
          <p:spPr>
            <a:xfrm>
              <a:off x="9372954" y="4079857"/>
              <a:ext cx="2722880" cy="272288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9906730" y="4546501"/>
              <a:ext cx="494740" cy="474614"/>
            </a:xfrm>
            <a:prstGeom prst="ellipse">
              <a:avLst/>
            </a:prstGeom>
            <a:solidFill>
              <a:srgbClr val="00B0F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9880277" y="5616529"/>
              <a:ext cx="704656" cy="267821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10095648" y="6078826"/>
              <a:ext cx="704656" cy="267821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10739928" y="5205831"/>
              <a:ext cx="704656" cy="267821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10908964" y="4575889"/>
              <a:ext cx="704656" cy="267821"/>
            </a:xfrm>
            <a:prstGeom prst="ellipse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1349575" y="5690977"/>
              <a:ext cx="199928" cy="474614"/>
            </a:xfrm>
            <a:prstGeom prst="ellipse">
              <a:avLst/>
            </a:prstGeom>
            <a:solidFill>
              <a:srgbClr val="FFFF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8"/>
          <p:cNvSpPr txBox="1"/>
          <p:nvPr/>
        </p:nvSpPr>
        <p:spPr>
          <a:xfrm rot="2464954">
            <a:off x="8074268" y="2706696"/>
            <a:ext cx="27461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Alpha diversity</a:t>
            </a:r>
            <a:endParaRPr/>
          </a:p>
        </p:txBody>
      </p:sp>
      <p:sp>
        <p:nvSpPr>
          <p:cNvPr id="238" name="Google Shape;238;p8"/>
          <p:cNvSpPr/>
          <p:nvPr/>
        </p:nvSpPr>
        <p:spPr>
          <a:xfrm rot="2471937">
            <a:off x="7260679" y="3150478"/>
            <a:ext cx="2542122" cy="13437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/>
          <p:nvPr/>
        </p:nvSpPr>
        <p:spPr>
          <a:xfrm rot="2759373">
            <a:off x="7660436" y="2989817"/>
            <a:ext cx="477744" cy="571654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 rot="2412877">
            <a:off x="8908921" y="4175458"/>
            <a:ext cx="521193" cy="415151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/>
          <p:nvPr>
            <p:ph type="ctrTitle"/>
          </p:nvPr>
        </p:nvSpPr>
        <p:spPr>
          <a:xfrm>
            <a:off x="71542" y="99994"/>
            <a:ext cx="7453746" cy="925286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Modeling alpha diversity</a:t>
            </a:r>
            <a:endParaRPr b="1" sz="4800"/>
          </a:p>
        </p:txBody>
      </p:sp>
      <p:grpSp>
        <p:nvGrpSpPr>
          <p:cNvPr id="246" name="Google Shape;246;p9"/>
          <p:cNvGrpSpPr/>
          <p:nvPr/>
        </p:nvGrpSpPr>
        <p:grpSpPr>
          <a:xfrm>
            <a:off x="494208" y="1156721"/>
            <a:ext cx="6608414" cy="5601285"/>
            <a:chOff x="2357960" y="1137852"/>
            <a:chExt cx="6608414" cy="5601285"/>
          </a:xfrm>
        </p:grpSpPr>
        <p:pic>
          <p:nvPicPr>
            <p:cNvPr id="247" name="Google Shape;24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8415" y="1137852"/>
              <a:ext cx="4595167" cy="458229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48" name="Google Shape;24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20789" y="5237018"/>
              <a:ext cx="1145585" cy="150211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49" name="Google Shape;24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65546" y="5525434"/>
              <a:ext cx="705666" cy="92528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250" name="Google Shape;250;p9"/>
            <p:cNvGrpSpPr/>
            <p:nvPr/>
          </p:nvGrpSpPr>
          <p:grpSpPr>
            <a:xfrm>
              <a:off x="2357961" y="1137852"/>
              <a:ext cx="1235893" cy="1235893"/>
              <a:chOff x="5197984" y="602346"/>
              <a:chExt cx="2722880" cy="2722880"/>
            </a:xfrm>
          </p:grpSpPr>
          <p:sp>
            <p:nvSpPr>
              <p:cNvPr id="251" name="Google Shape;251;p9"/>
              <p:cNvSpPr/>
              <p:nvPr/>
            </p:nvSpPr>
            <p:spPr>
              <a:xfrm>
                <a:off x="5197984" y="602346"/>
                <a:ext cx="2722880" cy="272288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5816858" y="896986"/>
                <a:ext cx="494740" cy="474614"/>
              </a:xfrm>
              <a:prstGeom prst="ellipse">
                <a:avLst/>
              </a:prstGeom>
              <a:solidFill>
                <a:srgbClr val="00B0F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6638162" y="896986"/>
                <a:ext cx="494740" cy="474614"/>
              </a:xfrm>
              <a:prstGeom prst="ellipse">
                <a:avLst/>
              </a:prstGeom>
              <a:solidFill>
                <a:srgbClr val="00B0F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5489728" y="1600937"/>
                <a:ext cx="494740" cy="474614"/>
              </a:xfrm>
              <a:prstGeom prst="ellipse">
                <a:avLst/>
              </a:prstGeom>
              <a:solidFill>
                <a:srgbClr val="00B0F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9"/>
              <p:cNvSpPr/>
              <p:nvPr/>
            </p:nvSpPr>
            <p:spPr>
              <a:xfrm>
                <a:off x="6276212" y="1600937"/>
                <a:ext cx="494740" cy="474614"/>
              </a:xfrm>
              <a:prstGeom prst="ellipse">
                <a:avLst/>
              </a:prstGeom>
              <a:solidFill>
                <a:srgbClr val="7F600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5521844" y="2319174"/>
                <a:ext cx="704656" cy="267821"/>
              </a:xfrm>
              <a:prstGeom prst="ellipse">
                <a:avLst/>
              </a:prstGeom>
              <a:solidFill>
                <a:srgbClr val="FF000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5920678" y="2774361"/>
                <a:ext cx="704656" cy="267821"/>
              </a:xfrm>
              <a:prstGeom prst="ellipse">
                <a:avLst/>
              </a:prstGeom>
              <a:solidFill>
                <a:srgbClr val="FF000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6285834" y="2432567"/>
                <a:ext cx="704656" cy="267821"/>
              </a:xfrm>
              <a:prstGeom prst="ellipse">
                <a:avLst/>
              </a:prstGeom>
              <a:solidFill>
                <a:srgbClr val="FF000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6662665" y="2801668"/>
                <a:ext cx="704656" cy="267821"/>
              </a:xfrm>
              <a:prstGeom prst="ellipse">
                <a:avLst/>
              </a:prstGeom>
              <a:solidFill>
                <a:srgbClr val="FF00FF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014993" y="1423093"/>
                <a:ext cx="199928" cy="474614"/>
              </a:xfrm>
              <a:prstGeom prst="ellipse">
                <a:avLst/>
              </a:prstGeom>
              <a:solidFill>
                <a:srgbClr val="66FF33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53656" y="2004978"/>
                <a:ext cx="199928" cy="474614"/>
              </a:xfrm>
              <a:prstGeom prst="ellipse">
                <a:avLst/>
              </a:prstGeom>
              <a:solidFill>
                <a:srgbClr val="66FF33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477760" y="2004978"/>
                <a:ext cx="199928" cy="474614"/>
              </a:xfrm>
              <a:prstGeom prst="ellipse">
                <a:avLst/>
              </a:prstGeom>
              <a:solidFill>
                <a:srgbClr val="FFFF0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431913" y="1371600"/>
                <a:ext cx="199928" cy="474614"/>
              </a:xfrm>
              <a:prstGeom prst="ellipse">
                <a:avLst/>
              </a:prstGeom>
              <a:solidFill>
                <a:srgbClr val="FFFF0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9"/>
            <p:cNvGrpSpPr/>
            <p:nvPr/>
          </p:nvGrpSpPr>
          <p:grpSpPr>
            <a:xfrm>
              <a:off x="2357960" y="4484254"/>
              <a:ext cx="1235893" cy="1235893"/>
              <a:chOff x="9372954" y="4079857"/>
              <a:chExt cx="2722880" cy="272288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9372954" y="4079857"/>
                <a:ext cx="2722880" cy="272288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9906730" y="4546501"/>
                <a:ext cx="494740" cy="474614"/>
              </a:xfrm>
              <a:prstGeom prst="ellipse">
                <a:avLst/>
              </a:prstGeom>
              <a:solidFill>
                <a:srgbClr val="00B0F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9880277" y="5616529"/>
                <a:ext cx="704656" cy="267821"/>
              </a:xfrm>
              <a:prstGeom prst="ellipse">
                <a:avLst/>
              </a:prstGeom>
              <a:solidFill>
                <a:srgbClr val="FF000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0095648" y="6078826"/>
                <a:ext cx="704656" cy="267821"/>
              </a:xfrm>
              <a:prstGeom prst="ellipse">
                <a:avLst/>
              </a:prstGeom>
              <a:solidFill>
                <a:srgbClr val="FF000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39928" y="5205831"/>
                <a:ext cx="704656" cy="267821"/>
              </a:xfrm>
              <a:prstGeom prst="ellipse">
                <a:avLst/>
              </a:prstGeom>
              <a:solidFill>
                <a:srgbClr val="FF000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10908964" y="4575889"/>
                <a:ext cx="704656" cy="267821"/>
              </a:xfrm>
              <a:prstGeom prst="ellipse">
                <a:avLst/>
              </a:prstGeom>
              <a:solidFill>
                <a:srgbClr val="FF000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11349575" y="5690977"/>
                <a:ext cx="199928" cy="474614"/>
              </a:xfrm>
              <a:prstGeom prst="ellipse">
                <a:avLst/>
              </a:prstGeom>
              <a:solidFill>
                <a:srgbClr val="FFFF0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" name="Google Shape;272;p9"/>
            <p:cNvGrpSpPr/>
            <p:nvPr/>
          </p:nvGrpSpPr>
          <p:grpSpPr>
            <a:xfrm flipH="1" rot="5400000">
              <a:off x="1833836" y="3141692"/>
              <a:ext cx="1932764" cy="576235"/>
              <a:chOff x="4753078" y="5988077"/>
              <a:chExt cx="2641689" cy="787594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4824937" y="5988077"/>
                <a:ext cx="2542122" cy="310106"/>
              </a:xfrm>
              <a:prstGeom prst="leftRightArrow">
                <a:avLst>
                  <a:gd fmla="val 50000" name="adj1"/>
                  <a:gd fmla="val 50000" name="adj2"/>
                </a:avLst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7044502" y="6356554"/>
                <a:ext cx="350265" cy="419117"/>
              </a:xfrm>
              <a:prstGeom prst="mathPlus">
                <a:avLst>
                  <a:gd fmla="val 23520" name="adj1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4753078" y="6424965"/>
                <a:ext cx="394421" cy="314172"/>
              </a:xfrm>
              <a:prstGeom prst="mathMinus">
                <a:avLst>
                  <a:gd fmla="val 23520" name="adj1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9"/>
            <p:cNvGrpSpPr/>
            <p:nvPr/>
          </p:nvGrpSpPr>
          <p:grpSpPr>
            <a:xfrm>
              <a:off x="5129616" y="5804970"/>
              <a:ext cx="1932764" cy="576257"/>
              <a:chOff x="4753078" y="5735591"/>
              <a:chExt cx="2641689" cy="787625"/>
            </a:xfrm>
          </p:grpSpPr>
          <p:sp>
            <p:nvSpPr>
              <p:cNvPr id="277" name="Google Shape;277;p9"/>
              <p:cNvSpPr/>
              <p:nvPr/>
            </p:nvSpPr>
            <p:spPr>
              <a:xfrm>
                <a:off x="4824937" y="5735591"/>
                <a:ext cx="2542122" cy="310105"/>
              </a:xfrm>
              <a:prstGeom prst="leftRightArrow">
                <a:avLst>
                  <a:gd fmla="val 50000" name="adj1"/>
                  <a:gd fmla="val 50000" name="adj2"/>
                </a:avLst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7044502" y="6104098"/>
                <a:ext cx="350265" cy="419118"/>
              </a:xfrm>
              <a:prstGeom prst="mathPlus">
                <a:avLst>
                  <a:gd fmla="val 23520" name="adj1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4753078" y="6172512"/>
                <a:ext cx="394421" cy="314173"/>
              </a:xfrm>
              <a:prstGeom prst="mathMinus">
                <a:avLst>
                  <a:gd fmla="val 23520" name="adj1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80" name="Google Shape;28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8731" y="1156721"/>
            <a:ext cx="4867561" cy="25015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" name="Google Shape;281;p9"/>
          <p:cNvSpPr/>
          <p:nvPr/>
        </p:nvSpPr>
        <p:spPr>
          <a:xfrm>
            <a:off x="10109200" y="2276537"/>
            <a:ext cx="1002145" cy="54055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7130336" y="2392614"/>
            <a:ext cx="901920" cy="42447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9"/>
          <p:cNvCxnSpPr/>
          <p:nvPr/>
        </p:nvCxnSpPr>
        <p:spPr>
          <a:xfrm rot="10800000">
            <a:off x="7539142" y="2817092"/>
            <a:ext cx="0" cy="108065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" name="Google Shape;284;p9"/>
          <p:cNvCxnSpPr>
            <a:stCxn id="285" idx="0"/>
          </p:cNvCxnSpPr>
          <p:nvPr/>
        </p:nvCxnSpPr>
        <p:spPr>
          <a:xfrm rot="10800000">
            <a:off x="10590260" y="2817119"/>
            <a:ext cx="0" cy="105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6" name="Google Shape;286;p9"/>
          <p:cNvSpPr txBox="1"/>
          <p:nvPr/>
        </p:nvSpPr>
        <p:spPr>
          <a:xfrm>
            <a:off x="6850428" y="3868319"/>
            <a:ext cx="1377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 tested</a:t>
            </a:r>
            <a:endParaRPr/>
          </a:p>
        </p:txBody>
      </p:sp>
      <p:sp>
        <p:nvSpPr>
          <p:cNvPr id="285" name="Google Shape;285;p9"/>
          <p:cNvSpPr txBox="1"/>
          <p:nvPr/>
        </p:nvSpPr>
        <p:spPr>
          <a:xfrm>
            <a:off x="9952265" y="3868319"/>
            <a:ext cx="1275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significance</a:t>
            </a:r>
            <a:endParaRPr/>
          </a:p>
        </p:txBody>
      </p:sp>
      <p:sp>
        <p:nvSpPr>
          <p:cNvPr id="287" name="Google Shape;287;p9"/>
          <p:cNvSpPr txBox="1"/>
          <p:nvPr/>
        </p:nvSpPr>
        <p:spPr>
          <a:xfrm rot="-5400000">
            <a:off x="-664060" y="3200652"/>
            <a:ext cx="20777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Alpha diversity</a:t>
            </a:r>
            <a:endParaRPr/>
          </a:p>
        </p:txBody>
      </p:sp>
      <p:sp>
        <p:nvSpPr>
          <p:cNvPr id="288" name="Google Shape;288;p9"/>
          <p:cNvSpPr txBox="1"/>
          <p:nvPr/>
        </p:nvSpPr>
        <p:spPr>
          <a:xfrm>
            <a:off x="3112955" y="6400097"/>
            <a:ext cx="22385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Pitcher Volume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2020-10-23T18:34:12Z</dcterms:created>
  <dc:creator>Jacob</dc:creator>
</cp:coreProperties>
</file>