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7" r:id="rId2"/>
    <p:sldId id="265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Constraints in Relational Database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585899E-D4FF-4B46-BCC0-5D07BA8C2378}" type="datetime1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95CF46A-6879-4C89-AB6D-5497ACC5780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1" y="0"/>
            <a:ext cx="9113519" cy="1666240"/>
          </a:xfrm>
        </p:spPr>
        <p:txBody>
          <a:bodyPr/>
          <a:lstStyle/>
          <a:p>
            <a:pPr>
              <a:defRPr/>
            </a:pPr>
            <a:r>
              <a:rPr lang="en-US" dirty="0"/>
              <a:t>Semantic Integrity Constraints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960" y="1219200"/>
            <a:ext cx="918464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Constraints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the constraints that a valid state of the database must satisfy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Hours worked cannot be greater than 50, Quantity Ordered must be greater than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Constraints</a:t>
            </a:r>
            <a:r>
              <a:rPr lang="en-US" alt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how the state of the database can change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	Example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Salaries can only increase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FFFF66"/>
              </a:solidFill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Both of the above are enforce in relational databases through </a:t>
            </a:r>
            <a:r>
              <a:rPr lang="en-US" altLang="en-US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  <a:r>
              <a:rPr lang="en-US" alt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30452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a trigger	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1141411" y="1223327"/>
            <a:ext cx="9905999" cy="3541714"/>
          </a:xfrm>
        </p:spPr>
        <p:txBody>
          <a:bodyPr/>
          <a:lstStyle/>
          <a:p>
            <a:r>
              <a:rPr lang="en-US" altLang="en-US" dirty="0" smtClean="0"/>
              <a:t>Triggers are on inserts, updates or deletes. Can you figure out what this one does?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A993C71-3476-48E7-A93F-15FDF8EF4E44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BFD8AE9-FAA4-4EA1-AEF6-6B195E8A5B7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80" y="369888"/>
            <a:ext cx="9829800" cy="628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a Constraint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1141411" y="1101407"/>
            <a:ext cx="9905999" cy="3541714"/>
          </a:xfrm>
        </p:spPr>
        <p:txBody>
          <a:bodyPr/>
          <a:lstStyle/>
          <a:p>
            <a:r>
              <a:rPr lang="en-US" altLang="en-US" dirty="0" smtClean="0"/>
              <a:t>Constraints  are on inserts</a:t>
            </a:r>
            <a:r>
              <a:rPr lang="en-US" altLang="en-US" dirty="0"/>
              <a:t> </a:t>
            </a:r>
            <a:r>
              <a:rPr lang="en-US" altLang="en-US" dirty="0" smtClean="0"/>
              <a:t>and  updates. Can you figure out what this one does?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A993C71-3476-48E7-A93F-15FDF8EF4E44}" type="datetime1">
              <a:rPr lang="en-US" smtClean="0"/>
              <a:pPr>
                <a:defRPr/>
              </a:pPr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BFD8AE9-FAA4-4EA1-AEF6-6B195E8A5B7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96" y="1101407"/>
            <a:ext cx="7092384" cy="57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key constraints in a table</a:t>
            </a:r>
          </a:p>
          <a:p>
            <a:pPr lvl="1"/>
            <a:r>
              <a:rPr lang="en-US" dirty="0" smtClean="0"/>
              <a:t>Identify referential integrity constraints that are violated by insert, delete and modify actions on given tables</a:t>
            </a:r>
          </a:p>
          <a:p>
            <a:pPr lvl="1"/>
            <a:r>
              <a:rPr lang="en-US" dirty="0" smtClean="0"/>
              <a:t>Identify semantic integrity constraints that are violated, given an existing table and an update operation on a table such as modify, insert or delete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Constraints in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main types of constraints:</a:t>
            </a:r>
          </a:p>
          <a:p>
            <a:pPr lvl="1"/>
            <a:r>
              <a:rPr lang="en-US" dirty="0" smtClean="0"/>
              <a:t>Key constraints</a:t>
            </a:r>
          </a:p>
          <a:p>
            <a:pPr lvl="1"/>
            <a:r>
              <a:rPr lang="en-US" dirty="0" smtClean="0"/>
              <a:t>Referential integrity constraints</a:t>
            </a:r>
          </a:p>
          <a:p>
            <a:pPr lvl="1"/>
            <a:r>
              <a:rPr lang="en-US" dirty="0" smtClean="0"/>
              <a:t>Semantic integrity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KEY - Allows you to state which attribute(s) will be the primary key (the </a:t>
            </a:r>
            <a:r>
              <a:rPr lang="en-US" dirty="0" smtClean="0"/>
              <a:t>attribute(s) that </a:t>
            </a:r>
            <a:r>
              <a:rPr lang="en-US" dirty="0" smtClean="0"/>
              <a:t>ensures that no 2 tuples are identical). </a:t>
            </a:r>
          </a:p>
          <a:p>
            <a:pPr lvl="1"/>
            <a:r>
              <a:rPr lang="en-US" dirty="0" smtClean="0"/>
              <a:t>A table can only have ONE primary key but the primary key can be made up of several attributes</a:t>
            </a:r>
          </a:p>
          <a:p>
            <a:pPr lvl="1"/>
            <a:r>
              <a:rPr lang="en-US" dirty="0" smtClean="0"/>
              <a:t>The primary key MUST be unique</a:t>
            </a:r>
          </a:p>
          <a:p>
            <a:r>
              <a:rPr lang="en-US" dirty="0" smtClean="0"/>
              <a:t>NOT NULL – Forces the user to never leave a key attribute null (empty) for a particular tuple.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313E132-1A63-4B4C-8167-639F17F53E2E}" type="datetime1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4EDE5E5-9E13-4AE0-8DA7-EB813C66727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4960" y="195036"/>
            <a:ext cx="9020491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Referential Integrity</a:t>
            </a:r>
          </a:p>
        </p:txBody>
      </p:sp>
      <p:sp>
        <p:nvSpPr>
          <p:cNvPr id="67590" name="Rectangle 62"/>
          <p:cNvSpPr>
            <a:spLocks noChangeArrowheads="1"/>
          </p:cNvSpPr>
          <p:nvPr/>
        </p:nvSpPr>
        <p:spPr bwMode="auto">
          <a:xfrm>
            <a:off x="1584960" y="1366521"/>
            <a:ext cx="961136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Referential Integrity: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a tuple in one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relation (table) </a:t>
            </a:r>
            <a:r>
              <a:rPr lang="en-US" altLang="en-US" sz="2400" dirty="0">
                <a:latin typeface="Times New Roman" panose="02020603050405020304" pitchFamily="18" charset="0"/>
              </a:rPr>
              <a:t>that refers to another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relation (table) </a:t>
            </a:r>
            <a:r>
              <a:rPr lang="en-US" altLang="en-US" sz="2400" dirty="0">
                <a:latin typeface="Times New Roman" panose="02020603050405020304" pitchFamily="18" charset="0"/>
              </a:rPr>
              <a:t>must refer to an existing tuple in the relation.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Formally: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Assume we have R1 and R2 with a referential integrity between the two of them. R1 has a set of attributes FK (foreign key) that references the attributes PK (primary key) R2, it must satisfy the following rules: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FK attributes must have the same domain as PK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 value of FK in a tuple t of the current state r1(R1) either occurs as a value of PK for some tuple t2 in the current state or r2(R2) is null. </a:t>
            </a:r>
          </a:p>
        </p:txBody>
      </p:sp>
    </p:spTree>
    <p:extLst>
      <p:ext uri="{BB962C8B-B14F-4D97-AF65-F5344CB8AC3E}">
        <p14:creationId xmlns:p14="http://schemas.microsoft.com/office/powerpoint/2010/main" val="13300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107DB25-8930-4E32-9210-2196EE15A04E}" type="datetime1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16BE74C-6DA9-46D5-8367-79A23A1422B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811" y="136524"/>
            <a:ext cx="9372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Update Operations on Relations maintaining Integrity Rules</a:t>
            </a:r>
            <a:endParaRPr lang="en-US" dirty="0"/>
          </a:p>
        </p:txBody>
      </p:sp>
      <p:graphicFrame>
        <p:nvGraphicFramePr>
          <p:cNvPr id="410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3620"/>
              </p:ext>
            </p:extLst>
          </p:nvPr>
        </p:nvGraphicFramePr>
        <p:xfrm>
          <a:off x="1244600" y="1774825"/>
          <a:ext cx="7543800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MgrEmpID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MgrStartDate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Head Office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12/12/99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Safety Department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11/11/98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Research Department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12/24/98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1161731" y="1382394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Department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70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87202"/>
              </p:ext>
            </p:extLst>
          </p:nvPr>
        </p:nvGraphicFramePr>
        <p:xfrm>
          <a:off x="1838960" y="3860802"/>
          <a:ext cx="5943600" cy="256063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Sex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Smithers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Waylan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Burns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Lisa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Beuvieau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Patty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692" name="Text Box 66"/>
          <p:cNvSpPr txBox="1">
            <a:spLocks noChangeArrowheads="1"/>
          </p:cNvSpPr>
          <p:nvPr/>
        </p:nvSpPr>
        <p:spPr bwMode="auto">
          <a:xfrm>
            <a:off x="1747520" y="346709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40038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447D8605-A541-4E99-8D9A-671BC4DBB263}" type="datetime1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9086562-C738-4E1D-92EA-05D40837B62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141411" y="-38821"/>
            <a:ext cx="1058672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tx2"/>
                </a:solidFill>
                <a:latin typeface="Arial" charset="0"/>
              </a:rPr>
              <a:t>QUESTION:  Determine the problems (if any exist) with the following operations to the above tables?</a:t>
            </a:r>
          </a:p>
          <a:p>
            <a:pPr eaLnBrk="1" hangingPunct="1">
              <a:defRPr/>
            </a:pP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141411" y="727889"/>
            <a:ext cx="102616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Insert Operation 					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                          	 		IS THIS VALID?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Insert &lt;13, '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Gumble</a:t>
            </a:r>
            <a:r>
              <a:rPr lang="en-US" altLang="en-US" sz="1800" b="1" dirty="0">
                <a:latin typeface="Times New Roman" panose="02020603050405020304" pitchFamily="18" charset="0"/>
              </a:rPr>
              <a:t>', 'Barney', 'S7G', 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'M'&gt; </a:t>
            </a:r>
            <a:r>
              <a:rPr lang="en-US" altLang="en-US" sz="1800" b="1" dirty="0">
                <a:latin typeface="Times New Roman" panose="02020603050405020304" pitchFamily="18" charset="0"/>
              </a:rPr>
              <a:t>into EMPLOYEE 	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		Yes     		No</a:t>
            </a:r>
            <a:r>
              <a:rPr lang="en-US" altLang="en-US" sz="1800" b="1" dirty="0">
                <a:latin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</a:rPr>
              <a:t>Insert &lt;3,'Simpson', '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Granpa</a:t>
            </a:r>
            <a:r>
              <a:rPr lang="en-US" altLang="en-US" sz="1800" b="1" dirty="0">
                <a:latin typeface="Times New Roman" panose="02020603050405020304" pitchFamily="18" charset="0"/>
              </a:rPr>
              <a:t>', 'Y5J', 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'M'&gt; </a:t>
            </a:r>
            <a:r>
              <a:rPr lang="en-US" altLang="en-US" sz="1800" b="1" dirty="0">
                <a:latin typeface="Times New Roman" panose="02020603050405020304" pitchFamily="18" charset="0"/>
              </a:rPr>
              <a:t>into EMPLOYEE 	 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		Yes        		No</a:t>
            </a:r>
            <a:r>
              <a:rPr lang="en-US" altLang="en-US" sz="1800" b="1" dirty="0">
                <a:latin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</a:rPr>
              <a:t>Insert &lt;NULL, 'Flanders', 'Ned', 'Y5J', 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'M'&gt; </a:t>
            </a:r>
            <a:r>
              <a:rPr lang="en-US" altLang="en-US" sz="1800" b="1" dirty="0">
                <a:latin typeface="Times New Roman" panose="02020603050405020304" pitchFamily="18" charset="0"/>
              </a:rPr>
              <a:t>into EMPLOYEE 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			Yes         		No</a:t>
            </a:r>
            <a:r>
              <a:rPr lang="en-US" altLang="en-US" sz="1800" b="1" dirty="0">
                <a:latin typeface="Times New Roman" panose="02020603050405020304" pitchFamily="18" charset="0"/>
              </a:rPr>
              <a:t/>
            </a:r>
            <a:br>
              <a:rPr lang="en-US" altLang="en-US" sz="1800" b="1" dirty="0">
                <a:latin typeface="Times New Roman" panose="02020603050405020304" pitchFamily="18" charset="0"/>
              </a:rPr>
            </a:br>
            <a:r>
              <a:rPr lang="en-US" altLang="en-US" sz="1800" b="1" dirty="0">
                <a:latin typeface="Times New Roman" panose="02020603050405020304" pitchFamily="18" charset="0"/>
              </a:rPr>
              <a:t>Insert &lt;18, 'Flanders', 'Todd', 'P68', 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'M'&gt; </a:t>
            </a:r>
            <a:r>
              <a:rPr lang="en-US" altLang="en-US" sz="1800" b="1" dirty="0">
                <a:latin typeface="Times New Roman" panose="02020603050405020304" pitchFamily="18" charset="0"/>
              </a:rPr>
              <a:t>into EMPLOYEE	 </a:t>
            </a:r>
            <a:r>
              <a:rPr lang="en-US" altLang="en-US" sz="1800" b="1" dirty="0" smtClean="0">
                <a:latin typeface="Times New Roman" panose="02020603050405020304" pitchFamily="18" charset="0"/>
              </a:rPr>
              <a:t>			Yes         		No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01901"/>
              </p:ext>
            </p:extLst>
          </p:nvPr>
        </p:nvGraphicFramePr>
        <p:xfrm>
          <a:off x="165100" y="2703031"/>
          <a:ext cx="7543800" cy="13541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MgrEmpID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MgrStartDate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Head Office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12/12/99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Safety Department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11/11/98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Research Department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12/24/98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666" name="Text Box 33"/>
          <p:cNvSpPr txBox="1">
            <a:spLocks noChangeArrowheads="1"/>
          </p:cNvSpPr>
          <p:nvPr/>
        </p:nvSpPr>
        <p:spPr bwMode="auto">
          <a:xfrm>
            <a:off x="73660" y="2349899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Department</a:t>
            </a:r>
          </a:p>
        </p:txBody>
      </p:sp>
      <p:graphicFrame>
        <p:nvGraphicFramePr>
          <p:cNvPr id="9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48241"/>
              </p:ext>
            </p:extLst>
          </p:nvPr>
        </p:nvGraphicFramePr>
        <p:xfrm>
          <a:off x="4446745" y="4341813"/>
          <a:ext cx="6446543" cy="23685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7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Gender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Waylan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Burns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Lisa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Beuvieau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9717" name="Text Box 66"/>
          <p:cNvSpPr txBox="1">
            <a:spLocks noChangeArrowheads="1"/>
          </p:cNvSpPr>
          <p:nvPr/>
        </p:nvSpPr>
        <p:spPr bwMode="auto">
          <a:xfrm>
            <a:off x="4310380" y="3992245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5945" y="1078986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67385" y="1402151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67385" y="1623923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67385" y="1923209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947105F-8ED9-49C3-9AF7-23843575942E}" type="datetime1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DA0EFCA-746B-4BDA-9A77-D4B18F14C63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1320800" y="26988"/>
            <a:ext cx="91027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Delete Operation 				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				IS THIS VALID?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Delete employee where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EmpID</a:t>
            </a:r>
            <a:r>
              <a:rPr lang="en-US" altLang="en-US" sz="2400" dirty="0">
                <a:latin typeface="Times New Roman" panose="02020603050405020304" pitchFamily="18" charset="0"/>
              </a:rPr>
              <a:t> = 4 		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		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Yes</a:t>
            </a:r>
            <a:r>
              <a:rPr lang="en-US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		No</a:t>
            </a:r>
            <a:r>
              <a:rPr lang="en-US" altLang="en-US" sz="2400" dirty="0">
                <a:latin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Delete department where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DeptID</a:t>
            </a:r>
            <a:r>
              <a:rPr lang="en-US" altLang="en-US" sz="2400" dirty="0">
                <a:latin typeface="Times New Roman" panose="02020603050405020304" pitchFamily="18" charset="0"/>
              </a:rPr>
              <a:t> = 'S7G' 	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Yes </a:t>
            </a:r>
            <a:r>
              <a:rPr lang="en-US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	No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68119" y="4318440"/>
            <a:ext cx="8808085" cy="221377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2000" b="1" dirty="0">
                <a:latin typeface="Arial" charset="0"/>
              </a:rPr>
              <a:t>QUESTION: DB2 allows 3 things to happen if you set up referential integrity between keys when you perform a delete, DB2 allows for: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b="1" i="1" dirty="0">
                <a:latin typeface="Arial" charset="0"/>
              </a:rPr>
              <a:t>Cascade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b="1" i="1" dirty="0">
                <a:latin typeface="Arial" charset="0"/>
              </a:rPr>
              <a:t>Restrict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b="1" i="1" dirty="0">
                <a:latin typeface="Arial" charset="0"/>
              </a:rPr>
              <a:t>Set Null</a:t>
            </a:r>
          </a:p>
          <a:p>
            <a:pPr eaLnBrk="1" hangingPunct="1">
              <a:defRPr/>
            </a:pPr>
            <a:r>
              <a:rPr lang="en-US" sz="2000" b="1" dirty="0">
                <a:latin typeface="Arial" charset="0"/>
              </a:rPr>
              <a:t>What do you think each of these operations do</a:t>
            </a:r>
            <a:r>
              <a:rPr lang="en-US" sz="2000" b="1" dirty="0" smtClean="0">
                <a:latin typeface="Arial" charset="0"/>
              </a:rPr>
              <a:t>?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1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82895"/>
              </p:ext>
            </p:extLst>
          </p:nvPr>
        </p:nvGraphicFramePr>
        <p:xfrm>
          <a:off x="91440" y="2301402"/>
          <a:ext cx="6154419" cy="13541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MgrEmpID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MgrStartDate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Head Office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12/12/99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Safety Department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11/11/98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Research Department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12/24/98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0" y="194827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Department</a:t>
            </a:r>
          </a:p>
        </p:txBody>
      </p:sp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38788"/>
              </p:ext>
            </p:extLst>
          </p:nvPr>
        </p:nvGraphicFramePr>
        <p:xfrm>
          <a:off x="6509225" y="1680590"/>
          <a:ext cx="5590541" cy="23685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7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Gender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Waylan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Burns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Lisa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Beuvieau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6407625" y="1345914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40725" y="489322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2235" y="899608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408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2EF0A92-541A-433B-AB8F-3882022CDDC5}" type="datetime1">
              <a:rPr lang="en-US"/>
              <a:pPr>
                <a:defRPr/>
              </a:pPr>
              <a:t>6/26/2018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3986691-5D95-46FD-B0C2-F4F2450541B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685" name="Rectangle 26"/>
          <p:cNvSpPr>
            <a:spLocks noChangeArrowheads="1"/>
          </p:cNvSpPr>
          <p:nvPr/>
        </p:nvSpPr>
        <p:spPr bwMode="auto">
          <a:xfrm>
            <a:off x="650240" y="163910"/>
            <a:ext cx="908304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Modify Operation: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Modify </a:t>
            </a:r>
            <a:r>
              <a:rPr lang="en-US" altLang="en-US" sz="2000" smtClean="0">
                <a:latin typeface="Times New Roman" panose="02020603050405020304" pitchFamily="18" charset="0"/>
              </a:rPr>
              <a:t>the </a:t>
            </a:r>
            <a:r>
              <a:rPr lang="en-US" altLang="en-US" sz="2000" smtClean="0">
                <a:latin typeface="Times New Roman" panose="02020603050405020304" pitchFamily="18" charset="0"/>
              </a:rPr>
              <a:t>gender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of </a:t>
            </a:r>
            <a:r>
              <a:rPr lang="en-US" altLang="en-US" sz="2000" dirty="0">
                <a:latin typeface="Times New Roman" panose="02020603050405020304" pitchFamily="18" charset="0"/>
              </a:rPr>
              <a:t>Employee where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‘Burns' </a:t>
            </a:r>
            <a:r>
              <a:rPr lang="en-US" altLang="en-US" sz="2000" dirty="0">
                <a:latin typeface="Times New Roman" panose="02020603050405020304" pitchFamily="18" charset="0"/>
              </a:rPr>
              <a:t>to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‘F’</a:t>
            </a:r>
            <a:r>
              <a:rPr lang="en-US" altLang="en-US" sz="2000" dirty="0">
                <a:latin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</a:rPr>
              <a:t>Modify Employee where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000" dirty="0">
                <a:latin typeface="Times New Roman" panose="02020603050405020304" pitchFamily="18" charset="0"/>
              </a:rPr>
              <a:t> = 'Smithers' from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DeptID</a:t>
            </a:r>
            <a:r>
              <a:rPr lang="en-US" altLang="en-US" sz="2000" dirty="0">
                <a:latin typeface="Times New Roman" panose="02020603050405020304" pitchFamily="18" charset="0"/>
              </a:rPr>
              <a:t> = 'G8H' to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DeptID</a:t>
            </a:r>
            <a:r>
              <a:rPr lang="en-US" altLang="en-US" sz="2000" dirty="0">
                <a:latin typeface="Times New Roman" panose="02020603050405020304" pitchFamily="18" charset="0"/>
              </a:rPr>
              <a:t> = 'Y5J' </a:t>
            </a:r>
            <a:br>
              <a:rPr lang="en-US" altLang="en-US" sz="2000" dirty="0">
                <a:latin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</a:rPr>
              <a:t>Modify Employee where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000" dirty="0">
                <a:latin typeface="Times New Roman" panose="02020603050405020304" pitchFamily="18" charset="0"/>
              </a:rPr>
              <a:t> = 'Smithers' from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DeptID</a:t>
            </a:r>
            <a:r>
              <a:rPr lang="en-US" altLang="en-US" sz="2000" dirty="0">
                <a:latin typeface="Times New Roman" panose="02020603050405020304" pitchFamily="18" charset="0"/>
              </a:rPr>
              <a:t> = 'G8H' to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DeptID</a:t>
            </a:r>
            <a:r>
              <a:rPr lang="en-US" altLang="en-US" sz="2000" dirty="0">
                <a:latin typeface="Times New Roman" panose="02020603050405020304" pitchFamily="18" charset="0"/>
              </a:rPr>
              <a:t> = 'J9J' </a:t>
            </a:r>
            <a:br>
              <a:rPr lang="en-US" altLang="en-US" sz="2000" dirty="0">
                <a:latin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</a:rPr>
              <a:t>Modify Employee where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lastname</a:t>
            </a:r>
            <a:r>
              <a:rPr lang="en-US" altLang="en-US" sz="2000" dirty="0">
                <a:latin typeface="Times New Roman" panose="02020603050405020304" pitchFamily="18" charset="0"/>
              </a:rPr>
              <a:t> = 'Smithers' from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EmpID</a:t>
            </a:r>
            <a:r>
              <a:rPr lang="en-US" altLang="en-US" sz="2000" dirty="0">
                <a:latin typeface="Times New Roman" panose="02020603050405020304" pitchFamily="18" charset="0"/>
              </a:rPr>
              <a:t> = 2 to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EmpID</a:t>
            </a:r>
            <a:r>
              <a:rPr lang="en-US" altLang="en-US" sz="2000" dirty="0">
                <a:latin typeface="Times New Roman" panose="02020603050405020304" pitchFamily="18" charset="0"/>
              </a:rPr>
              <a:t> = 12 </a:t>
            </a:r>
          </a:p>
        </p:txBody>
      </p:sp>
      <p:sp>
        <p:nvSpPr>
          <p:cNvPr id="71686" name="Rectangle 26"/>
          <p:cNvSpPr>
            <a:spLocks noChangeArrowheads="1"/>
          </p:cNvSpPr>
          <p:nvPr/>
        </p:nvSpPr>
        <p:spPr bwMode="auto">
          <a:xfrm>
            <a:off x="9602945" y="0"/>
            <a:ext cx="315976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IS THIS VALID?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Yes     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   No</a:t>
            </a:r>
            <a:br>
              <a:rPr lang="en-US" altLang="en-US" sz="2400" dirty="0" smtClean="0">
                <a:latin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</a:rPr>
              <a:t>Yes          No</a:t>
            </a:r>
            <a:br>
              <a:rPr lang="en-US" altLang="en-US" sz="2400" dirty="0" smtClean="0">
                <a:latin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</a:rPr>
              <a:t>Yes          No</a:t>
            </a:r>
            <a:br>
              <a:rPr lang="en-US" altLang="en-US" sz="2400" dirty="0" smtClean="0">
                <a:latin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</a:rPr>
              <a:t>Yes          </a:t>
            </a:r>
            <a:r>
              <a:rPr lang="en-US" altLang="en-US" sz="2400" dirty="0">
                <a:latin typeface="Times New Roman" panose="02020603050405020304" pitchFamily="18" charset="0"/>
              </a:rPr>
              <a:t>No</a:t>
            </a:r>
          </a:p>
        </p:txBody>
      </p:sp>
      <p:graphicFrame>
        <p:nvGraphicFramePr>
          <p:cNvPr id="1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4070"/>
              </p:ext>
            </p:extLst>
          </p:nvPr>
        </p:nvGraphicFramePr>
        <p:xfrm>
          <a:off x="205740" y="2416216"/>
          <a:ext cx="7543800" cy="13541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MgrEmpID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MgrStartDate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Head Office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12/12/99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Safety Department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11/11/98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Research Department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12/24/98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63" marB="4576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33"/>
          <p:cNvSpPr txBox="1">
            <a:spLocks noChangeArrowheads="1"/>
          </p:cNvSpPr>
          <p:nvPr/>
        </p:nvSpPr>
        <p:spPr bwMode="auto">
          <a:xfrm>
            <a:off x="114300" y="2063084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Department</a:t>
            </a:r>
          </a:p>
        </p:txBody>
      </p:sp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63586"/>
              </p:ext>
            </p:extLst>
          </p:nvPr>
        </p:nvGraphicFramePr>
        <p:xfrm>
          <a:off x="5940265" y="4176003"/>
          <a:ext cx="5943600" cy="23685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1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Gender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Smithers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Waylan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Burns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G8H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Lisa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Y5J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Beuvieau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Patty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Simpson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Homer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S7G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5803900" y="3862889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06571" y="415498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06571" y="807553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35931" y="1302238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06245" y="1564871"/>
            <a:ext cx="82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anose="05020102010507070707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716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17889</TotalTime>
  <Words>718</Words>
  <Application>Microsoft Office PowerPoint</Application>
  <PresentationFormat>Widescreen</PresentationFormat>
  <Paragraphs>306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Wingdings 2</vt:lpstr>
      <vt:lpstr>Circuit</vt:lpstr>
      <vt:lpstr>Week 2</vt:lpstr>
      <vt:lpstr>Student Objectives</vt:lpstr>
      <vt:lpstr>Types of Constraints in relational Databases</vt:lpstr>
      <vt:lpstr>Key Constraints</vt:lpstr>
      <vt:lpstr>Referential Integrity</vt:lpstr>
      <vt:lpstr>Update Operations on Relations maintaining Integrity Rules</vt:lpstr>
      <vt:lpstr>PowerPoint Presentation</vt:lpstr>
      <vt:lpstr>PowerPoint Presentation</vt:lpstr>
      <vt:lpstr>PowerPoint Presentation</vt:lpstr>
      <vt:lpstr>Semantic Integrity Constraints</vt:lpstr>
      <vt:lpstr>Example of a trigger </vt:lpstr>
      <vt:lpstr>Example of a Constraint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152</cp:revision>
  <dcterms:created xsi:type="dcterms:W3CDTF">2018-03-21T22:41:40Z</dcterms:created>
  <dcterms:modified xsi:type="dcterms:W3CDTF">2018-06-29T15:52:09Z</dcterms:modified>
</cp:coreProperties>
</file>