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67" r:id="rId2"/>
    <p:sldId id="265" r:id="rId3"/>
    <p:sldId id="339" r:id="rId4"/>
    <p:sldId id="340" r:id="rId5"/>
    <p:sldId id="344" r:id="rId6"/>
    <p:sldId id="346" r:id="rId7"/>
    <p:sldId id="341" r:id="rId8"/>
    <p:sldId id="342" r:id="rId9"/>
    <p:sldId id="345" r:id="rId10"/>
    <p:sldId id="343" r:id="rId11"/>
    <p:sldId id="33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Mapping 1 to 1 and 1 to Many Relationships from an ER Diagram into a relational Database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AFF64A00-BB96-40CD-A019-070BDD9E0AD9}" type="datetime1">
              <a:rPr lang="en-US"/>
              <a:pPr>
                <a:defRPr/>
              </a:pPr>
              <a:t>5/31/2018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BA30A82C-CB8F-43A2-B35F-FA8E52CCE111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6325" name="Rectangle 2"/>
          <p:cNvSpPr>
            <a:spLocks noChangeArrowheads="1"/>
          </p:cNvSpPr>
          <p:nvPr/>
        </p:nvSpPr>
        <p:spPr bwMode="auto">
          <a:xfrm>
            <a:off x="2092960" y="685800"/>
            <a:ext cx="80772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QUESTION: What is the primary key of table PROFESSOR? ___________, foreign key(s) ___________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What is the primary key of table DEPARTMENT? _______, foreign keys(s) ________________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8800" y="869662"/>
            <a:ext cx="215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EmpID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858760" y="869662"/>
            <a:ext cx="215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DeptID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893491" y="2258724"/>
            <a:ext cx="215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DeptID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58360" y="2569095"/>
            <a:ext cx="215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ManagerID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081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1478570"/>
          </a:xfrm>
        </p:spPr>
        <p:txBody>
          <a:bodyPr/>
          <a:lstStyle/>
          <a:p>
            <a:r>
              <a:rPr lang="en-US" dirty="0" smtClean="0"/>
              <a:t>Another example of how to Map ER RELATIONSHIPS to a relational Database: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092206"/>
              </p:ext>
            </p:extLst>
          </p:nvPr>
        </p:nvGraphicFramePr>
        <p:xfrm>
          <a:off x="555945" y="1764621"/>
          <a:ext cx="51679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895">
                  <a:extLst>
                    <a:ext uri="{9D8B030D-6E8A-4147-A177-3AD203B41FA5}">
                      <a16:colId xmlns:a16="http://schemas.microsoft.com/office/drawing/2014/main" val="1244880500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332143557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37057009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684321545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3614597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ISBN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5747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5493" y="1242264"/>
            <a:ext cx="232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Book</a:t>
            </a:r>
            <a:endParaRPr lang="en-US" sz="3600" b="1" dirty="0"/>
          </a:p>
        </p:txBody>
      </p:sp>
      <p:graphicFrame>
        <p:nvGraphicFramePr>
          <p:cNvPr id="10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238237"/>
              </p:ext>
            </p:extLst>
          </p:nvPr>
        </p:nvGraphicFramePr>
        <p:xfrm>
          <a:off x="727482" y="3739410"/>
          <a:ext cx="3533583" cy="370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861">
                  <a:extLst>
                    <a:ext uri="{9D8B030D-6E8A-4147-A177-3AD203B41FA5}">
                      <a16:colId xmlns:a16="http://schemas.microsoft.com/office/drawing/2014/main" val="1244880500"/>
                    </a:ext>
                  </a:extLst>
                </a:gridCol>
                <a:gridCol w="1177861">
                  <a:extLst>
                    <a:ext uri="{9D8B030D-6E8A-4147-A177-3AD203B41FA5}">
                      <a16:colId xmlns:a16="http://schemas.microsoft.com/office/drawing/2014/main" val="3321435574"/>
                    </a:ext>
                  </a:extLst>
                </a:gridCol>
                <a:gridCol w="1177861">
                  <a:extLst>
                    <a:ext uri="{9D8B030D-6E8A-4147-A177-3AD203B41FA5}">
                      <a16:colId xmlns:a16="http://schemas.microsoft.com/office/drawing/2014/main" val="2937057009"/>
                    </a:ext>
                  </a:extLst>
                </a:gridCol>
              </a:tblGrid>
              <a:tr h="370545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Pub_ID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5747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333" y="3059807"/>
            <a:ext cx="2417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Publisher</a:t>
            </a:r>
            <a:endParaRPr 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9773" y="4405930"/>
            <a:ext cx="232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MovieDeal</a:t>
            </a:r>
            <a:endParaRPr lang="en-US" sz="3600" b="1" dirty="0"/>
          </a:p>
        </p:txBody>
      </p:sp>
      <p:graphicFrame>
        <p:nvGraphicFramePr>
          <p:cNvPr id="13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139543"/>
              </p:ext>
            </p:extLst>
          </p:nvPr>
        </p:nvGraphicFramePr>
        <p:xfrm>
          <a:off x="796769" y="5082670"/>
          <a:ext cx="6406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031">
                  <a:extLst>
                    <a:ext uri="{9D8B030D-6E8A-4147-A177-3AD203B41FA5}">
                      <a16:colId xmlns:a16="http://schemas.microsoft.com/office/drawing/2014/main" val="1244880500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3321435574"/>
                    </a:ext>
                  </a:extLst>
                </a:gridCol>
                <a:gridCol w="1513840">
                  <a:extLst>
                    <a:ext uri="{9D8B030D-6E8A-4147-A177-3AD203B41FA5}">
                      <a16:colId xmlns:a16="http://schemas.microsoft.com/office/drawing/2014/main" val="2937057009"/>
                    </a:ext>
                  </a:extLst>
                </a:gridCol>
                <a:gridCol w="2021841">
                  <a:extLst>
                    <a:ext uri="{9D8B030D-6E8A-4147-A177-3AD203B41FA5}">
                      <a16:colId xmlns:a16="http://schemas.microsoft.com/office/drawing/2014/main" val="684321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Deal_ID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Negotiator</a:t>
                      </a:r>
                      <a:r>
                        <a:rPr lang="en-US" baseline="0" dirty="0" err="1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StudioName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HeadScreenWriter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57472"/>
                  </a:ext>
                </a:extLst>
              </a:tr>
            </a:tbl>
          </a:graphicData>
        </a:graphic>
      </p:graphicFrame>
      <p:grpSp>
        <p:nvGrpSpPr>
          <p:cNvPr id="14" name="Group 3"/>
          <p:cNvGrpSpPr>
            <a:grpSpLocks/>
          </p:cNvGrpSpPr>
          <p:nvPr/>
        </p:nvGrpSpPr>
        <p:grpSpPr bwMode="auto">
          <a:xfrm>
            <a:off x="4114800" y="1762970"/>
            <a:ext cx="7315200" cy="2590800"/>
            <a:chOff x="192" y="1728"/>
            <a:chExt cx="4608" cy="1632"/>
          </a:xfrm>
        </p:grpSpPr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192" y="1968"/>
              <a:ext cx="960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dirty="0" smtClean="0">
                  <a:latin typeface="Times New Roman" panose="02020603050405020304" pitchFamily="18" charset="0"/>
                </a:rPr>
                <a:t>Book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3552" y="1968"/>
              <a:ext cx="1248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dirty="0" smtClean="0">
                  <a:latin typeface="Times New Roman" panose="02020603050405020304" pitchFamily="18" charset="0"/>
                </a:rPr>
                <a:t>Publisher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7" name="Group 6"/>
            <p:cNvGrpSpPr>
              <a:grpSpLocks/>
            </p:cNvGrpSpPr>
            <p:nvPr/>
          </p:nvGrpSpPr>
          <p:grpSpPr bwMode="auto">
            <a:xfrm>
              <a:off x="1728" y="1728"/>
              <a:ext cx="1200" cy="768"/>
              <a:chOff x="1776" y="2544"/>
              <a:chExt cx="1200" cy="768"/>
            </a:xfrm>
          </p:grpSpPr>
          <p:sp>
            <p:nvSpPr>
              <p:cNvPr id="30" name="AutoShape 7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200" cy="768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Text Box 8"/>
              <p:cNvSpPr txBox="1">
                <a:spLocks noChangeArrowheads="1"/>
              </p:cNvSpPr>
              <p:nvPr/>
            </p:nvSpPr>
            <p:spPr bwMode="auto">
              <a:xfrm>
                <a:off x="1776" y="2784"/>
                <a:ext cx="11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 dirty="0" smtClean="0">
                    <a:latin typeface="Times New Roman" panose="02020603050405020304" pitchFamily="18" charset="0"/>
                  </a:rPr>
                  <a:t>Publishes</a:t>
                </a:r>
                <a:endParaRPr lang="en-US" altLang="en-US" sz="2400" dirty="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18" name="AutoShape 9"/>
            <p:cNvCxnSpPr>
              <a:cxnSpLocks noChangeShapeType="1"/>
              <a:stCxn id="15" idx="3"/>
              <a:endCxn id="31" idx="1"/>
            </p:cNvCxnSpPr>
            <p:nvPr/>
          </p:nvCxnSpPr>
          <p:spPr bwMode="auto">
            <a:xfrm flipV="1">
              <a:off x="1160" y="2112"/>
              <a:ext cx="568" cy="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296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2976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21" name="AutoShape 12"/>
            <p:cNvCxnSpPr>
              <a:cxnSpLocks noChangeShapeType="1"/>
              <a:stCxn id="31" idx="3"/>
              <a:endCxn id="16" idx="1"/>
            </p:cNvCxnSpPr>
            <p:nvPr/>
          </p:nvCxnSpPr>
          <p:spPr bwMode="auto">
            <a:xfrm>
              <a:off x="2880" y="2112"/>
              <a:ext cx="664" cy="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2" name="Group 13"/>
            <p:cNvGrpSpPr>
              <a:grpSpLocks/>
            </p:cNvGrpSpPr>
            <p:nvPr/>
          </p:nvGrpSpPr>
          <p:grpSpPr bwMode="auto">
            <a:xfrm>
              <a:off x="1728" y="2592"/>
              <a:ext cx="1200" cy="768"/>
              <a:chOff x="1776" y="2544"/>
              <a:chExt cx="1200" cy="768"/>
            </a:xfrm>
          </p:grpSpPr>
          <p:sp>
            <p:nvSpPr>
              <p:cNvPr id="28" name="AutoShape 14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200" cy="768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Text Box 15"/>
              <p:cNvSpPr txBox="1">
                <a:spLocks noChangeArrowheads="1"/>
              </p:cNvSpPr>
              <p:nvPr/>
            </p:nvSpPr>
            <p:spPr bwMode="auto">
              <a:xfrm>
                <a:off x="1776" y="2784"/>
                <a:ext cx="11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 dirty="0" smtClean="0">
                    <a:latin typeface="Times New Roman" panose="02020603050405020304" pitchFamily="18" charset="0"/>
                  </a:rPr>
                  <a:t>Accepts</a:t>
                </a:r>
                <a:endParaRPr lang="en-US" altLang="en-US" sz="2400" dirty="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3" name="AutoShape 16"/>
            <p:cNvCxnSpPr>
              <a:cxnSpLocks noChangeShapeType="1"/>
              <a:stCxn id="15" idx="3"/>
              <a:endCxn id="29" idx="1"/>
            </p:cNvCxnSpPr>
            <p:nvPr/>
          </p:nvCxnSpPr>
          <p:spPr bwMode="auto">
            <a:xfrm>
              <a:off x="1160" y="2120"/>
              <a:ext cx="568" cy="8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17"/>
            <p:cNvCxnSpPr>
              <a:cxnSpLocks noChangeShapeType="1"/>
              <a:endCxn id="28" idx="3"/>
            </p:cNvCxnSpPr>
            <p:nvPr/>
          </p:nvCxnSpPr>
          <p:spPr bwMode="auto">
            <a:xfrm flipH="1" flipV="1">
              <a:off x="2928" y="2976"/>
              <a:ext cx="541" cy="2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1440" y="244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" name="Text Box 19"/>
            <p:cNvSpPr txBox="1">
              <a:spLocks noChangeArrowheads="1"/>
            </p:cNvSpPr>
            <p:nvPr/>
          </p:nvSpPr>
          <p:spPr bwMode="auto">
            <a:xfrm>
              <a:off x="2928" y="249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H="1" flipV="1">
              <a:off x="2976" y="2976"/>
              <a:ext cx="52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9283700" y="3810715"/>
            <a:ext cx="1981200" cy="4619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Movie Deal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65110" y="4574236"/>
            <a:ext cx="1280160" cy="336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DealID</a:t>
            </a:r>
            <a:endParaRPr lang="en-US" u="sng" dirty="0"/>
          </a:p>
        </p:txBody>
      </p:sp>
      <p:cxnSp>
        <p:nvCxnSpPr>
          <p:cNvPr id="36" name="AutoShape 16"/>
          <p:cNvCxnSpPr>
            <a:cxnSpLocks noChangeShapeType="1"/>
            <a:stCxn id="35" idx="0"/>
          </p:cNvCxnSpPr>
          <p:nvPr/>
        </p:nvCxnSpPr>
        <p:spPr bwMode="auto">
          <a:xfrm flipV="1">
            <a:off x="8505190" y="4272678"/>
            <a:ext cx="854710" cy="30155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Oval 46"/>
          <p:cNvSpPr/>
          <p:nvPr/>
        </p:nvSpPr>
        <p:spPr>
          <a:xfrm>
            <a:off x="8686800" y="5070494"/>
            <a:ext cx="1696720" cy="336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NegName</a:t>
            </a:r>
            <a:endParaRPr lang="en-US" dirty="0"/>
          </a:p>
        </p:txBody>
      </p:sp>
      <p:cxnSp>
        <p:nvCxnSpPr>
          <p:cNvPr id="48" name="AutoShape 16"/>
          <p:cNvCxnSpPr>
            <a:cxnSpLocks noChangeShapeType="1"/>
            <a:stCxn id="47" idx="0"/>
          </p:cNvCxnSpPr>
          <p:nvPr/>
        </p:nvCxnSpPr>
        <p:spPr bwMode="auto">
          <a:xfrm flipH="1" flipV="1">
            <a:off x="9448800" y="4272678"/>
            <a:ext cx="86360" cy="7978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52"/>
          <p:cNvSpPr/>
          <p:nvPr/>
        </p:nvSpPr>
        <p:spPr>
          <a:xfrm>
            <a:off x="9733280" y="4788496"/>
            <a:ext cx="1696720" cy="336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Studio</a:t>
            </a:r>
            <a:endParaRPr lang="en-US" dirty="0"/>
          </a:p>
        </p:txBody>
      </p:sp>
      <p:cxnSp>
        <p:nvCxnSpPr>
          <p:cNvPr id="54" name="AutoShape 16"/>
          <p:cNvCxnSpPr>
            <a:cxnSpLocks noChangeShapeType="1"/>
            <a:stCxn id="53" idx="0"/>
          </p:cNvCxnSpPr>
          <p:nvPr/>
        </p:nvCxnSpPr>
        <p:spPr bwMode="auto">
          <a:xfrm flipV="1">
            <a:off x="10581640" y="4339223"/>
            <a:ext cx="0" cy="44927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Oval 55"/>
          <p:cNvSpPr/>
          <p:nvPr/>
        </p:nvSpPr>
        <p:spPr>
          <a:xfrm>
            <a:off x="10210800" y="3235406"/>
            <a:ext cx="1916747" cy="336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HeadWriter</a:t>
            </a:r>
            <a:endParaRPr lang="en-US" dirty="0"/>
          </a:p>
        </p:txBody>
      </p:sp>
      <p:cxnSp>
        <p:nvCxnSpPr>
          <p:cNvPr id="57" name="AutoShape 16"/>
          <p:cNvCxnSpPr>
            <a:cxnSpLocks noChangeShapeType="1"/>
            <a:stCxn id="56" idx="4"/>
          </p:cNvCxnSpPr>
          <p:nvPr/>
        </p:nvCxnSpPr>
        <p:spPr bwMode="auto">
          <a:xfrm flipH="1">
            <a:off x="10485120" y="3572390"/>
            <a:ext cx="684054" cy="3188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Oval 60"/>
          <p:cNvSpPr/>
          <p:nvPr/>
        </p:nvSpPr>
        <p:spPr>
          <a:xfrm>
            <a:off x="8458200" y="1564228"/>
            <a:ext cx="1696720" cy="336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PublD</a:t>
            </a:r>
            <a:endParaRPr lang="en-US" u="sng" dirty="0"/>
          </a:p>
        </p:txBody>
      </p:sp>
      <p:cxnSp>
        <p:nvCxnSpPr>
          <p:cNvPr id="62" name="AutoShape 16"/>
          <p:cNvCxnSpPr>
            <a:cxnSpLocks noChangeShapeType="1"/>
          </p:cNvCxnSpPr>
          <p:nvPr/>
        </p:nvCxnSpPr>
        <p:spPr bwMode="auto">
          <a:xfrm>
            <a:off x="9283700" y="1870486"/>
            <a:ext cx="833341" cy="2674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Oval 64"/>
          <p:cNvSpPr/>
          <p:nvPr/>
        </p:nvSpPr>
        <p:spPr>
          <a:xfrm>
            <a:off x="9752330" y="1147607"/>
            <a:ext cx="1696720" cy="336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PubName</a:t>
            </a:r>
            <a:endParaRPr lang="en-US" dirty="0"/>
          </a:p>
        </p:txBody>
      </p:sp>
      <p:cxnSp>
        <p:nvCxnSpPr>
          <p:cNvPr id="66" name="AutoShape 16"/>
          <p:cNvCxnSpPr>
            <a:cxnSpLocks noChangeShapeType="1"/>
            <a:stCxn id="65" idx="4"/>
            <a:endCxn id="16" idx="0"/>
          </p:cNvCxnSpPr>
          <p:nvPr/>
        </p:nvCxnSpPr>
        <p:spPr bwMode="auto">
          <a:xfrm flipH="1">
            <a:off x="10439400" y="1484591"/>
            <a:ext cx="161290" cy="65937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Oval 69"/>
          <p:cNvSpPr/>
          <p:nvPr/>
        </p:nvSpPr>
        <p:spPr>
          <a:xfrm>
            <a:off x="9984301" y="2784916"/>
            <a:ext cx="1696720" cy="336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71" name="AutoShape 16"/>
          <p:cNvCxnSpPr>
            <a:cxnSpLocks noChangeShapeType="1"/>
            <a:stCxn id="70" idx="0"/>
            <a:endCxn id="16" idx="2"/>
          </p:cNvCxnSpPr>
          <p:nvPr/>
        </p:nvCxnSpPr>
        <p:spPr bwMode="auto">
          <a:xfrm flipH="1" flipV="1">
            <a:off x="10439400" y="2605933"/>
            <a:ext cx="393261" cy="17898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Oval 72"/>
          <p:cNvSpPr/>
          <p:nvPr/>
        </p:nvSpPr>
        <p:spPr>
          <a:xfrm>
            <a:off x="1729581" y="2368816"/>
            <a:ext cx="1143598" cy="336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ISBN</a:t>
            </a:r>
            <a:endParaRPr lang="en-US" u="sng" dirty="0"/>
          </a:p>
        </p:txBody>
      </p:sp>
      <p:cxnSp>
        <p:nvCxnSpPr>
          <p:cNvPr id="74" name="AutoShape 16"/>
          <p:cNvCxnSpPr>
            <a:cxnSpLocks noChangeShapeType="1"/>
            <a:stCxn id="73" idx="0"/>
            <a:endCxn id="15" idx="1"/>
          </p:cNvCxnSpPr>
          <p:nvPr/>
        </p:nvCxnSpPr>
        <p:spPr bwMode="auto">
          <a:xfrm>
            <a:off x="2301380" y="2368816"/>
            <a:ext cx="1813420" cy="613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Oval 76"/>
          <p:cNvSpPr/>
          <p:nvPr/>
        </p:nvSpPr>
        <p:spPr>
          <a:xfrm>
            <a:off x="2192020" y="2847476"/>
            <a:ext cx="1056322" cy="336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cxnSp>
        <p:nvCxnSpPr>
          <p:cNvPr id="78" name="AutoShape 16"/>
          <p:cNvCxnSpPr>
            <a:cxnSpLocks noChangeShapeType="1"/>
            <a:stCxn id="77" idx="0"/>
            <a:endCxn id="15" idx="1"/>
          </p:cNvCxnSpPr>
          <p:nvPr/>
        </p:nvCxnSpPr>
        <p:spPr bwMode="auto">
          <a:xfrm flipV="1">
            <a:off x="2720181" y="2374952"/>
            <a:ext cx="1394619" cy="47252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Oval 83"/>
          <p:cNvSpPr/>
          <p:nvPr/>
        </p:nvSpPr>
        <p:spPr>
          <a:xfrm>
            <a:off x="3372070" y="3049805"/>
            <a:ext cx="1103238" cy="336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cxnSp>
        <p:nvCxnSpPr>
          <p:cNvPr id="85" name="AutoShape 16"/>
          <p:cNvCxnSpPr>
            <a:cxnSpLocks noChangeShapeType="1"/>
            <a:stCxn id="84" idx="0"/>
          </p:cNvCxnSpPr>
          <p:nvPr/>
        </p:nvCxnSpPr>
        <p:spPr bwMode="auto">
          <a:xfrm flipV="1">
            <a:off x="3923689" y="2588470"/>
            <a:ext cx="314080" cy="46133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Oval 89"/>
          <p:cNvSpPr/>
          <p:nvPr/>
        </p:nvSpPr>
        <p:spPr>
          <a:xfrm>
            <a:off x="4408391" y="3235406"/>
            <a:ext cx="1696720" cy="336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Available</a:t>
            </a:r>
            <a:endParaRPr lang="en-US" dirty="0"/>
          </a:p>
        </p:txBody>
      </p:sp>
      <p:cxnSp>
        <p:nvCxnSpPr>
          <p:cNvPr id="91" name="AutoShape 16"/>
          <p:cNvCxnSpPr>
            <a:cxnSpLocks noChangeShapeType="1"/>
            <a:stCxn id="90" idx="0"/>
          </p:cNvCxnSpPr>
          <p:nvPr/>
        </p:nvCxnSpPr>
        <p:spPr bwMode="auto">
          <a:xfrm flipH="1" flipV="1">
            <a:off x="5170391" y="2437590"/>
            <a:ext cx="86360" cy="7978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Oval 92"/>
          <p:cNvSpPr/>
          <p:nvPr/>
        </p:nvSpPr>
        <p:spPr>
          <a:xfrm>
            <a:off x="4790440" y="1122909"/>
            <a:ext cx="1696720" cy="336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</a:t>
            </a:r>
            <a:endParaRPr lang="en-US" dirty="0"/>
          </a:p>
        </p:txBody>
      </p:sp>
      <p:cxnSp>
        <p:nvCxnSpPr>
          <p:cNvPr id="94" name="AutoShape 16"/>
          <p:cNvCxnSpPr>
            <a:cxnSpLocks noChangeShapeType="1"/>
            <a:stCxn id="93" idx="3"/>
            <a:endCxn id="15" idx="0"/>
          </p:cNvCxnSpPr>
          <p:nvPr/>
        </p:nvCxnSpPr>
        <p:spPr bwMode="auto">
          <a:xfrm flipH="1">
            <a:off x="4876800" y="1410543"/>
            <a:ext cx="162119" cy="73342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Oval 97"/>
          <p:cNvSpPr/>
          <p:nvPr/>
        </p:nvSpPr>
        <p:spPr>
          <a:xfrm>
            <a:off x="5038919" y="4341067"/>
            <a:ext cx="2027670" cy="33698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AcceptDate</a:t>
            </a:r>
            <a:endParaRPr lang="en-US" dirty="0"/>
          </a:p>
        </p:txBody>
      </p:sp>
      <p:cxnSp>
        <p:nvCxnSpPr>
          <p:cNvPr id="99" name="AutoShape 16"/>
          <p:cNvCxnSpPr>
            <a:cxnSpLocks noChangeShapeType="1"/>
            <a:stCxn id="98" idx="0"/>
          </p:cNvCxnSpPr>
          <p:nvPr/>
        </p:nvCxnSpPr>
        <p:spPr bwMode="auto">
          <a:xfrm flipV="1">
            <a:off x="6052754" y="3972770"/>
            <a:ext cx="1013835" cy="36829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5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712339"/>
              </p:ext>
            </p:extLst>
          </p:nvPr>
        </p:nvGraphicFramePr>
        <p:xfrm>
          <a:off x="555945" y="1764621"/>
          <a:ext cx="6073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874">
                  <a:extLst>
                    <a:ext uri="{9D8B030D-6E8A-4147-A177-3AD203B41FA5}">
                      <a16:colId xmlns:a16="http://schemas.microsoft.com/office/drawing/2014/main" val="1244880500"/>
                    </a:ext>
                  </a:extLst>
                </a:gridCol>
                <a:gridCol w="972799">
                  <a:extLst>
                    <a:ext uri="{9D8B030D-6E8A-4147-A177-3AD203B41FA5}">
                      <a16:colId xmlns:a16="http://schemas.microsoft.com/office/drawing/2014/main" val="3321435574"/>
                    </a:ext>
                  </a:extLst>
                </a:gridCol>
                <a:gridCol w="681868">
                  <a:extLst>
                    <a:ext uri="{9D8B030D-6E8A-4147-A177-3AD203B41FA5}">
                      <a16:colId xmlns:a16="http://schemas.microsoft.com/office/drawing/2014/main" val="2937057009"/>
                    </a:ext>
                  </a:extLst>
                </a:gridCol>
                <a:gridCol w="890974">
                  <a:extLst>
                    <a:ext uri="{9D8B030D-6E8A-4147-A177-3AD203B41FA5}">
                      <a16:colId xmlns:a16="http://schemas.microsoft.com/office/drawing/2014/main" val="684321545"/>
                    </a:ext>
                  </a:extLst>
                </a:gridCol>
                <a:gridCol w="1448970">
                  <a:extLst>
                    <a:ext uri="{9D8B030D-6E8A-4147-A177-3AD203B41FA5}">
                      <a16:colId xmlns:a16="http://schemas.microsoft.com/office/drawing/2014/main" val="3614597833"/>
                    </a:ext>
                  </a:extLst>
                </a:gridCol>
                <a:gridCol w="1448970">
                  <a:extLst>
                    <a:ext uri="{9D8B030D-6E8A-4147-A177-3AD203B41FA5}">
                      <a16:colId xmlns:a16="http://schemas.microsoft.com/office/drawing/2014/main" val="2331695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ISBN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en-US" dirty="0" err="1" smtClean="0"/>
                        <a:t>PubID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57472"/>
                  </a:ext>
                </a:extLst>
              </a:tr>
            </a:tbl>
          </a:graphicData>
        </a:graphic>
      </p:graphicFrame>
      <p:graphicFrame>
        <p:nvGraphicFramePr>
          <p:cNvPr id="10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584317"/>
              </p:ext>
            </p:extLst>
          </p:nvPr>
        </p:nvGraphicFramePr>
        <p:xfrm>
          <a:off x="831280" y="5070494"/>
          <a:ext cx="84193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0">
                  <a:extLst>
                    <a:ext uri="{9D8B030D-6E8A-4147-A177-3AD203B41FA5}">
                      <a16:colId xmlns:a16="http://schemas.microsoft.com/office/drawing/2014/main" val="1244880500"/>
                    </a:ext>
                  </a:extLst>
                </a:gridCol>
                <a:gridCol w="1838960">
                  <a:extLst>
                    <a:ext uri="{9D8B030D-6E8A-4147-A177-3AD203B41FA5}">
                      <a16:colId xmlns:a16="http://schemas.microsoft.com/office/drawing/2014/main" val="3321435574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937057009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684321545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682496549"/>
                    </a:ext>
                  </a:extLst>
                </a:gridCol>
                <a:gridCol w="1346199">
                  <a:extLst>
                    <a:ext uri="{9D8B030D-6E8A-4147-A177-3AD203B41FA5}">
                      <a16:colId xmlns:a16="http://schemas.microsoft.com/office/drawing/2014/main" val="2519136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Deal_ID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Negotiator</a:t>
                      </a:r>
                      <a:r>
                        <a:rPr lang="en-US" baseline="0" dirty="0" err="1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StudioName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HeadScreenWriter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*ISBN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AcceptDate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957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04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103098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Look at an ER Diagram and represent  each of the 1 to 1 relationships and 1 to Many relationship in the relational model.</a:t>
            </a:r>
          </a:p>
          <a:p>
            <a:pPr lvl="1"/>
            <a:r>
              <a:rPr lang="en-US" dirty="0" smtClean="0"/>
              <a:t>Identify how the foreign keys indicate the relationship between tuples within tables in the relational model.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A1C459FD-8AB4-4238-A669-B6D635CA5E26}" type="datetime1">
              <a:rPr lang="en-US"/>
              <a:pPr>
                <a:defRPr/>
              </a:pPr>
              <a:t>5/31/2018</a:t>
            </a:fld>
            <a:endParaRPr lang="en-US"/>
          </a:p>
        </p:txBody>
      </p:sp>
      <p:sp>
        <p:nvSpPr>
          <p:cNvPr id="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6F3F8CDD-ECE9-4DDA-9B22-76310D2047C6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7460" y="-73030"/>
            <a:ext cx="10190480" cy="1087120"/>
          </a:xfrm>
        </p:spPr>
        <p:txBody>
          <a:bodyPr/>
          <a:lstStyle/>
          <a:p>
            <a:pPr>
              <a:defRPr/>
            </a:pPr>
            <a:r>
              <a:rPr lang="en-US" dirty="0"/>
              <a:t>Representing Relationships Using </a:t>
            </a:r>
            <a:r>
              <a:rPr lang="en-US" dirty="0" smtClean="0"/>
              <a:t>ONLY Tables</a:t>
            </a:r>
            <a:endParaRPr lang="en-US" dirty="0"/>
          </a:p>
        </p:txBody>
      </p:sp>
      <p:sp>
        <p:nvSpPr>
          <p:cNvPr id="52230" name="Text Box 156"/>
          <p:cNvSpPr txBox="1">
            <a:spLocks noChangeArrowheads="1"/>
          </p:cNvSpPr>
          <p:nvPr/>
        </p:nvSpPr>
        <p:spPr bwMode="auto">
          <a:xfrm>
            <a:off x="1267460" y="744643"/>
            <a:ext cx="95046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Suppose you have the following 2 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ENTITIES from your ER diagram, now mapped to relational database as the tables</a:t>
            </a:r>
            <a:r>
              <a:rPr lang="en-US" altLang="en-US" sz="2400" dirty="0">
                <a:latin typeface="Times New Roman" panose="02020603050405020304" pitchFamily="18" charset="0"/>
              </a:rPr>
              <a:t>: </a:t>
            </a:r>
            <a:r>
              <a:rPr lang="en-US" altLang="en-US" sz="2400" i="1" dirty="0">
                <a:latin typeface="Times New Roman" panose="02020603050405020304" pitchFamily="18" charset="0"/>
              </a:rPr>
              <a:t>Professor</a:t>
            </a:r>
            <a:r>
              <a:rPr lang="en-US" altLang="en-US" sz="2400" dirty="0">
                <a:latin typeface="Times New Roman" panose="02020603050405020304" pitchFamily="18" charset="0"/>
              </a:rPr>
              <a:t> and </a:t>
            </a:r>
            <a:r>
              <a:rPr lang="en-US" altLang="en-US" sz="2400" i="1" dirty="0">
                <a:latin typeface="Times New Roman" panose="02020603050405020304" pitchFamily="18" charset="0"/>
              </a:rPr>
              <a:t>Department</a:t>
            </a:r>
            <a:r>
              <a:rPr lang="en-US" altLang="en-US" sz="2400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6066" name="Group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35651"/>
              </p:ext>
            </p:extLst>
          </p:nvPr>
        </p:nvGraphicFramePr>
        <p:xfrm>
          <a:off x="472440" y="2200906"/>
          <a:ext cx="5715000" cy="2673357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EmpID</a:t>
                      </a:r>
                      <a:endParaRPr kumimoji="0" lang="en-US" sz="20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Office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Laura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Reid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ST238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86905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Doug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Vancise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MC 421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83355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Michael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Atkinson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SSC 44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83456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Stuart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Rankin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MC 101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87678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Jamie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Andrews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MC 343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86789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Irving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Robinson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MC 102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86733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094" name="Group 2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49916"/>
              </p:ext>
            </p:extLst>
          </p:nvPr>
        </p:nvGraphicFramePr>
        <p:xfrm>
          <a:off x="6362700" y="4998720"/>
          <a:ext cx="5646420" cy="146367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908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1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DeptID</a:t>
                      </a:r>
                      <a:endParaRPr kumimoji="0" lang="en-US" sz="20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DeptName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Building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Math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Middlesex College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Computer Science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Middlesex College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Psychology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Social Science Centre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67371" y="1817161"/>
            <a:ext cx="2209800" cy="3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PROFESSOR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62700" y="4614975"/>
            <a:ext cx="2209800" cy="3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DEPARTMENT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90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881" y="-124273"/>
            <a:ext cx="10364945" cy="1478570"/>
          </a:xfrm>
        </p:spPr>
        <p:txBody>
          <a:bodyPr/>
          <a:lstStyle/>
          <a:p>
            <a:r>
              <a:rPr lang="en-US" dirty="0" smtClean="0"/>
              <a:t>REPRESENTING 1 to Many Relationships in Relational Database Model</a:t>
            </a:r>
            <a:endParaRPr lang="en-US" dirty="0"/>
          </a:p>
        </p:txBody>
      </p:sp>
      <p:sp>
        <p:nvSpPr>
          <p:cNvPr id="53255" name="Rectangle 28"/>
          <p:cNvSpPr>
            <a:spLocks noGrp="1" noChangeArrowheads="1"/>
          </p:cNvSpPr>
          <p:nvPr>
            <p:ph idx="1"/>
          </p:nvPr>
        </p:nvSpPr>
        <p:spPr>
          <a:xfrm>
            <a:off x="1141411" y="3195098"/>
            <a:ext cx="9905999" cy="3541714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solidFill>
                  <a:schemeClr val="tx2"/>
                </a:solidFill>
              </a:rPr>
              <a:t>QUESTION: How could you model this relationship using only tables (rows or columns</a:t>
            </a:r>
            <a:r>
              <a:rPr lang="en-US" altLang="en-US" sz="2800" b="1" dirty="0" smtClean="0">
                <a:solidFill>
                  <a:schemeClr val="tx2"/>
                </a:solidFill>
              </a:rPr>
              <a:t>)?</a:t>
            </a:r>
            <a:endParaRPr lang="en-US" altLang="en-US" sz="2800" b="1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The </a:t>
            </a:r>
            <a:r>
              <a:rPr lang="en-US" altLang="en-US" sz="2000" b="1" dirty="0" smtClean="0"/>
              <a:t>rules </a:t>
            </a:r>
            <a:r>
              <a:rPr lang="en-US" altLang="en-US" sz="2000" b="1" dirty="0"/>
              <a:t>are: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	1.  YOU CAN ADD AS MANY NEW COLUMNS AND ROWS AS YOU WANT TO THE EXISTING TABLES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2. </a:t>
            </a:r>
            <a:r>
              <a:rPr lang="en-US" altLang="en-US" sz="2000" b="1" dirty="0"/>
              <a:t>AND IF YOU NEED A NEW TABLE YOU CAN ADD THAT ALSO,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	3. BUT THAT IS ALL YOU CAN ADD </a:t>
            </a:r>
            <a:r>
              <a:rPr lang="en-US" altLang="en-US" sz="2000" b="1" dirty="0">
                <a:sym typeface="Wingdings" panose="05000000000000000000" pitchFamily="2" charset="2"/>
              </a:rPr>
              <a:t>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olidFill>
                  <a:schemeClr val="accent2"/>
                </a:solidFill>
              </a:rPr>
              <a:t>COLUMNS, ROWS and TABLES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7656F304-866F-4CAA-B117-BC628F71508B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7CCEE72F-E545-4CB8-8477-19A45B7B8C46}" type="datetime1">
              <a:rPr lang="en-US"/>
              <a:pPr>
                <a:defRPr/>
              </a:pPr>
              <a:t>5/31/2018</a:t>
            </a:fld>
            <a:endParaRPr lang="en-US"/>
          </a:p>
        </p:txBody>
      </p:sp>
      <p:sp>
        <p:nvSpPr>
          <p:cNvPr id="53253" name="Text Box 7"/>
          <p:cNvSpPr txBox="1">
            <a:spLocks noChangeArrowheads="1"/>
          </p:cNvSpPr>
          <p:nvPr/>
        </p:nvSpPr>
        <p:spPr bwMode="auto">
          <a:xfrm>
            <a:off x="6096000" y="31242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254" name="Text Box 26"/>
          <p:cNvSpPr txBox="1">
            <a:spLocks noChangeArrowheads="1"/>
          </p:cNvSpPr>
          <p:nvPr/>
        </p:nvSpPr>
        <p:spPr bwMode="auto">
          <a:xfrm>
            <a:off x="1217454" y="1427967"/>
            <a:ext cx="754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We want to show the following relationship as a table:</a:t>
            </a:r>
          </a:p>
        </p:txBody>
      </p:sp>
      <p:sp>
        <p:nvSpPr>
          <p:cNvPr id="50184" name="Text Box 29"/>
          <p:cNvSpPr txBox="1">
            <a:spLocks noChangeArrowheads="1"/>
          </p:cNvSpPr>
          <p:nvPr/>
        </p:nvSpPr>
        <p:spPr bwMode="auto">
          <a:xfrm>
            <a:off x="1217454" y="2352433"/>
            <a:ext cx="1524000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400">
                <a:latin typeface="Times New Roman" panose="02020603050405020304" pitchFamily="18" charset="0"/>
              </a:rPr>
              <a:t>Professor</a:t>
            </a:r>
          </a:p>
        </p:txBody>
      </p:sp>
      <p:sp>
        <p:nvSpPr>
          <p:cNvPr id="50185" name="Text Box 30"/>
          <p:cNvSpPr txBox="1">
            <a:spLocks noChangeArrowheads="1"/>
          </p:cNvSpPr>
          <p:nvPr/>
        </p:nvSpPr>
        <p:spPr bwMode="auto">
          <a:xfrm>
            <a:off x="6399054" y="2352433"/>
            <a:ext cx="1981200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400">
                <a:latin typeface="Times New Roman" panose="02020603050405020304" pitchFamily="18" charset="0"/>
              </a:rPr>
              <a:t>Department</a:t>
            </a:r>
          </a:p>
        </p:txBody>
      </p:sp>
      <p:sp>
        <p:nvSpPr>
          <p:cNvPr id="50191" name="AutoShape 32"/>
          <p:cNvSpPr>
            <a:spLocks noChangeArrowheads="1"/>
          </p:cNvSpPr>
          <p:nvPr/>
        </p:nvSpPr>
        <p:spPr bwMode="auto">
          <a:xfrm>
            <a:off x="3503454" y="1971432"/>
            <a:ext cx="1905000" cy="1219200"/>
          </a:xfrm>
          <a:prstGeom prst="diamond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</a:rPr>
              <a:t>Works for</a:t>
            </a:r>
          </a:p>
        </p:txBody>
      </p:sp>
      <p:cxnSp>
        <p:nvCxnSpPr>
          <p:cNvPr id="53265" name="AutoShape 34"/>
          <p:cNvCxnSpPr>
            <a:cxnSpLocks noChangeShapeType="1"/>
          </p:cNvCxnSpPr>
          <p:nvPr/>
        </p:nvCxnSpPr>
        <p:spPr bwMode="auto">
          <a:xfrm flipV="1">
            <a:off x="2741454" y="2581032"/>
            <a:ext cx="762000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6" name="AutoShape 35"/>
          <p:cNvCxnSpPr>
            <a:cxnSpLocks noChangeShapeType="1"/>
          </p:cNvCxnSpPr>
          <p:nvPr/>
        </p:nvCxnSpPr>
        <p:spPr bwMode="auto">
          <a:xfrm>
            <a:off x="5422742" y="2581032"/>
            <a:ext cx="963612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7" name="Text Box 36"/>
          <p:cNvSpPr txBox="1">
            <a:spLocks noChangeArrowheads="1"/>
          </p:cNvSpPr>
          <p:nvPr/>
        </p:nvSpPr>
        <p:spPr bwMode="auto">
          <a:xfrm>
            <a:off x="2817654" y="220003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53268" name="Text Box 37"/>
          <p:cNvSpPr txBox="1">
            <a:spLocks noChangeArrowheads="1"/>
          </p:cNvSpPr>
          <p:nvPr/>
        </p:nvSpPr>
        <p:spPr bwMode="auto">
          <a:xfrm>
            <a:off x="5484654" y="220003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893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Group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65863"/>
              </p:ext>
            </p:extLst>
          </p:nvPr>
        </p:nvGraphicFramePr>
        <p:xfrm>
          <a:off x="513080" y="1986909"/>
          <a:ext cx="5715000" cy="2673357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EmpID</a:t>
                      </a:r>
                      <a:endParaRPr kumimoji="0" lang="en-US" sz="20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Office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Laura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Reid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ST238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86905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Doug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Vancise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MC 421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83355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Michael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Atkinson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SSC 44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83456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Stuart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Rankin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MC 101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87678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Jamie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Andrews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MC 343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86789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Irving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Robinson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MC 102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86733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Group 2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596303"/>
              </p:ext>
            </p:extLst>
          </p:nvPr>
        </p:nvGraphicFramePr>
        <p:xfrm>
          <a:off x="6228080" y="5151436"/>
          <a:ext cx="5646420" cy="146367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908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1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DeptID</a:t>
                      </a:r>
                      <a:endParaRPr kumimoji="0" lang="en-US" sz="20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DeptName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Building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Math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Middlesex College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Computer Science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Middlesex College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Psychology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Social Science Centre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8011" y="1664336"/>
            <a:ext cx="2209800" cy="3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PROFESSOR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29020" y="4839500"/>
            <a:ext cx="2209800" cy="3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DEPARTMENT</a:t>
            </a:r>
            <a:endParaRPr lang="en-US" b="1" dirty="0"/>
          </a:p>
        </p:txBody>
      </p: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531811" y="418142"/>
            <a:ext cx="1524000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400">
                <a:latin typeface="Times New Roman" panose="02020603050405020304" pitchFamily="18" charset="0"/>
              </a:rPr>
              <a:t>Professor</a:t>
            </a: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5713411" y="418142"/>
            <a:ext cx="1981200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400">
                <a:latin typeface="Times New Roman" panose="02020603050405020304" pitchFamily="18" charset="0"/>
              </a:rPr>
              <a:t>Department</a:t>
            </a:r>
          </a:p>
        </p:txBody>
      </p:sp>
      <p:sp>
        <p:nvSpPr>
          <p:cNvPr id="12" name="AutoShape 32"/>
          <p:cNvSpPr>
            <a:spLocks noChangeArrowheads="1"/>
          </p:cNvSpPr>
          <p:nvPr/>
        </p:nvSpPr>
        <p:spPr bwMode="auto">
          <a:xfrm>
            <a:off x="2817811" y="37141"/>
            <a:ext cx="1905000" cy="1219200"/>
          </a:xfrm>
          <a:prstGeom prst="diamond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</a:rPr>
              <a:t>Works for</a:t>
            </a:r>
          </a:p>
        </p:txBody>
      </p:sp>
      <p:cxnSp>
        <p:nvCxnSpPr>
          <p:cNvPr id="13" name="AutoShape 34"/>
          <p:cNvCxnSpPr>
            <a:cxnSpLocks noChangeShapeType="1"/>
          </p:cNvCxnSpPr>
          <p:nvPr/>
        </p:nvCxnSpPr>
        <p:spPr bwMode="auto">
          <a:xfrm flipV="1">
            <a:off x="2055811" y="646741"/>
            <a:ext cx="762000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35"/>
          <p:cNvCxnSpPr>
            <a:cxnSpLocks noChangeShapeType="1"/>
          </p:cNvCxnSpPr>
          <p:nvPr/>
        </p:nvCxnSpPr>
        <p:spPr bwMode="auto">
          <a:xfrm>
            <a:off x="4737099" y="646741"/>
            <a:ext cx="963612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2132011" y="265741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4799011" y="265741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07311" y="21901"/>
            <a:ext cx="4498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say that Laura, Doug and Jamie all work for the Computer Science Department. Stuart and Irving work for the Math Department. Michael works for the Psychology Department</a:t>
            </a:r>
          </a:p>
          <a:p>
            <a:endParaRPr lang="en-US" dirty="0"/>
          </a:p>
          <a:p>
            <a:r>
              <a:rPr lang="en-US" dirty="0" smtClean="0"/>
              <a:t>QUESTION: HOW CAN WE REPRESENT THIS IN OUR TABLES?</a:t>
            </a:r>
            <a:endParaRPr lang="en-US" dirty="0"/>
          </a:p>
        </p:txBody>
      </p:sp>
      <p:graphicFrame>
        <p:nvGraphicFramePr>
          <p:cNvPr id="18" name="Group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998601"/>
              </p:ext>
            </p:extLst>
          </p:nvPr>
        </p:nvGraphicFramePr>
        <p:xfrm>
          <a:off x="513080" y="1987150"/>
          <a:ext cx="8175309" cy="2673357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67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4165512407"/>
                    </a:ext>
                  </a:extLst>
                </a:gridCol>
              </a:tblGrid>
              <a:tr h="479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EmpID</a:t>
                      </a:r>
                      <a:endParaRPr kumimoji="0" lang="en-US" sz="20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Office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DeptID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Laura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Reid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ST238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86905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Doug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Vancise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MC 421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83355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Michael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Atkinson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SSC 44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83456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Stuart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Rankin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MC 101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87678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Jamie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Andrews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MC 343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86789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Irving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Robinson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MC 102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86733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55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Group 254"/>
          <p:cNvGraphicFramePr>
            <a:graphicFrameLocks noGrp="1"/>
          </p:cNvGraphicFramePr>
          <p:nvPr/>
        </p:nvGraphicFramePr>
        <p:xfrm>
          <a:off x="6228080" y="5151436"/>
          <a:ext cx="5646420" cy="146367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908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1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DeptID</a:t>
                      </a:r>
                      <a:endParaRPr kumimoji="0" lang="en-US" sz="20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DeptName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Building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Math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Middlesex College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Computer Science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Middlesex College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Psychology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Social Science Centre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8011" y="1664336"/>
            <a:ext cx="2209800" cy="3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PROFESSOR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29020" y="4839500"/>
            <a:ext cx="2209800" cy="3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DEPARTMENT</a:t>
            </a:r>
            <a:endParaRPr lang="en-US" b="1" dirty="0"/>
          </a:p>
        </p:txBody>
      </p: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531811" y="418142"/>
            <a:ext cx="1524000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400">
                <a:latin typeface="Times New Roman" panose="02020603050405020304" pitchFamily="18" charset="0"/>
              </a:rPr>
              <a:t>Professor</a:t>
            </a: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5713411" y="418142"/>
            <a:ext cx="1981200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400">
                <a:latin typeface="Times New Roman" panose="02020603050405020304" pitchFamily="18" charset="0"/>
              </a:rPr>
              <a:t>Department</a:t>
            </a:r>
          </a:p>
        </p:txBody>
      </p:sp>
      <p:sp>
        <p:nvSpPr>
          <p:cNvPr id="12" name="AutoShape 32"/>
          <p:cNvSpPr>
            <a:spLocks noChangeArrowheads="1"/>
          </p:cNvSpPr>
          <p:nvPr/>
        </p:nvSpPr>
        <p:spPr bwMode="auto">
          <a:xfrm>
            <a:off x="2817811" y="37141"/>
            <a:ext cx="1905000" cy="1219200"/>
          </a:xfrm>
          <a:prstGeom prst="diamond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</a:rPr>
              <a:t>Works for</a:t>
            </a:r>
          </a:p>
        </p:txBody>
      </p:sp>
      <p:cxnSp>
        <p:nvCxnSpPr>
          <p:cNvPr id="13" name="AutoShape 34"/>
          <p:cNvCxnSpPr>
            <a:cxnSpLocks noChangeShapeType="1"/>
          </p:cNvCxnSpPr>
          <p:nvPr/>
        </p:nvCxnSpPr>
        <p:spPr bwMode="auto">
          <a:xfrm flipV="1">
            <a:off x="2055811" y="646741"/>
            <a:ext cx="762000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35"/>
          <p:cNvCxnSpPr>
            <a:cxnSpLocks noChangeShapeType="1"/>
          </p:cNvCxnSpPr>
          <p:nvPr/>
        </p:nvCxnSpPr>
        <p:spPr bwMode="auto">
          <a:xfrm>
            <a:off x="4737099" y="646741"/>
            <a:ext cx="963612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2132011" y="265741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4799011" y="265741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07311" y="21901"/>
            <a:ext cx="4498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we add attributes to the relationship? How do we show that?</a:t>
            </a:r>
            <a:endParaRPr lang="en-US" dirty="0"/>
          </a:p>
        </p:txBody>
      </p:sp>
      <p:graphicFrame>
        <p:nvGraphicFramePr>
          <p:cNvPr id="18" name="Group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28375"/>
              </p:ext>
            </p:extLst>
          </p:nvPr>
        </p:nvGraphicFramePr>
        <p:xfrm>
          <a:off x="649444" y="2048081"/>
          <a:ext cx="8175309" cy="2673357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67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4165512407"/>
                    </a:ext>
                  </a:extLst>
                </a:gridCol>
              </a:tblGrid>
              <a:tr h="479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EmpID</a:t>
                      </a:r>
                      <a:endParaRPr kumimoji="0" lang="en-US" sz="20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Office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DeptID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Laura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Reid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ST238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86905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Doug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Vancise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MC 421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83355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Michael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Atkinson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SSC 44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83456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Stuart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Rankin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MC 101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87678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Jamie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Andrews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MC 343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86789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Irving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Robinson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MC 102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86733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4429759" y="1256341"/>
            <a:ext cx="1270951" cy="56229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Hours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059302" y="1235062"/>
            <a:ext cx="1598298" cy="56229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StartDate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AutoShape 34"/>
          <p:cNvCxnSpPr>
            <a:cxnSpLocks noChangeShapeType="1"/>
            <a:stCxn id="19" idx="0"/>
          </p:cNvCxnSpPr>
          <p:nvPr/>
        </p:nvCxnSpPr>
        <p:spPr bwMode="auto">
          <a:xfrm flipV="1">
            <a:off x="2858451" y="722941"/>
            <a:ext cx="187960" cy="51212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34"/>
          <p:cNvCxnSpPr>
            <a:cxnSpLocks noChangeShapeType="1"/>
            <a:stCxn id="2" idx="1"/>
          </p:cNvCxnSpPr>
          <p:nvPr/>
        </p:nvCxnSpPr>
        <p:spPr bwMode="auto">
          <a:xfrm flipH="1" flipV="1">
            <a:off x="4261065" y="972651"/>
            <a:ext cx="354820" cy="366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8" name="Group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90531"/>
              </p:ext>
            </p:extLst>
          </p:nvPr>
        </p:nvGraphicFramePr>
        <p:xfrm>
          <a:off x="635156" y="2026802"/>
          <a:ext cx="10124284" cy="2673357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386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4165512407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38316538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014880149"/>
                    </a:ext>
                  </a:extLst>
                </a:gridCol>
              </a:tblGrid>
              <a:tr h="479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EmpID</a:t>
                      </a:r>
                      <a:endParaRPr kumimoji="0" lang="en-US" sz="20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Office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Ext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DeptID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Hours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StartDate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Laura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Reid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ST238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86905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04/28/97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Doug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Vancise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MC 421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83355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04/30/76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Michael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Atkinson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SSC 44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83456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02/21/89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Stuart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Rankin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MC 101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87678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40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02/19/78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Jamie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Andrews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MC 343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86789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01/01/93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Irving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Robinson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MC 102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86733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20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01/01/68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47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FDC0BB51-733A-4BB9-81BA-2FCD5FCF78FA}" type="datetime1">
              <a:rPr lang="en-US"/>
              <a:pPr>
                <a:defRPr/>
              </a:pPr>
              <a:t>5/31/2018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39CBA300-0E7D-46B4-9EDD-3BFD063A9196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1625600" y="330200"/>
            <a:ext cx="864616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QUESTION: What is the primary key of table PROFESSOR? ___________, foreign key(s) ___________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What is the primary key of table DEPARTMENT? _______, foreign keys(s) ________________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360" y="524222"/>
            <a:ext cx="215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EmpID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41360" y="1885662"/>
            <a:ext cx="215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DeptID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20360" y="524222"/>
            <a:ext cx="215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DeptID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94760" y="2226330"/>
            <a:ext cx="215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None...YET!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9892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561" y="-89335"/>
            <a:ext cx="9905998" cy="1478570"/>
          </a:xfrm>
        </p:spPr>
        <p:txBody>
          <a:bodyPr/>
          <a:lstStyle/>
          <a:p>
            <a:r>
              <a:rPr lang="en-US" dirty="0" smtClean="0"/>
              <a:t>REPRESENTING 1 </a:t>
            </a:r>
            <a:r>
              <a:rPr lang="en-US" dirty="0"/>
              <a:t>to </a:t>
            </a:r>
            <a:r>
              <a:rPr lang="en-US" dirty="0" smtClean="0"/>
              <a:t>1 </a:t>
            </a:r>
            <a:r>
              <a:rPr lang="en-US" dirty="0"/>
              <a:t>Relationships in Relational Database Model</a:t>
            </a: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5CF42895-952B-482D-A5E1-4B5A1B91DB1F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23EE4434-FEA5-427F-9F4E-0D01AE63A4DC}" type="datetime1">
              <a:rPr lang="en-US"/>
              <a:pPr>
                <a:defRPr/>
              </a:pPr>
              <a:t>5/31/2018</a:t>
            </a:fld>
            <a:endParaRPr lang="en-US"/>
          </a:p>
        </p:txBody>
      </p:sp>
      <p:sp>
        <p:nvSpPr>
          <p:cNvPr id="55301" name="Text Box 2"/>
          <p:cNvSpPr txBox="1">
            <a:spLocks noChangeArrowheads="1"/>
          </p:cNvSpPr>
          <p:nvPr/>
        </p:nvSpPr>
        <p:spPr bwMode="auto">
          <a:xfrm>
            <a:off x="1305561" y="1234612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We want to show the following additional relationship:</a:t>
            </a:r>
          </a:p>
        </p:txBody>
      </p:sp>
      <p:grpSp>
        <p:nvGrpSpPr>
          <p:cNvPr id="55302" name="Group 3"/>
          <p:cNvGrpSpPr>
            <a:grpSpLocks/>
          </p:cNvGrpSpPr>
          <p:nvPr/>
        </p:nvGrpSpPr>
        <p:grpSpPr bwMode="auto">
          <a:xfrm>
            <a:off x="2082800" y="2077720"/>
            <a:ext cx="7315200" cy="2590800"/>
            <a:chOff x="192" y="1728"/>
            <a:chExt cx="4608" cy="1632"/>
          </a:xfrm>
        </p:grpSpPr>
        <p:sp>
          <p:nvSpPr>
            <p:cNvPr id="55304" name="Text Box 4"/>
            <p:cNvSpPr txBox="1">
              <a:spLocks noChangeArrowheads="1"/>
            </p:cNvSpPr>
            <p:nvPr/>
          </p:nvSpPr>
          <p:spPr bwMode="auto">
            <a:xfrm>
              <a:off x="192" y="1968"/>
              <a:ext cx="960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Professor</a:t>
              </a:r>
            </a:p>
          </p:txBody>
        </p:sp>
        <p:sp>
          <p:nvSpPr>
            <p:cNvPr id="55305" name="Text Box 5"/>
            <p:cNvSpPr txBox="1">
              <a:spLocks noChangeArrowheads="1"/>
            </p:cNvSpPr>
            <p:nvPr/>
          </p:nvSpPr>
          <p:spPr bwMode="auto">
            <a:xfrm>
              <a:off x="3552" y="1968"/>
              <a:ext cx="1248" cy="29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Department</a:t>
              </a:r>
            </a:p>
          </p:txBody>
        </p:sp>
        <p:grpSp>
          <p:nvGrpSpPr>
            <p:cNvPr id="55306" name="Group 6"/>
            <p:cNvGrpSpPr>
              <a:grpSpLocks/>
            </p:cNvGrpSpPr>
            <p:nvPr/>
          </p:nvGrpSpPr>
          <p:grpSpPr bwMode="auto">
            <a:xfrm>
              <a:off x="1728" y="1728"/>
              <a:ext cx="1200" cy="768"/>
              <a:chOff x="1776" y="2544"/>
              <a:chExt cx="1200" cy="768"/>
            </a:xfrm>
          </p:grpSpPr>
          <p:sp>
            <p:nvSpPr>
              <p:cNvPr id="55319" name="AutoShape 7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200" cy="768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20" name="Text Box 8"/>
              <p:cNvSpPr txBox="1">
                <a:spLocks noChangeArrowheads="1"/>
              </p:cNvSpPr>
              <p:nvPr/>
            </p:nvSpPr>
            <p:spPr bwMode="auto">
              <a:xfrm>
                <a:off x="1776" y="2784"/>
                <a:ext cx="11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WorksFor</a:t>
                </a:r>
              </a:p>
            </p:txBody>
          </p:sp>
        </p:grpSp>
        <p:cxnSp>
          <p:nvCxnSpPr>
            <p:cNvPr id="55307" name="AutoShape 9"/>
            <p:cNvCxnSpPr>
              <a:cxnSpLocks noChangeShapeType="1"/>
              <a:stCxn id="55304" idx="3"/>
              <a:endCxn id="55320" idx="1"/>
            </p:cNvCxnSpPr>
            <p:nvPr/>
          </p:nvCxnSpPr>
          <p:spPr bwMode="auto">
            <a:xfrm flipV="1">
              <a:off x="1160" y="2112"/>
              <a:ext cx="568" cy="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08" name="Text Box 10"/>
            <p:cNvSpPr txBox="1">
              <a:spLocks noChangeArrowheads="1"/>
            </p:cNvSpPr>
            <p:nvPr/>
          </p:nvSpPr>
          <p:spPr bwMode="auto">
            <a:xfrm>
              <a:off x="1296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55309" name="Text Box 11"/>
            <p:cNvSpPr txBox="1">
              <a:spLocks noChangeArrowheads="1"/>
            </p:cNvSpPr>
            <p:nvPr/>
          </p:nvSpPr>
          <p:spPr bwMode="auto">
            <a:xfrm>
              <a:off x="2976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55310" name="AutoShape 12"/>
            <p:cNvCxnSpPr>
              <a:cxnSpLocks noChangeShapeType="1"/>
              <a:stCxn id="55320" idx="3"/>
              <a:endCxn id="55305" idx="1"/>
            </p:cNvCxnSpPr>
            <p:nvPr/>
          </p:nvCxnSpPr>
          <p:spPr bwMode="auto">
            <a:xfrm>
              <a:off x="2880" y="2112"/>
              <a:ext cx="664" cy="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5311" name="Group 13"/>
            <p:cNvGrpSpPr>
              <a:grpSpLocks/>
            </p:cNvGrpSpPr>
            <p:nvPr/>
          </p:nvGrpSpPr>
          <p:grpSpPr bwMode="auto">
            <a:xfrm>
              <a:off x="1728" y="2592"/>
              <a:ext cx="1200" cy="768"/>
              <a:chOff x="1776" y="2544"/>
              <a:chExt cx="1200" cy="768"/>
            </a:xfrm>
          </p:grpSpPr>
          <p:sp>
            <p:nvSpPr>
              <p:cNvPr id="55317" name="AutoShape 14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200" cy="768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18" name="Text Box 15"/>
              <p:cNvSpPr txBox="1">
                <a:spLocks noChangeArrowheads="1"/>
              </p:cNvSpPr>
              <p:nvPr/>
            </p:nvSpPr>
            <p:spPr bwMode="auto">
              <a:xfrm>
                <a:off x="1776" y="2784"/>
                <a:ext cx="11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Chairs</a:t>
                </a:r>
              </a:p>
            </p:txBody>
          </p:sp>
        </p:grpSp>
        <p:cxnSp>
          <p:nvCxnSpPr>
            <p:cNvPr id="55312" name="AutoShape 16"/>
            <p:cNvCxnSpPr>
              <a:cxnSpLocks noChangeShapeType="1"/>
              <a:stCxn id="55304" idx="3"/>
              <a:endCxn id="55318" idx="1"/>
            </p:cNvCxnSpPr>
            <p:nvPr/>
          </p:nvCxnSpPr>
          <p:spPr bwMode="auto">
            <a:xfrm>
              <a:off x="1160" y="2120"/>
              <a:ext cx="568" cy="8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13" name="AutoShape 17"/>
            <p:cNvCxnSpPr>
              <a:cxnSpLocks noChangeShapeType="1"/>
              <a:stCxn id="55305" idx="1"/>
              <a:endCxn id="55317" idx="3"/>
            </p:cNvCxnSpPr>
            <p:nvPr/>
          </p:nvCxnSpPr>
          <p:spPr bwMode="auto">
            <a:xfrm flipH="1">
              <a:off x="2937" y="2120"/>
              <a:ext cx="607" cy="8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14" name="Text Box 18"/>
            <p:cNvSpPr txBox="1">
              <a:spLocks noChangeArrowheads="1"/>
            </p:cNvSpPr>
            <p:nvPr/>
          </p:nvSpPr>
          <p:spPr bwMode="auto">
            <a:xfrm>
              <a:off x="1440" y="244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315" name="Text Box 19"/>
            <p:cNvSpPr txBox="1">
              <a:spLocks noChangeArrowheads="1"/>
            </p:cNvSpPr>
            <p:nvPr/>
          </p:nvSpPr>
          <p:spPr bwMode="auto">
            <a:xfrm>
              <a:off x="2928" y="249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 flipH="1">
              <a:off x="2976" y="2208"/>
              <a:ext cx="528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03" name="Rectangle 21"/>
          <p:cNvSpPr>
            <a:spLocks noChangeArrowheads="1"/>
          </p:cNvSpPr>
          <p:nvPr/>
        </p:nvSpPr>
        <p:spPr bwMode="auto">
          <a:xfrm>
            <a:off x="1524000" y="4940299"/>
            <a:ext cx="845312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QUESTION: How could you model the </a:t>
            </a:r>
            <a:r>
              <a:rPr lang="en-US" altLang="en-US" sz="2400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CHAIRS</a:t>
            </a:r>
            <a:r>
              <a:rPr lang="en-US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relationship using only tables (rows or columns</a:t>
            </a:r>
            <a:r>
              <a:rPr lang="en-US" alt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)?</a:t>
            </a:r>
            <a:endParaRPr lang="en-US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66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Group 2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746475"/>
              </p:ext>
            </p:extLst>
          </p:nvPr>
        </p:nvGraphicFramePr>
        <p:xfrm>
          <a:off x="2303780" y="5151436"/>
          <a:ext cx="5646420" cy="146367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908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1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DeptID</a:t>
                      </a:r>
                      <a:endParaRPr kumimoji="0" lang="en-US" sz="20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DeptName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Building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Math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Middlesex College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Computer Science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Middlesex College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Psychology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Social Science Centre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8011" y="1664336"/>
            <a:ext cx="2209800" cy="3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PROFESSOR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04720" y="4839500"/>
            <a:ext cx="2209800" cy="38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DEPARTMENT</a:t>
            </a:r>
            <a:endParaRPr lang="en-US" b="1" dirty="0"/>
          </a:p>
        </p:txBody>
      </p: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531811" y="418142"/>
            <a:ext cx="1524000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400">
                <a:latin typeface="Times New Roman" panose="02020603050405020304" pitchFamily="18" charset="0"/>
              </a:rPr>
              <a:t>Professor</a:t>
            </a: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5713411" y="418142"/>
            <a:ext cx="1981200" cy="46166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400">
                <a:latin typeface="Times New Roman" panose="02020603050405020304" pitchFamily="18" charset="0"/>
              </a:rPr>
              <a:t>Department</a:t>
            </a:r>
          </a:p>
        </p:txBody>
      </p:sp>
      <p:sp>
        <p:nvSpPr>
          <p:cNvPr id="12" name="AutoShape 32"/>
          <p:cNvSpPr>
            <a:spLocks noChangeArrowheads="1"/>
          </p:cNvSpPr>
          <p:nvPr/>
        </p:nvSpPr>
        <p:spPr bwMode="auto">
          <a:xfrm>
            <a:off x="2817811" y="37141"/>
            <a:ext cx="1905000" cy="1219200"/>
          </a:xfrm>
          <a:prstGeom prst="diamond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</a:rPr>
              <a:t>Works for</a:t>
            </a:r>
          </a:p>
        </p:txBody>
      </p:sp>
      <p:cxnSp>
        <p:nvCxnSpPr>
          <p:cNvPr id="13" name="AutoShape 34"/>
          <p:cNvCxnSpPr>
            <a:cxnSpLocks noChangeShapeType="1"/>
            <a:stCxn id="10" idx="3"/>
          </p:cNvCxnSpPr>
          <p:nvPr/>
        </p:nvCxnSpPr>
        <p:spPr bwMode="auto">
          <a:xfrm flipV="1">
            <a:off x="2055811" y="624530"/>
            <a:ext cx="916776" cy="24445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35"/>
          <p:cNvCxnSpPr>
            <a:cxnSpLocks noChangeShapeType="1"/>
            <a:stCxn id="12" idx="3"/>
            <a:endCxn id="11" idx="1"/>
          </p:cNvCxnSpPr>
          <p:nvPr/>
        </p:nvCxnSpPr>
        <p:spPr bwMode="auto">
          <a:xfrm>
            <a:off x="4722811" y="646741"/>
            <a:ext cx="990600" cy="2234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2132011" y="265741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4899812" y="287807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07311" y="21901"/>
            <a:ext cx="4498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say that Jamie is chair of the Computer Science Department. Stuart is chair of the Math Department. Michael is chair of the Psychology Department</a:t>
            </a:r>
          </a:p>
          <a:p>
            <a:endParaRPr lang="en-US" dirty="0"/>
          </a:p>
          <a:p>
            <a:r>
              <a:rPr lang="en-US" dirty="0" smtClean="0"/>
              <a:t>QUESTION: HOW CAN WE REPRESENT THIS IN OUR TABLES?</a:t>
            </a:r>
            <a:endParaRPr lang="en-US" dirty="0"/>
          </a:p>
        </p:txBody>
      </p:sp>
      <p:graphicFrame>
        <p:nvGraphicFramePr>
          <p:cNvPr id="18" name="Group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619908"/>
              </p:ext>
            </p:extLst>
          </p:nvPr>
        </p:nvGraphicFramePr>
        <p:xfrm>
          <a:off x="635156" y="2048081"/>
          <a:ext cx="8175309" cy="2673357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67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4165512407"/>
                    </a:ext>
                  </a:extLst>
                </a:gridCol>
              </a:tblGrid>
              <a:tr h="479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EmpID</a:t>
                      </a:r>
                      <a:endParaRPr kumimoji="0" lang="en-US" sz="20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Office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DeptID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Laura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Reid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ST238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86905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Doug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Vancise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MC 421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83355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Michael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Atkinson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SSC 44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83456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Stuart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Rankin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MC 101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87678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Jamie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Andrews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MC 343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86789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Irving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Robinson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MC 102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86733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AutoShape 32"/>
          <p:cNvSpPr>
            <a:spLocks noChangeArrowheads="1"/>
          </p:cNvSpPr>
          <p:nvPr/>
        </p:nvSpPr>
        <p:spPr bwMode="auto">
          <a:xfrm>
            <a:off x="2817811" y="1218586"/>
            <a:ext cx="1905000" cy="945816"/>
          </a:xfrm>
          <a:prstGeom prst="diamond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smtClean="0">
                <a:latin typeface="Times New Roman" panose="02020603050405020304" pitchFamily="18" charset="0"/>
              </a:rPr>
              <a:t>CHAIRS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20" name="AutoShape 35"/>
          <p:cNvCxnSpPr>
            <a:cxnSpLocks noChangeShapeType="1"/>
            <a:stCxn id="19" idx="3"/>
          </p:cNvCxnSpPr>
          <p:nvPr/>
        </p:nvCxnSpPr>
        <p:spPr bwMode="auto">
          <a:xfrm flipV="1">
            <a:off x="4722811" y="927732"/>
            <a:ext cx="1292066" cy="763762"/>
          </a:xfrm>
          <a:prstGeom prst="straightConnector1">
            <a:avLst/>
          </a:prstGeom>
          <a:noFill/>
          <a:ln w="57150" cmpd="dbl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37"/>
          <p:cNvSpPr txBox="1">
            <a:spLocks noChangeArrowheads="1"/>
          </p:cNvSpPr>
          <p:nvPr/>
        </p:nvSpPr>
        <p:spPr bwMode="auto">
          <a:xfrm>
            <a:off x="4920451" y="8659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1</a:t>
            </a:r>
          </a:p>
        </p:txBody>
      </p:sp>
      <p:cxnSp>
        <p:nvCxnSpPr>
          <p:cNvPr id="22" name="AutoShape 34"/>
          <p:cNvCxnSpPr>
            <a:cxnSpLocks noChangeShapeType="1"/>
            <a:stCxn id="10" idx="2"/>
            <a:endCxn id="19" idx="1"/>
          </p:cNvCxnSpPr>
          <p:nvPr/>
        </p:nvCxnSpPr>
        <p:spPr bwMode="auto">
          <a:xfrm>
            <a:off x="1293811" y="879807"/>
            <a:ext cx="1524000" cy="811687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2193050" y="900103"/>
            <a:ext cx="4875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</a:rPr>
              <a:t>1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2" name="Group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31570"/>
              </p:ext>
            </p:extLst>
          </p:nvPr>
        </p:nvGraphicFramePr>
        <p:xfrm>
          <a:off x="568322" y="2073522"/>
          <a:ext cx="11156318" cy="2673357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555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4165512407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278617862"/>
                    </a:ext>
                  </a:extLst>
                </a:gridCol>
              </a:tblGrid>
              <a:tr h="479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EmpID</a:t>
                      </a:r>
                      <a:endParaRPr kumimoji="0" lang="en-US" sz="20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Office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DeptID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ManageDeptID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 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Laura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Reid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ST238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86905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Doug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Vancise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MC 421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83355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Michael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Atkinson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SSC 44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83456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PS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Stuart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Rankin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MC 101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87678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Jamie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Andrews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MC 343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86789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CS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Irving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Robinson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MC 102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86733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MA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NULL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2" marB="4569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3" name="Group 2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94848"/>
              </p:ext>
            </p:extLst>
          </p:nvPr>
        </p:nvGraphicFramePr>
        <p:xfrm>
          <a:off x="2343302" y="5157874"/>
          <a:ext cx="7684618" cy="146367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080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39765909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sng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DeptID</a:t>
                      </a:r>
                      <a:endParaRPr kumimoji="0" lang="en-US" sz="2000" b="1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DeptName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Building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ManagerID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Math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Middlesex College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Computer Science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Middlesex College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34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PS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Psychology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Social Science Centre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13518</TotalTime>
  <Words>914</Words>
  <Application>Microsoft Office PowerPoint</Application>
  <PresentationFormat>Widescreen</PresentationFormat>
  <Paragraphs>524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Week 2</vt:lpstr>
      <vt:lpstr>Student Objectives</vt:lpstr>
      <vt:lpstr>Representing Relationships Using ONLY Tables</vt:lpstr>
      <vt:lpstr>REPRESENTING 1 to Many Relationships in Relational Database Model</vt:lpstr>
      <vt:lpstr>PowerPoint Presentation</vt:lpstr>
      <vt:lpstr>PowerPoint Presentation</vt:lpstr>
      <vt:lpstr>PowerPoint Presentation</vt:lpstr>
      <vt:lpstr>REPRESENTING 1 to 1 Relationships in Relational Database Model</vt:lpstr>
      <vt:lpstr>PowerPoint Presentation</vt:lpstr>
      <vt:lpstr>PowerPoint Presentation</vt:lpstr>
      <vt:lpstr>Another example of how to Map ER RELATIONSHIPS to a relational Database: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131</cp:revision>
  <dcterms:created xsi:type="dcterms:W3CDTF">2018-03-21T22:41:40Z</dcterms:created>
  <dcterms:modified xsi:type="dcterms:W3CDTF">2018-06-04T17:39:03Z</dcterms:modified>
</cp:coreProperties>
</file>