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7" r:id="rId2"/>
    <p:sldId id="265" r:id="rId3"/>
    <p:sldId id="347" r:id="rId4"/>
    <p:sldId id="353" r:id="rId5"/>
    <p:sldId id="348" r:id="rId6"/>
    <p:sldId id="338" r:id="rId7"/>
    <p:sldId id="35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216" y="84"/>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2</a:t>
            </a:r>
            <a:endParaRPr lang="en-US" dirty="0"/>
          </a:p>
        </p:txBody>
      </p:sp>
      <p:sp>
        <p:nvSpPr>
          <p:cNvPr id="3" name="Subtitle 2"/>
          <p:cNvSpPr>
            <a:spLocks noGrp="1"/>
          </p:cNvSpPr>
          <p:nvPr>
            <p:ph type="subTitle" idx="1"/>
          </p:nvPr>
        </p:nvSpPr>
        <p:spPr/>
        <p:txBody>
          <a:bodyPr/>
          <a:lstStyle/>
          <a:p>
            <a:r>
              <a:rPr lang="en-US" dirty="0" smtClean="0"/>
              <a:t>Mapping Many to Many Relationships from an ER Diagram into a relational Database.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2" y="2249487"/>
            <a:ext cx="9905999" cy="3103098"/>
          </a:xfrm>
        </p:spPr>
        <p:txBody>
          <a:bodyPr>
            <a:normAutofit/>
          </a:bodyPr>
          <a:lstStyle/>
          <a:p>
            <a:r>
              <a:rPr lang="en-US" dirty="0" smtClean="0"/>
              <a:t>Upon completion of this video, you should be able to:</a:t>
            </a:r>
          </a:p>
          <a:p>
            <a:pPr lvl="1"/>
            <a:r>
              <a:rPr lang="en-US" dirty="0" smtClean="0"/>
              <a:t>Look at an ER Diagram and represent  each of the Many to Many relationship in the relational model.</a:t>
            </a:r>
          </a:p>
          <a:p>
            <a:pPr lvl="1"/>
            <a:r>
              <a:rPr lang="en-US" dirty="0" smtClean="0"/>
              <a:t>Given a ternary relationship in an ER diagram, map it correctly to the tables and attributes in the relational model</a:t>
            </a:r>
          </a:p>
          <a:p>
            <a:pPr marL="457200" lvl="1" indent="0">
              <a:buNone/>
            </a:pPr>
            <a:endParaRPr lang="en-US" dirty="0" smtClean="0"/>
          </a:p>
          <a:p>
            <a:pPr marL="457200" lvl="1" indent="0">
              <a:buNone/>
            </a:pPr>
            <a:endParaRPr lang="en-US" dirty="0" smtClean="0"/>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1"/>
          <p:cNvSpPr>
            <a:spLocks noGrp="1"/>
          </p:cNvSpPr>
          <p:nvPr>
            <p:ph type="dt" sz="quarter" idx="4294967295"/>
          </p:nvPr>
        </p:nvSpPr>
        <p:spPr/>
        <p:txBody>
          <a:bodyPr/>
          <a:lstStyle/>
          <a:p>
            <a:pPr>
              <a:defRPr/>
            </a:pPr>
            <a:fld id="{16733304-28EA-4479-8579-0070722FD7DA}" type="datetime1">
              <a:rPr lang="en-US"/>
              <a:pPr>
                <a:defRPr/>
              </a:pPr>
              <a:t>6/26/2018</a:t>
            </a:fld>
            <a:endParaRPr lang="en-US"/>
          </a:p>
        </p:txBody>
      </p:sp>
      <p:sp>
        <p:nvSpPr>
          <p:cNvPr id="34" name="Footer Placeholder 2"/>
          <p:cNvSpPr>
            <a:spLocks noGrp="1"/>
          </p:cNvSpPr>
          <p:nvPr>
            <p:ph type="ftr" sz="quarter" idx="11"/>
          </p:nvPr>
        </p:nvSpPr>
        <p:spPr/>
        <p:txBody>
          <a:bodyPr/>
          <a:lstStyle/>
          <a:p>
            <a:pPr>
              <a:defRPr/>
            </a:pPr>
            <a:r>
              <a:rPr lang="en-US"/>
              <a:t>CS319</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EE8F452-A3C7-4FB8-BF4F-53FA23595906}" type="slidenum">
              <a:rPr lang="en-US" altLang="en-US" sz="2400">
                <a:latin typeface="Times New Roman" panose="02020603050405020304" pitchFamily="18" charset="0"/>
              </a:rPr>
              <a:pPr lvl="1">
                <a:spcBef>
                  <a:spcPct val="0"/>
                </a:spcBef>
                <a:buClrTx/>
                <a:buFontTx/>
                <a:buNone/>
              </a:pPr>
              <a:t>3</a:t>
            </a:fld>
            <a:endParaRPr lang="en-US" altLang="en-US" sz="2400" dirty="0">
              <a:latin typeface="Times New Roman" panose="02020603050405020304" pitchFamily="18" charset="0"/>
            </a:endParaRPr>
          </a:p>
        </p:txBody>
      </p:sp>
      <p:sp>
        <p:nvSpPr>
          <p:cNvPr id="57349" name="Text Box 3"/>
          <p:cNvSpPr txBox="1">
            <a:spLocks noChangeArrowheads="1"/>
          </p:cNvSpPr>
          <p:nvPr/>
        </p:nvSpPr>
        <p:spPr bwMode="auto">
          <a:xfrm>
            <a:off x="1209990" y="1122092"/>
            <a:ext cx="6613209" cy="45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a:latin typeface="Times New Roman" panose="02020603050405020304" pitchFamily="18" charset="0"/>
              </a:rPr>
              <a:t>Suppose now we add have the tables:</a:t>
            </a:r>
          </a:p>
        </p:txBody>
      </p:sp>
      <p:graphicFrame>
        <p:nvGraphicFramePr>
          <p:cNvPr id="60459" name="Group 43"/>
          <p:cNvGraphicFramePr>
            <a:graphicFrameLocks noGrp="1"/>
          </p:cNvGraphicFramePr>
          <p:nvPr>
            <p:extLst>
              <p:ext uri="{D42A27DB-BD31-4B8C-83A1-F6EECF244321}">
                <p14:modId xmlns:p14="http://schemas.microsoft.com/office/powerpoint/2010/main" val="1586515325"/>
              </p:ext>
            </p:extLst>
          </p:nvPr>
        </p:nvGraphicFramePr>
        <p:xfrm>
          <a:off x="600393" y="1968611"/>
          <a:ext cx="5170487" cy="1828800"/>
        </p:xfrm>
        <a:graphic>
          <a:graphicData uri="http://schemas.openxmlformats.org/drawingml/2006/table">
            <a:tbl>
              <a:tblPr firstRow="1">
                <a:tableStyleId>{3C2FFA5D-87B4-456A-9821-1D502468CF0F}</a:tableStyleId>
              </a:tblPr>
              <a:tblGrid>
                <a:gridCol w="1768851">
                  <a:extLst>
                    <a:ext uri="{9D8B030D-6E8A-4147-A177-3AD203B41FA5}">
                      <a16:colId xmlns:a16="http://schemas.microsoft.com/office/drawing/2014/main" val="20000"/>
                    </a:ext>
                  </a:extLst>
                </a:gridCol>
                <a:gridCol w="3401636">
                  <a:extLst>
                    <a:ext uri="{9D8B030D-6E8A-4147-A177-3AD203B41FA5}">
                      <a16:colId xmlns:a16="http://schemas.microsoft.com/office/drawing/2014/main" val="20001"/>
                    </a:ext>
                  </a:extLst>
                </a:gridCol>
              </a:tblGrid>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err="1" smtClean="0">
                          <a:ln>
                            <a:noFill/>
                          </a:ln>
                          <a:effectLst/>
                        </a:rPr>
                        <a:t>CourseNumber</a:t>
                      </a:r>
                      <a:endParaRPr kumimoji="0" lang="en-US" sz="2000" b="1" i="0" u="sng"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err="1" smtClean="0">
                          <a:ln>
                            <a:noFill/>
                          </a:ln>
                          <a:effectLst/>
                        </a:rPr>
                        <a:t>CourseName</a:t>
                      </a:r>
                      <a:endParaRPr kumimoji="0" lang="en-US" sz="2000" b="1"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0"/>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CS3319</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Intro to Databases</a:t>
                      </a:r>
                      <a:endParaRPr kumimoji="0" lang="en-US" sz="2000" b="0" i="0" u="none" strike="noStrike" cap="none" normalizeH="0" baseline="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1"/>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CS2210</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Data Structures and Algorithms</a:t>
                      </a:r>
                      <a:endParaRPr kumimoji="0" lang="en-US" sz="2000" b="0" i="0" u="none" strike="noStrike" cap="none" normalizeH="0" baseline="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2"/>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CS1027</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 Fundamentals II</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3"/>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MA2222</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Discrete Structures</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4"/>
                  </a:ext>
                </a:extLst>
              </a:tr>
            </a:tbl>
          </a:graphicData>
        </a:graphic>
      </p:graphicFrame>
      <p:sp>
        <p:nvSpPr>
          <p:cNvPr id="57370" name="Text Box 33"/>
          <p:cNvSpPr txBox="1">
            <a:spLocks noChangeArrowheads="1"/>
          </p:cNvSpPr>
          <p:nvPr/>
        </p:nvSpPr>
        <p:spPr bwMode="auto">
          <a:xfrm>
            <a:off x="600393" y="4016426"/>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a:latin typeface="Times New Roman" panose="02020603050405020304" pitchFamily="18" charset="0"/>
              </a:rPr>
              <a:t>And we have the following relationship:</a:t>
            </a:r>
          </a:p>
        </p:txBody>
      </p:sp>
      <p:sp>
        <p:nvSpPr>
          <p:cNvPr id="57371" name="Text Box 34"/>
          <p:cNvSpPr txBox="1">
            <a:spLocks noChangeArrowheads="1"/>
          </p:cNvSpPr>
          <p:nvPr/>
        </p:nvSpPr>
        <p:spPr bwMode="auto">
          <a:xfrm>
            <a:off x="2570480" y="5276841"/>
            <a:ext cx="1524000" cy="46166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a:latin typeface="Times New Roman" panose="02020603050405020304" pitchFamily="18" charset="0"/>
              </a:rPr>
              <a:t>Professor</a:t>
            </a:r>
          </a:p>
        </p:txBody>
      </p:sp>
      <p:sp>
        <p:nvSpPr>
          <p:cNvPr id="57372" name="Text Box 35"/>
          <p:cNvSpPr txBox="1">
            <a:spLocks noChangeArrowheads="1"/>
          </p:cNvSpPr>
          <p:nvPr/>
        </p:nvSpPr>
        <p:spPr bwMode="auto">
          <a:xfrm>
            <a:off x="7904480" y="5276841"/>
            <a:ext cx="1981200" cy="46166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a:latin typeface="Times New Roman" panose="02020603050405020304" pitchFamily="18" charset="0"/>
              </a:rPr>
              <a:t>Course</a:t>
            </a:r>
          </a:p>
        </p:txBody>
      </p:sp>
      <p:grpSp>
        <p:nvGrpSpPr>
          <p:cNvPr id="57373" name="Group 36"/>
          <p:cNvGrpSpPr>
            <a:grpSpLocks/>
          </p:cNvGrpSpPr>
          <p:nvPr/>
        </p:nvGrpSpPr>
        <p:grpSpPr bwMode="auto">
          <a:xfrm>
            <a:off x="4998720" y="4908540"/>
            <a:ext cx="1905000" cy="1219200"/>
            <a:chOff x="1776" y="2544"/>
            <a:chExt cx="1200" cy="768"/>
          </a:xfrm>
        </p:grpSpPr>
        <p:sp>
          <p:nvSpPr>
            <p:cNvPr id="57428" name="AutoShape 37"/>
            <p:cNvSpPr>
              <a:spLocks noChangeArrowheads="1"/>
            </p:cNvSpPr>
            <p:nvPr/>
          </p:nvSpPr>
          <p:spPr bwMode="auto">
            <a:xfrm>
              <a:off x="1776" y="2544"/>
              <a:ext cx="1200" cy="768"/>
            </a:xfrm>
            <a:prstGeom prst="diamond">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7429" name="Text Box 38"/>
            <p:cNvSpPr txBox="1">
              <a:spLocks noChangeArrowheads="1"/>
            </p:cNvSpPr>
            <p:nvPr/>
          </p:nvSpPr>
          <p:spPr bwMode="auto">
            <a:xfrm>
              <a:off x="1974" y="2784"/>
              <a:ext cx="777" cy="2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a:latin typeface="Times New Roman" panose="02020603050405020304" pitchFamily="18" charset="0"/>
                </a:rPr>
                <a:t>Teaches</a:t>
              </a:r>
            </a:p>
          </p:txBody>
        </p:sp>
      </p:grpSp>
      <p:cxnSp>
        <p:nvCxnSpPr>
          <p:cNvPr id="57374" name="AutoShape 39"/>
          <p:cNvCxnSpPr>
            <a:cxnSpLocks noChangeShapeType="1"/>
            <a:stCxn id="57371" idx="3"/>
            <a:endCxn id="57429" idx="1"/>
          </p:cNvCxnSpPr>
          <p:nvPr/>
        </p:nvCxnSpPr>
        <p:spPr bwMode="auto">
          <a:xfrm flipV="1">
            <a:off x="4107180" y="5505440"/>
            <a:ext cx="901700" cy="127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7375" name="AutoShape 40"/>
          <p:cNvCxnSpPr>
            <a:cxnSpLocks noChangeShapeType="1"/>
            <a:stCxn id="57428" idx="3"/>
            <a:endCxn id="57372" idx="1"/>
          </p:cNvCxnSpPr>
          <p:nvPr/>
        </p:nvCxnSpPr>
        <p:spPr bwMode="auto">
          <a:xfrm>
            <a:off x="6928168" y="5505440"/>
            <a:ext cx="963612" cy="127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7376" name="Text Box 41"/>
          <p:cNvSpPr txBox="1">
            <a:spLocks noChangeArrowheads="1"/>
          </p:cNvSpPr>
          <p:nvPr/>
        </p:nvSpPr>
        <p:spPr bwMode="auto">
          <a:xfrm>
            <a:off x="4323080" y="5124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M</a:t>
            </a:r>
          </a:p>
        </p:txBody>
      </p:sp>
      <p:sp>
        <p:nvSpPr>
          <p:cNvPr id="57377" name="Text Box 42"/>
          <p:cNvSpPr txBox="1">
            <a:spLocks noChangeArrowheads="1"/>
          </p:cNvSpPr>
          <p:nvPr/>
        </p:nvSpPr>
        <p:spPr bwMode="auto">
          <a:xfrm>
            <a:off x="6990080" y="5124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N</a:t>
            </a:r>
          </a:p>
        </p:txBody>
      </p:sp>
      <p:graphicFrame>
        <p:nvGraphicFramePr>
          <p:cNvPr id="17" name="Group 226"/>
          <p:cNvGraphicFramePr>
            <a:graphicFrameLocks noGrp="1"/>
          </p:cNvGraphicFramePr>
          <p:nvPr>
            <p:extLst>
              <p:ext uri="{D42A27DB-BD31-4B8C-83A1-F6EECF244321}">
                <p14:modId xmlns:p14="http://schemas.microsoft.com/office/powerpoint/2010/main" val="3323647745"/>
              </p:ext>
            </p:extLst>
          </p:nvPr>
        </p:nvGraphicFramePr>
        <p:xfrm>
          <a:off x="6305231" y="1624868"/>
          <a:ext cx="5715000" cy="2559928"/>
        </p:xfrm>
        <a:graphic>
          <a:graphicData uri="http://schemas.openxmlformats.org/drawingml/2006/table">
            <a:tbl>
              <a:tblPr firstRow="1">
                <a:tableStyleId>{3C2FFA5D-87B4-456A-9821-1D502468CF0F}</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0862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FirstName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LastName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smtClean="0">
                          <a:ln>
                            <a:noFill/>
                          </a:ln>
                          <a:effectLst/>
                        </a:rPr>
                        <a:t>EmpID</a:t>
                      </a:r>
                      <a:endParaRPr kumimoji="0" lang="en-US" sz="2000" b="1" i="0" u="sng"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Office</a:t>
                      </a:r>
                      <a:endParaRPr kumimoji="0" lang="en-US" sz="2000" b="1"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Ext</a:t>
                      </a:r>
                      <a:endParaRPr kumimoji="0" lang="en-US" sz="2000" b="1"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0"/>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Laura</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Reid</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11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ST238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86905</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Doug</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Vancise</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22</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 421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83355</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2"/>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Michael</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Atkinson</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15</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SSC 44</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83456</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3"/>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Stuart</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Rankin</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18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MC 101</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87678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4"/>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Jamie</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Andrews</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34</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MC 343</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86789</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5"/>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Irving</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Robinson</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56</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MC 102</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86733</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6"/>
                  </a:ext>
                </a:extLst>
              </a:tr>
            </a:tbl>
          </a:graphicData>
        </a:graphic>
      </p:graphicFrame>
      <p:sp>
        <p:nvSpPr>
          <p:cNvPr id="18" name="Rectangle 2"/>
          <p:cNvSpPr txBox="1">
            <a:spLocks noChangeArrowheads="1"/>
          </p:cNvSpPr>
          <p:nvPr/>
        </p:nvSpPr>
        <p:spPr>
          <a:xfrm>
            <a:off x="1209991" y="65543"/>
            <a:ext cx="10190480" cy="108712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defRPr/>
            </a:pPr>
            <a:r>
              <a:rPr lang="en-US" dirty="0" smtClean="0"/>
              <a:t>Representing MANY TO MANY RELATIONSHIPS Using ONLY Tables</a:t>
            </a:r>
            <a:endParaRPr lang="en-US" dirty="0"/>
          </a:p>
        </p:txBody>
      </p:sp>
      <p:sp>
        <p:nvSpPr>
          <p:cNvPr id="20" name="TextBox 19"/>
          <p:cNvSpPr txBox="1"/>
          <p:nvPr/>
        </p:nvSpPr>
        <p:spPr>
          <a:xfrm>
            <a:off x="681037" y="1597919"/>
            <a:ext cx="2209800" cy="383745"/>
          </a:xfrm>
          <a:prstGeom prst="rect">
            <a:avLst/>
          </a:prstGeom>
          <a:noFill/>
        </p:spPr>
        <p:txBody>
          <a:bodyPr wrap="square" rtlCol="0">
            <a:spAutoFit/>
          </a:bodyPr>
          <a:lstStyle/>
          <a:p>
            <a:r>
              <a:rPr lang="en-US" b="1" dirty="0" smtClean="0"/>
              <a:t>COURSE</a:t>
            </a:r>
            <a:endParaRPr lang="en-US" b="1" dirty="0"/>
          </a:p>
        </p:txBody>
      </p:sp>
      <p:sp>
        <p:nvSpPr>
          <p:cNvPr id="21" name="TextBox 20"/>
          <p:cNvSpPr txBox="1"/>
          <p:nvPr/>
        </p:nvSpPr>
        <p:spPr>
          <a:xfrm>
            <a:off x="6305231" y="1290545"/>
            <a:ext cx="2209800" cy="383745"/>
          </a:xfrm>
          <a:prstGeom prst="rect">
            <a:avLst/>
          </a:prstGeom>
          <a:noFill/>
        </p:spPr>
        <p:txBody>
          <a:bodyPr wrap="square" rtlCol="0">
            <a:spAutoFit/>
          </a:bodyPr>
          <a:lstStyle/>
          <a:p>
            <a:r>
              <a:rPr lang="en-US" b="1" dirty="0" smtClean="0"/>
              <a:t>PROFESSOR</a:t>
            </a:r>
            <a:endParaRPr lang="en-US" b="1" dirty="0"/>
          </a:p>
        </p:txBody>
      </p:sp>
      <p:sp>
        <p:nvSpPr>
          <p:cNvPr id="2" name="Oval 1"/>
          <p:cNvSpPr/>
          <p:nvPr/>
        </p:nvSpPr>
        <p:spPr>
          <a:xfrm>
            <a:off x="7189700" y="6073985"/>
            <a:ext cx="175312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CourseNum</a:t>
            </a:r>
            <a:endParaRPr lang="en-US" u="sng" dirty="0"/>
          </a:p>
        </p:txBody>
      </p:sp>
      <p:cxnSp>
        <p:nvCxnSpPr>
          <p:cNvPr id="4" name="Straight Connector 3"/>
          <p:cNvCxnSpPr>
            <a:stCxn id="2" idx="0"/>
          </p:cNvCxnSpPr>
          <p:nvPr/>
        </p:nvCxnSpPr>
        <p:spPr>
          <a:xfrm flipH="1" flipV="1">
            <a:off x="7988732" y="5738505"/>
            <a:ext cx="77528" cy="33548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67020" y="6073985"/>
            <a:ext cx="206834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CourseName</a:t>
            </a:r>
            <a:endParaRPr lang="en-US" dirty="0"/>
          </a:p>
        </p:txBody>
      </p:sp>
      <p:cxnSp>
        <p:nvCxnSpPr>
          <p:cNvPr id="27" name="Straight Connector 26"/>
          <p:cNvCxnSpPr>
            <a:stCxn id="26" idx="0"/>
          </p:cNvCxnSpPr>
          <p:nvPr/>
        </p:nvCxnSpPr>
        <p:spPr>
          <a:xfrm flipH="1" flipV="1">
            <a:off x="9712960" y="5746740"/>
            <a:ext cx="388230" cy="327245"/>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093410" y="5962640"/>
            <a:ext cx="116211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EmpID</a:t>
            </a:r>
            <a:endParaRPr lang="en-US" u="sng" dirty="0"/>
          </a:p>
        </p:txBody>
      </p:sp>
      <p:cxnSp>
        <p:nvCxnSpPr>
          <p:cNvPr id="31" name="Straight Connector 30"/>
          <p:cNvCxnSpPr>
            <a:stCxn id="30" idx="0"/>
            <a:endCxn id="57371" idx="1"/>
          </p:cNvCxnSpPr>
          <p:nvPr/>
        </p:nvCxnSpPr>
        <p:spPr>
          <a:xfrm flipV="1">
            <a:off x="1674465" y="5507674"/>
            <a:ext cx="896015" cy="454966"/>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323191" y="6104695"/>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FirstName</a:t>
            </a:r>
            <a:endParaRPr lang="en-US" dirty="0"/>
          </a:p>
        </p:txBody>
      </p:sp>
      <p:cxnSp>
        <p:nvCxnSpPr>
          <p:cNvPr id="35" name="Straight Connector 34"/>
          <p:cNvCxnSpPr>
            <a:stCxn id="32" idx="0"/>
          </p:cNvCxnSpPr>
          <p:nvPr/>
        </p:nvCxnSpPr>
        <p:spPr>
          <a:xfrm flipH="1" flipV="1">
            <a:off x="2969132" y="5777451"/>
            <a:ext cx="149318" cy="327244"/>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855873" y="6150535"/>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LastName</a:t>
            </a:r>
            <a:endParaRPr lang="en-US" dirty="0"/>
          </a:p>
        </p:txBody>
      </p:sp>
      <p:cxnSp>
        <p:nvCxnSpPr>
          <p:cNvPr id="38" name="Straight Connector 37"/>
          <p:cNvCxnSpPr>
            <a:stCxn id="37" idx="0"/>
          </p:cNvCxnSpPr>
          <p:nvPr/>
        </p:nvCxnSpPr>
        <p:spPr>
          <a:xfrm flipH="1" flipV="1">
            <a:off x="3764390" y="5738505"/>
            <a:ext cx="886742" cy="41203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89463" y="4977011"/>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Office</a:t>
            </a:r>
            <a:endParaRPr lang="en-US" dirty="0"/>
          </a:p>
        </p:txBody>
      </p:sp>
      <p:cxnSp>
        <p:nvCxnSpPr>
          <p:cNvPr id="41" name="Straight Connector 40"/>
          <p:cNvCxnSpPr>
            <a:stCxn id="40" idx="0"/>
          </p:cNvCxnSpPr>
          <p:nvPr/>
        </p:nvCxnSpPr>
        <p:spPr>
          <a:xfrm>
            <a:off x="1584722" y="4977011"/>
            <a:ext cx="1107678" cy="435937"/>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46584" y="4644826"/>
            <a:ext cx="728656"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a:t>
            </a:r>
            <a:endParaRPr lang="en-US" dirty="0"/>
          </a:p>
        </p:txBody>
      </p:sp>
      <p:cxnSp>
        <p:nvCxnSpPr>
          <p:cNvPr id="44" name="Straight Connector 43"/>
          <p:cNvCxnSpPr>
            <a:stCxn id="43" idx="0"/>
            <a:endCxn id="57371" idx="0"/>
          </p:cNvCxnSpPr>
          <p:nvPr/>
        </p:nvCxnSpPr>
        <p:spPr>
          <a:xfrm>
            <a:off x="2810912" y="4644826"/>
            <a:ext cx="521568" cy="6320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231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1"/>
          <p:cNvSpPr>
            <a:spLocks noGrp="1"/>
          </p:cNvSpPr>
          <p:nvPr>
            <p:ph type="dt" sz="quarter" idx="4294967295"/>
          </p:nvPr>
        </p:nvSpPr>
        <p:spPr/>
        <p:txBody>
          <a:bodyPr/>
          <a:lstStyle/>
          <a:p>
            <a:pPr>
              <a:defRPr/>
            </a:pPr>
            <a:fld id="{16733304-28EA-4479-8579-0070722FD7DA}" type="datetime1">
              <a:rPr lang="en-US"/>
              <a:pPr>
                <a:defRPr/>
              </a:pPr>
              <a:t>6/26/2018</a:t>
            </a:fld>
            <a:endParaRPr lang="en-US"/>
          </a:p>
        </p:txBody>
      </p:sp>
      <p:sp>
        <p:nvSpPr>
          <p:cNvPr id="34" name="Footer Placeholder 2"/>
          <p:cNvSpPr>
            <a:spLocks noGrp="1"/>
          </p:cNvSpPr>
          <p:nvPr>
            <p:ph type="ftr" sz="quarter" idx="11"/>
          </p:nvPr>
        </p:nvSpPr>
        <p:spPr/>
        <p:txBody>
          <a:bodyPr/>
          <a:lstStyle/>
          <a:p>
            <a:pPr>
              <a:defRPr/>
            </a:pPr>
            <a:r>
              <a:rPr lang="en-US"/>
              <a:t>CS319</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EE8F452-A3C7-4FB8-BF4F-53FA23595906}" type="slidenum">
              <a:rPr lang="en-US" altLang="en-US" sz="2400">
                <a:latin typeface="Times New Roman" panose="02020603050405020304" pitchFamily="18" charset="0"/>
              </a:rPr>
              <a:pPr lvl="1">
                <a:spcBef>
                  <a:spcPct val="0"/>
                </a:spcBef>
                <a:buClrTx/>
                <a:buFontTx/>
                <a:buNone/>
              </a:pPr>
              <a:t>4</a:t>
            </a:fld>
            <a:endParaRPr lang="en-US" altLang="en-US" sz="2400" dirty="0">
              <a:latin typeface="Times New Roman" panose="02020603050405020304" pitchFamily="18" charset="0"/>
            </a:endParaRPr>
          </a:p>
        </p:txBody>
      </p:sp>
      <p:sp>
        <p:nvSpPr>
          <p:cNvPr id="57349" name="Text Box 3"/>
          <p:cNvSpPr txBox="1">
            <a:spLocks noChangeArrowheads="1"/>
          </p:cNvSpPr>
          <p:nvPr/>
        </p:nvSpPr>
        <p:spPr bwMode="auto">
          <a:xfrm>
            <a:off x="1674465" y="24616"/>
            <a:ext cx="92438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smtClean="0">
                <a:latin typeface="Times New Roman" panose="02020603050405020304" pitchFamily="18" charset="0"/>
              </a:rPr>
              <a:t>How do we show that Laura and Doug teach CS3319 AND  Doug, Laura and Jamie teach CS2210 AND Doug teaches CS1027 AND Irving and Stuart teach MA2222?</a:t>
            </a:r>
            <a:endParaRPr lang="en-US" altLang="en-US" sz="2400" dirty="0">
              <a:latin typeface="Times New Roman" panose="02020603050405020304" pitchFamily="18" charset="0"/>
            </a:endParaRPr>
          </a:p>
        </p:txBody>
      </p:sp>
      <p:graphicFrame>
        <p:nvGraphicFramePr>
          <p:cNvPr id="60459" name="Group 43"/>
          <p:cNvGraphicFramePr>
            <a:graphicFrameLocks noGrp="1"/>
          </p:cNvGraphicFramePr>
          <p:nvPr>
            <p:extLst>
              <p:ext uri="{D42A27DB-BD31-4B8C-83A1-F6EECF244321}">
                <p14:modId xmlns:p14="http://schemas.microsoft.com/office/powerpoint/2010/main" val="2758652365"/>
              </p:ext>
            </p:extLst>
          </p:nvPr>
        </p:nvGraphicFramePr>
        <p:xfrm>
          <a:off x="261577" y="1149020"/>
          <a:ext cx="5170487" cy="1828800"/>
        </p:xfrm>
        <a:graphic>
          <a:graphicData uri="http://schemas.openxmlformats.org/drawingml/2006/table">
            <a:tbl>
              <a:tblPr firstRow="1">
                <a:tableStyleId>{3C2FFA5D-87B4-456A-9821-1D502468CF0F}</a:tableStyleId>
              </a:tblPr>
              <a:tblGrid>
                <a:gridCol w="1768851">
                  <a:extLst>
                    <a:ext uri="{9D8B030D-6E8A-4147-A177-3AD203B41FA5}">
                      <a16:colId xmlns:a16="http://schemas.microsoft.com/office/drawing/2014/main" val="20000"/>
                    </a:ext>
                  </a:extLst>
                </a:gridCol>
                <a:gridCol w="3401636">
                  <a:extLst>
                    <a:ext uri="{9D8B030D-6E8A-4147-A177-3AD203B41FA5}">
                      <a16:colId xmlns:a16="http://schemas.microsoft.com/office/drawing/2014/main" val="20001"/>
                    </a:ext>
                  </a:extLst>
                </a:gridCol>
              </a:tblGrid>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err="1" smtClean="0">
                          <a:ln>
                            <a:noFill/>
                          </a:ln>
                          <a:effectLst/>
                        </a:rPr>
                        <a:t>CourseNumber</a:t>
                      </a:r>
                      <a:endParaRPr kumimoji="0" lang="en-US" sz="2000" b="1" i="0" u="sng"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err="1" smtClean="0">
                          <a:ln>
                            <a:noFill/>
                          </a:ln>
                          <a:effectLst/>
                        </a:rPr>
                        <a:t>CourseName</a:t>
                      </a:r>
                      <a:endParaRPr kumimoji="0" lang="en-US" sz="2000" b="1"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0"/>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CS3319</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Intro to Databases</a:t>
                      </a:r>
                      <a:endParaRPr kumimoji="0" lang="en-US" sz="2000" b="0" i="0" u="none" strike="noStrike" cap="none" normalizeH="0" baseline="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1"/>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CS2210</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Data Structures and Algorithms</a:t>
                      </a:r>
                      <a:endParaRPr kumimoji="0" lang="en-US" sz="2000" b="0" i="0" u="none" strike="noStrike" cap="none" normalizeH="0" baseline="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2"/>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CS1027</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 Fundamentals II</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3"/>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MA2222</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Discrete Structures</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4"/>
                  </a:ext>
                </a:extLst>
              </a:tr>
            </a:tbl>
          </a:graphicData>
        </a:graphic>
      </p:graphicFrame>
      <p:sp>
        <p:nvSpPr>
          <p:cNvPr id="57371" name="Text Box 34"/>
          <p:cNvSpPr txBox="1">
            <a:spLocks noChangeArrowheads="1"/>
          </p:cNvSpPr>
          <p:nvPr/>
        </p:nvSpPr>
        <p:spPr bwMode="auto">
          <a:xfrm>
            <a:off x="2570480" y="5276841"/>
            <a:ext cx="1524000" cy="46166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a:latin typeface="Times New Roman" panose="02020603050405020304" pitchFamily="18" charset="0"/>
              </a:rPr>
              <a:t>Professor</a:t>
            </a:r>
          </a:p>
        </p:txBody>
      </p:sp>
      <p:sp>
        <p:nvSpPr>
          <p:cNvPr id="57372" name="Text Box 35"/>
          <p:cNvSpPr txBox="1">
            <a:spLocks noChangeArrowheads="1"/>
          </p:cNvSpPr>
          <p:nvPr/>
        </p:nvSpPr>
        <p:spPr bwMode="auto">
          <a:xfrm>
            <a:off x="7904480" y="5276841"/>
            <a:ext cx="1981200" cy="46166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a:latin typeface="Times New Roman" panose="02020603050405020304" pitchFamily="18" charset="0"/>
              </a:rPr>
              <a:t>Course</a:t>
            </a:r>
          </a:p>
        </p:txBody>
      </p:sp>
      <p:grpSp>
        <p:nvGrpSpPr>
          <p:cNvPr id="57373" name="Group 36"/>
          <p:cNvGrpSpPr>
            <a:grpSpLocks/>
          </p:cNvGrpSpPr>
          <p:nvPr/>
        </p:nvGrpSpPr>
        <p:grpSpPr bwMode="auto">
          <a:xfrm>
            <a:off x="4998720" y="4908540"/>
            <a:ext cx="1905000" cy="1219200"/>
            <a:chOff x="1776" y="2544"/>
            <a:chExt cx="1200" cy="768"/>
          </a:xfrm>
        </p:grpSpPr>
        <p:sp>
          <p:nvSpPr>
            <p:cNvPr id="57428" name="AutoShape 37"/>
            <p:cNvSpPr>
              <a:spLocks noChangeArrowheads="1"/>
            </p:cNvSpPr>
            <p:nvPr/>
          </p:nvSpPr>
          <p:spPr bwMode="auto">
            <a:xfrm>
              <a:off x="1776" y="2544"/>
              <a:ext cx="1200" cy="768"/>
            </a:xfrm>
            <a:prstGeom prst="diamond">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7429" name="Text Box 38"/>
            <p:cNvSpPr txBox="1">
              <a:spLocks noChangeArrowheads="1"/>
            </p:cNvSpPr>
            <p:nvPr/>
          </p:nvSpPr>
          <p:spPr bwMode="auto">
            <a:xfrm>
              <a:off x="1974" y="2784"/>
              <a:ext cx="777" cy="2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a:latin typeface="Times New Roman" panose="02020603050405020304" pitchFamily="18" charset="0"/>
                </a:rPr>
                <a:t>Teaches</a:t>
              </a:r>
            </a:p>
          </p:txBody>
        </p:sp>
      </p:grpSp>
      <p:cxnSp>
        <p:nvCxnSpPr>
          <p:cNvPr id="57374" name="AutoShape 39"/>
          <p:cNvCxnSpPr>
            <a:cxnSpLocks noChangeShapeType="1"/>
            <a:stCxn id="57371" idx="3"/>
            <a:endCxn id="57429" idx="1"/>
          </p:cNvCxnSpPr>
          <p:nvPr/>
        </p:nvCxnSpPr>
        <p:spPr bwMode="auto">
          <a:xfrm flipV="1">
            <a:off x="4107180" y="5505440"/>
            <a:ext cx="901700" cy="127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7375" name="AutoShape 40"/>
          <p:cNvCxnSpPr>
            <a:cxnSpLocks noChangeShapeType="1"/>
            <a:stCxn id="57428" idx="3"/>
            <a:endCxn id="57372" idx="1"/>
          </p:cNvCxnSpPr>
          <p:nvPr/>
        </p:nvCxnSpPr>
        <p:spPr bwMode="auto">
          <a:xfrm>
            <a:off x="6928168" y="5505440"/>
            <a:ext cx="963612" cy="127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7376" name="Text Box 41"/>
          <p:cNvSpPr txBox="1">
            <a:spLocks noChangeArrowheads="1"/>
          </p:cNvSpPr>
          <p:nvPr/>
        </p:nvSpPr>
        <p:spPr bwMode="auto">
          <a:xfrm>
            <a:off x="4323080" y="5124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M</a:t>
            </a:r>
          </a:p>
        </p:txBody>
      </p:sp>
      <p:sp>
        <p:nvSpPr>
          <p:cNvPr id="57377" name="Text Box 42"/>
          <p:cNvSpPr txBox="1">
            <a:spLocks noChangeArrowheads="1"/>
          </p:cNvSpPr>
          <p:nvPr/>
        </p:nvSpPr>
        <p:spPr bwMode="auto">
          <a:xfrm>
            <a:off x="6990080" y="5124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N</a:t>
            </a:r>
          </a:p>
        </p:txBody>
      </p:sp>
      <p:graphicFrame>
        <p:nvGraphicFramePr>
          <p:cNvPr id="17" name="Group 226"/>
          <p:cNvGraphicFramePr>
            <a:graphicFrameLocks noGrp="1"/>
          </p:cNvGraphicFramePr>
          <p:nvPr>
            <p:extLst>
              <p:ext uri="{D42A27DB-BD31-4B8C-83A1-F6EECF244321}">
                <p14:modId xmlns:p14="http://schemas.microsoft.com/office/powerpoint/2010/main" val="3614805247"/>
              </p:ext>
            </p:extLst>
          </p:nvPr>
        </p:nvGraphicFramePr>
        <p:xfrm>
          <a:off x="6357101" y="1149020"/>
          <a:ext cx="5715000" cy="2559928"/>
        </p:xfrm>
        <a:graphic>
          <a:graphicData uri="http://schemas.openxmlformats.org/drawingml/2006/table">
            <a:tbl>
              <a:tblPr firstRow="1">
                <a:tableStyleId>{3C2FFA5D-87B4-456A-9821-1D502468CF0F}</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0862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FirstName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LastName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smtClean="0">
                          <a:ln>
                            <a:noFill/>
                          </a:ln>
                          <a:effectLst/>
                        </a:rPr>
                        <a:t>EmpID</a:t>
                      </a:r>
                      <a:endParaRPr kumimoji="0" lang="en-US" sz="2000" b="1" i="0" u="sng"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Office</a:t>
                      </a:r>
                      <a:endParaRPr kumimoji="0" lang="en-US" sz="2000" b="1"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Ext</a:t>
                      </a:r>
                      <a:endParaRPr kumimoji="0" lang="en-US" sz="2000" b="1"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0"/>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Laura</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Reid</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11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ST238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86905</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Doug</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Vancise</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22</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 421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83355</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2"/>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Michael</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Atkinson</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15</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SSC 44</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83456</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3"/>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Stuart</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Rankin</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18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MC 101</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87678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4"/>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Jamie</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Andrews</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34</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MC 343</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86789</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5"/>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Irving</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Robinson</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56</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 102</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86733</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6"/>
                  </a:ext>
                </a:extLst>
              </a:tr>
            </a:tbl>
          </a:graphicData>
        </a:graphic>
      </p:graphicFrame>
      <p:sp>
        <p:nvSpPr>
          <p:cNvPr id="20" name="TextBox 19"/>
          <p:cNvSpPr txBox="1"/>
          <p:nvPr/>
        </p:nvSpPr>
        <p:spPr>
          <a:xfrm>
            <a:off x="261577" y="836191"/>
            <a:ext cx="2209800" cy="383745"/>
          </a:xfrm>
          <a:prstGeom prst="rect">
            <a:avLst/>
          </a:prstGeom>
          <a:noFill/>
        </p:spPr>
        <p:txBody>
          <a:bodyPr wrap="square" rtlCol="0">
            <a:spAutoFit/>
          </a:bodyPr>
          <a:lstStyle/>
          <a:p>
            <a:r>
              <a:rPr lang="en-US" b="1" dirty="0" smtClean="0"/>
              <a:t>COURSE</a:t>
            </a:r>
            <a:endParaRPr lang="en-US" b="1" dirty="0"/>
          </a:p>
        </p:txBody>
      </p:sp>
      <p:sp>
        <p:nvSpPr>
          <p:cNvPr id="21" name="TextBox 20"/>
          <p:cNvSpPr txBox="1"/>
          <p:nvPr/>
        </p:nvSpPr>
        <p:spPr>
          <a:xfrm>
            <a:off x="6352021" y="831895"/>
            <a:ext cx="2209800" cy="383745"/>
          </a:xfrm>
          <a:prstGeom prst="rect">
            <a:avLst/>
          </a:prstGeom>
          <a:noFill/>
        </p:spPr>
        <p:txBody>
          <a:bodyPr wrap="square" rtlCol="0">
            <a:spAutoFit/>
          </a:bodyPr>
          <a:lstStyle/>
          <a:p>
            <a:r>
              <a:rPr lang="en-US" b="1" dirty="0" smtClean="0"/>
              <a:t>PROFESSOR</a:t>
            </a:r>
            <a:endParaRPr lang="en-US" b="1" dirty="0"/>
          </a:p>
        </p:txBody>
      </p:sp>
      <p:sp>
        <p:nvSpPr>
          <p:cNvPr id="2" name="Oval 1"/>
          <p:cNvSpPr/>
          <p:nvPr/>
        </p:nvSpPr>
        <p:spPr>
          <a:xfrm>
            <a:off x="7189700" y="6073985"/>
            <a:ext cx="175312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CourseNum</a:t>
            </a:r>
            <a:endParaRPr lang="en-US" u="sng" dirty="0"/>
          </a:p>
        </p:txBody>
      </p:sp>
      <p:cxnSp>
        <p:nvCxnSpPr>
          <p:cNvPr id="4" name="Straight Connector 3"/>
          <p:cNvCxnSpPr>
            <a:stCxn id="2" idx="0"/>
          </p:cNvCxnSpPr>
          <p:nvPr/>
        </p:nvCxnSpPr>
        <p:spPr>
          <a:xfrm flipH="1" flipV="1">
            <a:off x="7988732" y="5738505"/>
            <a:ext cx="77528" cy="33548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67020" y="6073985"/>
            <a:ext cx="206834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CourseName</a:t>
            </a:r>
            <a:endParaRPr lang="en-US" dirty="0"/>
          </a:p>
        </p:txBody>
      </p:sp>
      <p:cxnSp>
        <p:nvCxnSpPr>
          <p:cNvPr id="27" name="Straight Connector 26"/>
          <p:cNvCxnSpPr>
            <a:stCxn id="26" idx="0"/>
          </p:cNvCxnSpPr>
          <p:nvPr/>
        </p:nvCxnSpPr>
        <p:spPr>
          <a:xfrm flipH="1" flipV="1">
            <a:off x="9712960" y="5746740"/>
            <a:ext cx="388230" cy="327245"/>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093410" y="5962640"/>
            <a:ext cx="116211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EmpID</a:t>
            </a:r>
            <a:endParaRPr lang="en-US" u="sng" dirty="0"/>
          </a:p>
        </p:txBody>
      </p:sp>
      <p:cxnSp>
        <p:nvCxnSpPr>
          <p:cNvPr id="31" name="Straight Connector 30"/>
          <p:cNvCxnSpPr>
            <a:stCxn id="30" idx="0"/>
            <a:endCxn id="57371" idx="1"/>
          </p:cNvCxnSpPr>
          <p:nvPr/>
        </p:nvCxnSpPr>
        <p:spPr>
          <a:xfrm flipV="1">
            <a:off x="1674465" y="5507674"/>
            <a:ext cx="896015" cy="454966"/>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323191" y="6104695"/>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FirstName</a:t>
            </a:r>
            <a:endParaRPr lang="en-US" dirty="0"/>
          </a:p>
        </p:txBody>
      </p:sp>
      <p:cxnSp>
        <p:nvCxnSpPr>
          <p:cNvPr id="35" name="Straight Connector 34"/>
          <p:cNvCxnSpPr>
            <a:stCxn id="32" idx="0"/>
          </p:cNvCxnSpPr>
          <p:nvPr/>
        </p:nvCxnSpPr>
        <p:spPr>
          <a:xfrm flipH="1" flipV="1">
            <a:off x="2969132" y="5777451"/>
            <a:ext cx="149318" cy="327244"/>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855873" y="6150535"/>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LastName</a:t>
            </a:r>
            <a:endParaRPr lang="en-US" dirty="0"/>
          </a:p>
        </p:txBody>
      </p:sp>
      <p:cxnSp>
        <p:nvCxnSpPr>
          <p:cNvPr id="38" name="Straight Connector 37"/>
          <p:cNvCxnSpPr>
            <a:stCxn id="37" idx="0"/>
          </p:cNvCxnSpPr>
          <p:nvPr/>
        </p:nvCxnSpPr>
        <p:spPr>
          <a:xfrm flipH="1" flipV="1">
            <a:off x="3764390" y="5738505"/>
            <a:ext cx="886742" cy="41203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89463" y="4977011"/>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Office</a:t>
            </a:r>
            <a:endParaRPr lang="en-US" dirty="0"/>
          </a:p>
        </p:txBody>
      </p:sp>
      <p:cxnSp>
        <p:nvCxnSpPr>
          <p:cNvPr id="41" name="Straight Connector 40"/>
          <p:cNvCxnSpPr>
            <a:stCxn id="40" idx="0"/>
          </p:cNvCxnSpPr>
          <p:nvPr/>
        </p:nvCxnSpPr>
        <p:spPr>
          <a:xfrm>
            <a:off x="1584722" y="4977011"/>
            <a:ext cx="1107678" cy="435937"/>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46584" y="4644826"/>
            <a:ext cx="728656"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a:t>
            </a:r>
            <a:endParaRPr lang="en-US" dirty="0"/>
          </a:p>
        </p:txBody>
      </p:sp>
      <p:cxnSp>
        <p:nvCxnSpPr>
          <p:cNvPr id="44" name="Straight Connector 43"/>
          <p:cNvCxnSpPr>
            <a:stCxn id="43" idx="0"/>
            <a:endCxn id="57371" idx="0"/>
          </p:cNvCxnSpPr>
          <p:nvPr/>
        </p:nvCxnSpPr>
        <p:spPr>
          <a:xfrm>
            <a:off x="2810912" y="4644826"/>
            <a:ext cx="521568" cy="63201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6" name="Group 43"/>
          <p:cNvGraphicFramePr>
            <a:graphicFrameLocks noGrp="1"/>
          </p:cNvGraphicFramePr>
          <p:nvPr>
            <p:extLst>
              <p:ext uri="{D42A27DB-BD31-4B8C-83A1-F6EECF244321}">
                <p14:modId xmlns:p14="http://schemas.microsoft.com/office/powerpoint/2010/main" val="3557407556"/>
              </p:ext>
            </p:extLst>
          </p:nvPr>
        </p:nvGraphicFramePr>
        <p:xfrm>
          <a:off x="4128292" y="3467546"/>
          <a:ext cx="3658118" cy="3291840"/>
        </p:xfrm>
        <a:graphic>
          <a:graphicData uri="http://schemas.openxmlformats.org/drawingml/2006/table">
            <a:tbl>
              <a:tblPr firstRow="1">
                <a:tableStyleId>{3C2FFA5D-87B4-456A-9821-1D502468CF0F}</a:tableStyleId>
              </a:tblPr>
              <a:tblGrid>
                <a:gridCol w="2171265">
                  <a:extLst>
                    <a:ext uri="{9D8B030D-6E8A-4147-A177-3AD203B41FA5}">
                      <a16:colId xmlns:a16="http://schemas.microsoft.com/office/drawing/2014/main" val="20000"/>
                    </a:ext>
                  </a:extLst>
                </a:gridCol>
                <a:gridCol w="1486853">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smtClean="0">
                          <a:ln>
                            <a:noFill/>
                          </a:ln>
                          <a:effectLst/>
                        </a:rPr>
                        <a:t>*</a:t>
                      </a:r>
                      <a:r>
                        <a:rPr kumimoji="0" lang="en-US" sz="2000" u="sng" strike="noStrike" cap="none" normalizeH="0" baseline="0" dirty="0" err="1" smtClean="0">
                          <a:ln>
                            <a:noFill/>
                          </a:ln>
                          <a:effectLst/>
                        </a:rPr>
                        <a:t>CourseNumber</a:t>
                      </a:r>
                      <a:endParaRPr kumimoji="0" lang="en-US" sz="2000" b="1" i="0" u="sng"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smtClean="0">
                          <a:ln>
                            <a:noFill/>
                          </a:ln>
                          <a:effectLst/>
                        </a:rPr>
                        <a:t>*</a:t>
                      </a:r>
                      <a:r>
                        <a:rPr kumimoji="0" lang="en-US" sz="2000" u="sng" strike="noStrike" cap="none" normalizeH="0" baseline="0" dirty="0" err="1" smtClean="0">
                          <a:ln>
                            <a:noFill/>
                          </a:ln>
                          <a:effectLst/>
                        </a:rPr>
                        <a:t>EmpID</a:t>
                      </a:r>
                      <a:endParaRPr kumimoji="0" lang="en-US" sz="2000" b="1" i="0" u="sng"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0"/>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u="none" strike="noStrike" cap="none" normalizeH="0" baseline="0" dirty="0" smtClean="0">
                          <a:ln>
                            <a:noFill/>
                          </a:ln>
                          <a:solidFill>
                            <a:schemeClr val="bg1"/>
                          </a:solidFill>
                          <a:effectLst/>
                          <a:latin typeface="+mn-lt"/>
                        </a:rPr>
                        <a:t>CS3319</a:t>
                      </a:r>
                      <a:endParaRPr kumimoji="0" lang="en-US" sz="2000" b="1" i="0" u="none" strike="noStrike" cap="none" normalizeH="0" baseline="0" dirty="0" smtClean="0">
                        <a:ln>
                          <a:noFill/>
                        </a:ln>
                        <a:solidFill>
                          <a:schemeClr val="bg1"/>
                        </a:solidFill>
                        <a:effectLst/>
                        <a:latin typeface="+mn-lt"/>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u="none" strike="noStrike" cap="none" normalizeH="0" baseline="0" dirty="0" smtClean="0">
                          <a:ln>
                            <a:noFill/>
                          </a:ln>
                          <a:solidFill>
                            <a:schemeClr val="bg1"/>
                          </a:solidFill>
                          <a:effectLst/>
                          <a:latin typeface="+mn-lt"/>
                        </a:rPr>
                        <a:t>11</a:t>
                      </a:r>
                      <a:endParaRPr kumimoji="0" lang="en-US" sz="2000" b="1" i="0" u="none" strike="noStrike" cap="none" normalizeH="0" baseline="0" dirty="0" smtClean="0">
                        <a:ln>
                          <a:noFill/>
                        </a:ln>
                        <a:solidFill>
                          <a:schemeClr val="bg1"/>
                        </a:solidFill>
                        <a:effectLst/>
                        <a:latin typeface="+mn-lt"/>
                      </a:endParaRPr>
                    </a:p>
                  </a:txBody>
                  <a:tcPr marL="91430" marR="91430" horzOverflow="overflow"/>
                </a:tc>
                <a:extLst>
                  <a:ext uri="{0D108BD9-81ED-4DB2-BD59-A6C34878D82A}">
                    <a16:rowId xmlns:a16="http://schemas.microsoft.com/office/drawing/2014/main" val="10001"/>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u="none" strike="noStrike" cap="none" normalizeH="0" baseline="0" dirty="0" smtClean="0">
                          <a:ln>
                            <a:noFill/>
                          </a:ln>
                          <a:solidFill>
                            <a:schemeClr val="bg1"/>
                          </a:solidFill>
                          <a:effectLst/>
                          <a:latin typeface="+mn-lt"/>
                        </a:rPr>
                        <a:t>CS3319</a:t>
                      </a:r>
                      <a:endParaRPr kumimoji="0" lang="en-US" sz="2000" b="1" i="0" u="none" strike="noStrike" cap="none" normalizeH="0" baseline="0" dirty="0" smtClean="0">
                        <a:ln>
                          <a:noFill/>
                        </a:ln>
                        <a:solidFill>
                          <a:schemeClr val="bg1"/>
                        </a:solidFill>
                        <a:effectLst/>
                        <a:latin typeface="+mn-lt"/>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u="none" strike="noStrike" cap="none" normalizeH="0" baseline="0" dirty="0" smtClean="0">
                          <a:ln>
                            <a:noFill/>
                          </a:ln>
                          <a:solidFill>
                            <a:schemeClr val="bg1"/>
                          </a:solidFill>
                          <a:effectLst/>
                          <a:latin typeface="+mn-lt"/>
                        </a:rPr>
                        <a:t>22</a:t>
                      </a:r>
                      <a:endParaRPr kumimoji="0" lang="en-US" sz="2000" b="1" i="0" u="none" strike="noStrike" cap="none" normalizeH="0" baseline="0" dirty="0" smtClean="0">
                        <a:ln>
                          <a:noFill/>
                        </a:ln>
                        <a:solidFill>
                          <a:schemeClr val="bg1"/>
                        </a:solidFill>
                        <a:effectLst/>
                        <a:latin typeface="+mn-lt"/>
                      </a:endParaRPr>
                    </a:p>
                  </a:txBody>
                  <a:tcPr marL="91430" marR="91430" horzOverflow="overflow"/>
                </a:tc>
                <a:extLst>
                  <a:ext uri="{0D108BD9-81ED-4DB2-BD59-A6C34878D82A}">
                    <a16:rowId xmlns:a16="http://schemas.microsoft.com/office/drawing/2014/main" val="10002"/>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CS2210</a:t>
                      </a: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11</a:t>
                      </a:r>
                    </a:p>
                  </a:txBody>
                  <a:tcPr marL="91430" marR="91430" horzOverflow="overflow"/>
                </a:tc>
                <a:extLst>
                  <a:ext uri="{0D108BD9-81ED-4DB2-BD59-A6C34878D82A}">
                    <a16:rowId xmlns:a16="http://schemas.microsoft.com/office/drawing/2014/main" val="2545175406"/>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CS2210</a:t>
                      </a: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22</a:t>
                      </a:r>
                    </a:p>
                  </a:txBody>
                  <a:tcPr marL="91430" marR="91430" horzOverflow="overflow"/>
                </a:tc>
                <a:extLst>
                  <a:ext uri="{0D108BD9-81ED-4DB2-BD59-A6C34878D82A}">
                    <a16:rowId xmlns:a16="http://schemas.microsoft.com/office/drawing/2014/main" val="1584065047"/>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CS2210</a:t>
                      </a: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34</a:t>
                      </a:r>
                    </a:p>
                  </a:txBody>
                  <a:tcPr marL="91430" marR="91430" horzOverflow="overflow"/>
                </a:tc>
                <a:extLst>
                  <a:ext uri="{0D108BD9-81ED-4DB2-BD59-A6C34878D82A}">
                    <a16:rowId xmlns:a16="http://schemas.microsoft.com/office/drawing/2014/main" val="2127118548"/>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CS1027</a:t>
                      </a: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22</a:t>
                      </a:r>
                    </a:p>
                  </a:txBody>
                  <a:tcPr marL="91430" marR="91430" horzOverflow="overflow"/>
                </a:tc>
                <a:extLst>
                  <a:ext uri="{0D108BD9-81ED-4DB2-BD59-A6C34878D82A}">
                    <a16:rowId xmlns:a16="http://schemas.microsoft.com/office/drawing/2014/main" val="287249742"/>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MA2222</a:t>
                      </a: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18</a:t>
                      </a:r>
                    </a:p>
                  </a:txBody>
                  <a:tcPr marL="91430" marR="91430" horzOverflow="overflow"/>
                </a:tc>
                <a:extLst>
                  <a:ext uri="{0D108BD9-81ED-4DB2-BD59-A6C34878D82A}">
                    <a16:rowId xmlns:a16="http://schemas.microsoft.com/office/drawing/2014/main" val="3489377151"/>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MA2222</a:t>
                      </a: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bg1"/>
                          </a:solidFill>
                          <a:effectLst/>
                          <a:latin typeface="+mn-lt"/>
                        </a:rPr>
                        <a:t>56</a:t>
                      </a:r>
                    </a:p>
                  </a:txBody>
                  <a:tcPr marL="91430" marR="91430" horzOverflow="overflow"/>
                </a:tc>
                <a:extLst>
                  <a:ext uri="{0D108BD9-81ED-4DB2-BD59-A6C34878D82A}">
                    <a16:rowId xmlns:a16="http://schemas.microsoft.com/office/drawing/2014/main" val="545335841"/>
                  </a:ext>
                </a:extLst>
              </a:tr>
            </a:tbl>
          </a:graphicData>
        </a:graphic>
      </p:graphicFrame>
      <p:graphicFrame>
        <p:nvGraphicFramePr>
          <p:cNvPr id="39" name="Group 226"/>
          <p:cNvGraphicFramePr>
            <a:graphicFrameLocks noGrp="1"/>
          </p:cNvGraphicFramePr>
          <p:nvPr>
            <p:extLst>
              <p:ext uri="{D42A27DB-BD31-4B8C-83A1-F6EECF244321}">
                <p14:modId xmlns:p14="http://schemas.microsoft.com/office/powerpoint/2010/main" val="1816784809"/>
              </p:ext>
            </p:extLst>
          </p:nvPr>
        </p:nvGraphicFramePr>
        <p:xfrm>
          <a:off x="2507544" y="1199354"/>
          <a:ext cx="9558020" cy="2559928"/>
        </p:xfrm>
        <a:graphic>
          <a:graphicData uri="http://schemas.openxmlformats.org/drawingml/2006/table">
            <a:tbl>
              <a:tblPr firstRow="1">
                <a:tableStyleId>{3C2FFA5D-87B4-456A-9821-1D502468CF0F}</a:tableStyleId>
              </a:tblPr>
              <a:tblGrid>
                <a:gridCol w="1504353">
                  <a:extLst>
                    <a:ext uri="{9D8B030D-6E8A-4147-A177-3AD203B41FA5}">
                      <a16:colId xmlns:a16="http://schemas.microsoft.com/office/drawing/2014/main" val="20000"/>
                    </a:ext>
                  </a:extLst>
                </a:gridCol>
                <a:gridCol w="1376898">
                  <a:extLst>
                    <a:ext uri="{9D8B030D-6E8A-4147-A177-3AD203B41FA5}">
                      <a16:colId xmlns:a16="http://schemas.microsoft.com/office/drawing/2014/main" val="20001"/>
                    </a:ext>
                  </a:extLst>
                </a:gridCol>
                <a:gridCol w="1013531">
                  <a:extLst>
                    <a:ext uri="{9D8B030D-6E8A-4147-A177-3AD203B41FA5}">
                      <a16:colId xmlns:a16="http://schemas.microsoft.com/office/drawing/2014/main" val="20002"/>
                    </a:ext>
                  </a:extLst>
                </a:gridCol>
                <a:gridCol w="1368790">
                  <a:extLst>
                    <a:ext uri="{9D8B030D-6E8A-4147-A177-3AD203B41FA5}">
                      <a16:colId xmlns:a16="http://schemas.microsoft.com/office/drawing/2014/main" val="20003"/>
                    </a:ext>
                  </a:extLst>
                </a:gridCol>
                <a:gridCol w="1347892">
                  <a:extLst>
                    <a:ext uri="{9D8B030D-6E8A-4147-A177-3AD203B41FA5}">
                      <a16:colId xmlns:a16="http://schemas.microsoft.com/office/drawing/2014/main" val="20004"/>
                    </a:ext>
                  </a:extLst>
                </a:gridCol>
                <a:gridCol w="2946556">
                  <a:extLst>
                    <a:ext uri="{9D8B030D-6E8A-4147-A177-3AD203B41FA5}">
                      <a16:colId xmlns:a16="http://schemas.microsoft.com/office/drawing/2014/main" val="1103771085"/>
                    </a:ext>
                  </a:extLst>
                </a:gridCol>
              </a:tblGrid>
              <a:tr h="30862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FirstName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LastName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smtClean="0">
                          <a:ln>
                            <a:noFill/>
                          </a:ln>
                          <a:effectLst/>
                        </a:rPr>
                        <a:t>EmpID</a:t>
                      </a:r>
                      <a:endParaRPr kumimoji="0" lang="en-US" sz="2000" b="1" i="0" u="sng"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Office</a:t>
                      </a:r>
                      <a:endParaRPr kumimoji="0" lang="en-US" sz="2000" b="1"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Ext</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Teaches</a:t>
                      </a:r>
                    </a:p>
                  </a:txBody>
                  <a:tcPr marT="45692" marB="45692" horzOverflow="overflow"/>
                </a:tc>
                <a:extLst>
                  <a:ext uri="{0D108BD9-81ED-4DB2-BD59-A6C34878D82A}">
                    <a16:rowId xmlns:a16="http://schemas.microsoft.com/office/drawing/2014/main" val="10000"/>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Laura</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Reid</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11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ST238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86905</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CS3319, CS2210</a:t>
                      </a:r>
                    </a:p>
                  </a:txBody>
                  <a:tcPr marT="45692" marB="45692" horzOverflow="overflow"/>
                </a:tc>
                <a:extLst>
                  <a:ext uri="{0D108BD9-81ED-4DB2-BD59-A6C34878D82A}">
                    <a16:rowId xmlns:a16="http://schemas.microsoft.com/office/drawing/2014/main" val="1000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Doug</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Vancise</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22</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 421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83355</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CS3319, CS2210, CS1027</a:t>
                      </a:r>
                    </a:p>
                  </a:txBody>
                  <a:tcPr marT="45692" marB="45692" horzOverflow="overflow"/>
                </a:tc>
                <a:extLst>
                  <a:ext uri="{0D108BD9-81ED-4DB2-BD59-A6C34878D82A}">
                    <a16:rowId xmlns:a16="http://schemas.microsoft.com/office/drawing/2014/main" val="10002"/>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Michael</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Atkinson</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15</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SSC 44</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83456</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NULL</a:t>
                      </a:r>
                    </a:p>
                  </a:txBody>
                  <a:tcPr marT="45692" marB="45692" horzOverflow="overflow"/>
                </a:tc>
                <a:extLst>
                  <a:ext uri="{0D108BD9-81ED-4DB2-BD59-A6C34878D82A}">
                    <a16:rowId xmlns:a16="http://schemas.microsoft.com/office/drawing/2014/main" val="10003"/>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Stuart</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Rankin</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18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MC 101</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87678</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MA2222</a:t>
                      </a:r>
                    </a:p>
                  </a:txBody>
                  <a:tcPr marT="45692" marB="45692" horzOverflow="overflow"/>
                </a:tc>
                <a:extLst>
                  <a:ext uri="{0D108BD9-81ED-4DB2-BD59-A6C34878D82A}">
                    <a16:rowId xmlns:a16="http://schemas.microsoft.com/office/drawing/2014/main" val="10004"/>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Jamie</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Andrews</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34</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MC 343</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86789</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CS2210</a:t>
                      </a:r>
                    </a:p>
                  </a:txBody>
                  <a:tcPr marT="45692" marB="45692" horzOverflow="overflow"/>
                </a:tc>
                <a:extLst>
                  <a:ext uri="{0D108BD9-81ED-4DB2-BD59-A6C34878D82A}">
                    <a16:rowId xmlns:a16="http://schemas.microsoft.com/office/drawing/2014/main" val="10005"/>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Irving</a:t>
                      </a:r>
                      <a:endParaRPr kumimoji="0" lang="en-US" sz="20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Robinson</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56</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 102</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86733</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MA2222</a:t>
                      </a:r>
                    </a:p>
                  </a:txBody>
                  <a:tcPr marT="45692" marB="45692" horzOverflow="overflow"/>
                </a:tc>
                <a:extLst>
                  <a:ext uri="{0D108BD9-81ED-4DB2-BD59-A6C34878D82A}">
                    <a16:rowId xmlns:a16="http://schemas.microsoft.com/office/drawing/2014/main" val="10006"/>
                  </a:ext>
                </a:extLst>
              </a:tr>
            </a:tbl>
          </a:graphicData>
        </a:graphic>
      </p:graphicFrame>
      <p:sp>
        <p:nvSpPr>
          <p:cNvPr id="3" name="&quot;No&quot; Symbol 2"/>
          <p:cNvSpPr/>
          <p:nvPr/>
        </p:nvSpPr>
        <p:spPr>
          <a:xfrm>
            <a:off x="9540240" y="1503994"/>
            <a:ext cx="2032000" cy="853440"/>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4006012" y="3111820"/>
            <a:ext cx="2209800" cy="383745"/>
          </a:xfrm>
          <a:prstGeom prst="rect">
            <a:avLst/>
          </a:prstGeom>
          <a:noFill/>
        </p:spPr>
        <p:txBody>
          <a:bodyPr wrap="square" rtlCol="0">
            <a:spAutoFit/>
          </a:bodyPr>
          <a:lstStyle/>
          <a:p>
            <a:r>
              <a:rPr lang="en-US" b="1" dirty="0" smtClean="0"/>
              <a:t>TEACHES</a:t>
            </a:r>
            <a:endParaRPr lang="en-US" b="1" dirty="0"/>
          </a:p>
        </p:txBody>
      </p:sp>
    </p:spTree>
    <p:extLst>
      <p:ext uri="{BB962C8B-B14F-4D97-AF65-F5344CB8AC3E}">
        <p14:creationId xmlns:p14="http://schemas.microsoft.com/office/powerpoint/2010/main" val="3657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39"/>
                                        </p:tgtEl>
                                        <p:attrNameLst>
                                          <p:attrName>ppt_w</p:attrName>
                                        </p:attrNameLst>
                                      </p:cBhvr>
                                      <p:tavLst>
                                        <p:tav tm="0">
                                          <p:val>
                                            <p:strVal val="ppt_w"/>
                                          </p:val>
                                        </p:tav>
                                        <p:tav tm="100000">
                                          <p:val>
                                            <p:fltVal val="0"/>
                                          </p:val>
                                        </p:tav>
                                      </p:tavLst>
                                    </p:anim>
                                    <p:anim calcmode="lin" valueType="num">
                                      <p:cBhvr>
                                        <p:cTn id="21" dur="500"/>
                                        <p:tgtEl>
                                          <p:spTgt spid="39"/>
                                        </p:tgtEl>
                                        <p:attrNameLst>
                                          <p:attrName>ppt_h</p:attrName>
                                        </p:attrNameLst>
                                      </p:cBhvr>
                                      <p:tavLst>
                                        <p:tav tm="0">
                                          <p:val>
                                            <p:strVal val="ppt_h"/>
                                          </p:val>
                                        </p:tav>
                                        <p:tav tm="100000">
                                          <p:val>
                                            <p:fltVal val="0"/>
                                          </p:val>
                                        </p:tav>
                                      </p:tavLst>
                                    </p:anim>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53" presetClass="exit" presetSubtype="32" fill="hold" grpId="1" nodeType="withEffect">
                                  <p:stCondLst>
                                    <p:cond delay="0"/>
                                  </p:stCondLst>
                                  <p:childTnLst>
                                    <p:anim calcmode="lin" valueType="num">
                                      <p:cBhvr>
                                        <p:cTn id="25" dur="500"/>
                                        <p:tgtEl>
                                          <p:spTgt spid="3"/>
                                        </p:tgtEl>
                                        <p:attrNameLst>
                                          <p:attrName>ppt_w</p:attrName>
                                        </p:attrNameLst>
                                      </p:cBhvr>
                                      <p:tavLst>
                                        <p:tav tm="0">
                                          <p:val>
                                            <p:strVal val="ppt_w"/>
                                          </p:val>
                                        </p:tav>
                                        <p:tav tm="100000">
                                          <p:val>
                                            <p:fltVal val="0"/>
                                          </p:val>
                                        </p:tav>
                                      </p:tavLst>
                                    </p:anim>
                                    <p:anim calcmode="lin" valueType="num">
                                      <p:cBhvr>
                                        <p:cTn id="26" dur="500"/>
                                        <p:tgtEl>
                                          <p:spTgt spid="3"/>
                                        </p:tgtEl>
                                        <p:attrNameLst>
                                          <p:attrName>ppt_h</p:attrName>
                                        </p:attrNameLst>
                                      </p:cBhvr>
                                      <p:tavLst>
                                        <p:tav tm="0">
                                          <p:val>
                                            <p:strVal val="ppt_h"/>
                                          </p:val>
                                        </p:tav>
                                        <p:tav tm="100000">
                                          <p:val>
                                            <p:fltVal val="0"/>
                                          </p:val>
                                        </p:tav>
                                      </p:tavLst>
                                    </p:anim>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fltVal val="0"/>
                                          </p:val>
                                        </p:tav>
                                        <p:tav tm="100000">
                                          <p:val>
                                            <p:strVal val="#ppt_w"/>
                                          </p:val>
                                        </p:tav>
                                      </p:tavLst>
                                    </p:anim>
                                    <p:anim calcmode="lin" valueType="num">
                                      <p:cBhvr>
                                        <p:cTn id="34" dur="500" fill="hold"/>
                                        <p:tgtEl>
                                          <p:spTgt spid="42"/>
                                        </p:tgtEl>
                                        <p:attrNameLst>
                                          <p:attrName>ppt_h</p:attrName>
                                        </p:attrNameLst>
                                      </p:cBhvr>
                                      <p:tavLst>
                                        <p:tav tm="0">
                                          <p:val>
                                            <p:fltVal val="0"/>
                                          </p:val>
                                        </p:tav>
                                        <p:tav tm="100000">
                                          <p:val>
                                            <p:strVal val="#ppt_h"/>
                                          </p:val>
                                        </p:tav>
                                      </p:tavLst>
                                    </p:anim>
                                    <p:animEffect transition="in" filter="fade">
                                      <p:cBhvr>
                                        <p:cTn id="35" dur="500"/>
                                        <p:tgtEl>
                                          <p:spTgt spid="42"/>
                                        </p:tgtEl>
                                      </p:cBhvr>
                                    </p:animEffect>
                                  </p:childTnLst>
                                </p:cTn>
                              </p:par>
                              <p:par>
                                <p:cTn id="36" presetID="53" presetClass="entr" presetSubtype="16"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4294967295"/>
          </p:nvPr>
        </p:nvSpPr>
        <p:spPr/>
        <p:txBody>
          <a:bodyPr/>
          <a:lstStyle/>
          <a:p>
            <a:pPr>
              <a:defRPr/>
            </a:pPr>
            <a:fld id="{093BE69B-8682-49C5-9709-7D5373396226}" type="datetime1">
              <a:rPr lang="en-US"/>
              <a:pPr>
                <a:defRPr/>
              </a:pPr>
              <a:t>6/26/2018</a:t>
            </a:fld>
            <a:endParaRPr lang="en-US"/>
          </a:p>
        </p:txBody>
      </p:sp>
      <p:sp>
        <p:nvSpPr>
          <p:cNvPr id="5" name="Footer Placeholder 2"/>
          <p:cNvSpPr>
            <a:spLocks noGrp="1"/>
          </p:cNvSpPr>
          <p:nvPr>
            <p:ph type="ftr" sz="quarter" idx="11"/>
          </p:nvPr>
        </p:nvSpPr>
        <p:spPr/>
        <p:txBody>
          <a:bodyPr/>
          <a:lstStyle/>
          <a:p>
            <a:pPr>
              <a:defRPr/>
            </a:pPr>
            <a:r>
              <a:rPr lang="en-US"/>
              <a:t>CS319</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81709EF-32AA-44DD-96B8-087CADF3C1BF}" type="slidenum">
              <a:rPr lang="en-US" altLang="en-US" sz="2400">
                <a:latin typeface="Times New Roman" panose="02020603050405020304" pitchFamily="18" charset="0"/>
              </a:rPr>
              <a:pPr lvl="1">
                <a:spcBef>
                  <a:spcPct val="0"/>
                </a:spcBef>
                <a:buClrTx/>
                <a:buFontTx/>
                <a:buNone/>
              </a:pPr>
              <a:t>5</a:t>
            </a:fld>
            <a:endParaRPr lang="en-US" altLang="en-US" sz="2400">
              <a:latin typeface="Times New Roman" panose="02020603050405020304" pitchFamily="18" charset="0"/>
            </a:endParaRPr>
          </a:p>
        </p:txBody>
      </p:sp>
      <p:sp>
        <p:nvSpPr>
          <p:cNvPr id="58373" name="Rectangle 2"/>
          <p:cNvSpPr>
            <a:spLocks noChangeArrowheads="1"/>
          </p:cNvSpPr>
          <p:nvPr/>
        </p:nvSpPr>
        <p:spPr bwMode="auto">
          <a:xfrm>
            <a:off x="1141411" y="685801"/>
            <a:ext cx="95265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80000"/>
              </a:lnSpc>
              <a:spcBef>
                <a:spcPct val="50000"/>
              </a:spcBef>
              <a:buClr>
                <a:schemeClr val="tx2"/>
              </a:buClr>
              <a:buSzPct val="75000"/>
              <a:buFont typeface="Wingdings" panose="05000000000000000000" pitchFamily="2" charset="2"/>
              <a:buNone/>
            </a:pPr>
            <a:r>
              <a:rPr lang="en-US" altLang="en-US" sz="2400" b="1" dirty="0" smtClean="0">
                <a:latin typeface="Times New Roman" panose="02020603050405020304" pitchFamily="18" charset="0"/>
              </a:rPr>
              <a:t>In Many To Many relationships, you make a NEW table and the key for the new table is the combination of the keys from the entities participation in the many to many relationship.  Also include any attributes on the relationship in the new table.</a:t>
            </a:r>
            <a:endParaRPr lang="en-US" altLang="en-US" sz="2400" b="1" dirty="0">
              <a:latin typeface="Times New Roman" panose="02020603050405020304" pitchFamily="18" charset="0"/>
            </a:endParaRPr>
          </a:p>
        </p:txBody>
      </p:sp>
      <p:sp>
        <p:nvSpPr>
          <p:cNvPr id="7" name="Rectangle 5"/>
          <p:cNvSpPr>
            <a:spLocks noChangeArrowheads="1"/>
          </p:cNvSpPr>
          <p:nvPr/>
        </p:nvSpPr>
        <p:spPr bwMode="auto">
          <a:xfrm>
            <a:off x="1141411" y="2538829"/>
            <a:ext cx="10271760"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80000"/>
              </a:lnSpc>
              <a:spcBef>
                <a:spcPct val="50000"/>
              </a:spcBef>
              <a:buClr>
                <a:schemeClr val="tx2"/>
              </a:buClr>
              <a:buSzPct val="75000"/>
              <a:buFont typeface="Wingdings" panose="05000000000000000000" pitchFamily="2" charset="2"/>
              <a:buNone/>
            </a:pPr>
            <a:r>
              <a:rPr lang="en-US" altLang="en-US" sz="2400" b="1" dirty="0">
                <a:solidFill>
                  <a:schemeClr val="tx2"/>
                </a:solidFill>
                <a:latin typeface="Times New Roman" panose="02020603050405020304" pitchFamily="18" charset="0"/>
              </a:rPr>
              <a:t>QUESTION: What is the primary key of table </a:t>
            </a:r>
            <a:r>
              <a:rPr lang="en-US" altLang="en-US" sz="2400" b="1" dirty="0" smtClean="0">
                <a:solidFill>
                  <a:schemeClr val="tx2"/>
                </a:solidFill>
                <a:latin typeface="Times New Roman" panose="02020603050405020304" pitchFamily="18" charset="0"/>
              </a:rPr>
              <a:t>NEW table called TEACHES ___________________________?</a:t>
            </a:r>
            <a:br>
              <a:rPr lang="en-US" altLang="en-US" sz="2400" b="1" dirty="0" smtClean="0">
                <a:solidFill>
                  <a:schemeClr val="tx2"/>
                </a:solidFill>
                <a:latin typeface="Times New Roman" panose="02020603050405020304" pitchFamily="18" charset="0"/>
              </a:rPr>
            </a:br>
            <a:r>
              <a:rPr lang="en-US" altLang="en-US" sz="2400" b="1" dirty="0" smtClean="0">
                <a:solidFill>
                  <a:schemeClr val="tx2"/>
                </a:solidFill>
                <a:latin typeface="Times New Roman" panose="02020603050405020304" pitchFamily="18" charset="0"/>
              </a:rPr>
              <a:t/>
            </a:r>
            <a:br>
              <a:rPr lang="en-US" altLang="en-US" sz="2400" b="1" dirty="0" smtClean="0">
                <a:solidFill>
                  <a:schemeClr val="tx2"/>
                </a:solidFill>
                <a:latin typeface="Times New Roman" panose="02020603050405020304" pitchFamily="18" charset="0"/>
              </a:rPr>
            </a:br>
            <a:r>
              <a:rPr lang="en-US" altLang="en-US" sz="2400" b="1" dirty="0" smtClean="0">
                <a:solidFill>
                  <a:schemeClr val="tx2"/>
                </a:solidFill>
                <a:latin typeface="Times New Roman" panose="02020603050405020304" pitchFamily="18" charset="0"/>
              </a:rPr>
              <a:t>What are the foreign </a:t>
            </a:r>
            <a:r>
              <a:rPr lang="en-US" altLang="en-US" sz="2400" b="1" dirty="0">
                <a:solidFill>
                  <a:schemeClr val="tx2"/>
                </a:solidFill>
                <a:latin typeface="Times New Roman" panose="02020603050405020304" pitchFamily="18" charset="0"/>
              </a:rPr>
              <a:t>key(s</a:t>
            </a:r>
            <a:r>
              <a:rPr lang="en-US" altLang="en-US" sz="2400" b="1" dirty="0" smtClean="0">
                <a:solidFill>
                  <a:schemeClr val="tx2"/>
                </a:solidFill>
                <a:latin typeface="Times New Roman" panose="02020603050405020304" pitchFamily="18" charset="0"/>
              </a:rPr>
              <a:t>) of the table TEACHES?  ____________________</a:t>
            </a:r>
            <a:endParaRPr lang="en-US" altLang="en-US" sz="2400" b="1" dirty="0">
              <a:solidFill>
                <a:schemeClr val="tx2"/>
              </a:solidFill>
              <a:latin typeface="Times New Roman" panose="02020603050405020304" pitchFamily="18" charset="0"/>
            </a:endParaRPr>
          </a:p>
          <a:p>
            <a:pPr eaLnBrk="1" hangingPunct="1">
              <a:lnSpc>
                <a:spcPct val="80000"/>
              </a:lnSpc>
              <a:spcBef>
                <a:spcPct val="50000"/>
              </a:spcBef>
              <a:buClr>
                <a:schemeClr val="tx2"/>
              </a:buClr>
              <a:buSzPct val="75000"/>
              <a:buFont typeface="Wingdings" panose="05000000000000000000" pitchFamily="2" charset="2"/>
              <a:buNone/>
            </a:pPr>
            <a:endParaRPr lang="en-US" altLang="en-US" sz="2400" b="1" dirty="0">
              <a:solidFill>
                <a:schemeClr val="tx2"/>
              </a:solidFill>
              <a:latin typeface="Times New Roman" panose="02020603050405020304" pitchFamily="18" charset="0"/>
            </a:endParaRPr>
          </a:p>
          <a:p>
            <a:pPr eaLnBrk="1" hangingPunct="1">
              <a:lnSpc>
                <a:spcPct val="80000"/>
              </a:lnSpc>
              <a:spcBef>
                <a:spcPct val="50000"/>
              </a:spcBef>
              <a:buClr>
                <a:schemeClr val="tx2"/>
              </a:buClr>
              <a:buSzPct val="75000"/>
              <a:buFont typeface="Wingdings" panose="05000000000000000000" pitchFamily="2" charset="2"/>
              <a:buNone/>
            </a:pPr>
            <a:endParaRPr lang="en-US" altLang="en-US" sz="2400" b="1" dirty="0">
              <a:solidFill>
                <a:schemeClr val="tx2"/>
              </a:solidFill>
              <a:latin typeface="Times New Roman" panose="02020603050405020304" pitchFamily="18" charset="0"/>
            </a:endParaRPr>
          </a:p>
        </p:txBody>
      </p:sp>
      <p:sp>
        <p:nvSpPr>
          <p:cNvPr id="8" name="TextBox 7"/>
          <p:cNvSpPr txBox="1"/>
          <p:nvPr/>
        </p:nvSpPr>
        <p:spPr>
          <a:xfrm>
            <a:off x="1468120" y="2706232"/>
            <a:ext cx="4668520" cy="523220"/>
          </a:xfrm>
          <a:prstGeom prst="rect">
            <a:avLst/>
          </a:prstGeom>
          <a:noFill/>
        </p:spPr>
        <p:txBody>
          <a:bodyPr wrap="square" rtlCol="0">
            <a:spAutoFit/>
          </a:bodyPr>
          <a:lstStyle/>
          <a:p>
            <a:r>
              <a:rPr lang="en-US" sz="2800" b="1" dirty="0" err="1" smtClean="0"/>
              <a:t>EmpID</a:t>
            </a:r>
            <a:r>
              <a:rPr lang="en-US" sz="2800" b="1" dirty="0" smtClean="0"/>
              <a:t> AND </a:t>
            </a:r>
            <a:r>
              <a:rPr lang="en-US" sz="2800" b="1" dirty="0" err="1" smtClean="0"/>
              <a:t>CourseNum</a:t>
            </a:r>
            <a:endParaRPr lang="en-US" sz="2800" b="1" dirty="0"/>
          </a:p>
        </p:txBody>
      </p:sp>
      <p:sp>
        <p:nvSpPr>
          <p:cNvPr id="10" name="TextBox 9"/>
          <p:cNvSpPr txBox="1"/>
          <p:nvPr/>
        </p:nvSpPr>
        <p:spPr>
          <a:xfrm>
            <a:off x="8115300" y="3229452"/>
            <a:ext cx="4668520" cy="523220"/>
          </a:xfrm>
          <a:prstGeom prst="rect">
            <a:avLst/>
          </a:prstGeom>
          <a:noFill/>
        </p:spPr>
        <p:txBody>
          <a:bodyPr wrap="square" rtlCol="0">
            <a:spAutoFit/>
          </a:bodyPr>
          <a:lstStyle/>
          <a:p>
            <a:r>
              <a:rPr lang="en-US" sz="2800" b="1" dirty="0" err="1" smtClean="0"/>
              <a:t>EmpID</a:t>
            </a:r>
            <a:r>
              <a:rPr lang="en-US" sz="2800" b="1" dirty="0" smtClean="0"/>
              <a:t> AND </a:t>
            </a:r>
            <a:r>
              <a:rPr lang="en-US" sz="2800" b="1" dirty="0" err="1" smtClean="0"/>
              <a:t>CourseNum</a:t>
            </a:r>
            <a:endParaRPr lang="en-US" sz="2800" b="1" dirty="0"/>
          </a:p>
        </p:txBody>
      </p:sp>
    </p:spTree>
    <p:extLst>
      <p:ext uri="{BB962C8B-B14F-4D97-AF65-F5344CB8AC3E}">
        <p14:creationId xmlns:p14="http://schemas.microsoft.com/office/powerpoint/2010/main" val="228765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1478570"/>
          </a:xfrm>
        </p:spPr>
        <p:txBody>
          <a:bodyPr>
            <a:normAutofit fontScale="90000"/>
          </a:bodyPr>
          <a:lstStyle/>
          <a:p>
            <a:r>
              <a:rPr lang="en-US" dirty="0" smtClean="0"/>
              <a:t>Another example of how to Map Many to Many RELATIONSHIPS to a relational Database: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6</a:t>
            </a:fld>
            <a:endParaRPr lang="en-US" dirty="0"/>
          </a:p>
        </p:txBody>
      </p:sp>
      <p:sp>
        <p:nvSpPr>
          <p:cNvPr id="9" name="TextBox 8"/>
          <p:cNvSpPr txBox="1"/>
          <p:nvPr/>
        </p:nvSpPr>
        <p:spPr>
          <a:xfrm>
            <a:off x="524034" y="4123037"/>
            <a:ext cx="2326126" cy="646331"/>
          </a:xfrm>
          <a:prstGeom prst="rect">
            <a:avLst/>
          </a:prstGeom>
          <a:noFill/>
        </p:spPr>
        <p:txBody>
          <a:bodyPr wrap="square" rtlCol="0">
            <a:spAutoFit/>
          </a:bodyPr>
          <a:lstStyle/>
          <a:p>
            <a:r>
              <a:rPr lang="en-US" sz="3600" b="1" dirty="0" smtClean="0"/>
              <a:t>Movie</a:t>
            </a:r>
            <a:endParaRPr lang="en-US" sz="3600" b="1" dirty="0"/>
          </a:p>
        </p:txBody>
      </p:sp>
      <p:sp>
        <p:nvSpPr>
          <p:cNvPr id="12" name="TextBox 11"/>
          <p:cNvSpPr txBox="1"/>
          <p:nvPr/>
        </p:nvSpPr>
        <p:spPr>
          <a:xfrm>
            <a:off x="3422398" y="5404064"/>
            <a:ext cx="2326126" cy="646331"/>
          </a:xfrm>
          <a:prstGeom prst="rect">
            <a:avLst/>
          </a:prstGeom>
          <a:noFill/>
        </p:spPr>
        <p:txBody>
          <a:bodyPr wrap="square" rtlCol="0">
            <a:spAutoFit/>
          </a:bodyPr>
          <a:lstStyle/>
          <a:p>
            <a:r>
              <a:rPr lang="en-US" sz="3600" b="1" dirty="0" smtClean="0"/>
              <a:t>Starring</a:t>
            </a:r>
            <a:endParaRPr lang="en-US" sz="3600" b="1" dirty="0"/>
          </a:p>
        </p:txBody>
      </p:sp>
      <p:grpSp>
        <p:nvGrpSpPr>
          <p:cNvPr id="14" name="Group 3"/>
          <p:cNvGrpSpPr>
            <a:grpSpLocks/>
          </p:cNvGrpSpPr>
          <p:nvPr/>
        </p:nvGrpSpPr>
        <p:grpSpPr bwMode="auto">
          <a:xfrm>
            <a:off x="4114800" y="1762970"/>
            <a:ext cx="7315200" cy="1219200"/>
            <a:chOff x="192" y="1728"/>
            <a:chExt cx="4608" cy="768"/>
          </a:xfrm>
        </p:grpSpPr>
        <p:sp>
          <p:nvSpPr>
            <p:cNvPr id="15" name="Text Box 4"/>
            <p:cNvSpPr txBox="1">
              <a:spLocks noChangeArrowheads="1"/>
            </p:cNvSpPr>
            <p:nvPr/>
          </p:nvSpPr>
          <p:spPr bwMode="auto">
            <a:xfrm>
              <a:off x="192" y="1968"/>
              <a:ext cx="960"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Movie</a:t>
              </a:r>
              <a:endParaRPr lang="en-US" altLang="en-US" sz="2400" dirty="0">
                <a:latin typeface="Times New Roman" panose="02020603050405020304" pitchFamily="18" charset="0"/>
              </a:endParaRPr>
            </a:p>
          </p:txBody>
        </p:sp>
        <p:sp>
          <p:nvSpPr>
            <p:cNvPr id="16" name="Text Box 5"/>
            <p:cNvSpPr txBox="1">
              <a:spLocks noChangeArrowheads="1"/>
            </p:cNvSpPr>
            <p:nvPr/>
          </p:nvSpPr>
          <p:spPr bwMode="auto">
            <a:xfrm>
              <a:off x="3552" y="1968"/>
              <a:ext cx="124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Actor</a:t>
              </a:r>
              <a:endParaRPr lang="en-US" altLang="en-US" sz="2400" dirty="0">
                <a:latin typeface="Times New Roman" panose="02020603050405020304" pitchFamily="18" charset="0"/>
              </a:endParaRPr>
            </a:p>
          </p:txBody>
        </p:sp>
        <p:grpSp>
          <p:nvGrpSpPr>
            <p:cNvPr id="17" name="Group 6"/>
            <p:cNvGrpSpPr>
              <a:grpSpLocks/>
            </p:cNvGrpSpPr>
            <p:nvPr/>
          </p:nvGrpSpPr>
          <p:grpSpPr bwMode="auto">
            <a:xfrm>
              <a:off x="1728" y="1728"/>
              <a:ext cx="1200" cy="768"/>
              <a:chOff x="1776" y="2544"/>
              <a:chExt cx="1200" cy="768"/>
            </a:xfrm>
          </p:grpSpPr>
          <p:sp>
            <p:nvSpPr>
              <p:cNvPr id="30" name="AutoShape 7"/>
              <p:cNvSpPr>
                <a:spLocks noChangeArrowheads="1"/>
              </p:cNvSpPr>
              <p:nvPr/>
            </p:nvSpPr>
            <p:spPr bwMode="auto">
              <a:xfrm>
                <a:off x="1776" y="2544"/>
                <a:ext cx="1200" cy="768"/>
              </a:xfrm>
              <a:prstGeom prst="diamond">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1" name="Text Box 8"/>
              <p:cNvSpPr txBox="1">
                <a:spLocks noChangeArrowheads="1"/>
              </p:cNvSpPr>
              <p:nvPr/>
            </p:nvSpPr>
            <p:spPr bwMode="auto">
              <a:xfrm>
                <a:off x="1776" y="278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Stars</a:t>
                </a:r>
                <a:endParaRPr lang="en-US" altLang="en-US" sz="2400" dirty="0">
                  <a:latin typeface="Times New Roman" panose="02020603050405020304" pitchFamily="18" charset="0"/>
                </a:endParaRPr>
              </a:p>
            </p:txBody>
          </p:sp>
        </p:grpSp>
        <p:cxnSp>
          <p:nvCxnSpPr>
            <p:cNvPr id="18" name="AutoShape 9"/>
            <p:cNvCxnSpPr>
              <a:cxnSpLocks noChangeShapeType="1"/>
              <a:stCxn id="15" idx="3"/>
              <a:endCxn id="31" idx="1"/>
            </p:cNvCxnSpPr>
            <p:nvPr/>
          </p:nvCxnSpPr>
          <p:spPr bwMode="auto">
            <a:xfrm flipV="1">
              <a:off x="1160" y="2112"/>
              <a:ext cx="568" cy="8"/>
            </a:xfrm>
            <a:prstGeom prst="straightConnector1">
              <a:avLst/>
            </a:prstGeom>
            <a:ln w="57150" cmpd="dbl">
              <a:solidFill>
                <a:schemeClr val="tx1"/>
              </a:solidFill>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9" name="Text Box 10"/>
            <p:cNvSpPr txBox="1">
              <a:spLocks noChangeArrowheads="1"/>
            </p:cNvSpPr>
            <p:nvPr/>
          </p:nvSpPr>
          <p:spPr bwMode="auto">
            <a:xfrm>
              <a:off x="1296"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M</a:t>
              </a:r>
            </a:p>
          </p:txBody>
        </p:sp>
        <p:sp>
          <p:nvSpPr>
            <p:cNvPr id="20" name="Text Box 11"/>
            <p:cNvSpPr txBox="1">
              <a:spLocks noChangeArrowheads="1"/>
            </p:cNvSpPr>
            <p:nvPr/>
          </p:nvSpPr>
          <p:spPr bwMode="auto">
            <a:xfrm>
              <a:off x="2976"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smtClean="0">
                  <a:latin typeface="Times New Roman" panose="02020603050405020304" pitchFamily="18" charset="0"/>
                </a:rPr>
                <a:t>N</a:t>
              </a:r>
              <a:endParaRPr lang="en-US" altLang="en-US" sz="2400" b="1" dirty="0">
                <a:latin typeface="Times New Roman" panose="02020603050405020304" pitchFamily="18" charset="0"/>
              </a:endParaRPr>
            </a:p>
          </p:txBody>
        </p:sp>
        <p:cxnSp>
          <p:nvCxnSpPr>
            <p:cNvPr id="21" name="AutoShape 12"/>
            <p:cNvCxnSpPr>
              <a:cxnSpLocks noChangeShapeType="1"/>
              <a:stCxn id="31" idx="3"/>
              <a:endCxn id="16" idx="1"/>
            </p:cNvCxnSpPr>
            <p:nvPr/>
          </p:nvCxnSpPr>
          <p:spPr bwMode="auto">
            <a:xfrm>
              <a:off x="2880" y="2112"/>
              <a:ext cx="664" cy="8"/>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6" name="Oval 55"/>
          <p:cNvSpPr/>
          <p:nvPr/>
        </p:nvSpPr>
        <p:spPr>
          <a:xfrm>
            <a:off x="8325326" y="3145150"/>
            <a:ext cx="1916747"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BirthDate</a:t>
            </a:r>
            <a:endParaRPr lang="en-US" dirty="0"/>
          </a:p>
        </p:txBody>
      </p:sp>
      <p:cxnSp>
        <p:nvCxnSpPr>
          <p:cNvPr id="57" name="AutoShape 16"/>
          <p:cNvCxnSpPr>
            <a:cxnSpLocks noChangeShapeType="1"/>
            <a:endCxn id="56" idx="0"/>
          </p:cNvCxnSpPr>
          <p:nvPr/>
        </p:nvCxnSpPr>
        <p:spPr bwMode="auto">
          <a:xfrm flipH="1">
            <a:off x="9283700" y="2616875"/>
            <a:ext cx="416670" cy="528275"/>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1" name="Oval 60"/>
          <p:cNvSpPr/>
          <p:nvPr/>
        </p:nvSpPr>
        <p:spPr>
          <a:xfrm>
            <a:off x="8458200" y="1564228"/>
            <a:ext cx="169672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ActorID</a:t>
            </a:r>
            <a:endParaRPr lang="en-US" u="sng" dirty="0"/>
          </a:p>
        </p:txBody>
      </p:sp>
      <p:cxnSp>
        <p:nvCxnSpPr>
          <p:cNvPr id="62" name="AutoShape 16"/>
          <p:cNvCxnSpPr>
            <a:cxnSpLocks noChangeShapeType="1"/>
          </p:cNvCxnSpPr>
          <p:nvPr/>
        </p:nvCxnSpPr>
        <p:spPr bwMode="auto">
          <a:xfrm>
            <a:off x="9283700" y="1870486"/>
            <a:ext cx="833341" cy="26746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5" name="Oval 64"/>
          <p:cNvSpPr/>
          <p:nvPr/>
        </p:nvSpPr>
        <p:spPr>
          <a:xfrm>
            <a:off x="9752330" y="1147607"/>
            <a:ext cx="169672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FirstName</a:t>
            </a:r>
            <a:endParaRPr lang="en-US" dirty="0"/>
          </a:p>
        </p:txBody>
      </p:sp>
      <p:cxnSp>
        <p:nvCxnSpPr>
          <p:cNvPr id="66" name="AutoShape 16"/>
          <p:cNvCxnSpPr>
            <a:cxnSpLocks noChangeShapeType="1"/>
            <a:stCxn id="65" idx="4"/>
            <a:endCxn id="16" idx="0"/>
          </p:cNvCxnSpPr>
          <p:nvPr/>
        </p:nvCxnSpPr>
        <p:spPr bwMode="auto">
          <a:xfrm flipH="1">
            <a:off x="10439400" y="1484591"/>
            <a:ext cx="161290" cy="65937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 name="Oval 69"/>
          <p:cNvSpPr/>
          <p:nvPr/>
        </p:nvSpPr>
        <p:spPr>
          <a:xfrm>
            <a:off x="9984301" y="2784916"/>
            <a:ext cx="169672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LastName</a:t>
            </a:r>
            <a:endParaRPr lang="en-US" dirty="0"/>
          </a:p>
        </p:txBody>
      </p:sp>
      <p:cxnSp>
        <p:nvCxnSpPr>
          <p:cNvPr id="71" name="AutoShape 16"/>
          <p:cNvCxnSpPr>
            <a:cxnSpLocks noChangeShapeType="1"/>
            <a:stCxn id="70" idx="0"/>
            <a:endCxn id="16" idx="2"/>
          </p:cNvCxnSpPr>
          <p:nvPr/>
        </p:nvCxnSpPr>
        <p:spPr bwMode="auto">
          <a:xfrm flipH="1" flipV="1">
            <a:off x="10439400" y="2605933"/>
            <a:ext cx="393261" cy="17898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3" name="Oval 72"/>
          <p:cNvSpPr/>
          <p:nvPr/>
        </p:nvSpPr>
        <p:spPr>
          <a:xfrm>
            <a:off x="1348581" y="2368816"/>
            <a:ext cx="1524598"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MovieID</a:t>
            </a:r>
            <a:endParaRPr lang="en-US" u="sng" dirty="0"/>
          </a:p>
        </p:txBody>
      </p:sp>
      <p:cxnSp>
        <p:nvCxnSpPr>
          <p:cNvPr id="74" name="AutoShape 16"/>
          <p:cNvCxnSpPr>
            <a:cxnSpLocks noChangeShapeType="1"/>
            <a:stCxn id="73" idx="0"/>
            <a:endCxn id="15" idx="1"/>
          </p:cNvCxnSpPr>
          <p:nvPr/>
        </p:nvCxnSpPr>
        <p:spPr bwMode="auto">
          <a:xfrm>
            <a:off x="2110880" y="2368816"/>
            <a:ext cx="2003920" cy="61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7" name="Oval 76"/>
          <p:cNvSpPr/>
          <p:nvPr/>
        </p:nvSpPr>
        <p:spPr>
          <a:xfrm>
            <a:off x="2192020" y="2847476"/>
            <a:ext cx="1056322"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Title</a:t>
            </a:r>
            <a:endParaRPr lang="en-US" dirty="0"/>
          </a:p>
        </p:txBody>
      </p:sp>
      <p:cxnSp>
        <p:nvCxnSpPr>
          <p:cNvPr id="78" name="AutoShape 16"/>
          <p:cNvCxnSpPr>
            <a:cxnSpLocks noChangeShapeType="1"/>
            <a:stCxn id="77" idx="0"/>
            <a:endCxn id="15" idx="1"/>
          </p:cNvCxnSpPr>
          <p:nvPr/>
        </p:nvCxnSpPr>
        <p:spPr bwMode="auto">
          <a:xfrm flipV="1">
            <a:off x="2720181" y="2374952"/>
            <a:ext cx="1394619" cy="47252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84" name="Oval 83"/>
          <p:cNvSpPr/>
          <p:nvPr/>
        </p:nvSpPr>
        <p:spPr>
          <a:xfrm>
            <a:off x="3372070" y="3049805"/>
            <a:ext cx="1103238"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a:t>
            </a:r>
            <a:endParaRPr lang="en-US" dirty="0"/>
          </a:p>
        </p:txBody>
      </p:sp>
      <p:cxnSp>
        <p:nvCxnSpPr>
          <p:cNvPr id="85" name="AutoShape 16"/>
          <p:cNvCxnSpPr>
            <a:cxnSpLocks noChangeShapeType="1"/>
            <a:stCxn id="84" idx="0"/>
          </p:cNvCxnSpPr>
          <p:nvPr/>
        </p:nvCxnSpPr>
        <p:spPr bwMode="auto">
          <a:xfrm flipV="1">
            <a:off x="3923689" y="2588470"/>
            <a:ext cx="314080" cy="461335"/>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0" name="Oval 89"/>
          <p:cNvSpPr/>
          <p:nvPr/>
        </p:nvSpPr>
        <p:spPr>
          <a:xfrm>
            <a:off x="4408390" y="3235406"/>
            <a:ext cx="2221009"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ReleaseDate</a:t>
            </a:r>
            <a:endParaRPr lang="en-US" dirty="0"/>
          </a:p>
        </p:txBody>
      </p:sp>
      <p:cxnSp>
        <p:nvCxnSpPr>
          <p:cNvPr id="91" name="AutoShape 16"/>
          <p:cNvCxnSpPr>
            <a:cxnSpLocks noChangeShapeType="1"/>
            <a:stCxn id="90" idx="0"/>
          </p:cNvCxnSpPr>
          <p:nvPr/>
        </p:nvCxnSpPr>
        <p:spPr bwMode="auto">
          <a:xfrm flipH="1" flipV="1">
            <a:off x="5170391" y="2437590"/>
            <a:ext cx="348504" cy="79781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8" name="Oval 97"/>
          <p:cNvSpPr/>
          <p:nvPr/>
        </p:nvSpPr>
        <p:spPr>
          <a:xfrm>
            <a:off x="6773430" y="3815966"/>
            <a:ext cx="202767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Salary</a:t>
            </a:r>
            <a:endParaRPr lang="en-US" dirty="0"/>
          </a:p>
        </p:txBody>
      </p:sp>
      <p:cxnSp>
        <p:nvCxnSpPr>
          <p:cNvPr id="99" name="AutoShape 16"/>
          <p:cNvCxnSpPr>
            <a:cxnSpLocks noChangeShapeType="1"/>
            <a:stCxn id="98" idx="0"/>
            <a:endCxn id="30" idx="2"/>
          </p:cNvCxnSpPr>
          <p:nvPr/>
        </p:nvCxnSpPr>
        <p:spPr bwMode="auto">
          <a:xfrm flipH="1" flipV="1">
            <a:off x="7505700" y="2982170"/>
            <a:ext cx="281565" cy="83379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105" name="Content Placeholder 7"/>
          <p:cNvGraphicFramePr>
            <a:graphicFrameLocks/>
          </p:cNvGraphicFramePr>
          <p:nvPr>
            <p:extLst>
              <p:ext uri="{D42A27DB-BD31-4B8C-83A1-F6EECF244321}">
                <p14:modId xmlns:p14="http://schemas.microsoft.com/office/powerpoint/2010/main" val="3313091293"/>
              </p:ext>
            </p:extLst>
          </p:nvPr>
        </p:nvGraphicFramePr>
        <p:xfrm>
          <a:off x="555945" y="4685837"/>
          <a:ext cx="5273577" cy="370840"/>
        </p:xfrm>
        <a:graphic>
          <a:graphicData uri="http://schemas.openxmlformats.org/drawingml/2006/table">
            <a:tbl>
              <a:tblPr firstRow="1" bandRow="1">
                <a:tableStyleId>{5C22544A-7EE6-4342-B048-85BDC9FD1C3A}</a:tableStyleId>
              </a:tblPr>
              <a:tblGrid>
                <a:gridCol w="1046032">
                  <a:extLst>
                    <a:ext uri="{9D8B030D-6E8A-4147-A177-3AD203B41FA5}">
                      <a16:colId xmlns:a16="http://schemas.microsoft.com/office/drawing/2014/main" val="1244880500"/>
                    </a:ext>
                  </a:extLst>
                </a:gridCol>
                <a:gridCol w="1615527">
                  <a:extLst>
                    <a:ext uri="{9D8B030D-6E8A-4147-A177-3AD203B41FA5}">
                      <a16:colId xmlns:a16="http://schemas.microsoft.com/office/drawing/2014/main" val="3321435574"/>
                    </a:ext>
                  </a:extLst>
                </a:gridCol>
                <a:gridCol w="1132377">
                  <a:extLst>
                    <a:ext uri="{9D8B030D-6E8A-4147-A177-3AD203B41FA5}">
                      <a16:colId xmlns:a16="http://schemas.microsoft.com/office/drawing/2014/main" val="2937057009"/>
                    </a:ext>
                  </a:extLst>
                </a:gridCol>
                <a:gridCol w="1479641">
                  <a:extLst>
                    <a:ext uri="{9D8B030D-6E8A-4147-A177-3AD203B41FA5}">
                      <a16:colId xmlns:a16="http://schemas.microsoft.com/office/drawing/2014/main" val="684321545"/>
                    </a:ext>
                  </a:extLst>
                </a:gridCol>
              </a:tblGrid>
              <a:tr h="370840">
                <a:tc>
                  <a:txBody>
                    <a:bodyPr/>
                    <a:lstStyle/>
                    <a:p>
                      <a:r>
                        <a:rPr lang="en-US" u="sng" dirty="0" err="1" smtClean="0"/>
                        <a:t>MovieID</a:t>
                      </a:r>
                      <a:endParaRPr lang="en-US" u="sng" dirty="0"/>
                    </a:p>
                  </a:txBody>
                  <a:tcPr/>
                </a:tc>
                <a:tc>
                  <a:txBody>
                    <a:bodyPr/>
                    <a:lstStyle/>
                    <a:p>
                      <a:r>
                        <a:rPr lang="en-US" dirty="0" smtClean="0"/>
                        <a:t>Title</a:t>
                      </a:r>
                      <a:endParaRPr lang="en-US" dirty="0"/>
                    </a:p>
                  </a:txBody>
                  <a:tcPr/>
                </a:tc>
                <a:tc>
                  <a:txBody>
                    <a:bodyPr/>
                    <a:lstStyle/>
                    <a:p>
                      <a:r>
                        <a:rPr lang="en-US" dirty="0" smtClean="0"/>
                        <a:t>Cost</a:t>
                      </a:r>
                      <a:endParaRPr lang="en-US" dirty="0"/>
                    </a:p>
                  </a:txBody>
                  <a:tcPr/>
                </a:tc>
                <a:tc>
                  <a:txBody>
                    <a:bodyPr/>
                    <a:lstStyle/>
                    <a:p>
                      <a:r>
                        <a:rPr lang="en-US" dirty="0" err="1" smtClean="0"/>
                        <a:t>ReleaseDate</a:t>
                      </a:r>
                      <a:endParaRPr lang="en-US" dirty="0"/>
                    </a:p>
                  </a:txBody>
                  <a:tcPr/>
                </a:tc>
                <a:extLst>
                  <a:ext uri="{0D108BD9-81ED-4DB2-BD59-A6C34878D82A}">
                    <a16:rowId xmlns:a16="http://schemas.microsoft.com/office/drawing/2014/main" val="1743957472"/>
                  </a:ext>
                </a:extLst>
              </a:tr>
            </a:tbl>
          </a:graphicData>
        </a:graphic>
      </p:graphicFrame>
      <p:graphicFrame>
        <p:nvGraphicFramePr>
          <p:cNvPr id="106" name="Content Placeholder 7"/>
          <p:cNvGraphicFramePr>
            <a:graphicFrameLocks/>
          </p:cNvGraphicFramePr>
          <p:nvPr>
            <p:extLst>
              <p:ext uri="{D42A27DB-BD31-4B8C-83A1-F6EECF244321}">
                <p14:modId xmlns:p14="http://schemas.microsoft.com/office/powerpoint/2010/main" val="3000900598"/>
              </p:ext>
            </p:extLst>
          </p:nvPr>
        </p:nvGraphicFramePr>
        <p:xfrm>
          <a:off x="3520880" y="5936624"/>
          <a:ext cx="5036120" cy="370840"/>
        </p:xfrm>
        <a:graphic>
          <a:graphicData uri="http://schemas.openxmlformats.org/drawingml/2006/table">
            <a:tbl>
              <a:tblPr firstRow="1" bandRow="1">
                <a:tableStyleId>{5C22544A-7EE6-4342-B048-85BDC9FD1C3A}</a:tableStyleId>
              </a:tblPr>
              <a:tblGrid>
                <a:gridCol w="1290699">
                  <a:extLst>
                    <a:ext uri="{9D8B030D-6E8A-4147-A177-3AD203B41FA5}">
                      <a16:colId xmlns:a16="http://schemas.microsoft.com/office/drawing/2014/main" val="1244880500"/>
                    </a:ext>
                  </a:extLst>
                </a:gridCol>
                <a:gridCol w="1742056">
                  <a:extLst>
                    <a:ext uri="{9D8B030D-6E8A-4147-A177-3AD203B41FA5}">
                      <a16:colId xmlns:a16="http://schemas.microsoft.com/office/drawing/2014/main" val="3321435574"/>
                    </a:ext>
                  </a:extLst>
                </a:gridCol>
                <a:gridCol w="2003365">
                  <a:extLst>
                    <a:ext uri="{9D8B030D-6E8A-4147-A177-3AD203B41FA5}">
                      <a16:colId xmlns:a16="http://schemas.microsoft.com/office/drawing/2014/main" val="2937057009"/>
                    </a:ext>
                  </a:extLst>
                </a:gridCol>
              </a:tblGrid>
              <a:tr h="370840">
                <a:tc>
                  <a:txBody>
                    <a:bodyPr/>
                    <a:lstStyle/>
                    <a:p>
                      <a:r>
                        <a:rPr lang="en-US" u="sng" dirty="0" smtClean="0"/>
                        <a:t>*</a:t>
                      </a:r>
                      <a:r>
                        <a:rPr lang="en-US" u="sng" dirty="0" err="1" smtClean="0"/>
                        <a:t>MovieID</a:t>
                      </a:r>
                      <a:endParaRPr lang="en-US" u="sng" dirty="0"/>
                    </a:p>
                  </a:txBody>
                  <a:tcPr/>
                </a:tc>
                <a:tc>
                  <a:txBody>
                    <a:bodyPr/>
                    <a:lstStyle/>
                    <a:p>
                      <a:r>
                        <a:rPr lang="en-US" u="sng" dirty="0" smtClean="0"/>
                        <a:t>*</a:t>
                      </a:r>
                      <a:r>
                        <a:rPr lang="en-US" u="sng" dirty="0" err="1" smtClean="0"/>
                        <a:t>ActorID</a:t>
                      </a:r>
                      <a:endParaRPr lang="en-US" u="sng" dirty="0"/>
                    </a:p>
                  </a:txBody>
                  <a:tcPr/>
                </a:tc>
                <a:tc>
                  <a:txBody>
                    <a:bodyPr/>
                    <a:lstStyle/>
                    <a:p>
                      <a:r>
                        <a:rPr lang="en-US" dirty="0" smtClean="0"/>
                        <a:t>Salary</a:t>
                      </a:r>
                      <a:endParaRPr lang="en-US" dirty="0"/>
                    </a:p>
                  </a:txBody>
                  <a:tcPr/>
                </a:tc>
                <a:extLst>
                  <a:ext uri="{0D108BD9-81ED-4DB2-BD59-A6C34878D82A}">
                    <a16:rowId xmlns:a16="http://schemas.microsoft.com/office/drawing/2014/main" val="1743957472"/>
                  </a:ext>
                </a:extLst>
              </a:tr>
            </a:tbl>
          </a:graphicData>
        </a:graphic>
      </p:graphicFrame>
      <p:graphicFrame>
        <p:nvGraphicFramePr>
          <p:cNvPr id="114" name="Content Placeholder 7"/>
          <p:cNvGraphicFramePr>
            <a:graphicFrameLocks/>
          </p:cNvGraphicFramePr>
          <p:nvPr>
            <p:extLst>
              <p:ext uri="{D42A27DB-BD31-4B8C-83A1-F6EECF244321}">
                <p14:modId xmlns:p14="http://schemas.microsoft.com/office/powerpoint/2010/main" val="4054880798"/>
              </p:ext>
            </p:extLst>
          </p:nvPr>
        </p:nvGraphicFramePr>
        <p:xfrm>
          <a:off x="6482683" y="4895526"/>
          <a:ext cx="5032112" cy="370545"/>
        </p:xfrm>
        <a:graphic>
          <a:graphicData uri="http://schemas.openxmlformats.org/drawingml/2006/table">
            <a:tbl>
              <a:tblPr firstRow="1" bandRow="1">
                <a:tableStyleId>{5C22544A-7EE6-4342-B048-85BDC9FD1C3A}</a:tableStyleId>
              </a:tblPr>
              <a:tblGrid>
                <a:gridCol w="1258028">
                  <a:extLst>
                    <a:ext uri="{9D8B030D-6E8A-4147-A177-3AD203B41FA5}">
                      <a16:colId xmlns:a16="http://schemas.microsoft.com/office/drawing/2014/main" val="1244880500"/>
                    </a:ext>
                  </a:extLst>
                </a:gridCol>
                <a:gridCol w="1258028">
                  <a:extLst>
                    <a:ext uri="{9D8B030D-6E8A-4147-A177-3AD203B41FA5}">
                      <a16:colId xmlns:a16="http://schemas.microsoft.com/office/drawing/2014/main" val="3321435574"/>
                    </a:ext>
                  </a:extLst>
                </a:gridCol>
                <a:gridCol w="1258028">
                  <a:extLst>
                    <a:ext uri="{9D8B030D-6E8A-4147-A177-3AD203B41FA5}">
                      <a16:colId xmlns:a16="http://schemas.microsoft.com/office/drawing/2014/main" val="2937057009"/>
                    </a:ext>
                  </a:extLst>
                </a:gridCol>
                <a:gridCol w="1258028">
                  <a:extLst>
                    <a:ext uri="{9D8B030D-6E8A-4147-A177-3AD203B41FA5}">
                      <a16:colId xmlns:a16="http://schemas.microsoft.com/office/drawing/2014/main" val="1989006291"/>
                    </a:ext>
                  </a:extLst>
                </a:gridCol>
              </a:tblGrid>
              <a:tr h="370545">
                <a:tc>
                  <a:txBody>
                    <a:bodyPr/>
                    <a:lstStyle/>
                    <a:p>
                      <a:r>
                        <a:rPr lang="en-US" u="sng" dirty="0" err="1" smtClean="0"/>
                        <a:t>ActorID</a:t>
                      </a:r>
                      <a:endParaRPr lang="en-US" u="sng"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err="1" smtClean="0"/>
                        <a:t>BirthDate</a:t>
                      </a:r>
                      <a:endParaRPr lang="en-US" dirty="0"/>
                    </a:p>
                  </a:txBody>
                  <a:tcPr/>
                </a:tc>
                <a:extLst>
                  <a:ext uri="{0D108BD9-81ED-4DB2-BD59-A6C34878D82A}">
                    <a16:rowId xmlns:a16="http://schemas.microsoft.com/office/drawing/2014/main" val="1743957472"/>
                  </a:ext>
                </a:extLst>
              </a:tr>
            </a:tbl>
          </a:graphicData>
        </a:graphic>
      </p:graphicFrame>
      <p:sp>
        <p:nvSpPr>
          <p:cNvPr id="115" name="TextBox 114"/>
          <p:cNvSpPr txBox="1"/>
          <p:nvPr/>
        </p:nvSpPr>
        <p:spPr>
          <a:xfrm>
            <a:off x="6400800" y="4326993"/>
            <a:ext cx="2417566" cy="646331"/>
          </a:xfrm>
          <a:prstGeom prst="rect">
            <a:avLst/>
          </a:prstGeom>
          <a:noFill/>
        </p:spPr>
        <p:txBody>
          <a:bodyPr wrap="square" rtlCol="0">
            <a:spAutoFit/>
          </a:bodyPr>
          <a:lstStyle/>
          <a:p>
            <a:r>
              <a:rPr lang="en-US" sz="3600" b="1" dirty="0" smtClean="0"/>
              <a:t>Actor</a:t>
            </a:r>
            <a:endParaRPr lang="en-US" sz="3600" b="1" dirty="0"/>
          </a:p>
        </p:txBody>
      </p:sp>
    </p:spTree>
    <p:extLst>
      <p:ext uri="{BB962C8B-B14F-4D97-AF65-F5344CB8AC3E}">
        <p14:creationId xmlns:p14="http://schemas.microsoft.com/office/powerpoint/2010/main" val="343304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nodeType="with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1000"/>
                                        <p:tgtEl>
                                          <p:spTgt spid="105"/>
                                        </p:tgtEl>
                                      </p:cBhvr>
                                    </p:animEffect>
                                    <p:anim calcmode="lin" valueType="num">
                                      <p:cBhvr>
                                        <p:cTn id="13" dur="1000" fill="hold"/>
                                        <p:tgtEl>
                                          <p:spTgt spid="105"/>
                                        </p:tgtEl>
                                        <p:attrNameLst>
                                          <p:attrName>ppt_x</p:attrName>
                                        </p:attrNameLst>
                                      </p:cBhvr>
                                      <p:tavLst>
                                        <p:tav tm="0">
                                          <p:val>
                                            <p:strVal val="#ppt_x"/>
                                          </p:val>
                                        </p:tav>
                                        <p:tav tm="100000">
                                          <p:val>
                                            <p:strVal val="#ppt_x"/>
                                          </p:val>
                                        </p:tav>
                                      </p:tavLst>
                                    </p:anim>
                                    <p:anim calcmode="lin" valueType="num">
                                      <p:cBhvr>
                                        <p:cTn id="1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p:cTn id="19" dur="500" fill="hold"/>
                                        <p:tgtEl>
                                          <p:spTgt spid="115"/>
                                        </p:tgtEl>
                                        <p:attrNameLst>
                                          <p:attrName>ppt_w</p:attrName>
                                        </p:attrNameLst>
                                      </p:cBhvr>
                                      <p:tavLst>
                                        <p:tav tm="0">
                                          <p:val>
                                            <p:fltVal val="0"/>
                                          </p:val>
                                        </p:tav>
                                        <p:tav tm="100000">
                                          <p:val>
                                            <p:strVal val="#ppt_w"/>
                                          </p:val>
                                        </p:tav>
                                      </p:tavLst>
                                    </p:anim>
                                    <p:anim calcmode="lin" valueType="num">
                                      <p:cBhvr>
                                        <p:cTn id="20" dur="500" fill="hold"/>
                                        <p:tgtEl>
                                          <p:spTgt spid="115"/>
                                        </p:tgtEl>
                                        <p:attrNameLst>
                                          <p:attrName>ppt_h</p:attrName>
                                        </p:attrNameLst>
                                      </p:cBhvr>
                                      <p:tavLst>
                                        <p:tav tm="0">
                                          <p:val>
                                            <p:fltVal val="0"/>
                                          </p:val>
                                        </p:tav>
                                        <p:tav tm="100000">
                                          <p:val>
                                            <p:strVal val="#ppt_h"/>
                                          </p:val>
                                        </p:tav>
                                      </p:tavLst>
                                    </p:anim>
                                    <p:animEffect transition="in" filter="fade">
                                      <p:cBhvr>
                                        <p:cTn id="21" dur="500"/>
                                        <p:tgtEl>
                                          <p:spTgt spid="115"/>
                                        </p:tgtEl>
                                      </p:cBhvr>
                                    </p:animEffect>
                                  </p:childTnLst>
                                </p:cTn>
                              </p:par>
                              <p:par>
                                <p:cTn id="22" presetID="53" presetClass="entr" presetSubtype="16" fill="hold" nodeType="withEffect">
                                  <p:stCondLst>
                                    <p:cond delay="0"/>
                                  </p:stCondLst>
                                  <p:childTnLst>
                                    <p:set>
                                      <p:cBhvr>
                                        <p:cTn id="23" dur="1" fill="hold">
                                          <p:stCondLst>
                                            <p:cond delay="0"/>
                                          </p:stCondLst>
                                        </p:cTn>
                                        <p:tgtEl>
                                          <p:spTgt spid="114"/>
                                        </p:tgtEl>
                                        <p:attrNameLst>
                                          <p:attrName>style.visibility</p:attrName>
                                        </p:attrNameLst>
                                      </p:cBhvr>
                                      <p:to>
                                        <p:strVal val="visible"/>
                                      </p:to>
                                    </p:set>
                                    <p:anim calcmode="lin" valueType="num">
                                      <p:cBhvr>
                                        <p:cTn id="24" dur="500" fill="hold"/>
                                        <p:tgtEl>
                                          <p:spTgt spid="114"/>
                                        </p:tgtEl>
                                        <p:attrNameLst>
                                          <p:attrName>ppt_w</p:attrName>
                                        </p:attrNameLst>
                                      </p:cBhvr>
                                      <p:tavLst>
                                        <p:tav tm="0">
                                          <p:val>
                                            <p:fltVal val="0"/>
                                          </p:val>
                                        </p:tav>
                                        <p:tav tm="100000">
                                          <p:val>
                                            <p:strVal val="#ppt_w"/>
                                          </p:val>
                                        </p:tav>
                                      </p:tavLst>
                                    </p:anim>
                                    <p:anim calcmode="lin" valueType="num">
                                      <p:cBhvr>
                                        <p:cTn id="25" dur="500" fill="hold"/>
                                        <p:tgtEl>
                                          <p:spTgt spid="114"/>
                                        </p:tgtEl>
                                        <p:attrNameLst>
                                          <p:attrName>ppt_h</p:attrName>
                                        </p:attrNameLst>
                                      </p:cBhvr>
                                      <p:tavLst>
                                        <p:tav tm="0">
                                          <p:val>
                                            <p:fltVal val="0"/>
                                          </p:val>
                                        </p:tav>
                                        <p:tav tm="100000">
                                          <p:val>
                                            <p:strVal val="#ppt_h"/>
                                          </p:val>
                                        </p:tav>
                                      </p:tavLst>
                                    </p:anim>
                                    <p:animEffect transition="in" filter="fade">
                                      <p:cBhvr>
                                        <p:cTn id="26" dur="500"/>
                                        <p:tgtEl>
                                          <p:spTgt spid="11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nodeType="with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Effect transition="in" filter="fade">
                                      <p:cBhvr>
                                        <p:cTn id="3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C05CF4B9-DB3C-4DB7-9120-CE4A08D1526A}" type="datetime1">
              <a:rPr lang="en-US"/>
              <a:pPr>
                <a:defRPr/>
              </a:pPr>
              <a:t>6/26/2018</a:t>
            </a:fld>
            <a:endParaRPr lang="en-US"/>
          </a:p>
        </p:txBody>
      </p:sp>
      <p:sp>
        <p:nvSpPr>
          <p:cNvPr id="4" name="Footer Placeholder 4"/>
          <p:cNvSpPr>
            <a:spLocks noGrp="1"/>
          </p:cNvSpPr>
          <p:nvPr>
            <p:ph type="ftr" sz="quarter" idx="11"/>
          </p:nvPr>
        </p:nvSpPr>
        <p:spPr/>
        <p:txBody>
          <a:bodyPr/>
          <a:lstStyle/>
          <a:p>
            <a:pPr>
              <a:defRPr/>
            </a:pPr>
            <a:r>
              <a:rPr lang="en-US"/>
              <a:t>CS319</a:t>
            </a:r>
          </a:p>
        </p:txBody>
      </p:sp>
      <p:sp>
        <p:nvSpPr>
          <p:cNvPr id="624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016D00E-A3C7-4086-909A-306C522115DA}" type="slidenum">
              <a:rPr lang="en-US" altLang="en-US" sz="2400">
                <a:latin typeface="Times New Roman" panose="02020603050405020304" pitchFamily="18" charset="0"/>
              </a:rPr>
              <a:pPr lvl="1">
                <a:spcBef>
                  <a:spcPct val="0"/>
                </a:spcBef>
                <a:buClrTx/>
                <a:buFontTx/>
                <a:buNone/>
              </a:pPr>
              <a:t>7</a:t>
            </a:fld>
            <a:endParaRPr lang="en-US" altLang="en-US" sz="2400">
              <a:latin typeface="Times New Roman" panose="02020603050405020304" pitchFamily="18" charset="0"/>
            </a:endParaRPr>
          </a:p>
        </p:txBody>
      </p:sp>
      <p:sp>
        <p:nvSpPr>
          <p:cNvPr id="62469" name="Rectangle 3"/>
          <p:cNvSpPr>
            <a:spLocks noGrp="1" noChangeArrowheads="1"/>
          </p:cNvSpPr>
          <p:nvPr>
            <p:ph type="body" idx="1"/>
          </p:nvPr>
        </p:nvSpPr>
        <p:spPr>
          <a:xfrm>
            <a:off x="1249045" y="211931"/>
            <a:ext cx="9865360" cy="2424908"/>
          </a:xfrm>
        </p:spPr>
        <p:txBody>
          <a:bodyPr>
            <a:normAutofit/>
          </a:bodyPr>
          <a:lstStyle/>
          <a:p>
            <a:pPr marL="0" indent="0">
              <a:buNone/>
            </a:pPr>
            <a:r>
              <a:rPr lang="en-US" altLang="en-US" b="1" dirty="0" smtClean="0"/>
              <a:t>TERNERY RELATIONSHIPS</a:t>
            </a:r>
            <a:endParaRPr lang="en-US" altLang="en-US" dirty="0"/>
          </a:p>
          <a:p>
            <a:r>
              <a:rPr lang="en-US" altLang="en-US" dirty="0" smtClean="0"/>
              <a:t>Take all the keys involved and put them in a new table and they make up the new key and also include any extra attributes. </a:t>
            </a:r>
            <a:endParaRPr lang="en-US" altLang="en-US" dirty="0"/>
          </a:p>
        </p:txBody>
      </p:sp>
      <p:sp>
        <p:nvSpPr>
          <p:cNvPr id="2" name="Rectangle 1"/>
          <p:cNvSpPr/>
          <p:nvPr/>
        </p:nvSpPr>
        <p:spPr>
          <a:xfrm>
            <a:off x="3695700" y="39243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aa</a:t>
            </a:r>
          </a:p>
        </p:txBody>
      </p:sp>
      <p:sp>
        <p:nvSpPr>
          <p:cNvPr id="5" name="Diamond 4"/>
          <p:cNvSpPr/>
          <p:nvPr/>
        </p:nvSpPr>
        <p:spPr>
          <a:xfrm>
            <a:off x="6181725" y="3829050"/>
            <a:ext cx="1447800" cy="1295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rr</a:t>
            </a:r>
          </a:p>
        </p:txBody>
      </p:sp>
      <p:sp>
        <p:nvSpPr>
          <p:cNvPr id="6" name="Oval 5"/>
          <p:cNvSpPr/>
          <p:nvPr/>
        </p:nvSpPr>
        <p:spPr>
          <a:xfrm>
            <a:off x="3352800" y="5540375"/>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a:t>aid</a:t>
            </a:r>
          </a:p>
        </p:txBody>
      </p:sp>
      <p:cxnSp>
        <p:nvCxnSpPr>
          <p:cNvPr id="8" name="Straight Connector 7"/>
          <p:cNvCxnSpPr>
            <a:stCxn id="6" idx="0"/>
            <a:endCxn id="2" idx="2"/>
          </p:cNvCxnSpPr>
          <p:nvPr/>
        </p:nvCxnSpPr>
        <p:spPr>
          <a:xfrm flipV="1">
            <a:off x="3810000" y="4914901"/>
            <a:ext cx="533400" cy="6254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694738" y="36576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cc</a:t>
            </a:r>
          </a:p>
        </p:txBody>
      </p:sp>
      <p:sp>
        <p:nvSpPr>
          <p:cNvPr id="12" name="Oval 11"/>
          <p:cNvSpPr/>
          <p:nvPr/>
        </p:nvSpPr>
        <p:spPr>
          <a:xfrm>
            <a:off x="9434513" y="5006975"/>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a:t>cid</a:t>
            </a:r>
          </a:p>
        </p:txBody>
      </p:sp>
      <p:cxnSp>
        <p:nvCxnSpPr>
          <p:cNvPr id="13" name="Straight Connector 12"/>
          <p:cNvCxnSpPr>
            <a:stCxn id="12" idx="0"/>
            <a:endCxn id="11" idx="2"/>
          </p:cNvCxnSpPr>
          <p:nvPr/>
        </p:nvCxnSpPr>
        <p:spPr>
          <a:xfrm flipH="1" flipV="1">
            <a:off x="9342439" y="4648201"/>
            <a:ext cx="549275" cy="3587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57925" y="5341938"/>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bb</a:t>
            </a:r>
          </a:p>
        </p:txBody>
      </p:sp>
      <p:sp>
        <p:nvSpPr>
          <p:cNvPr id="15" name="Oval 14"/>
          <p:cNvSpPr/>
          <p:nvPr/>
        </p:nvSpPr>
        <p:spPr>
          <a:xfrm>
            <a:off x="4843463" y="6269038"/>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a:t>bid</a:t>
            </a:r>
          </a:p>
        </p:txBody>
      </p:sp>
      <p:cxnSp>
        <p:nvCxnSpPr>
          <p:cNvPr id="16" name="Straight Connector 15"/>
          <p:cNvCxnSpPr>
            <a:stCxn id="15" idx="6"/>
            <a:endCxn id="14" idx="2"/>
          </p:cNvCxnSpPr>
          <p:nvPr/>
        </p:nvCxnSpPr>
        <p:spPr>
          <a:xfrm flipV="1">
            <a:off x="5757863" y="6332538"/>
            <a:ext cx="1147762" cy="203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037389" y="3170238"/>
            <a:ext cx="1182687"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rattr</a:t>
            </a:r>
          </a:p>
        </p:txBody>
      </p:sp>
      <p:cxnSp>
        <p:nvCxnSpPr>
          <p:cNvPr id="19" name="Straight Connector 18"/>
          <p:cNvCxnSpPr>
            <a:stCxn id="18" idx="4"/>
            <a:endCxn id="5" idx="0"/>
          </p:cNvCxnSpPr>
          <p:nvPr/>
        </p:nvCxnSpPr>
        <p:spPr>
          <a:xfrm flipH="1">
            <a:off x="6905625" y="3703638"/>
            <a:ext cx="723900" cy="125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3"/>
            <a:endCxn id="5" idx="1"/>
          </p:cNvCxnSpPr>
          <p:nvPr/>
        </p:nvCxnSpPr>
        <p:spPr>
          <a:xfrm>
            <a:off x="4991101" y="4419600"/>
            <a:ext cx="1190625" cy="57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0"/>
            <a:endCxn id="5" idx="2"/>
          </p:cNvCxnSpPr>
          <p:nvPr/>
        </p:nvCxnSpPr>
        <p:spPr>
          <a:xfrm flipV="1">
            <a:off x="6905625" y="5124450"/>
            <a:ext cx="0" cy="217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3"/>
            <a:endCxn id="11" idx="1"/>
          </p:cNvCxnSpPr>
          <p:nvPr/>
        </p:nvCxnSpPr>
        <p:spPr>
          <a:xfrm flipV="1">
            <a:off x="7629526" y="4152900"/>
            <a:ext cx="1065213" cy="32385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716985605"/>
              </p:ext>
            </p:extLst>
          </p:nvPr>
        </p:nvGraphicFramePr>
        <p:xfrm>
          <a:off x="466727" y="2860675"/>
          <a:ext cx="6096000" cy="111283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946">
                <a:tc>
                  <a:txBody>
                    <a:bodyPr/>
                    <a:lstStyle/>
                    <a:p>
                      <a:r>
                        <a:rPr lang="en-US" sz="1800" u="sng" dirty="0" smtClean="0"/>
                        <a:t>aid *</a:t>
                      </a:r>
                      <a:endParaRPr lang="en-US" sz="1800" u="sng" dirty="0"/>
                    </a:p>
                  </a:txBody>
                  <a:tcPr marT="45733" marB="45733"/>
                </a:tc>
                <a:tc>
                  <a:txBody>
                    <a:bodyPr/>
                    <a:lstStyle/>
                    <a:p>
                      <a:r>
                        <a:rPr lang="en-US" sz="1800" u="sng" dirty="0" smtClean="0"/>
                        <a:t>bid *</a:t>
                      </a:r>
                      <a:endParaRPr lang="en-US" sz="1800" u="sng" dirty="0"/>
                    </a:p>
                  </a:txBody>
                  <a:tcPr marT="45733" marB="45733"/>
                </a:tc>
                <a:tc>
                  <a:txBody>
                    <a:bodyPr/>
                    <a:lstStyle/>
                    <a:p>
                      <a:r>
                        <a:rPr lang="en-US" sz="1800" u="sng" dirty="0" smtClean="0"/>
                        <a:t>cid *</a:t>
                      </a:r>
                      <a:endParaRPr lang="en-US" sz="1800" u="sng" dirty="0"/>
                    </a:p>
                  </a:txBody>
                  <a:tcPr marT="45733" marB="45733"/>
                </a:tc>
                <a:tc>
                  <a:txBody>
                    <a:bodyPr/>
                    <a:lstStyle/>
                    <a:p>
                      <a:r>
                        <a:rPr lang="en-US" sz="1800" dirty="0" smtClean="0"/>
                        <a:t>rattr</a:t>
                      </a:r>
                      <a:endParaRPr lang="en-US" sz="1800" dirty="0"/>
                    </a:p>
                  </a:txBody>
                  <a:tcPr marT="45733" marB="45733"/>
                </a:tc>
                <a:extLst>
                  <a:ext uri="{0D108BD9-81ED-4DB2-BD59-A6C34878D82A}">
                    <a16:rowId xmlns:a16="http://schemas.microsoft.com/office/drawing/2014/main" val="10000"/>
                  </a:ext>
                </a:extLst>
              </a:tr>
              <a:tr h="370946">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1"/>
                  </a:ext>
                </a:extLst>
              </a:tr>
              <a:tr h="370946">
                <a:tc>
                  <a:txBody>
                    <a:bodyPr/>
                    <a:lstStyle/>
                    <a:p>
                      <a:endParaRPr lang="en-US" sz="180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extLst>
                  <a:ext uri="{0D108BD9-81ED-4DB2-BD59-A6C34878D82A}">
                    <a16:rowId xmlns:a16="http://schemas.microsoft.com/office/drawing/2014/main" val="10002"/>
                  </a:ext>
                </a:extLst>
              </a:tr>
            </a:tbl>
          </a:graphicData>
        </a:graphic>
      </p:graphicFrame>
      <p:sp>
        <p:nvSpPr>
          <p:cNvPr id="48" name="TextBox 47"/>
          <p:cNvSpPr txBox="1">
            <a:spLocks noChangeArrowheads="1"/>
          </p:cNvSpPr>
          <p:nvPr/>
        </p:nvSpPr>
        <p:spPr bwMode="auto">
          <a:xfrm>
            <a:off x="327027" y="2492376"/>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Table </a:t>
            </a:r>
            <a:r>
              <a:rPr lang="en-US" altLang="en-US" dirty="0" err="1"/>
              <a:t>rr</a:t>
            </a:r>
            <a:endParaRPr lang="en-US" altLang="en-US" dirty="0"/>
          </a:p>
        </p:txBody>
      </p:sp>
    </p:spTree>
    <p:extLst>
      <p:ext uri="{BB962C8B-B14F-4D97-AF65-F5344CB8AC3E}">
        <p14:creationId xmlns:p14="http://schemas.microsoft.com/office/powerpoint/2010/main" val="1000641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13565</TotalTime>
  <Words>515</Words>
  <Application>Microsoft Office PowerPoint</Application>
  <PresentationFormat>Widescreen</PresentationFormat>
  <Paragraphs>255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Tw Cen MT</vt:lpstr>
      <vt:lpstr>Wingdings</vt:lpstr>
      <vt:lpstr>Circuit</vt:lpstr>
      <vt:lpstr>Week 2</vt:lpstr>
      <vt:lpstr>Student Objectives</vt:lpstr>
      <vt:lpstr>PowerPoint Presentation</vt:lpstr>
      <vt:lpstr>PowerPoint Presentation</vt:lpstr>
      <vt:lpstr>PowerPoint Presentation</vt:lpstr>
      <vt:lpstr>Another example of how to Map Many to Many RELATIONSHIPS to a relational Database:</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140</cp:revision>
  <dcterms:created xsi:type="dcterms:W3CDTF">2018-03-21T22:41:40Z</dcterms:created>
  <dcterms:modified xsi:type="dcterms:W3CDTF">2018-06-26T17:00:51Z</dcterms:modified>
</cp:coreProperties>
</file>