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3"/>
  </p:notesMasterIdLst>
  <p:sldIdLst>
    <p:sldId id="267" r:id="rId2"/>
    <p:sldId id="265" r:id="rId3"/>
    <p:sldId id="347" r:id="rId4"/>
    <p:sldId id="348" r:id="rId5"/>
    <p:sldId id="338" r:id="rId6"/>
    <p:sldId id="355" r:id="rId7"/>
    <p:sldId id="356" r:id="rId8"/>
    <p:sldId id="349" r:id="rId9"/>
    <p:sldId id="350" r:id="rId10"/>
    <p:sldId id="351" r:id="rId11"/>
    <p:sldId id="35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4" d="100"/>
          <a:sy n="94" d="100"/>
        </p:scale>
        <p:origin x="-36" y="78"/>
      </p:cViewPr>
      <p:guideLst/>
    </p:cSldViewPr>
  </p:slideViewPr>
  <p:notesTextViewPr>
    <p:cViewPr>
      <p:scale>
        <a:sx n="3" d="2"/>
        <a:sy n="3" d="2"/>
      </p:scale>
      <p:origin x="0" y="0"/>
    </p:cViewPr>
  </p:notesTextViewPr>
  <p:notesViewPr>
    <p:cSldViewPr snapToGrid="0">
      <p:cViewPr varScale="1">
        <p:scale>
          <a:sx n="86" d="100"/>
          <a:sy n="86" d="100"/>
        </p:scale>
        <p:origin x="3822" y="9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B529209-E288-4410-B9B6-E4859F07059B}" type="datetimeFigureOut">
              <a:rPr lang="en-US" smtClean="0"/>
              <a:t>6/26/2018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098F48-56E4-4100-8770-10DD5054B4C0}" type="slidenum">
              <a:rPr lang="en-US" smtClean="0"/>
              <a:t>‹#›</a:t>
            </a:fld>
            <a:endParaRPr lang="en-US"/>
          </a:p>
        </p:txBody>
      </p:sp>
    </p:spTree>
    <p:extLst>
      <p:ext uri="{BB962C8B-B14F-4D97-AF65-F5344CB8AC3E}">
        <p14:creationId xmlns:p14="http://schemas.microsoft.com/office/powerpoint/2010/main" val="2043351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smtClean="0"/>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endParaRPr lang="en-US" dirty="0"/>
          </a:p>
        </p:txBody>
      </p:sp>
      <p:sp>
        <p:nvSpPr>
          <p:cNvPr id="5" name="Footer Placeholder 4"/>
          <p:cNvSpPr>
            <a:spLocks noGrp="1"/>
          </p:cNvSpPr>
          <p:nvPr>
            <p:ph type="ftr" sz="quarter" idx="11"/>
          </p:nvPr>
        </p:nvSpPr>
        <p:spPr>
          <a:xfrm>
            <a:off x="1876424" y="5410201"/>
            <a:ext cx="5124886" cy="365125"/>
          </a:xfrm>
        </p:spPr>
        <p:txBody>
          <a:bodyPr/>
          <a:lstStyle/>
          <a:p>
            <a:r>
              <a:rPr lang="en-US" smtClean="0"/>
              <a:t>CS3319</a:t>
            </a:r>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smtClean="0"/>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smtClean="0"/>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smtClean="0"/>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a:xfrm>
            <a:off x="9733280" y="5883274"/>
            <a:ext cx="1314131" cy="365125"/>
          </a:xfrm>
        </p:spPr>
        <p:txBody>
          <a:bodyPr/>
          <a:lstStyle>
            <a:lvl1pPr>
              <a:defRPr sz="1000"/>
            </a:lvl1pPr>
          </a:lstStyle>
          <a:p>
            <a:fld id="{6D22F896-40B5-4ADD-8801-0D06FADFA095}" type="slidenum">
              <a:rPr lang="en-US" smtClean="0"/>
              <a:pPr/>
              <a:t>‹#›</a:t>
            </a:fld>
            <a:endParaRPr lang="en-US" dirty="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5" name="Footer Placeholder 4"/>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Footer Placeholder 7"/>
          <p:cNvSpPr>
            <a:spLocks noGrp="1"/>
          </p:cNvSpPr>
          <p:nvPr>
            <p:ph type="ftr" sz="quarter" idx="11"/>
          </p:nvPr>
        </p:nvSpPr>
        <p:spPr/>
        <p:txBody>
          <a:bodyPr/>
          <a:lstStyle/>
          <a:p>
            <a:r>
              <a:rPr lang="en-US" smtClean="0"/>
              <a:t>CS3319</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6" name="Footer Placeholder 5"/>
          <p:cNvSpPr>
            <a:spLocks noGrp="1"/>
          </p:cNvSpPr>
          <p:nvPr>
            <p:ph type="ftr" sz="quarter" idx="11"/>
          </p:nvPr>
        </p:nvSpPr>
        <p:spPr/>
        <p:txBody>
          <a:bodyPr/>
          <a:lstStyle/>
          <a:p>
            <a:r>
              <a:rPr lang="en-US" smtClean="0"/>
              <a:t>CS3319</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r>
              <a:rPr lang="en-US" smtClean="0"/>
              <a:t>CS3319</a:t>
            </a:r>
            <a:endParaRPr lang="en-US" dirty="0"/>
          </a:p>
        </p:txBody>
      </p:sp>
      <p:sp>
        <p:nvSpPr>
          <p:cNvPr id="6" name="Slide Number Placeholder 5"/>
          <p:cNvSpPr>
            <a:spLocks noGrp="1"/>
          </p:cNvSpPr>
          <p:nvPr>
            <p:ph type="sldNum" sz="quarter" idx="4"/>
          </p:nvPr>
        </p:nvSpPr>
        <p:spPr>
          <a:xfrm>
            <a:off x="10027921" y="5883274"/>
            <a:ext cx="101949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iming>
    <p:tnLst>
      <p:par>
        <p:cTn id="1" dur="indefinite" restart="never" nodeType="tmRoot"/>
      </p:par>
    </p:tnLst>
  </p:timing>
  <p:hf hdr="0" dt="0"/>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Week 2</a:t>
            </a:r>
            <a:endParaRPr lang="en-US" dirty="0"/>
          </a:p>
        </p:txBody>
      </p:sp>
      <p:sp>
        <p:nvSpPr>
          <p:cNvPr id="3" name="Subtitle 2"/>
          <p:cNvSpPr>
            <a:spLocks noGrp="1"/>
          </p:cNvSpPr>
          <p:nvPr>
            <p:ph type="subTitle" idx="1"/>
          </p:nvPr>
        </p:nvSpPr>
        <p:spPr/>
        <p:txBody>
          <a:bodyPr/>
          <a:lstStyle/>
          <a:p>
            <a:r>
              <a:rPr lang="en-US" dirty="0" smtClean="0"/>
              <a:t>Mapping </a:t>
            </a:r>
            <a:r>
              <a:rPr lang="en-US" dirty="0" smtClean="0"/>
              <a:t>Weak Entities and Multivalued Attributes from </a:t>
            </a:r>
            <a:r>
              <a:rPr lang="en-US" dirty="0" smtClean="0"/>
              <a:t>an ER Diagram into a relational Database.</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1</a:t>
            </a:fld>
            <a:endParaRPr lang="en-US" dirty="0"/>
          </a:p>
        </p:txBody>
      </p:sp>
    </p:spTree>
    <p:extLst>
      <p:ext uri="{BB962C8B-B14F-4D97-AF65-F5344CB8AC3E}">
        <p14:creationId xmlns:p14="http://schemas.microsoft.com/office/powerpoint/2010/main" val="15195543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p:txBody>
          <a:bodyPr/>
          <a:lstStyle/>
          <a:p>
            <a:pPr>
              <a:defRPr/>
            </a:pPr>
            <a:fld id="{BC524BD5-3D58-4C2E-879A-AA095D9C5C99}" type="datetime1">
              <a:rPr lang="en-US"/>
              <a:pPr>
                <a:defRPr/>
              </a:pPr>
              <a:t>6/26/2018</a:t>
            </a:fld>
            <a:endParaRPr lang="en-US"/>
          </a:p>
        </p:txBody>
      </p:sp>
      <p:sp>
        <p:nvSpPr>
          <p:cNvPr id="4" name="Footer Placeholder 4"/>
          <p:cNvSpPr>
            <a:spLocks noGrp="1"/>
          </p:cNvSpPr>
          <p:nvPr>
            <p:ph type="ftr" sz="quarter" idx="11"/>
          </p:nvPr>
        </p:nvSpPr>
        <p:spPr/>
        <p:txBody>
          <a:bodyPr/>
          <a:lstStyle/>
          <a:p>
            <a:pPr>
              <a:defRPr/>
            </a:pPr>
            <a:r>
              <a:rPr lang="en-US"/>
              <a:t>CS319</a:t>
            </a:r>
          </a:p>
        </p:txBody>
      </p:sp>
      <p:sp>
        <p:nvSpPr>
          <p:cNvPr id="61444"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BECE83A2-2D8C-46C2-B499-1BD88CB44615}" type="slidenum">
              <a:rPr lang="en-US" altLang="en-US" sz="2400">
                <a:latin typeface="Times New Roman" panose="02020603050405020304" pitchFamily="18" charset="0"/>
              </a:rPr>
              <a:pPr lvl="1">
                <a:spcBef>
                  <a:spcPct val="0"/>
                </a:spcBef>
                <a:buClrTx/>
                <a:buFontTx/>
                <a:buNone/>
              </a:pPr>
              <a:t>10</a:t>
            </a:fld>
            <a:endParaRPr lang="en-US" altLang="en-US" sz="2400">
              <a:latin typeface="Times New Roman" panose="02020603050405020304" pitchFamily="18" charset="0"/>
            </a:endParaRPr>
          </a:p>
        </p:txBody>
      </p:sp>
      <p:sp>
        <p:nvSpPr>
          <p:cNvPr id="61445" name="Rectangle 3"/>
          <p:cNvSpPr>
            <a:spLocks noGrp="1" noChangeArrowheads="1"/>
          </p:cNvSpPr>
          <p:nvPr>
            <p:ph type="body" idx="1"/>
          </p:nvPr>
        </p:nvSpPr>
        <p:spPr>
          <a:xfrm>
            <a:off x="802640" y="685800"/>
            <a:ext cx="10576560" cy="5638800"/>
          </a:xfrm>
        </p:spPr>
        <p:txBody>
          <a:bodyPr/>
          <a:lstStyle/>
          <a:p>
            <a:pPr>
              <a:lnSpc>
                <a:spcPct val="80000"/>
              </a:lnSpc>
            </a:pPr>
            <a:r>
              <a:rPr lang="en-US" altLang="en-US" b="1" dirty="0">
                <a:solidFill>
                  <a:schemeClr val="accent2">
                    <a:lumMod val="40000"/>
                    <a:lumOff val="60000"/>
                  </a:schemeClr>
                </a:solidFill>
              </a:rPr>
              <a:t>Step 5:</a:t>
            </a:r>
            <a:r>
              <a:rPr lang="en-US" altLang="en-US" dirty="0">
                <a:solidFill>
                  <a:schemeClr val="accent2">
                    <a:lumMod val="40000"/>
                    <a:lumOff val="60000"/>
                  </a:schemeClr>
                </a:solidFill>
              </a:rPr>
              <a:t> </a:t>
            </a:r>
            <a:r>
              <a:rPr lang="en-US" altLang="en-US" dirty="0"/>
              <a:t>For each </a:t>
            </a:r>
            <a:r>
              <a:rPr lang="en-US" altLang="en-US" b="1" i="1" dirty="0"/>
              <a:t>binary M:N relationship type </a:t>
            </a:r>
            <a:r>
              <a:rPr lang="en-US" altLang="en-US" b="1" i="1" dirty="0" err="1"/>
              <a:t>R,</a:t>
            </a:r>
            <a:r>
              <a:rPr lang="en-US" altLang="en-US" dirty="0" err="1"/>
              <a:t>create</a:t>
            </a:r>
            <a:r>
              <a:rPr lang="en-US" altLang="en-US" dirty="0"/>
              <a:t> a new relation S to represent R.  Include as foreign key in S the primary keys of the relations that represent the participating entity types; their combination will form the primary key of S. Also include any simple attributes (or simple components of composite attributes) of the M:N relationship type as attributes of S. </a:t>
            </a:r>
          </a:p>
          <a:p>
            <a:pPr>
              <a:lnSpc>
                <a:spcPct val="80000"/>
              </a:lnSpc>
              <a:buFont typeface="Wingdings" panose="05000000000000000000" pitchFamily="2" charset="2"/>
              <a:buNone/>
            </a:pPr>
            <a:endParaRPr lang="en-US" altLang="en-US" dirty="0"/>
          </a:p>
          <a:p>
            <a:pPr>
              <a:lnSpc>
                <a:spcPct val="80000"/>
              </a:lnSpc>
              <a:buFont typeface="Wingdings" panose="05000000000000000000" pitchFamily="2" charset="2"/>
              <a:buNone/>
            </a:pPr>
            <a:endParaRPr lang="en-US" altLang="en-US" dirty="0"/>
          </a:p>
          <a:p>
            <a:pPr>
              <a:lnSpc>
                <a:spcPct val="80000"/>
              </a:lnSpc>
            </a:pPr>
            <a:r>
              <a:rPr lang="en-US" altLang="en-US" b="1" dirty="0">
                <a:solidFill>
                  <a:schemeClr val="accent2">
                    <a:lumMod val="40000"/>
                    <a:lumOff val="60000"/>
                  </a:schemeClr>
                </a:solidFill>
              </a:rPr>
              <a:t>Step 6:</a:t>
            </a:r>
            <a:r>
              <a:rPr lang="en-US" altLang="en-US" dirty="0">
                <a:solidFill>
                  <a:schemeClr val="accent2">
                    <a:lumMod val="40000"/>
                    <a:lumOff val="60000"/>
                  </a:schemeClr>
                </a:solidFill>
              </a:rPr>
              <a:t> </a:t>
            </a:r>
            <a:r>
              <a:rPr lang="en-US" altLang="en-US" dirty="0"/>
              <a:t>For each </a:t>
            </a:r>
            <a:r>
              <a:rPr lang="en-US" altLang="en-US" b="1" i="1" dirty="0"/>
              <a:t>multivalued attribute A</a:t>
            </a:r>
            <a:r>
              <a:rPr lang="en-US" altLang="en-US" dirty="0"/>
              <a:t>, create a new relation R that includes an attribute corresponding to A plus the primary key attribute K (as a foreign key in R) of the relation that represents the entity type or relationship type that has A as an attribute. The primary key of R is the combination of A and K. IF the multivalued attribute is composite, we include the simple components. </a:t>
            </a:r>
          </a:p>
        </p:txBody>
      </p:sp>
    </p:spTree>
    <p:extLst>
      <p:ext uri="{BB962C8B-B14F-4D97-AF65-F5344CB8AC3E}">
        <p14:creationId xmlns:p14="http://schemas.microsoft.com/office/powerpoint/2010/main" val="2731166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4"/>
          <p:cNvSpPr>
            <a:spLocks noGrp="1"/>
          </p:cNvSpPr>
          <p:nvPr>
            <p:ph type="ftr" sz="quarter" idx="11"/>
          </p:nvPr>
        </p:nvSpPr>
        <p:spPr/>
        <p:txBody>
          <a:bodyPr/>
          <a:lstStyle/>
          <a:p>
            <a:pPr>
              <a:defRPr/>
            </a:pPr>
            <a:r>
              <a:rPr lang="en-US"/>
              <a:t>CS319</a:t>
            </a:r>
          </a:p>
        </p:txBody>
      </p:sp>
      <p:sp>
        <p:nvSpPr>
          <p:cNvPr id="62468"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1016D00E-A3C7-4086-909A-306C522115DA}" type="slidenum">
              <a:rPr lang="en-US" altLang="en-US" sz="2400">
                <a:latin typeface="Times New Roman" panose="02020603050405020304" pitchFamily="18" charset="0"/>
              </a:rPr>
              <a:pPr lvl="1">
                <a:spcBef>
                  <a:spcPct val="0"/>
                </a:spcBef>
                <a:buClrTx/>
                <a:buFontTx/>
                <a:buNone/>
              </a:pPr>
              <a:t>11</a:t>
            </a:fld>
            <a:endParaRPr lang="en-US" altLang="en-US" sz="2400">
              <a:latin typeface="Times New Roman" panose="02020603050405020304" pitchFamily="18" charset="0"/>
            </a:endParaRPr>
          </a:p>
        </p:txBody>
      </p:sp>
      <p:sp>
        <p:nvSpPr>
          <p:cNvPr id="62469" name="Rectangle 3"/>
          <p:cNvSpPr>
            <a:spLocks noGrp="1" noChangeArrowheads="1"/>
          </p:cNvSpPr>
          <p:nvPr>
            <p:ph type="body" idx="1"/>
          </p:nvPr>
        </p:nvSpPr>
        <p:spPr>
          <a:xfrm>
            <a:off x="1249045" y="211931"/>
            <a:ext cx="9865360" cy="2424908"/>
          </a:xfrm>
        </p:spPr>
        <p:txBody>
          <a:bodyPr>
            <a:normAutofit/>
          </a:bodyPr>
          <a:lstStyle/>
          <a:p>
            <a:r>
              <a:rPr lang="en-US" altLang="en-US" b="1" dirty="0">
                <a:solidFill>
                  <a:schemeClr val="accent2">
                    <a:lumMod val="40000"/>
                    <a:lumOff val="60000"/>
                  </a:schemeClr>
                </a:solidFill>
              </a:rPr>
              <a:t>Step 7:</a:t>
            </a:r>
            <a:r>
              <a:rPr lang="en-US" altLang="en-US" dirty="0">
                <a:solidFill>
                  <a:schemeClr val="bg2">
                    <a:lumMod val="60000"/>
                    <a:lumOff val="40000"/>
                  </a:schemeClr>
                </a:solidFill>
              </a:rPr>
              <a:t> </a:t>
            </a:r>
            <a:r>
              <a:rPr lang="en-US" altLang="en-US" dirty="0"/>
              <a:t>For each </a:t>
            </a:r>
            <a:r>
              <a:rPr lang="en-US" altLang="en-US" b="1" i="1" dirty="0"/>
              <a:t>n-</a:t>
            </a:r>
            <a:r>
              <a:rPr lang="en-US" altLang="en-US" b="1" i="1" dirty="0" err="1"/>
              <a:t>ary</a:t>
            </a:r>
            <a:r>
              <a:rPr lang="en-US" altLang="en-US" b="1" i="1" dirty="0"/>
              <a:t> relationship type R</a:t>
            </a:r>
            <a:r>
              <a:rPr lang="en-US" altLang="en-US" dirty="0"/>
              <a:t>, </a:t>
            </a:r>
            <a:r>
              <a:rPr lang="en-US" altLang="en-US" b="1" i="1" dirty="0"/>
              <a:t>n &gt; 2,</a:t>
            </a:r>
            <a:r>
              <a:rPr lang="en-US" altLang="en-US" dirty="0"/>
              <a:t> create a new relation S to represent R.  Include as foreign key in S the primary keys of the relations that represent the participating entity types; their combination will form the primary key of S.  Also include any simple attributes (or simple components of composite attributes) of the n-</a:t>
            </a:r>
            <a:r>
              <a:rPr lang="en-US" altLang="en-US" dirty="0" err="1"/>
              <a:t>ary</a:t>
            </a:r>
            <a:r>
              <a:rPr lang="en-US" altLang="en-US" dirty="0"/>
              <a:t> relationship type as attributes of S. </a:t>
            </a:r>
          </a:p>
          <a:p>
            <a:endParaRPr lang="en-US" altLang="en-US" dirty="0"/>
          </a:p>
        </p:txBody>
      </p:sp>
    </p:spTree>
    <p:extLst>
      <p:ext uri="{BB962C8B-B14F-4D97-AF65-F5344CB8AC3E}">
        <p14:creationId xmlns:p14="http://schemas.microsoft.com/office/powerpoint/2010/main" val="10006413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Student Objectives</a:t>
            </a:r>
            <a:endParaRPr lang="en-US" dirty="0"/>
          </a:p>
        </p:txBody>
      </p:sp>
      <p:sp>
        <p:nvSpPr>
          <p:cNvPr id="3" name="Content Placeholder 2"/>
          <p:cNvSpPr>
            <a:spLocks noGrp="1"/>
          </p:cNvSpPr>
          <p:nvPr>
            <p:ph idx="1"/>
          </p:nvPr>
        </p:nvSpPr>
        <p:spPr>
          <a:xfrm>
            <a:off x="1141412" y="2249487"/>
            <a:ext cx="9905999" cy="3103098"/>
          </a:xfrm>
        </p:spPr>
        <p:txBody>
          <a:bodyPr>
            <a:normAutofit/>
          </a:bodyPr>
          <a:lstStyle/>
          <a:p>
            <a:r>
              <a:rPr lang="en-US" dirty="0" smtClean="0"/>
              <a:t>Upon completion of this video, you should be able to:</a:t>
            </a:r>
          </a:p>
          <a:p>
            <a:pPr lvl="1"/>
            <a:r>
              <a:rPr lang="en-US" dirty="0" smtClean="0"/>
              <a:t>Look at an ER Diagram </a:t>
            </a:r>
            <a:r>
              <a:rPr lang="en-US" dirty="0" smtClean="0"/>
              <a:t>with weak entities  and </a:t>
            </a:r>
            <a:r>
              <a:rPr lang="en-US" dirty="0" smtClean="0"/>
              <a:t> </a:t>
            </a:r>
            <a:r>
              <a:rPr lang="en-US" dirty="0" smtClean="0"/>
              <a:t>represent  </a:t>
            </a:r>
            <a:r>
              <a:rPr lang="en-US" dirty="0" smtClean="0"/>
              <a:t>the weak entities </a:t>
            </a:r>
            <a:r>
              <a:rPr lang="en-US" dirty="0" smtClean="0"/>
              <a:t>in the relational model</a:t>
            </a:r>
            <a:r>
              <a:rPr lang="en-US" dirty="0" smtClean="0"/>
              <a:t>.</a:t>
            </a:r>
          </a:p>
          <a:p>
            <a:pPr lvl="1"/>
            <a:r>
              <a:rPr lang="en-US" dirty="0" smtClean="0"/>
              <a:t>Look at an ER Diagram with multivalued attributes and represent multivalued attributes in the relational model</a:t>
            </a:r>
            <a:endParaRPr lang="en-US" dirty="0" smtClean="0"/>
          </a:p>
          <a:p>
            <a:pPr lvl="1"/>
            <a:r>
              <a:rPr lang="en-US" dirty="0" smtClean="0"/>
              <a:t>List the seven rules that must be followed when mapping an ER diagram to a relational database. </a:t>
            </a:r>
          </a:p>
          <a:p>
            <a:pPr marL="457200" lvl="1" indent="0">
              <a:buNone/>
            </a:pPr>
            <a:endParaRPr lang="en-US" dirty="0" smtClean="0"/>
          </a:p>
          <a:p>
            <a:pPr marL="457200" lvl="1" indent="0">
              <a:buNone/>
            </a:pPr>
            <a:endParaRPr lang="en-US" dirty="0" smtClean="0"/>
          </a:p>
        </p:txBody>
      </p:sp>
      <p:sp>
        <p:nvSpPr>
          <p:cNvPr id="6" name="Footer Placeholder 5"/>
          <p:cNvSpPr>
            <a:spLocks noGrp="1"/>
          </p:cNvSpPr>
          <p:nvPr>
            <p:ph type="ftr" sz="quarter" idx="11"/>
          </p:nvPr>
        </p:nvSpPr>
        <p:spPr/>
        <p:txBody>
          <a:bodyPr/>
          <a:lstStyle/>
          <a:p>
            <a:r>
              <a:rPr lang="en-US" dirty="0" smtClean="0"/>
              <a:t>CS3319</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pPr/>
              <a:t>2</a:t>
            </a:fld>
            <a:endParaRPr lang="en-US" dirty="0"/>
          </a:p>
        </p:txBody>
      </p:sp>
    </p:spTree>
    <p:extLst>
      <p:ext uri="{BB962C8B-B14F-4D97-AF65-F5344CB8AC3E}">
        <p14:creationId xmlns:p14="http://schemas.microsoft.com/office/powerpoint/2010/main" val="21525300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Date Placeholder 1"/>
          <p:cNvSpPr>
            <a:spLocks noGrp="1"/>
          </p:cNvSpPr>
          <p:nvPr>
            <p:ph type="dt" sz="quarter" idx="4294967295"/>
          </p:nvPr>
        </p:nvSpPr>
        <p:spPr/>
        <p:txBody>
          <a:bodyPr/>
          <a:lstStyle/>
          <a:p>
            <a:pPr>
              <a:defRPr/>
            </a:pPr>
            <a:fld id="{16733304-28EA-4479-8579-0070722FD7DA}" type="datetime1">
              <a:rPr lang="en-US"/>
              <a:pPr>
                <a:defRPr/>
              </a:pPr>
              <a:t>6/26/2018</a:t>
            </a:fld>
            <a:endParaRPr lang="en-US"/>
          </a:p>
        </p:txBody>
      </p:sp>
      <p:sp>
        <p:nvSpPr>
          <p:cNvPr id="34" name="Footer Placeholder 2"/>
          <p:cNvSpPr>
            <a:spLocks noGrp="1"/>
          </p:cNvSpPr>
          <p:nvPr>
            <p:ph type="ftr" sz="quarter" idx="11"/>
          </p:nvPr>
        </p:nvSpPr>
        <p:spPr/>
        <p:txBody>
          <a:bodyPr/>
          <a:lstStyle/>
          <a:p>
            <a:pPr>
              <a:defRPr/>
            </a:pPr>
            <a:r>
              <a:rPr lang="en-US"/>
              <a:t>CS319</a:t>
            </a:r>
          </a:p>
        </p:txBody>
      </p:sp>
      <p:sp>
        <p:nvSpPr>
          <p:cNvPr id="57348"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EEE8F452-A3C7-4FB8-BF4F-53FA23595906}" type="slidenum">
              <a:rPr lang="en-US" altLang="en-US" sz="2400">
                <a:latin typeface="Times New Roman" panose="02020603050405020304" pitchFamily="18" charset="0"/>
              </a:rPr>
              <a:pPr lvl="1">
                <a:spcBef>
                  <a:spcPct val="0"/>
                </a:spcBef>
                <a:buClrTx/>
                <a:buFontTx/>
                <a:buNone/>
              </a:pPr>
              <a:t>3</a:t>
            </a:fld>
            <a:endParaRPr lang="en-US" altLang="en-US" sz="2400" dirty="0">
              <a:latin typeface="Times New Roman" panose="02020603050405020304" pitchFamily="18" charset="0"/>
            </a:endParaRPr>
          </a:p>
        </p:txBody>
      </p:sp>
      <p:sp>
        <p:nvSpPr>
          <p:cNvPr id="57349" name="Text Box 3"/>
          <p:cNvSpPr txBox="1">
            <a:spLocks noChangeArrowheads="1"/>
          </p:cNvSpPr>
          <p:nvPr/>
        </p:nvSpPr>
        <p:spPr bwMode="auto">
          <a:xfrm>
            <a:off x="1209990" y="1122092"/>
            <a:ext cx="6613209" cy="457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dirty="0">
                <a:latin typeface="Times New Roman" panose="02020603050405020304" pitchFamily="18" charset="0"/>
              </a:rPr>
              <a:t>Suppose now we add have the tables:</a:t>
            </a:r>
          </a:p>
        </p:txBody>
      </p:sp>
      <p:graphicFrame>
        <p:nvGraphicFramePr>
          <p:cNvPr id="60459" name="Group 43"/>
          <p:cNvGraphicFramePr>
            <a:graphicFrameLocks noGrp="1"/>
          </p:cNvGraphicFramePr>
          <p:nvPr>
            <p:extLst>
              <p:ext uri="{D42A27DB-BD31-4B8C-83A1-F6EECF244321}">
                <p14:modId xmlns:p14="http://schemas.microsoft.com/office/powerpoint/2010/main" val="1586515325"/>
              </p:ext>
            </p:extLst>
          </p:nvPr>
        </p:nvGraphicFramePr>
        <p:xfrm>
          <a:off x="600393" y="1968611"/>
          <a:ext cx="5170487" cy="1828800"/>
        </p:xfrm>
        <a:graphic>
          <a:graphicData uri="http://schemas.openxmlformats.org/drawingml/2006/table">
            <a:tbl>
              <a:tblPr firstRow="1">
                <a:tableStyleId>{3C2FFA5D-87B4-456A-9821-1D502468CF0F}</a:tableStyleId>
              </a:tblPr>
              <a:tblGrid>
                <a:gridCol w="1768851">
                  <a:extLst>
                    <a:ext uri="{9D8B030D-6E8A-4147-A177-3AD203B41FA5}">
                      <a16:colId xmlns:a16="http://schemas.microsoft.com/office/drawing/2014/main" val="20000"/>
                    </a:ext>
                  </a:extLst>
                </a:gridCol>
                <a:gridCol w="3401636">
                  <a:extLst>
                    <a:ext uri="{9D8B030D-6E8A-4147-A177-3AD203B41FA5}">
                      <a16:colId xmlns:a16="http://schemas.microsoft.com/office/drawing/2014/main" val="20001"/>
                    </a:ext>
                  </a:extLst>
                </a:gridCol>
              </a:tblGrid>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sng" strike="noStrike" cap="none" normalizeH="0" baseline="0" dirty="0" err="1" smtClean="0">
                          <a:ln>
                            <a:noFill/>
                          </a:ln>
                          <a:effectLst/>
                        </a:rPr>
                        <a:t>CourseNumber</a:t>
                      </a:r>
                      <a:endParaRPr kumimoji="0" lang="en-US" sz="2000" b="1" i="0" u="sng" strike="noStrike" cap="none" normalizeH="0" baseline="0" dirty="0" smtClean="0">
                        <a:ln>
                          <a:noFill/>
                        </a:ln>
                        <a:solidFill>
                          <a:schemeClr val="tx1"/>
                        </a:solidFill>
                        <a:effectLst/>
                        <a:latin typeface="Times New Roman" pitchFamily="18" charset="0"/>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err="1" smtClean="0">
                          <a:ln>
                            <a:noFill/>
                          </a:ln>
                          <a:effectLst/>
                        </a:rPr>
                        <a:t>CourseName</a:t>
                      </a:r>
                      <a:endParaRPr kumimoji="0" lang="en-US" sz="2000" b="1" i="0" u="none" strike="noStrike" cap="none" normalizeH="0" baseline="0" dirty="0" smtClean="0">
                        <a:ln>
                          <a:noFill/>
                        </a:ln>
                        <a:solidFill>
                          <a:schemeClr val="tx1"/>
                        </a:solidFill>
                        <a:effectLst/>
                        <a:latin typeface="Times New Roman" pitchFamily="18" charset="0"/>
                      </a:endParaRPr>
                    </a:p>
                  </a:txBody>
                  <a:tcPr marL="91430" marR="91430" horzOverflow="overflow"/>
                </a:tc>
                <a:extLst>
                  <a:ext uri="{0D108BD9-81ED-4DB2-BD59-A6C34878D82A}">
                    <a16:rowId xmlns:a16="http://schemas.microsoft.com/office/drawing/2014/main" val="10000"/>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CS3319</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Intro to Databases</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extLst>
                  <a:ext uri="{0D108BD9-81ED-4DB2-BD59-A6C34878D82A}">
                    <a16:rowId xmlns:a16="http://schemas.microsoft.com/office/drawing/2014/main" val="10001"/>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CS2210</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smtClean="0">
                          <a:ln>
                            <a:noFill/>
                          </a:ln>
                          <a:effectLst/>
                        </a:rPr>
                        <a:t>Data Structures and Algorithms</a:t>
                      </a:r>
                      <a:endParaRPr kumimoji="0" lang="en-US" sz="2000" b="0" i="0" u="none" strike="noStrike" cap="none" normalizeH="0" baseline="0" smtClean="0">
                        <a:ln>
                          <a:noFill/>
                        </a:ln>
                        <a:solidFill>
                          <a:schemeClr val="tx1"/>
                        </a:solidFill>
                        <a:effectLst/>
                        <a:latin typeface="Times New Roman" pitchFamily="18" charset="0"/>
                      </a:endParaRPr>
                    </a:p>
                  </a:txBody>
                  <a:tcPr marL="91430" marR="91430" horzOverflow="overflow"/>
                </a:tc>
                <a:extLst>
                  <a:ext uri="{0D108BD9-81ED-4DB2-BD59-A6C34878D82A}">
                    <a16:rowId xmlns:a16="http://schemas.microsoft.com/office/drawing/2014/main" val="10002"/>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CS1027</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CS Fundamentals II</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extLst>
                  <a:ext uri="{0D108BD9-81ED-4DB2-BD59-A6C34878D82A}">
                    <a16:rowId xmlns:a16="http://schemas.microsoft.com/office/drawing/2014/main" val="10003"/>
                  </a:ext>
                </a:extLst>
              </a:tr>
              <a:tr h="34517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MA2222</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Discrete Structures</a:t>
                      </a:r>
                      <a:endParaRPr kumimoji="0" lang="en-US" sz="2000" b="0" i="0" u="none" strike="noStrike" cap="none" normalizeH="0" baseline="0" dirty="0" smtClean="0">
                        <a:ln>
                          <a:noFill/>
                        </a:ln>
                        <a:solidFill>
                          <a:schemeClr val="tx1"/>
                        </a:solidFill>
                        <a:effectLst/>
                        <a:latin typeface="Times New Roman" pitchFamily="18" charset="0"/>
                      </a:endParaRPr>
                    </a:p>
                  </a:txBody>
                  <a:tcPr marL="91430" marR="91430" horzOverflow="overflow"/>
                </a:tc>
                <a:extLst>
                  <a:ext uri="{0D108BD9-81ED-4DB2-BD59-A6C34878D82A}">
                    <a16:rowId xmlns:a16="http://schemas.microsoft.com/office/drawing/2014/main" val="10004"/>
                  </a:ext>
                </a:extLst>
              </a:tr>
            </a:tbl>
          </a:graphicData>
        </a:graphic>
      </p:graphicFrame>
      <p:sp>
        <p:nvSpPr>
          <p:cNvPr id="57370" name="Text Box 33"/>
          <p:cNvSpPr txBox="1">
            <a:spLocks noChangeArrowheads="1"/>
          </p:cNvSpPr>
          <p:nvPr/>
        </p:nvSpPr>
        <p:spPr bwMode="auto">
          <a:xfrm>
            <a:off x="600393" y="4016426"/>
            <a:ext cx="6172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dirty="0">
                <a:latin typeface="Times New Roman" panose="02020603050405020304" pitchFamily="18" charset="0"/>
              </a:rPr>
              <a:t>And we have the following relationship:</a:t>
            </a:r>
          </a:p>
        </p:txBody>
      </p:sp>
      <p:sp>
        <p:nvSpPr>
          <p:cNvPr id="57371" name="Text Box 34"/>
          <p:cNvSpPr txBox="1">
            <a:spLocks noChangeArrowheads="1"/>
          </p:cNvSpPr>
          <p:nvPr/>
        </p:nvSpPr>
        <p:spPr bwMode="auto">
          <a:xfrm>
            <a:off x="2570480" y="5276841"/>
            <a:ext cx="1524000" cy="461665"/>
          </a:xfrm>
          <a:prstGeom prst="rect">
            <a:avLst/>
          </a:prstGeom>
          <a:ln w="44450" cmpd="dbl">
            <a:solidFill>
              <a:schemeClr val="tx1"/>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dirty="0" smtClean="0">
                <a:latin typeface="Times New Roman" panose="02020603050405020304" pitchFamily="18" charset="0"/>
              </a:rPr>
              <a:t>Section</a:t>
            </a:r>
            <a:endParaRPr lang="en-US" altLang="en-US" sz="2400" dirty="0">
              <a:latin typeface="Times New Roman" panose="02020603050405020304" pitchFamily="18" charset="0"/>
            </a:endParaRPr>
          </a:p>
        </p:txBody>
      </p:sp>
      <p:sp>
        <p:nvSpPr>
          <p:cNvPr id="57372" name="Text Box 35"/>
          <p:cNvSpPr txBox="1">
            <a:spLocks noChangeArrowheads="1"/>
          </p:cNvSpPr>
          <p:nvPr/>
        </p:nvSpPr>
        <p:spPr bwMode="auto">
          <a:xfrm>
            <a:off x="7904480" y="5276841"/>
            <a:ext cx="1981200" cy="461665"/>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dirty="0">
                <a:latin typeface="Times New Roman" panose="02020603050405020304" pitchFamily="18" charset="0"/>
              </a:rPr>
              <a:t>Course</a:t>
            </a:r>
          </a:p>
        </p:txBody>
      </p:sp>
      <p:grpSp>
        <p:nvGrpSpPr>
          <p:cNvPr id="57373" name="Group 36"/>
          <p:cNvGrpSpPr>
            <a:grpSpLocks/>
          </p:cNvGrpSpPr>
          <p:nvPr/>
        </p:nvGrpSpPr>
        <p:grpSpPr bwMode="auto">
          <a:xfrm>
            <a:off x="4998720" y="4908540"/>
            <a:ext cx="1905000" cy="1219200"/>
            <a:chOff x="1776" y="2544"/>
            <a:chExt cx="1200" cy="768"/>
          </a:xfrm>
        </p:grpSpPr>
        <p:sp>
          <p:nvSpPr>
            <p:cNvPr id="57428" name="AutoShape 37"/>
            <p:cNvSpPr>
              <a:spLocks noChangeArrowheads="1"/>
            </p:cNvSpPr>
            <p:nvPr/>
          </p:nvSpPr>
          <p:spPr bwMode="auto">
            <a:xfrm>
              <a:off x="1776" y="2544"/>
              <a:ext cx="1200" cy="768"/>
            </a:xfrm>
            <a:prstGeom prst="diamond">
              <a:avLst/>
            </a:prstGeom>
            <a:ln w="41275" cmpd="dbl">
              <a:solidFill>
                <a:schemeClr val="tx1"/>
              </a:solidFill>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57429" name="Text Box 38"/>
            <p:cNvSpPr txBox="1">
              <a:spLocks noChangeArrowheads="1"/>
            </p:cNvSpPr>
            <p:nvPr/>
          </p:nvSpPr>
          <p:spPr bwMode="auto">
            <a:xfrm>
              <a:off x="1974" y="2784"/>
              <a:ext cx="824" cy="252"/>
            </a:xfrm>
            <a:prstGeom prst="rect">
              <a:avLst/>
            </a:prstGeom>
            <a:ln w="41275" cmpd="dbl">
              <a:noFill/>
            </a:ln>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000" dirty="0" smtClean="0">
                  <a:latin typeface="Times New Roman" panose="02020603050405020304" pitchFamily="18" charset="0"/>
                </a:rPr>
                <a:t>Offered by</a:t>
              </a:r>
              <a:endParaRPr lang="en-US" altLang="en-US" sz="2000" dirty="0">
                <a:latin typeface="Times New Roman" panose="02020603050405020304" pitchFamily="18" charset="0"/>
              </a:endParaRPr>
            </a:p>
          </p:txBody>
        </p:sp>
      </p:grpSp>
      <p:cxnSp>
        <p:nvCxnSpPr>
          <p:cNvPr id="57374" name="AutoShape 39"/>
          <p:cNvCxnSpPr>
            <a:cxnSpLocks noChangeShapeType="1"/>
            <a:stCxn id="57371" idx="3"/>
            <a:endCxn id="57429" idx="1"/>
          </p:cNvCxnSpPr>
          <p:nvPr/>
        </p:nvCxnSpPr>
        <p:spPr bwMode="auto">
          <a:xfrm flipV="1">
            <a:off x="4094480" y="5489565"/>
            <a:ext cx="1218565" cy="18109"/>
          </a:xfrm>
          <a:prstGeom prst="straightConnector1">
            <a:avLst/>
          </a:prstGeom>
          <a:noFill/>
          <a:ln w="57150" cmpd="dbl">
            <a:solidFill>
              <a:schemeClr val="tx1"/>
            </a:solidFill>
            <a:round/>
            <a:headEnd type="none" w="sm" len="sm"/>
            <a:tailEnd type="none" w="sm" len="sm"/>
          </a:ln>
          <a:extLst>
            <a:ext uri="{909E8E84-426E-40DD-AFC4-6F175D3DCCD1}">
              <a14:hiddenFill xmlns:a14="http://schemas.microsoft.com/office/drawing/2010/main">
                <a:noFill/>
              </a14:hiddenFill>
            </a:ext>
          </a:extLst>
        </p:spPr>
      </p:cxnSp>
      <p:cxnSp>
        <p:nvCxnSpPr>
          <p:cNvPr id="57375" name="AutoShape 40"/>
          <p:cNvCxnSpPr>
            <a:cxnSpLocks noChangeShapeType="1"/>
            <a:stCxn id="57428" idx="3"/>
            <a:endCxn id="57372" idx="1"/>
          </p:cNvCxnSpPr>
          <p:nvPr/>
        </p:nvCxnSpPr>
        <p:spPr bwMode="auto">
          <a:xfrm>
            <a:off x="6928168" y="5505440"/>
            <a:ext cx="963612" cy="12700"/>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57376" name="Text Box 41"/>
          <p:cNvSpPr txBox="1">
            <a:spLocks noChangeArrowheads="1"/>
          </p:cNvSpPr>
          <p:nvPr/>
        </p:nvSpPr>
        <p:spPr bwMode="auto">
          <a:xfrm>
            <a:off x="4323080" y="512444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a:latin typeface="Times New Roman" panose="02020603050405020304" pitchFamily="18" charset="0"/>
              </a:rPr>
              <a:t>M</a:t>
            </a:r>
          </a:p>
        </p:txBody>
      </p:sp>
      <p:sp>
        <p:nvSpPr>
          <p:cNvPr id="57377" name="Text Box 42"/>
          <p:cNvSpPr txBox="1">
            <a:spLocks noChangeArrowheads="1"/>
          </p:cNvSpPr>
          <p:nvPr/>
        </p:nvSpPr>
        <p:spPr bwMode="auto">
          <a:xfrm>
            <a:off x="6990080" y="5124440"/>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smtClean="0">
                <a:latin typeface="Times New Roman" panose="02020603050405020304" pitchFamily="18" charset="0"/>
              </a:rPr>
              <a:t>1</a:t>
            </a:r>
            <a:endParaRPr lang="en-US" altLang="en-US" sz="2400" b="1" dirty="0">
              <a:latin typeface="Times New Roman" panose="02020603050405020304" pitchFamily="18" charset="0"/>
            </a:endParaRPr>
          </a:p>
        </p:txBody>
      </p:sp>
      <p:graphicFrame>
        <p:nvGraphicFramePr>
          <p:cNvPr id="17" name="Group 226"/>
          <p:cNvGraphicFramePr>
            <a:graphicFrameLocks noGrp="1"/>
          </p:cNvGraphicFramePr>
          <p:nvPr>
            <p:extLst>
              <p:ext uri="{D42A27DB-BD31-4B8C-83A1-F6EECF244321}">
                <p14:modId xmlns:p14="http://schemas.microsoft.com/office/powerpoint/2010/main" val="273420906"/>
              </p:ext>
            </p:extLst>
          </p:nvPr>
        </p:nvGraphicFramePr>
        <p:xfrm>
          <a:off x="6305231" y="1624868"/>
          <a:ext cx="4488664" cy="2875234"/>
        </p:xfrm>
        <a:graphic>
          <a:graphicData uri="http://schemas.openxmlformats.org/drawingml/2006/table">
            <a:tbl>
              <a:tblPr firstRow="1">
                <a:tableStyleId>{3C2FFA5D-87B4-456A-9821-1D502468CF0F}</a:tableStyleId>
              </a:tblPr>
              <a:tblGrid>
                <a:gridCol w="1648897">
                  <a:extLst>
                    <a:ext uri="{9D8B030D-6E8A-4147-A177-3AD203B41FA5}">
                      <a16:colId xmlns:a16="http://schemas.microsoft.com/office/drawing/2014/main" val="20000"/>
                    </a:ext>
                  </a:extLst>
                </a:gridCol>
                <a:gridCol w="1648897">
                  <a:extLst>
                    <a:ext uri="{9D8B030D-6E8A-4147-A177-3AD203B41FA5}">
                      <a16:colId xmlns:a16="http://schemas.microsoft.com/office/drawing/2014/main" val="20001"/>
                    </a:ext>
                  </a:extLst>
                </a:gridCol>
                <a:gridCol w="1190870">
                  <a:extLst>
                    <a:ext uri="{9D8B030D-6E8A-4147-A177-3AD203B41FA5}">
                      <a16:colId xmlns:a16="http://schemas.microsoft.com/office/drawing/2014/main" val="20002"/>
                    </a:ext>
                  </a:extLst>
                </a:gridCol>
              </a:tblGrid>
              <a:tr h="681010">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sng" strike="noStrike" cap="none" normalizeH="0" baseline="0" dirty="0" err="1" smtClean="0">
                          <a:ln>
                            <a:noFill/>
                          </a:ln>
                          <a:effectLst/>
                        </a:rPr>
                        <a:t>SectionNum</a:t>
                      </a:r>
                      <a:endParaRPr kumimoji="0" lang="en-US" sz="2000" b="1" i="0" u="sng"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Room</a:t>
                      </a:r>
                      <a:endParaRPr kumimoji="0" lang="en-US" sz="2000" b="1"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lt1"/>
                          </a:solidFill>
                          <a:effectLst/>
                          <a:latin typeface="+mn-lt"/>
                        </a:rPr>
                        <a:t>Capacity</a:t>
                      </a:r>
                      <a:endParaRPr kumimoji="0" lang="en-US" sz="2000" b="1"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0"/>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001</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MC110</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dk1"/>
                          </a:solidFill>
                          <a:effectLst/>
                          <a:latin typeface="+mn-lt"/>
                        </a:rPr>
                        <a:t>300</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1"/>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002</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NS7</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198</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2"/>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001</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MC110</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300</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3"/>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001</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MC230</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21</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4"/>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002</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MC230</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21</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extLst>
                  <a:ext uri="{0D108BD9-81ED-4DB2-BD59-A6C34878D82A}">
                    <a16:rowId xmlns:a16="http://schemas.microsoft.com/office/drawing/2014/main" val="10005"/>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003</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MC230</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21</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extLst>
                  <a:ext uri="{0D108BD9-81ED-4DB2-BD59-A6C34878D82A}">
                    <a16:rowId xmlns:a16="http://schemas.microsoft.com/office/drawing/2014/main" val="10006"/>
                  </a:ext>
                </a:extLst>
              </a:tr>
            </a:tbl>
          </a:graphicData>
        </a:graphic>
      </p:graphicFrame>
      <p:sp>
        <p:nvSpPr>
          <p:cNvPr id="18" name="Rectangle 2"/>
          <p:cNvSpPr txBox="1">
            <a:spLocks noChangeArrowheads="1"/>
          </p:cNvSpPr>
          <p:nvPr/>
        </p:nvSpPr>
        <p:spPr>
          <a:xfrm>
            <a:off x="1209991" y="291576"/>
            <a:ext cx="10190480" cy="1087120"/>
          </a:xfrm>
          <a:prstGeom prst="rect">
            <a:avLst/>
          </a:prstGeom>
        </p:spPr>
        <p:txBody>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defRPr/>
            </a:pPr>
            <a:r>
              <a:rPr lang="en-US" dirty="0" smtClean="0"/>
              <a:t>Representing </a:t>
            </a:r>
            <a:r>
              <a:rPr lang="en-US" dirty="0" smtClean="0"/>
              <a:t>Weak Entities</a:t>
            </a:r>
            <a:endParaRPr lang="en-US" dirty="0"/>
          </a:p>
        </p:txBody>
      </p:sp>
      <p:sp>
        <p:nvSpPr>
          <p:cNvPr id="20" name="TextBox 19"/>
          <p:cNvSpPr txBox="1"/>
          <p:nvPr/>
        </p:nvSpPr>
        <p:spPr>
          <a:xfrm>
            <a:off x="681037" y="1597919"/>
            <a:ext cx="2209800" cy="383745"/>
          </a:xfrm>
          <a:prstGeom prst="rect">
            <a:avLst/>
          </a:prstGeom>
          <a:noFill/>
        </p:spPr>
        <p:txBody>
          <a:bodyPr wrap="square" rtlCol="0">
            <a:spAutoFit/>
          </a:bodyPr>
          <a:lstStyle/>
          <a:p>
            <a:r>
              <a:rPr lang="en-US" b="1" dirty="0" smtClean="0"/>
              <a:t>COURSE</a:t>
            </a:r>
            <a:endParaRPr lang="en-US" b="1" dirty="0"/>
          </a:p>
        </p:txBody>
      </p:sp>
      <p:sp>
        <p:nvSpPr>
          <p:cNvPr id="21" name="TextBox 20"/>
          <p:cNvSpPr txBox="1"/>
          <p:nvPr/>
        </p:nvSpPr>
        <p:spPr>
          <a:xfrm>
            <a:off x="6305231" y="1290545"/>
            <a:ext cx="2209800" cy="383745"/>
          </a:xfrm>
          <a:prstGeom prst="rect">
            <a:avLst/>
          </a:prstGeom>
          <a:noFill/>
        </p:spPr>
        <p:txBody>
          <a:bodyPr wrap="square" rtlCol="0">
            <a:spAutoFit/>
          </a:bodyPr>
          <a:lstStyle/>
          <a:p>
            <a:r>
              <a:rPr lang="en-US" b="1" dirty="0" smtClean="0"/>
              <a:t>SECTION</a:t>
            </a:r>
            <a:endParaRPr lang="en-US" b="1" dirty="0"/>
          </a:p>
        </p:txBody>
      </p:sp>
      <p:sp>
        <p:nvSpPr>
          <p:cNvPr id="2" name="Oval 1"/>
          <p:cNvSpPr/>
          <p:nvPr/>
        </p:nvSpPr>
        <p:spPr>
          <a:xfrm>
            <a:off x="7189700" y="6073985"/>
            <a:ext cx="1753120"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t>CourseNum</a:t>
            </a:r>
            <a:endParaRPr lang="en-US" u="sng" dirty="0"/>
          </a:p>
        </p:txBody>
      </p:sp>
      <p:cxnSp>
        <p:nvCxnSpPr>
          <p:cNvPr id="4" name="Straight Connector 3"/>
          <p:cNvCxnSpPr>
            <a:stCxn id="2" idx="0"/>
          </p:cNvCxnSpPr>
          <p:nvPr/>
        </p:nvCxnSpPr>
        <p:spPr>
          <a:xfrm flipH="1" flipV="1">
            <a:off x="7988732" y="5738505"/>
            <a:ext cx="77528" cy="335480"/>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p:cNvSpPr/>
          <p:nvPr/>
        </p:nvSpPr>
        <p:spPr>
          <a:xfrm>
            <a:off x="9067020" y="6073985"/>
            <a:ext cx="2068340"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CourseName</a:t>
            </a:r>
            <a:endParaRPr lang="en-US" dirty="0"/>
          </a:p>
        </p:txBody>
      </p:sp>
      <p:cxnSp>
        <p:nvCxnSpPr>
          <p:cNvPr id="27" name="Straight Connector 26"/>
          <p:cNvCxnSpPr>
            <a:stCxn id="26" idx="0"/>
          </p:cNvCxnSpPr>
          <p:nvPr/>
        </p:nvCxnSpPr>
        <p:spPr>
          <a:xfrm flipH="1" flipV="1">
            <a:off x="9712960" y="5746740"/>
            <a:ext cx="388230" cy="327245"/>
          </a:xfrm>
          <a:prstGeom prst="line">
            <a:avLst/>
          </a:prstGeom>
        </p:spPr>
        <p:style>
          <a:lnRef idx="1">
            <a:schemeClr val="accent1"/>
          </a:lnRef>
          <a:fillRef idx="0">
            <a:schemeClr val="accent1"/>
          </a:fillRef>
          <a:effectRef idx="0">
            <a:schemeClr val="accent1"/>
          </a:effectRef>
          <a:fontRef idx="minor">
            <a:schemeClr val="tx1"/>
          </a:fontRef>
        </p:style>
      </p:cxnSp>
      <p:sp>
        <p:nvSpPr>
          <p:cNvPr id="30" name="Oval 29"/>
          <p:cNvSpPr/>
          <p:nvPr/>
        </p:nvSpPr>
        <p:spPr>
          <a:xfrm>
            <a:off x="294121" y="5962640"/>
            <a:ext cx="1961399"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SectionNum</a:t>
            </a:r>
            <a:endParaRPr lang="en-US" dirty="0"/>
          </a:p>
        </p:txBody>
      </p:sp>
      <p:cxnSp>
        <p:nvCxnSpPr>
          <p:cNvPr id="31" name="Straight Connector 30"/>
          <p:cNvCxnSpPr>
            <a:stCxn id="30" idx="0"/>
            <a:endCxn id="57371" idx="1"/>
          </p:cNvCxnSpPr>
          <p:nvPr/>
        </p:nvCxnSpPr>
        <p:spPr>
          <a:xfrm flipV="1">
            <a:off x="1274821" y="5507674"/>
            <a:ext cx="1295659" cy="454966"/>
          </a:xfrm>
          <a:prstGeom prst="line">
            <a:avLst/>
          </a:prstGeom>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323191" y="6104695"/>
            <a:ext cx="1590517"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Room</a:t>
            </a:r>
            <a:endParaRPr lang="en-US" dirty="0"/>
          </a:p>
        </p:txBody>
      </p:sp>
      <p:cxnSp>
        <p:nvCxnSpPr>
          <p:cNvPr id="35" name="Straight Connector 34"/>
          <p:cNvCxnSpPr>
            <a:stCxn id="32" idx="0"/>
          </p:cNvCxnSpPr>
          <p:nvPr/>
        </p:nvCxnSpPr>
        <p:spPr>
          <a:xfrm flipH="1" flipV="1">
            <a:off x="2969132" y="5777451"/>
            <a:ext cx="149318" cy="327244"/>
          </a:xfrm>
          <a:prstGeom prst="line">
            <a:avLst/>
          </a:prstGeom>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855873" y="6150535"/>
            <a:ext cx="1590517"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Capacity</a:t>
            </a:r>
            <a:endParaRPr lang="en-US" dirty="0"/>
          </a:p>
        </p:txBody>
      </p:sp>
      <p:cxnSp>
        <p:nvCxnSpPr>
          <p:cNvPr id="38" name="Straight Connector 37"/>
          <p:cNvCxnSpPr>
            <a:stCxn id="37" idx="0"/>
          </p:cNvCxnSpPr>
          <p:nvPr/>
        </p:nvCxnSpPr>
        <p:spPr>
          <a:xfrm flipH="1" flipV="1">
            <a:off x="3764390" y="5738505"/>
            <a:ext cx="886742" cy="41203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6414126" y="2014352"/>
            <a:ext cx="1151907" cy="10466"/>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738050" y="6357034"/>
            <a:ext cx="1151907" cy="10466"/>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46" name="Group 226"/>
          <p:cNvGraphicFramePr>
            <a:graphicFrameLocks noGrp="1"/>
          </p:cNvGraphicFramePr>
          <p:nvPr>
            <p:extLst>
              <p:ext uri="{D42A27DB-BD31-4B8C-83A1-F6EECF244321}">
                <p14:modId xmlns:p14="http://schemas.microsoft.com/office/powerpoint/2010/main" val="298354654"/>
              </p:ext>
            </p:extLst>
          </p:nvPr>
        </p:nvGraphicFramePr>
        <p:xfrm>
          <a:off x="6056416" y="1674421"/>
          <a:ext cx="5830783" cy="2978081"/>
        </p:xfrm>
        <a:graphic>
          <a:graphicData uri="http://schemas.openxmlformats.org/drawingml/2006/table">
            <a:tbl>
              <a:tblPr firstRow="1">
                <a:tableStyleId>{3C2FFA5D-87B4-456A-9821-1D502468CF0F}</a:tableStyleId>
              </a:tblPr>
              <a:tblGrid>
                <a:gridCol w="1448789">
                  <a:extLst>
                    <a:ext uri="{9D8B030D-6E8A-4147-A177-3AD203B41FA5}">
                      <a16:colId xmlns:a16="http://schemas.microsoft.com/office/drawing/2014/main" val="20000"/>
                    </a:ext>
                  </a:extLst>
                </a:gridCol>
                <a:gridCol w="1387479">
                  <a:extLst>
                    <a:ext uri="{9D8B030D-6E8A-4147-A177-3AD203B41FA5}">
                      <a16:colId xmlns:a16="http://schemas.microsoft.com/office/drawing/2014/main" val="20001"/>
                    </a:ext>
                  </a:extLst>
                </a:gridCol>
                <a:gridCol w="1278147">
                  <a:extLst>
                    <a:ext uri="{9D8B030D-6E8A-4147-A177-3AD203B41FA5}">
                      <a16:colId xmlns:a16="http://schemas.microsoft.com/office/drawing/2014/main" val="20002"/>
                    </a:ext>
                  </a:extLst>
                </a:gridCol>
                <a:gridCol w="1716368">
                  <a:extLst>
                    <a:ext uri="{9D8B030D-6E8A-4147-A177-3AD203B41FA5}">
                      <a16:colId xmlns:a16="http://schemas.microsoft.com/office/drawing/2014/main" val="1721722236"/>
                    </a:ext>
                  </a:extLst>
                </a:gridCol>
              </a:tblGrid>
              <a:tr h="783857">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sng" strike="noStrike" cap="none" normalizeH="0" baseline="0" dirty="0" err="1" smtClean="0">
                          <a:ln>
                            <a:noFill/>
                          </a:ln>
                          <a:effectLst/>
                        </a:rPr>
                        <a:t>SectionNum</a:t>
                      </a:r>
                      <a:endParaRPr kumimoji="0" lang="en-US" sz="2000" b="1" i="0" u="sng"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Room</a:t>
                      </a:r>
                      <a:endParaRPr kumimoji="0" lang="en-US" sz="2000" b="1"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smtClean="0">
                          <a:ln>
                            <a:noFill/>
                          </a:ln>
                          <a:solidFill>
                            <a:schemeClr val="lt1"/>
                          </a:solidFill>
                          <a:effectLst/>
                          <a:latin typeface="+mn-lt"/>
                        </a:rPr>
                        <a:t>Capacity</a:t>
                      </a:r>
                      <a:endParaRPr kumimoji="0" lang="en-US" sz="2000" b="1"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sng" strike="noStrike" cap="none" normalizeH="0" baseline="0" dirty="0" err="1" smtClean="0">
                          <a:ln>
                            <a:noFill/>
                          </a:ln>
                          <a:solidFill>
                            <a:schemeClr val="tx1"/>
                          </a:solidFill>
                          <a:effectLst/>
                          <a:latin typeface="Times New Roman" pitchFamily="18" charset="0"/>
                        </a:rPr>
                        <a:t>CourseNum</a:t>
                      </a:r>
                      <a:r>
                        <a:rPr kumimoji="0" lang="en-US" sz="2000" b="1" i="0" u="sng" strike="noStrike" cap="none" normalizeH="0" baseline="0" dirty="0" smtClean="0">
                          <a:ln>
                            <a:noFill/>
                          </a:ln>
                          <a:solidFill>
                            <a:schemeClr val="tx1"/>
                          </a:solidFill>
                          <a:effectLst/>
                          <a:latin typeface="Times New Roman" pitchFamily="18" charset="0"/>
                        </a:rPr>
                        <a:t> *</a:t>
                      </a:r>
                      <a:endParaRPr kumimoji="0" lang="en-US" sz="2000" b="1" i="0" u="sng"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0"/>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001</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MC110</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dk1"/>
                          </a:solidFill>
                          <a:effectLst/>
                          <a:latin typeface="+mn-lt"/>
                        </a:rPr>
                        <a:t>300</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CS3319</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extLst>
                  <a:ext uri="{0D108BD9-81ED-4DB2-BD59-A6C34878D82A}">
                    <a16:rowId xmlns:a16="http://schemas.microsoft.com/office/drawing/2014/main" val="10001"/>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002</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NS7</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198</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CS3319</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extLst>
                  <a:ext uri="{0D108BD9-81ED-4DB2-BD59-A6C34878D82A}">
                    <a16:rowId xmlns:a16="http://schemas.microsoft.com/office/drawing/2014/main" val="10002"/>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001</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MC110</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300</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MA2222</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extLst>
                  <a:ext uri="{0D108BD9-81ED-4DB2-BD59-A6C34878D82A}">
                    <a16:rowId xmlns:a16="http://schemas.microsoft.com/office/drawing/2014/main" val="10003"/>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001</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MC230</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21</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CS1027</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extLst>
                  <a:ext uri="{0D108BD9-81ED-4DB2-BD59-A6C34878D82A}">
                    <a16:rowId xmlns:a16="http://schemas.microsoft.com/office/drawing/2014/main" val="10004"/>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002</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MC230</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21</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defRPr/>
                      </a:pPr>
                      <a:r>
                        <a:rPr kumimoji="0" lang="en-US" sz="2000" b="0" i="0" u="none" strike="noStrike" cap="none" normalizeH="0" baseline="0" dirty="0" smtClean="0">
                          <a:ln>
                            <a:noFill/>
                          </a:ln>
                          <a:solidFill>
                            <a:schemeClr val="bg1"/>
                          </a:solidFill>
                          <a:effectLst/>
                          <a:latin typeface="Times New Roman" pitchFamily="18" charset="0"/>
                        </a:rPr>
                        <a:t>CS1027</a:t>
                      </a:r>
                    </a:p>
                  </a:txBody>
                  <a:tcPr marT="45692" marB="45692" horzOverflow="overflow"/>
                </a:tc>
                <a:extLst>
                  <a:ext uri="{0D108BD9-81ED-4DB2-BD59-A6C34878D82A}">
                    <a16:rowId xmlns:a16="http://schemas.microsoft.com/office/drawing/2014/main" val="10005"/>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003</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MC230</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21</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defRPr/>
                      </a:pPr>
                      <a:r>
                        <a:rPr kumimoji="0" lang="en-US" sz="2000" b="0" i="0" u="none" strike="noStrike" cap="none" normalizeH="0" baseline="0" dirty="0" smtClean="0">
                          <a:ln>
                            <a:noFill/>
                          </a:ln>
                          <a:solidFill>
                            <a:schemeClr val="bg1"/>
                          </a:solidFill>
                          <a:effectLst/>
                          <a:latin typeface="Times New Roman" pitchFamily="18" charset="0"/>
                        </a:rPr>
                        <a:t>CS1027</a:t>
                      </a:r>
                    </a:p>
                  </a:txBody>
                  <a:tcPr marT="45692" marB="45692" horzOverflow="overflow"/>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58231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quarter" idx="4294967295"/>
          </p:nvPr>
        </p:nvSpPr>
        <p:spPr/>
        <p:txBody>
          <a:bodyPr/>
          <a:lstStyle/>
          <a:p>
            <a:pPr>
              <a:defRPr/>
            </a:pPr>
            <a:fld id="{093BE69B-8682-49C5-9709-7D5373396226}" type="datetime1">
              <a:rPr lang="en-US"/>
              <a:pPr>
                <a:defRPr/>
              </a:pPr>
              <a:t>6/26/2018</a:t>
            </a:fld>
            <a:endParaRPr lang="en-US"/>
          </a:p>
        </p:txBody>
      </p:sp>
      <p:sp>
        <p:nvSpPr>
          <p:cNvPr id="5" name="Footer Placeholder 2"/>
          <p:cNvSpPr>
            <a:spLocks noGrp="1"/>
          </p:cNvSpPr>
          <p:nvPr>
            <p:ph type="ftr" sz="quarter" idx="11"/>
          </p:nvPr>
        </p:nvSpPr>
        <p:spPr/>
        <p:txBody>
          <a:bodyPr/>
          <a:lstStyle/>
          <a:p>
            <a:pPr>
              <a:defRPr/>
            </a:pPr>
            <a:r>
              <a:rPr lang="en-US"/>
              <a:t>CS319</a:t>
            </a:r>
          </a:p>
        </p:txBody>
      </p:sp>
      <p:sp>
        <p:nvSpPr>
          <p:cNvPr id="583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B81709EF-32AA-44DD-96B8-087CADF3C1BF}" type="slidenum">
              <a:rPr lang="en-US" altLang="en-US" sz="2400">
                <a:latin typeface="Times New Roman" panose="02020603050405020304" pitchFamily="18" charset="0"/>
              </a:rPr>
              <a:pPr lvl="1">
                <a:spcBef>
                  <a:spcPct val="0"/>
                </a:spcBef>
                <a:buClrTx/>
                <a:buFontTx/>
                <a:buNone/>
              </a:pPr>
              <a:t>4</a:t>
            </a:fld>
            <a:endParaRPr lang="en-US" altLang="en-US" sz="2400">
              <a:latin typeface="Times New Roman" panose="02020603050405020304" pitchFamily="18" charset="0"/>
            </a:endParaRPr>
          </a:p>
        </p:txBody>
      </p:sp>
      <p:sp>
        <p:nvSpPr>
          <p:cNvPr id="58373" name="Rectangle 2"/>
          <p:cNvSpPr>
            <a:spLocks noChangeArrowheads="1"/>
          </p:cNvSpPr>
          <p:nvPr/>
        </p:nvSpPr>
        <p:spPr bwMode="auto">
          <a:xfrm>
            <a:off x="1141411" y="685801"/>
            <a:ext cx="9526589"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lnSpc>
                <a:spcPct val="80000"/>
              </a:lnSpc>
              <a:spcBef>
                <a:spcPct val="50000"/>
              </a:spcBef>
              <a:buClr>
                <a:schemeClr val="tx2"/>
              </a:buClr>
              <a:buSzPct val="75000"/>
              <a:buFont typeface="Wingdings" panose="05000000000000000000" pitchFamily="2" charset="2"/>
              <a:buNone/>
            </a:pPr>
            <a:r>
              <a:rPr lang="en-US" altLang="en-US" sz="2400" b="1" dirty="0" smtClean="0">
                <a:latin typeface="Times New Roman" panose="02020603050405020304" pitchFamily="18" charset="0"/>
              </a:rPr>
              <a:t>With </a:t>
            </a:r>
            <a:r>
              <a:rPr lang="en-US" altLang="en-US" sz="2400" b="1" dirty="0" smtClean="0">
                <a:latin typeface="Times New Roman" panose="02020603050405020304" pitchFamily="18" charset="0"/>
              </a:rPr>
              <a:t>WEAK entities, you bring the key from the owning entity as part of the key for the weak entity, so make the owning key a new column in the weak entity table and combine it with the weak key to make the new key.</a:t>
            </a:r>
            <a:endParaRPr lang="en-US" altLang="en-US" sz="2400" b="1" dirty="0">
              <a:latin typeface="Times New Roman" panose="02020603050405020304" pitchFamily="18" charset="0"/>
            </a:endParaRPr>
          </a:p>
        </p:txBody>
      </p:sp>
      <p:sp>
        <p:nvSpPr>
          <p:cNvPr id="7" name="Rectangle 5"/>
          <p:cNvSpPr>
            <a:spLocks noChangeArrowheads="1"/>
          </p:cNvSpPr>
          <p:nvPr/>
        </p:nvSpPr>
        <p:spPr bwMode="auto">
          <a:xfrm>
            <a:off x="653143" y="2538829"/>
            <a:ext cx="10760028" cy="223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lnSpc>
                <a:spcPct val="80000"/>
              </a:lnSpc>
              <a:spcBef>
                <a:spcPct val="50000"/>
              </a:spcBef>
              <a:buClr>
                <a:schemeClr val="tx2"/>
              </a:buClr>
              <a:buSzPct val="75000"/>
              <a:buFont typeface="Wingdings" panose="05000000000000000000" pitchFamily="2" charset="2"/>
              <a:buNone/>
            </a:pPr>
            <a:r>
              <a:rPr lang="en-US" altLang="en-US" sz="2400" b="1" dirty="0">
                <a:solidFill>
                  <a:schemeClr val="tx2"/>
                </a:solidFill>
                <a:latin typeface="Times New Roman" panose="02020603050405020304" pitchFamily="18" charset="0"/>
              </a:rPr>
              <a:t>QUESTION: What is the primary key of table </a:t>
            </a:r>
            <a:r>
              <a:rPr lang="en-US" altLang="en-US" sz="2400" b="1" dirty="0" smtClean="0">
                <a:solidFill>
                  <a:schemeClr val="tx2"/>
                </a:solidFill>
                <a:latin typeface="Times New Roman" panose="02020603050405020304" pitchFamily="18" charset="0"/>
              </a:rPr>
              <a:t>SECTION ___________________________?</a:t>
            </a:r>
            <a:r>
              <a:rPr lang="en-US" altLang="en-US" sz="2400" b="1" dirty="0" smtClean="0">
                <a:solidFill>
                  <a:schemeClr val="tx2"/>
                </a:solidFill>
                <a:latin typeface="Times New Roman" panose="02020603050405020304" pitchFamily="18" charset="0"/>
              </a:rPr>
              <a:t/>
            </a:r>
            <a:br>
              <a:rPr lang="en-US" altLang="en-US" sz="2400" b="1" dirty="0" smtClean="0">
                <a:solidFill>
                  <a:schemeClr val="tx2"/>
                </a:solidFill>
                <a:latin typeface="Times New Roman" panose="02020603050405020304" pitchFamily="18" charset="0"/>
              </a:rPr>
            </a:br>
            <a:r>
              <a:rPr lang="en-US" altLang="en-US" sz="2400" b="1" dirty="0" smtClean="0">
                <a:solidFill>
                  <a:schemeClr val="tx2"/>
                </a:solidFill>
                <a:latin typeface="Times New Roman" panose="02020603050405020304" pitchFamily="18" charset="0"/>
              </a:rPr>
              <a:t/>
            </a:r>
            <a:br>
              <a:rPr lang="en-US" altLang="en-US" sz="2400" b="1" dirty="0" smtClean="0">
                <a:solidFill>
                  <a:schemeClr val="tx2"/>
                </a:solidFill>
                <a:latin typeface="Times New Roman" panose="02020603050405020304" pitchFamily="18" charset="0"/>
              </a:rPr>
            </a:br>
            <a:r>
              <a:rPr lang="en-US" altLang="en-US" sz="2400" b="1" dirty="0" smtClean="0">
                <a:solidFill>
                  <a:schemeClr val="tx2"/>
                </a:solidFill>
                <a:latin typeface="Times New Roman" panose="02020603050405020304" pitchFamily="18" charset="0"/>
              </a:rPr>
              <a:t>What are the foreign </a:t>
            </a:r>
            <a:r>
              <a:rPr lang="en-US" altLang="en-US" sz="2400" b="1" dirty="0">
                <a:solidFill>
                  <a:schemeClr val="tx2"/>
                </a:solidFill>
                <a:latin typeface="Times New Roman" panose="02020603050405020304" pitchFamily="18" charset="0"/>
              </a:rPr>
              <a:t>key(s</a:t>
            </a:r>
            <a:r>
              <a:rPr lang="en-US" altLang="en-US" sz="2400" b="1" dirty="0" smtClean="0">
                <a:solidFill>
                  <a:schemeClr val="tx2"/>
                </a:solidFill>
                <a:latin typeface="Times New Roman" panose="02020603050405020304" pitchFamily="18" charset="0"/>
              </a:rPr>
              <a:t>) of the table </a:t>
            </a:r>
            <a:r>
              <a:rPr lang="en-US" altLang="en-US" sz="2400" b="1" dirty="0" smtClean="0">
                <a:solidFill>
                  <a:schemeClr val="tx2"/>
                </a:solidFill>
                <a:latin typeface="Times New Roman" panose="02020603050405020304" pitchFamily="18" charset="0"/>
              </a:rPr>
              <a:t>SECTION?  </a:t>
            </a:r>
            <a:r>
              <a:rPr lang="en-US" altLang="en-US" sz="2400" b="1" dirty="0" smtClean="0">
                <a:solidFill>
                  <a:schemeClr val="tx2"/>
                </a:solidFill>
                <a:latin typeface="Times New Roman" panose="02020603050405020304" pitchFamily="18" charset="0"/>
              </a:rPr>
              <a:t>____________________</a:t>
            </a:r>
            <a:endParaRPr lang="en-US" altLang="en-US" sz="2400" b="1" dirty="0">
              <a:solidFill>
                <a:schemeClr val="tx2"/>
              </a:solidFill>
              <a:latin typeface="Times New Roman" panose="02020603050405020304" pitchFamily="18" charset="0"/>
            </a:endParaRPr>
          </a:p>
          <a:p>
            <a:pPr eaLnBrk="1" hangingPunct="1">
              <a:lnSpc>
                <a:spcPct val="80000"/>
              </a:lnSpc>
              <a:spcBef>
                <a:spcPct val="50000"/>
              </a:spcBef>
              <a:buClr>
                <a:schemeClr val="tx2"/>
              </a:buClr>
              <a:buSzPct val="75000"/>
              <a:buFont typeface="Wingdings" panose="05000000000000000000" pitchFamily="2" charset="2"/>
              <a:buNone/>
            </a:pPr>
            <a:endParaRPr lang="en-US" altLang="en-US" sz="2400" b="1" dirty="0">
              <a:solidFill>
                <a:schemeClr val="tx2"/>
              </a:solidFill>
              <a:latin typeface="Times New Roman" panose="02020603050405020304" pitchFamily="18" charset="0"/>
            </a:endParaRPr>
          </a:p>
          <a:p>
            <a:pPr eaLnBrk="1" hangingPunct="1">
              <a:lnSpc>
                <a:spcPct val="80000"/>
              </a:lnSpc>
              <a:spcBef>
                <a:spcPct val="50000"/>
              </a:spcBef>
              <a:buClr>
                <a:schemeClr val="tx2"/>
              </a:buClr>
              <a:buSzPct val="75000"/>
              <a:buFont typeface="Wingdings" panose="05000000000000000000" pitchFamily="2" charset="2"/>
              <a:buNone/>
            </a:pPr>
            <a:endParaRPr lang="en-US" altLang="en-US" sz="2400" b="1" dirty="0">
              <a:solidFill>
                <a:schemeClr val="tx2"/>
              </a:solidFill>
              <a:latin typeface="Times New Roman" panose="02020603050405020304" pitchFamily="18" charset="0"/>
            </a:endParaRPr>
          </a:p>
        </p:txBody>
      </p:sp>
      <p:sp>
        <p:nvSpPr>
          <p:cNvPr id="8" name="TextBox 7"/>
          <p:cNvSpPr txBox="1"/>
          <p:nvPr/>
        </p:nvSpPr>
        <p:spPr>
          <a:xfrm>
            <a:off x="871772" y="2706232"/>
            <a:ext cx="4668520" cy="523220"/>
          </a:xfrm>
          <a:prstGeom prst="rect">
            <a:avLst/>
          </a:prstGeom>
          <a:noFill/>
        </p:spPr>
        <p:txBody>
          <a:bodyPr wrap="square" rtlCol="0">
            <a:spAutoFit/>
          </a:bodyPr>
          <a:lstStyle/>
          <a:p>
            <a:r>
              <a:rPr lang="en-US" sz="2800" b="1" dirty="0" err="1" smtClean="0"/>
              <a:t>SectionNum</a:t>
            </a:r>
            <a:r>
              <a:rPr lang="en-US" sz="2800" b="1" dirty="0" smtClean="0"/>
              <a:t> and </a:t>
            </a:r>
            <a:r>
              <a:rPr lang="en-US" sz="2800" b="1" dirty="0" err="1" smtClean="0"/>
              <a:t>CourseNum</a:t>
            </a:r>
            <a:endParaRPr lang="en-US" sz="2800" b="1" dirty="0"/>
          </a:p>
        </p:txBody>
      </p:sp>
      <p:sp>
        <p:nvSpPr>
          <p:cNvPr id="10" name="TextBox 9"/>
          <p:cNvSpPr txBox="1"/>
          <p:nvPr/>
        </p:nvSpPr>
        <p:spPr>
          <a:xfrm>
            <a:off x="7456921" y="3229452"/>
            <a:ext cx="4668520" cy="523220"/>
          </a:xfrm>
          <a:prstGeom prst="rect">
            <a:avLst/>
          </a:prstGeom>
          <a:noFill/>
        </p:spPr>
        <p:txBody>
          <a:bodyPr wrap="square" rtlCol="0">
            <a:spAutoFit/>
          </a:bodyPr>
          <a:lstStyle/>
          <a:p>
            <a:r>
              <a:rPr lang="en-US" sz="2800" b="1" dirty="0" err="1" smtClean="0"/>
              <a:t>CourseNum</a:t>
            </a:r>
            <a:endParaRPr lang="en-US" sz="2800" b="1" dirty="0"/>
          </a:p>
        </p:txBody>
      </p:sp>
    </p:spTree>
    <p:extLst>
      <p:ext uri="{BB962C8B-B14F-4D97-AF65-F5344CB8AC3E}">
        <p14:creationId xmlns:p14="http://schemas.microsoft.com/office/powerpoint/2010/main" val="2287654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1" y="0"/>
            <a:ext cx="9905998" cy="1478570"/>
          </a:xfrm>
        </p:spPr>
        <p:txBody>
          <a:bodyPr>
            <a:normAutofit/>
          </a:bodyPr>
          <a:lstStyle/>
          <a:p>
            <a:r>
              <a:rPr lang="en-US" dirty="0" smtClean="0"/>
              <a:t>Another example of </a:t>
            </a:r>
            <a:r>
              <a:rPr lang="en-US" dirty="0" smtClean="0"/>
              <a:t>WEAK ENTITIES</a:t>
            </a:r>
            <a:endParaRPr lang="en-US" dirty="0"/>
          </a:p>
        </p:txBody>
      </p:sp>
      <p:sp>
        <p:nvSpPr>
          <p:cNvPr id="4" name="Footer Placeholder 3"/>
          <p:cNvSpPr>
            <a:spLocks noGrp="1"/>
          </p:cNvSpPr>
          <p:nvPr>
            <p:ph type="ftr" sz="quarter" idx="11"/>
          </p:nvPr>
        </p:nvSpPr>
        <p:spPr/>
        <p:txBody>
          <a:bodyPr/>
          <a:lstStyle/>
          <a:p>
            <a:r>
              <a:rPr lang="en-US" smtClean="0"/>
              <a:t>CS3319</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5</a:t>
            </a:fld>
            <a:endParaRPr lang="en-US" dirty="0"/>
          </a:p>
        </p:txBody>
      </p:sp>
      <p:sp>
        <p:nvSpPr>
          <p:cNvPr id="9" name="TextBox 8"/>
          <p:cNvSpPr txBox="1"/>
          <p:nvPr/>
        </p:nvSpPr>
        <p:spPr>
          <a:xfrm>
            <a:off x="524034" y="4123037"/>
            <a:ext cx="2326126" cy="646331"/>
          </a:xfrm>
          <a:prstGeom prst="rect">
            <a:avLst/>
          </a:prstGeom>
          <a:noFill/>
        </p:spPr>
        <p:txBody>
          <a:bodyPr wrap="square" rtlCol="0">
            <a:spAutoFit/>
          </a:bodyPr>
          <a:lstStyle/>
          <a:p>
            <a:r>
              <a:rPr lang="en-US" sz="3600" b="1" dirty="0" smtClean="0"/>
              <a:t>Building</a:t>
            </a:r>
            <a:endParaRPr lang="en-US" sz="3600" b="1" dirty="0"/>
          </a:p>
        </p:txBody>
      </p:sp>
      <p:grpSp>
        <p:nvGrpSpPr>
          <p:cNvPr id="14" name="Group 3"/>
          <p:cNvGrpSpPr>
            <a:grpSpLocks/>
          </p:cNvGrpSpPr>
          <p:nvPr/>
        </p:nvGrpSpPr>
        <p:grpSpPr bwMode="auto">
          <a:xfrm>
            <a:off x="4114800" y="1762970"/>
            <a:ext cx="7315200" cy="1219200"/>
            <a:chOff x="192" y="1728"/>
            <a:chExt cx="4608" cy="768"/>
          </a:xfrm>
        </p:grpSpPr>
        <p:sp>
          <p:nvSpPr>
            <p:cNvPr id="15" name="Text Box 4"/>
            <p:cNvSpPr txBox="1">
              <a:spLocks noChangeArrowheads="1"/>
            </p:cNvSpPr>
            <p:nvPr/>
          </p:nvSpPr>
          <p:spPr bwMode="auto">
            <a:xfrm>
              <a:off x="192" y="1968"/>
              <a:ext cx="960" cy="291"/>
            </a:xfrm>
            <a:prstGeom prst="rect">
              <a:avLst/>
            </a:prstGeom>
            <a:noFill/>
            <a:ln w="254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dirty="0" smtClean="0">
                  <a:latin typeface="Times New Roman" panose="02020603050405020304" pitchFamily="18" charset="0"/>
                </a:rPr>
                <a:t>Building</a:t>
              </a:r>
              <a:endParaRPr lang="en-US" altLang="en-US" sz="2400" dirty="0">
                <a:latin typeface="Times New Roman" panose="02020603050405020304" pitchFamily="18" charset="0"/>
              </a:endParaRPr>
            </a:p>
          </p:txBody>
        </p:sp>
        <p:sp>
          <p:nvSpPr>
            <p:cNvPr id="16" name="Text Box 5"/>
            <p:cNvSpPr txBox="1">
              <a:spLocks noChangeArrowheads="1"/>
            </p:cNvSpPr>
            <p:nvPr/>
          </p:nvSpPr>
          <p:spPr bwMode="auto">
            <a:xfrm>
              <a:off x="3552" y="1968"/>
              <a:ext cx="1248" cy="291"/>
            </a:xfrm>
            <a:prstGeom prst="rect">
              <a:avLst/>
            </a:prstGeom>
            <a:noFill/>
            <a:ln w="44450" cmpd="dbl">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dirty="0" smtClean="0">
                  <a:latin typeface="Times New Roman" panose="02020603050405020304" pitchFamily="18" charset="0"/>
                </a:rPr>
                <a:t>Room</a:t>
              </a:r>
              <a:endParaRPr lang="en-US" altLang="en-US" sz="2400" dirty="0">
                <a:latin typeface="Times New Roman" panose="02020603050405020304" pitchFamily="18" charset="0"/>
              </a:endParaRPr>
            </a:p>
          </p:txBody>
        </p:sp>
        <p:grpSp>
          <p:nvGrpSpPr>
            <p:cNvPr id="17" name="Group 6"/>
            <p:cNvGrpSpPr>
              <a:grpSpLocks/>
            </p:cNvGrpSpPr>
            <p:nvPr/>
          </p:nvGrpSpPr>
          <p:grpSpPr bwMode="auto">
            <a:xfrm>
              <a:off x="1728" y="1728"/>
              <a:ext cx="1200" cy="768"/>
              <a:chOff x="1776" y="2544"/>
              <a:chExt cx="1200" cy="768"/>
            </a:xfrm>
          </p:grpSpPr>
          <p:sp>
            <p:nvSpPr>
              <p:cNvPr id="30" name="AutoShape 7"/>
              <p:cNvSpPr>
                <a:spLocks noChangeArrowheads="1"/>
              </p:cNvSpPr>
              <p:nvPr/>
            </p:nvSpPr>
            <p:spPr bwMode="auto">
              <a:xfrm>
                <a:off x="1776" y="2544"/>
                <a:ext cx="1200" cy="768"/>
              </a:xfrm>
              <a:prstGeom prst="diamond">
                <a:avLst/>
              </a:prstGeom>
              <a:noFill/>
              <a:ln w="38100" cmpd="dbl">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0"/>
                  </a:spcBef>
                  <a:buClrTx/>
                  <a:buSzTx/>
                  <a:buFontTx/>
                  <a:buNone/>
                </a:pPr>
                <a:endParaRPr lang="en-US" altLang="en-US" sz="2400">
                  <a:latin typeface="Times New Roman" panose="02020603050405020304" pitchFamily="18" charset="0"/>
                </a:endParaRPr>
              </a:p>
            </p:txBody>
          </p:sp>
          <p:sp>
            <p:nvSpPr>
              <p:cNvPr id="31" name="Text Box 8"/>
              <p:cNvSpPr txBox="1">
                <a:spLocks noChangeArrowheads="1"/>
              </p:cNvSpPr>
              <p:nvPr/>
            </p:nvSpPr>
            <p:spPr bwMode="auto">
              <a:xfrm>
                <a:off x="1776" y="2784"/>
                <a:ext cx="11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dirty="0" smtClean="0">
                    <a:latin typeface="Times New Roman" panose="02020603050405020304" pitchFamily="18" charset="0"/>
                  </a:rPr>
                  <a:t>has</a:t>
                </a:r>
                <a:endParaRPr lang="en-US" altLang="en-US" sz="2400" dirty="0">
                  <a:latin typeface="Times New Roman" panose="02020603050405020304" pitchFamily="18" charset="0"/>
                </a:endParaRPr>
              </a:p>
            </p:txBody>
          </p:sp>
        </p:grpSp>
        <p:cxnSp>
          <p:nvCxnSpPr>
            <p:cNvPr id="18" name="AutoShape 9"/>
            <p:cNvCxnSpPr>
              <a:cxnSpLocks noChangeShapeType="1"/>
              <a:stCxn id="15" idx="3"/>
              <a:endCxn id="31" idx="1"/>
            </p:cNvCxnSpPr>
            <p:nvPr/>
          </p:nvCxnSpPr>
          <p:spPr bwMode="auto">
            <a:xfrm flipV="1">
              <a:off x="1160" y="2112"/>
              <a:ext cx="568" cy="8"/>
            </a:xfrm>
            <a:prstGeom prst="straightConnector1">
              <a:avLst/>
            </a:prstGeom>
            <a:ln w="57150" cmpd="dbl">
              <a:solidFill>
                <a:schemeClr val="tx1"/>
              </a:solidFill>
              <a:headEnd type="none" w="sm" len="sm"/>
              <a:tailEnd type="none" w="sm" len="sm"/>
            </a:ln>
          </p:spPr>
          <p:style>
            <a:lnRef idx="3">
              <a:schemeClr val="accent2"/>
            </a:lnRef>
            <a:fillRef idx="0">
              <a:schemeClr val="accent2"/>
            </a:fillRef>
            <a:effectRef idx="2">
              <a:schemeClr val="accent2"/>
            </a:effectRef>
            <a:fontRef idx="minor">
              <a:schemeClr val="tx1"/>
            </a:fontRef>
          </p:style>
        </p:cxnSp>
        <p:sp>
          <p:nvSpPr>
            <p:cNvPr id="19" name="Text Box 10"/>
            <p:cNvSpPr txBox="1">
              <a:spLocks noChangeArrowheads="1"/>
            </p:cNvSpPr>
            <p:nvPr/>
          </p:nvSpPr>
          <p:spPr bwMode="auto">
            <a:xfrm>
              <a:off x="1296"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smtClean="0">
                  <a:latin typeface="Times New Roman" panose="02020603050405020304" pitchFamily="18" charset="0"/>
                </a:rPr>
                <a:t>1</a:t>
              </a:r>
              <a:endParaRPr lang="en-US" altLang="en-US" sz="2400" b="1" dirty="0">
                <a:latin typeface="Times New Roman" panose="02020603050405020304" pitchFamily="18" charset="0"/>
              </a:endParaRPr>
            </a:p>
          </p:txBody>
        </p:sp>
        <p:sp>
          <p:nvSpPr>
            <p:cNvPr id="20" name="Text Box 11"/>
            <p:cNvSpPr txBox="1">
              <a:spLocks noChangeArrowheads="1"/>
            </p:cNvSpPr>
            <p:nvPr/>
          </p:nvSpPr>
          <p:spPr bwMode="auto">
            <a:xfrm>
              <a:off x="2976" y="1872"/>
              <a:ext cx="3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b="1" dirty="0" smtClean="0">
                  <a:latin typeface="Times New Roman" panose="02020603050405020304" pitchFamily="18" charset="0"/>
                </a:rPr>
                <a:t>N</a:t>
              </a:r>
              <a:endParaRPr lang="en-US" altLang="en-US" sz="2400" b="1" dirty="0">
                <a:latin typeface="Times New Roman" panose="02020603050405020304" pitchFamily="18" charset="0"/>
              </a:endParaRPr>
            </a:p>
          </p:txBody>
        </p:sp>
        <p:cxnSp>
          <p:nvCxnSpPr>
            <p:cNvPr id="21" name="AutoShape 12"/>
            <p:cNvCxnSpPr>
              <a:cxnSpLocks noChangeShapeType="1"/>
              <a:stCxn id="31" idx="3"/>
              <a:endCxn id="16" idx="1"/>
            </p:cNvCxnSpPr>
            <p:nvPr/>
          </p:nvCxnSpPr>
          <p:spPr bwMode="auto">
            <a:xfrm>
              <a:off x="2880" y="2112"/>
              <a:ext cx="664" cy="8"/>
            </a:xfrm>
            <a:prstGeom prst="straightConnector1">
              <a:avLst/>
            </a:prstGeom>
            <a:noFill/>
            <a:ln w="53975" cmpd="dbl">
              <a:solidFill>
                <a:schemeClr val="tx1"/>
              </a:solidFill>
              <a:round/>
              <a:headEnd type="none" w="sm" len="sm"/>
              <a:tailEnd type="none" w="sm" len="sm"/>
            </a:ln>
            <a:extLst>
              <a:ext uri="{909E8E84-426E-40DD-AFC4-6F175D3DCCD1}">
                <a14:hiddenFill xmlns:a14="http://schemas.microsoft.com/office/drawing/2010/main">
                  <a:noFill/>
                </a14:hiddenFill>
              </a:ext>
            </a:extLst>
          </p:spPr>
        </p:cxnSp>
      </p:grpSp>
      <p:sp>
        <p:nvSpPr>
          <p:cNvPr id="56" name="Oval 55"/>
          <p:cNvSpPr/>
          <p:nvPr/>
        </p:nvSpPr>
        <p:spPr>
          <a:xfrm>
            <a:off x="8325326" y="3145150"/>
            <a:ext cx="1916747" cy="33698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NumDoors</a:t>
            </a:r>
            <a:endParaRPr lang="en-US" dirty="0"/>
          </a:p>
        </p:txBody>
      </p:sp>
      <p:cxnSp>
        <p:nvCxnSpPr>
          <p:cNvPr id="57" name="AutoShape 16"/>
          <p:cNvCxnSpPr>
            <a:cxnSpLocks noChangeShapeType="1"/>
            <a:endCxn id="56" idx="0"/>
          </p:cNvCxnSpPr>
          <p:nvPr/>
        </p:nvCxnSpPr>
        <p:spPr bwMode="auto">
          <a:xfrm flipH="1">
            <a:off x="9283700" y="2616875"/>
            <a:ext cx="416670" cy="528275"/>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1" name="Oval 60"/>
          <p:cNvSpPr/>
          <p:nvPr/>
        </p:nvSpPr>
        <p:spPr>
          <a:xfrm>
            <a:off x="8458200" y="1564228"/>
            <a:ext cx="1696720" cy="33698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t>RoomNum</a:t>
            </a:r>
            <a:endParaRPr lang="en-US" u="sng" dirty="0"/>
          </a:p>
        </p:txBody>
      </p:sp>
      <p:cxnSp>
        <p:nvCxnSpPr>
          <p:cNvPr id="62" name="AutoShape 16"/>
          <p:cNvCxnSpPr>
            <a:cxnSpLocks noChangeShapeType="1"/>
          </p:cNvCxnSpPr>
          <p:nvPr/>
        </p:nvCxnSpPr>
        <p:spPr bwMode="auto">
          <a:xfrm>
            <a:off x="9283700" y="1870486"/>
            <a:ext cx="833341" cy="267463"/>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65" name="Oval 64"/>
          <p:cNvSpPr/>
          <p:nvPr/>
        </p:nvSpPr>
        <p:spPr>
          <a:xfrm>
            <a:off x="9752330" y="1147607"/>
            <a:ext cx="1696720" cy="33698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Floor</a:t>
            </a:r>
            <a:endParaRPr lang="en-US" dirty="0"/>
          </a:p>
        </p:txBody>
      </p:sp>
      <p:cxnSp>
        <p:nvCxnSpPr>
          <p:cNvPr id="66" name="AutoShape 16"/>
          <p:cNvCxnSpPr>
            <a:cxnSpLocks noChangeShapeType="1"/>
            <a:stCxn id="65" idx="4"/>
            <a:endCxn id="16" idx="0"/>
          </p:cNvCxnSpPr>
          <p:nvPr/>
        </p:nvCxnSpPr>
        <p:spPr bwMode="auto">
          <a:xfrm flipH="1">
            <a:off x="10439400" y="1484591"/>
            <a:ext cx="161290" cy="659379"/>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0" name="Oval 69"/>
          <p:cNvSpPr/>
          <p:nvPr/>
        </p:nvSpPr>
        <p:spPr>
          <a:xfrm>
            <a:off x="9984301" y="2784916"/>
            <a:ext cx="1696720" cy="33698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squareFeet</a:t>
            </a:r>
            <a:endParaRPr lang="en-US" dirty="0"/>
          </a:p>
        </p:txBody>
      </p:sp>
      <p:cxnSp>
        <p:nvCxnSpPr>
          <p:cNvPr id="71" name="AutoShape 16"/>
          <p:cNvCxnSpPr>
            <a:cxnSpLocks noChangeShapeType="1"/>
            <a:stCxn id="70" idx="0"/>
            <a:endCxn id="16" idx="2"/>
          </p:cNvCxnSpPr>
          <p:nvPr/>
        </p:nvCxnSpPr>
        <p:spPr bwMode="auto">
          <a:xfrm flipH="1" flipV="1">
            <a:off x="10439400" y="2605933"/>
            <a:ext cx="393261" cy="178983"/>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3" name="Oval 72"/>
          <p:cNvSpPr/>
          <p:nvPr/>
        </p:nvSpPr>
        <p:spPr>
          <a:xfrm>
            <a:off x="1023461" y="2368816"/>
            <a:ext cx="1849718" cy="33698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t>BuildingID</a:t>
            </a:r>
            <a:endParaRPr lang="en-US" u="sng" dirty="0"/>
          </a:p>
        </p:txBody>
      </p:sp>
      <p:cxnSp>
        <p:nvCxnSpPr>
          <p:cNvPr id="74" name="AutoShape 16"/>
          <p:cNvCxnSpPr>
            <a:cxnSpLocks noChangeShapeType="1"/>
            <a:stCxn id="73" idx="0"/>
            <a:endCxn id="15" idx="1"/>
          </p:cNvCxnSpPr>
          <p:nvPr/>
        </p:nvCxnSpPr>
        <p:spPr bwMode="auto">
          <a:xfrm>
            <a:off x="1948320" y="2368816"/>
            <a:ext cx="2166480" cy="6136"/>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77" name="Oval 76"/>
          <p:cNvSpPr/>
          <p:nvPr/>
        </p:nvSpPr>
        <p:spPr>
          <a:xfrm>
            <a:off x="2192020" y="2847476"/>
            <a:ext cx="1328860" cy="33698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Address</a:t>
            </a:r>
            <a:endParaRPr lang="en-US" dirty="0"/>
          </a:p>
        </p:txBody>
      </p:sp>
      <p:cxnSp>
        <p:nvCxnSpPr>
          <p:cNvPr id="78" name="AutoShape 16"/>
          <p:cNvCxnSpPr>
            <a:cxnSpLocks noChangeShapeType="1"/>
            <a:stCxn id="77" idx="0"/>
            <a:endCxn id="15" idx="1"/>
          </p:cNvCxnSpPr>
          <p:nvPr/>
        </p:nvCxnSpPr>
        <p:spPr bwMode="auto">
          <a:xfrm flipV="1">
            <a:off x="2856450" y="2374952"/>
            <a:ext cx="1258350" cy="47252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sp>
        <p:nvSpPr>
          <p:cNvPr id="84" name="Oval 83"/>
          <p:cNvSpPr/>
          <p:nvPr/>
        </p:nvSpPr>
        <p:spPr>
          <a:xfrm>
            <a:off x="3372069" y="3049805"/>
            <a:ext cx="2138081" cy="336984"/>
          </a:xfrm>
          <a:prstGeom prst="ellipse">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NumOfFloors</a:t>
            </a:r>
            <a:endParaRPr lang="en-US" dirty="0"/>
          </a:p>
        </p:txBody>
      </p:sp>
      <p:cxnSp>
        <p:nvCxnSpPr>
          <p:cNvPr id="85" name="AutoShape 16"/>
          <p:cNvCxnSpPr>
            <a:cxnSpLocks noChangeShapeType="1"/>
            <a:stCxn id="84" idx="0"/>
          </p:cNvCxnSpPr>
          <p:nvPr/>
        </p:nvCxnSpPr>
        <p:spPr bwMode="auto">
          <a:xfrm flipH="1" flipV="1">
            <a:off x="4237770" y="2588471"/>
            <a:ext cx="203340" cy="461334"/>
          </a:xfrm>
          <a:prstGeom prst="straightConnector1">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cxnSp>
      <p:graphicFrame>
        <p:nvGraphicFramePr>
          <p:cNvPr id="105" name="Content Placeholder 7"/>
          <p:cNvGraphicFramePr>
            <a:graphicFrameLocks/>
          </p:cNvGraphicFramePr>
          <p:nvPr>
            <p:extLst>
              <p:ext uri="{D42A27DB-BD31-4B8C-83A1-F6EECF244321}">
                <p14:modId xmlns:p14="http://schemas.microsoft.com/office/powerpoint/2010/main" val="3857201261"/>
              </p:ext>
            </p:extLst>
          </p:nvPr>
        </p:nvGraphicFramePr>
        <p:xfrm>
          <a:off x="555945" y="4685837"/>
          <a:ext cx="5273577" cy="370840"/>
        </p:xfrm>
        <a:graphic>
          <a:graphicData uri="http://schemas.openxmlformats.org/drawingml/2006/table">
            <a:tbl>
              <a:tblPr firstRow="1" bandRow="1">
                <a:tableStyleId>{5C22544A-7EE6-4342-B048-85BDC9FD1C3A}</a:tableStyleId>
              </a:tblPr>
              <a:tblGrid>
                <a:gridCol w="1237229">
                  <a:extLst>
                    <a:ext uri="{9D8B030D-6E8A-4147-A177-3AD203B41FA5}">
                      <a16:colId xmlns:a16="http://schemas.microsoft.com/office/drawing/2014/main" val="1244880500"/>
                    </a:ext>
                  </a:extLst>
                </a:gridCol>
                <a:gridCol w="1424330">
                  <a:extLst>
                    <a:ext uri="{9D8B030D-6E8A-4147-A177-3AD203B41FA5}">
                      <a16:colId xmlns:a16="http://schemas.microsoft.com/office/drawing/2014/main" val="3321435574"/>
                    </a:ext>
                  </a:extLst>
                </a:gridCol>
                <a:gridCol w="2612018">
                  <a:extLst>
                    <a:ext uri="{9D8B030D-6E8A-4147-A177-3AD203B41FA5}">
                      <a16:colId xmlns:a16="http://schemas.microsoft.com/office/drawing/2014/main" val="2937057009"/>
                    </a:ext>
                  </a:extLst>
                </a:gridCol>
              </a:tblGrid>
              <a:tr h="370840">
                <a:tc>
                  <a:txBody>
                    <a:bodyPr/>
                    <a:lstStyle/>
                    <a:p>
                      <a:r>
                        <a:rPr lang="en-US" u="sng" dirty="0" err="1" smtClean="0"/>
                        <a:t>BuildingID</a:t>
                      </a:r>
                      <a:endParaRPr lang="en-US" u="sng" dirty="0"/>
                    </a:p>
                  </a:txBody>
                  <a:tcPr/>
                </a:tc>
                <a:tc>
                  <a:txBody>
                    <a:bodyPr/>
                    <a:lstStyle/>
                    <a:p>
                      <a:r>
                        <a:rPr lang="en-US" dirty="0" smtClean="0"/>
                        <a:t>Address</a:t>
                      </a:r>
                      <a:endParaRPr lang="en-US" dirty="0"/>
                    </a:p>
                  </a:txBody>
                  <a:tcPr/>
                </a:tc>
                <a:tc>
                  <a:txBody>
                    <a:bodyPr/>
                    <a:lstStyle/>
                    <a:p>
                      <a:r>
                        <a:rPr lang="en-US" dirty="0" err="1" smtClean="0"/>
                        <a:t>NumberOfFloors</a:t>
                      </a:r>
                      <a:endParaRPr lang="en-US" dirty="0"/>
                    </a:p>
                  </a:txBody>
                  <a:tcPr/>
                </a:tc>
                <a:extLst>
                  <a:ext uri="{0D108BD9-81ED-4DB2-BD59-A6C34878D82A}">
                    <a16:rowId xmlns:a16="http://schemas.microsoft.com/office/drawing/2014/main" val="1743957472"/>
                  </a:ext>
                </a:extLst>
              </a:tr>
            </a:tbl>
          </a:graphicData>
        </a:graphic>
      </p:graphicFrame>
      <p:graphicFrame>
        <p:nvGraphicFramePr>
          <p:cNvPr id="114" name="Content Placeholder 7"/>
          <p:cNvGraphicFramePr>
            <a:graphicFrameLocks/>
          </p:cNvGraphicFramePr>
          <p:nvPr>
            <p:extLst>
              <p:ext uri="{D42A27DB-BD31-4B8C-83A1-F6EECF244321}">
                <p14:modId xmlns:p14="http://schemas.microsoft.com/office/powerpoint/2010/main" val="2410537734"/>
              </p:ext>
            </p:extLst>
          </p:nvPr>
        </p:nvGraphicFramePr>
        <p:xfrm>
          <a:off x="4492031" y="5698001"/>
          <a:ext cx="6340630" cy="370545"/>
        </p:xfrm>
        <a:graphic>
          <a:graphicData uri="http://schemas.openxmlformats.org/drawingml/2006/table">
            <a:tbl>
              <a:tblPr firstRow="1" bandRow="1">
                <a:tableStyleId>{5C22544A-7EE6-4342-B048-85BDC9FD1C3A}</a:tableStyleId>
              </a:tblPr>
              <a:tblGrid>
                <a:gridCol w="1268126">
                  <a:extLst>
                    <a:ext uri="{9D8B030D-6E8A-4147-A177-3AD203B41FA5}">
                      <a16:colId xmlns:a16="http://schemas.microsoft.com/office/drawing/2014/main" val="1244880500"/>
                    </a:ext>
                  </a:extLst>
                </a:gridCol>
                <a:gridCol w="1268126">
                  <a:extLst>
                    <a:ext uri="{9D8B030D-6E8A-4147-A177-3AD203B41FA5}">
                      <a16:colId xmlns:a16="http://schemas.microsoft.com/office/drawing/2014/main" val="3321435574"/>
                    </a:ext>
                  </a:extLst>
                </a:gridCol>
                <a:gridCol w="1268126">
                  <a:extLst>
                    <a:ext uri="{9D8B030D-6E8A-4147-A177-3AD203B41FA5}">
                      <a16:colId xmlns:a16="http://schemas.microsoft.com/office/drawing/2014/main" val="2937057009"/>
                    </a:ext>
                  </a:extLst>
                </a:gridCol>
                <a:gridCol w="1268126">
                  <a:extLst>
                    <a:ext uri="{9D8B030D-6E8A-4147-A177-3AD203B41FA5}">
                      <a16:colId xmlns:a16="http://schemas.microsoft.com/office/drawing/2014/main" val="1989006291"/>
                    </a:ext>
                  </a:extLst>
                </a:gridCol>
                <a:gridCol w="1268126">
                  <a:extLst>
                    <a:ext uri="{9D8B030D-6E8A-4147-A177-3AD203B41FA5}">
                      <a16:colId xmlns:a16="http://schemas.microsoft.com/office/drawing/2014/main" val="644936945"/>
                    </a:ext>
                  </a:extLst>
                </a:gridCol>
              </a:tblGrid>
              <a:tr h="370545">
                <a:tc>
                  <a:txBody>
                    <a:bodyPr/>
                    <a:lstStyle/>
                    <a:p>
                      <a:r>
                        <a:rPr lang="en-US" u="sng" dirty="0" err="1" smtClean="0"/>
                        <a:t>RoomNum</a:t>
                      </a:r>
                      <a:endParaRPr lang="en-US" u="sng" dirty="0"/>
                    </a:p>
                  </a:txBody>
                  <a:tcPr/>
                </a:tc>
                <a:tc>
                  <a:txBody>
                    <a:bodyPr/>
                    <a:lstStyle/>
                    <a:p>
                      <a:r>
                        <a:rPr lang="en-US" dirty="0" err="1" smtClean="0"/>
                        <a:t>NumDoors</a:t>
                      </a:r>
                      <a:endParaRPr lang="en-US" dirty="0"/>
                    </a:p>
                  </a:txBody>
                  <a:tcPr/>
                </a:tc>
                <a:tc>
                  <a:txBody>
                    <a:bodyPr/>
                    <a:lstStyle/>
                    <a:p>
                      <a:r>
                        <a:rPr lang="en-US" dirty="0" err="1" smtClean="0"/>
                        <a:t>SquareFeet</a:t>
                      </a:r>
                      <a:endParaRPr lang="en-US" dirty="0"/>
                    </a:p>
                  </a:txBody>
                  <a:tcPr/>
                </a:tc>
                <a:tc>
                  <a:txBody>
                    <a:bodyPr/>
                    <a:lstStyle/>
                    <a:p>
                      <a:r>
                        <a:rPr lang="en-US" dirty="0" smtClean="0"/>
                        <a:t>Floor</a:t>
                      </a:r>
                      <a:endParaRPr lang="en-US" dirty="0"/>
                    </a:p>
                  </a:txBody>
                  <a:tcPr/>
                </a:tc>
                <a:tc>
                  <a:txBody>
                    <a:bodyPr/>
                    <a:lstStyle/>
                    <a:p>
                      <a:r>
                        <a:rPr lang="en-US" u="sng" dirty="0" err="1" smtClean="0"/>
                        <a:t>BuildingID</a:t>
                      </a:r>
                      <a:r>
                        <a:rPr lang="en-US" u="sng" dirty="0" smtClean="0"/>
                        <a:t>*</a:t>
                      </a:r>
                      <a:endParaRPr lang="en-US" u="sng" dirty="0"/>
                    </a:p>
                  </a:txBody>
                  <a:tcPr/>
                </a:tc>
                <a:extLst>
                  <a:ext uri="{0D108BD9-81ED-4DB2-BD59-A6C34878D82A}">
                    <a16:rowId xmlns:a16="http://schemas.microsoft.com/office/drawing/2014/main" val="1743957472"/>
                  </a:ext>
                </a:extLst>
              </a:tr>
            </a:tbl>
          </a:graphicData>
        </a:graphic>
      </p:graphicFrame>
      <p:sp>
        <p:nvSpPr>
          <p:cNvPr id="115" name="TextBox 114"/>
          <p:cNvSpPr txBox="1"/>
          <p:nvPr/>
        </p:nvSpPr>
        <p:spPr>
          <a:xfrm>
            <a:off x="4492031" y="5176355"/>
            <a:ext cx="2417566" cy="646331"/>
          </a:xfrm>
          <a:prstGeom prst="rect">
            <a:avLst/>
          </a:prstGeom>
          <a:noFill/>
        </p:spPr>
        <p:txBody>
          <a:bodyPr wrap="square" rtlCol="0">
            <a:spAutoFit/>
          </a:bodyPr>
          <a:lstStyle/>
          <a:p>
            <a:r>
              <a:rPr lang="en-US" sz="3600" b="1" dirty="0" smtClean="0"/>
              <a:t>Room</a:t>
            </a:r>
            <a:endParaRPr lang="en-US" sz="3600" b="1" dirty="0"/>
          </a:p>
        </p:txBody>
      </p:sp>
      <p:cxnSp>
        <p:nvCxnSpPr>
          <p:cNvPr id="39" name="Straight Connector 38"/>
          <p:cNvCxnSpPr/>
          <p:nvPr/>
        </p:nvCxnSpPr>
        <p:spPr>
          <a:xfrm flipV="1">
            <a:off x="8713525" y="1820202"/>
            <a:ext cx="1151907" cy="10466"/>
          </a:xfrm>
          <a:prstGeom prst="line">
            <a:avLst/>
          </a:prstGeom>
          <a:ln w="22225">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3049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par>
                                <p:cTn id="10" presetID="42" presetClass="entr" presetSubtype="0" fill="hold" nodeType="withEffect">
                                  <p:stCondLst>
                                    <p:cond delay="0"/>
                                  </p:stCondLst>
                                  <p:childTnLst>
                                    <p:set>
                                      <p:cBhvr>
                                        <p:cTn id="11" dur="1" fill="hold">
                                          <p:stCondLst>
                                            <p:cond delay="0"/>
                                          </p:stCondLst>
                                        </p:cTn>
                                        <p:tgtEl>
                                          <p:spTgt spid="105"/>
                                        </p:tgtEl>
                                        <p:attrNameLst>
                                          <p:attrName>style.visibility</p:attrName>
                                        </p:attrNameLst>
                                      </p:cBhvr>
                                      <p:to>
                                        <p:strVal val="visible"/>
                                      </p:to>
                                    </p:set>
                                    <p:animEffect transition="in" filter="fade">
                                      <p:cBhvr>
                                        <p:cTn id="12" dur="1000"/>
                                        <p:tgtEl>
                                          <p:spTgt spid="105"/>
                                        </p:tgtEl>
                                      </p:cBhvr>
                                    </p:animEffect>
                                    <p:anim calcmode="lin" valueType="num">
                                      <p:cBhvr>
                                        <p:cTn id="13" dur="1000" fill="hold"/>
                                        <p:tgtEl>
                                          <p:spTgt spid="105"/>
                                        </p:tgtEl>
                                        <p:attrNameLst>
                                          <p:attrName>ppt_x</p:attrName>
                                        </p:attrNameLst>
                                      </p:cBhvr>
                                      <p:tavLst>
                                        <p:tav tm="0">
                                          <p:val>
                                            <p:strVal val="#ppt_x"/>
                                          </p:val>
                                        </p:tav>
                                        <p:tav tm="100000">
                                          <p:val>
                                            <p:strVal val="#ppt_x"/>
                                          </p:val>
                                        </p:tav>
                                      </p:tavLst>
                                    </p:anim>
                                    <p:anim calcmode="lin" valueType="num">
                                      <p:cBhvr>
                                        <p:cTn id="14" dur="1000" fill="hold"/>
                                        <p:tgtEl>
                                          <p:spTgt spid="105"/>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grpId="0" nodeType="clickEffect">
                                  <p:stCondLst>
                                    <p:cond delay="0"/>
                                  </p:stCondLst>
                                  <p:childTnLst>
                                    <p:set>
                                      <p:cBhvr>
                                        <p:cTn id="18" dur="1" fill="hold">
                                          <p:stCondLst>
                                            <p:cond delay="0"/>
                                          </p:stCondLst>
                                        </p:cTn>
                                        <p:tgtEl>
                                          <p:spTgt spid="115"/>
                                        </p:tgtEl>
                                        <p:attrNameLst>
                                          <p:attrName>style.visibility</p:attrName>
                                        </p:attrNameLst>
                                      </p:cBhvr>
                                      <p:to>
                                        <p:strVal val="visible"/>
                                      </p:to>
                                    </p:set>
                                    <p:anim calcmode="lin" valueType="num">
                                      <p:cBhvr>
                                        <p:cTn id="19" dur="500" fill="hold"/>
                                        <p:tgtEl>
                                          <p:spTgt spid="115"/>
                                        </p:tgtEl>
                                        <p:attrNameLst>
                                          <p:attrName>ppt_w</p:attrName>
                                        </p:attrNameLst>
                                      </p:cBhvr>
                                      <p:tavLst>
                                        <p:tav tm="0">
                                          <p:val>
                                            <p:fltVal val="0"/>
                                          </p:val>
                                        </p:tav>
                                        <p:tav tm="100000">
                                          <p:val>
                                            <p:strVal val="#ppt_w"/>
                                          </p:val>
                                        </p:tav>
                                      </p:tavLst>
                                    </p:anim>
                                    <p:anim calcmode="lin" valueType="num">
                                      <p:cBhvr>
                                        <p:cTn id="20" dur="500" fill="hold"/>
                                        <p:tgtEl>
                                          <p:spTgt spid="115"/>
                                        </p:tgtEl>
                                        <p:attrNameLst>
                                          <p:attrName>ppt_h</p:attrName>
                                        </p:attrNameLst>
                                      </p:cBhvr>
                                      <p:tavLst>
                                        <p:tav tm="0">
                                          <p:val>
                                            <p:fltVal val="0"/>
                                          </p:val>
                                        </p:tav>
                                        <p:tav tm="100000">
                                          <p:val>
                                            <p:strVal val="#ppt_h"/>
                                          </p:val>
                                        </p:tav>
                                      </p:tavLst>
                                    </p:anim>
                                    <p:animEffect transition="in" filter="fade">
                                      <p:cBhvr>
                                        <p:cTn id="21" dur="500"/>
                                        <p:tgtEl>
                                          <p:spTgt spid="115"/>
                                        </p:tgtEl>
                                      </p:cBhvr>
                                    </p:animEffect>
                                  </p:childTnLst>
                                </p:cTn>
                              </p:par>
                              <p:par>
                                <p:cTn id="22" presetID="53" presetClass="entr" presetSubtype="16" fill="hold" nodeType="withEffect">
                                  <p:stCondLst>
                                    <p:cond delay="0"/>
                                  </p:stCondLst>
                                  <p:childTnLst>
                                    <p:set>
                                      <p:cBhvr>
                                        <p:cTn id="23" dur="1" fill="hold">
                                          <p:stCondLst>
                                            <p:cond delay="0"/>
                                          </p:stCondLst>
                                        </p:cTn>
                                        <p:tgtEl>
                                          <p:spTgt spid="114"/>
                                        </p:tgtEl>
                                        <p:attrNameLst>
                                          <p:attrName>style.visibility</p:attrName>
                                        </p:attrNameLst>
                                      </p:cBhvr>
                                      <p:to>
                                        <p:strVal val="visible"/>
                                      </p:to>
                                    </p:set>
                                    <p:anim calcmode="lin" valueType="num">
                                      <p:cBhvr>
                                        <p:cTn id="24" dur="500" fill="hold"/>
                                        <p:tgtEl>
                                          <p:spTgt spid="114"/>
                                        </p:tgtEl>
                                        <p:attrNameLst>
                                          <p:attrName>ppt_w</p:attrName>
                                        </p:attrNameLst>
                                      </p:cBhvr>
                                      <p:tavLst>
                                        <p:tav tm="0">
                                          <p:val>
                                            <p:fltVal val="0"/>
                                          </p:val>
                                        </p:tav>
                                        <p:tav tm="100000">
                                          <p:val>
                                            <p:strVal val="#ppt_w"/>
                                          </p:val>
                                        </p:tav>
                                      </p:tavLst>
                                    </p:anim>
                                    <p:anim calcmode="lin" valueType="num">
                                      <p:cBhvr>
                                        <p:cTn id="25" dur="500" fill="hold"/>
                                        <p:tgtEl>
                                          <p:spTgt spid="114"/>
                                        </p:tgtEl>
                                        <p:attrNameLst>
                                          <p:attrName>ppt_h</p:attrName>
                                        </p:attrNameLst>
                                      </p:cBhvr>
                                      <p:tavLst>
                                        <p:tav tm="0">
                                          <p:val>
                                            <p:fltVal val="0"/>
                                          </p:val>
                                        </p:tav>
                                        <p:tav tm="100000">
                                          <p:val>
                                            <p:strVal val="#ppt_h"/>
                                          </p:val>
                                        </p:tav>
                                      </p:tavLst>
                                    </p:anim>
                                    <p:animEffect transition="in" filter="fade">
                                      <p:cBhvr>
                                        <p:cTn id="26"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1224540" y="0"/>
            <a:ext cx="9905998" cy="937150"/>
          </a:xfrm>
        </p:spPr>
        <p:txBody>
          <a:bodyPr/>
          <a:lstStyle/>
          <a:p>
            <a:r>
              <a:rPr lang="en-US" dirty="0" smtClean="0"/>
              <a:t>Multivalued attributes</a:t>
            </a:r>
            <a:endParaRPr lang="en-US" dirty="0"/>
          </a:p>
        </p:txBody>
      </p:sp>
      <p:sp>
        <p:nvSpPr>
          <p:cNvPr id="2" name="Footer Placeholder 1"/>
          <p:cNvSpPr>
            <a:spLocks noGrp="1"/>
          </p:cNvSpPr>
          <p:nvPr>
            <p:ph type="ftr" sz="quarter" idx="11"/>
          </p:nvPr>
        </p:nvSpPr>
        <p:spPr/>
        <p:txBody>
          <a:bodyPr/>
          <a:lstStyle/>
          <a:p>
            <a:r>
              <a:rPr lang="en-US" smtClean="0"/>
              <a:t>CS3319</a:t>
            </a:r>
            <a:endParaRPr lang="en-US" dirty="0"/>
          </a:p>
        </p:txBody>
      </p:sp>
      <p:sp>
        <p:nvSpPr>
          <p:cNvPr id="3" name="Slide Number Placeholder 2"/>
          <p:cNvSpPr>
            <a:spLocks noGrp="1"/>
          </p:cNvSpPr>
          <p:nvPr>
            <p:ph type="sldNum" sz="quarter" idx="12"/>
          </p:nvPr>
        </p:nvSpPr>
        <p:spPr/>
        <p:txBody>
          <a:bodyPr/>
          <a:lstStyle/>
          <a:p>
            <a:fld id="{6D22F896-40B5-4ADD-8801-0D06FADFA095}" type="slidenum">
              <a:rPr lang="en-US" smtClean="0"/>
              <a:t>6</a:t>
            </a:fld>
            <a:endParaRPr lang="en-US" dirty="0"/>
          </a:p>
        </p:txBody>
      </p:sp>
      <p:sp>
        <p:nvSpPr>
          <p:cNvPr id="4" name="Text Box 35"/>
          <p:cNvSpPr txBox="1">
            <a:spLocks noChangeArrowheads="1"/>
          </p:cNvSpPr>
          <p:nvPr/>
        </p:nvSpPr>
        <p:spPr bwMode="auto">
          <a:xfrm>
            <a:off x="7512595" y="5336218"/>
            <a:ext cx="1981200" cy="461665"/>
          </a:xfrm>
          <a:prstGeom prst="rect">
            <a:avLst/>
          </a:prstGeom>
          <a:ln>
            <a:headEnd type="none" w="sm" len="sm"/>
            <a:tailEnd type="none" w="sm" len="sm"/>
          </a:ln>
        </p:spPr>
        <p:style>
          <a:lnRef idx="2">
            <a:schemeClr val="accent1">
              <a:shade val="50000"/>
            </a:schemeClr>
          </a:lnRef>
          <a:fillRef idx="1">
            <a:schemeClr val="accent1"/>
          </a:fillRef>
          <a:effectRef idx="0">
            <a:schemeClr val="accent1"/>
          </a:effectRef>
          <a:fontRef idx="minor">
            <a:schemeClr val="lt1"/>
          </a:fontRef>
        </p:style>
        <p:txBody>
          <a:bodyPr>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gn="ctr" eaLnBrk="1" hangingPunct="1">
              <a:spcBef>
                <a:spcPct val="50000"/>
              </a:spcBef>
              <a:buClrTx/>
              <a:buSzTx/>
              <a:buFontTx/>
              <a:buNone/>
            </a:pPr>
            <a:r>
              <a:rPr lang="en-US" altLang="en-US" sz="2400" dirty="0" smtClean="0">
                <a:latin typeface="Times New Roman" panose="02020603050405020304" pitchFamily="18" charset="0"/>
              </a:rPr>
              <a:t>Student</a:t>
            </a:r>
            <a:endParaRPr lang="en-US" altLang="en-US" sz="2400" dirty="0">
              <a:latin typeface="Times New Roman" panose="02020603050405020304" pitchFamily="18" charset="0"/>
            </a:endParaRPr>
          </a:p>
        </p:txBody>
      </p:sp>
      <p:sp>
        <p:nvSpPr>
          <p:cNvPr id="5" name="Oval 4"/>
          <p:cNvSpPr/>
          <p:nvPr/>
        </p:nvSpPr>
        <p:spPr>
          <a:xfrm>
            <a:off x="5768796" y="6149153"/>
            <a:ext cx="2743901" cy="468640"/>
          </a:xfrm>
          <a:prstGeom prst="ellipse">
            <a:avLst/>
          </a:prstGeom>
          <a:ln w="60325" cmpd="dbl">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LanguageSpoken</a:t>
            </a:r>
            <a:endParaRPr lang="en-US" dirty="0"/>
          </a:p>
        </p:txBody>
      </p:sp>
      <p:cxnSp>
        <p:nvCxnSpPr>
          <p:cNvPr id="6" name="Straight Connector 5"/>
          <p:cNvCxnSpPr>
            <a:stCxn id="5" idx="0"/>
            <a:endCxn id="4" idx="1"/>
          </p:cNvCxnSpPr>
          <p:nvPr/>
        </p:nvCxnSpPr>
        <p:spPr>
          <a:xfrm flipV="1">
            <a:off x="7140747" y="5567051"/>
            <a:ext cx="371848" cy="582102"/>
          </a:xfrm>
          <a:prstGeom prst="line">
            <a:avLst/>
          </a:prstGeom>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895944" y="6149153"/>
            <a:ext cx="2068340"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u="sng" dirty="0" err="1" smtClean="0"/>
              <a:t>StudentNum</a:t>
            </a:r>
            <a:endParaRPr lang="en-US" u="sng" dirty="0"/>
          </a:p>
        </p:txBody>
      </p:sp>
      <p:cxnSp>
        <p:nvCxnSpPr>
          <p:cNvPr id="8" name="Straight Connector 7"/>
          <p:cNvCxnSpPr>
            <a:stCxn id="7" idx="0"/>
            <a:endCxn id="4" idx="3"/>
          </p:cNvCxnSpPr>
          <p:nvPr/>
        </p:nvCxnSpPr>
        <p:spPr>
          <a:xfrm flipH="1" flipV="1">
            <a:off x="9493795" y="5567051"/>
            <a:ext cx="436319" cy="582102"/>
          </a:xfrm>
          <a:prstGeom prst="line">
            <a:avLst/>
          </a:prstGeom>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9230987" y="4516308"/>
            <a:ext cx="2068340"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LastName</a:t>
            </a:r>
            <a:endParaRPr lang="en-US" dirty="0"/>
          </a:p>
        </p:txBody>
      </p:sp>
      <p:cxnSp>
        <p:nvCxnSpPr>
          <p:cNvPr id="11" name="Straight Connector 10"/>
          <p:cNvCxnSpPr>
            <a:stCxn id="10" idx="3"/>
            <a:endCxn id="4" idx="0"/>
          </p:cNvCxnSpPr>
          <p:nvPr/>
        </p:nvCxnSpPr>
        <p:spPr>
          <a:xfrm flipH="1">
            <a:off x="8503195" y="4916317"/>
            <a:ext cx="1030693" cy="419901"/>
          </a:xfrm>
          <a:prstGeom prst="line">
            <a:avLst/>
          </a:prstGeom>
        </p:spPr>
        <p:style>
          <a:lnRef idx="1">
            <a:schemeClr val="accent1"/>
          </a:lnRef>
          <a:fillRef idx="0">
            <a:schemeClr val="accent1"/>
          </a:fillRef>
          <a:effectRef idx="0">
            <a:schemeClr val="accent1"/>
          </a:effectRef>
          <a:fontRef idx="minor">
            <a:schemeClr val="tx1"/>
          </a:fontRef>
        </p:style>
      </p:cxnSp>
      <p:sp>
        <p:nvSpPr>
          <p:cNvPr id="13" name="Oval 12"/>
          <p:cNvSpPr/>
          <p:nvPr/>
        </p:nvSpPr>
        <p:spPr>
          <a:xfrm>
            <a:off x="6852818" y="4449822"/>
            <a:ext cx="2068340" cy="4686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FirstName</a:t>
            </a:r>
            <a:endParaRPr lang="en-US" dirty="0"/>
          </a:p>
        </p:txBody>
      </p:sp>
      <p:cxnSp>
        <p:nvCxnSpPr>
          <p:cNvPr id="14" name="Straight Connector 13"/>
          <p:cNvCxnSpPr>
            <a:stCxn id="13" idx="4"/>
            <a:endCxn id="4" idx="0"/>
          </p:cNvCxnSpPr>
          <p:nvPr/>
        </p:nvCxnSpPr>
        <p:spPr>
          <a:xfrm>
            <a:off x="7886988" y="4918462"/>
            <a:ext cx="616207" cy="417756"/>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30" name="Group 226"/>
          <p:cNvGraphicFramePr>
            <a:graphicFrameLocks noGrp="1"/>
          </p:cNvGraphicFramePr>
          <p:nvPr>
            <p:extLst>
              <p:ext uri="{D42A27DB-BD31-4B8C-83A1-F6EECF244321}">
                <p14:modId xmlns:p14="http://schemas.microsoft.com/office/powerpoint/2010/main" val="1795385164"/>
              </p:ext>
            </p:extLst>
          </p:nvPr>
        </p:nvGraphicFramePr>
        <p:xfrm>
          <a:off x="6211163" y="2103084"/>
          <a:ext cx="4603067" cy="1576047"/>
        </p:xfrm>
        <a:graphic>
          <a:graphicData uri="http://schemas.openxmlformats.org/drawingml/2006/table">
            <a:tbl>
              <a:tblPr firstRow="1">
                <a:tableStyleId>{3C2FFA5D-87B4-456A-9821-1D502468CF0F}</a:tableStyleId>
              </a:tblPr>
              <a:tblGrid>
                <a:gridCol w="1620856">
                  <a:extLst>
                    <a:ext uri="{9D8B030D-6E8A-4147-A177-3AD203B41FA5}">
                      <a16:colId xmlns:a16="http://schemas.microsoft.com/office/drawing/2014/main" val="20000"/>
                    </a:ext>
                  </a:extLst>
                </a:gridCol>
                <a:gridCol w="1552264">
                  <a:extLst>
                    <a:ext uri="{9D8B030D-6E8A-4147-A177-3AD203B41FA5}">
                      <a16:colId xmlns:a16="http://schemas.microsoft.com/office/drawing/2014/main" val="20001"/>
                    </a:ext>
                  </a:extLst>
                </a:gridCol>
                <a:gridCol w="1429947">
                  <a:extLst>
                    <a:ext uri="{9D8B030D-6E8A-4147-A177-3AD203B41FA5}">
                      <a16:colId xmlns:a16="http://schemas.microsoft.com/office/drawing/2014/main" val="20002"/>
                    </a:ext>
                  </a:extLst>
                </a:gridCol>
              </a:tblGrid>
              <a:tr h="47893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err="1" smtClean="0">
                          <a:ln>
                            <a:noFill/>
                          </a:ln>
                          <a:effectLst/>
                        </a:rPr>
                        <a:t>StudentNum</a:t>
                      </a:r>
                      <a:endParaRPr kumimoji="0" lang="en-US" sz="2000" b="1"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err="1" smtClean="0">
                          <a:ln>
                            <a:noFill/>
                          </a:ln>
                          <a:effectLst/>
                        </a:rPr>
                        <a:t>FirstName</a:t>
                      </a:r>
                      <a:endParaRPr kumimoji="0" lang="en-US" sz="2000" b="1"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1" i="0" u="none" strike="noStrike" cap="none" normalizeH="0" baseline="0" dirty="0" err="1" smtClean="0">
                          <a:ln>
                            <a:noFill/>
                          </a:ln>
                          <a:solidFill>
                            <a:schemeClr val="lt1"/>
                          </a:solidFill>
                          <a:effectLst/>
                          <a:latin typeface="+mn-lt"/>
                        </a:rPr>
                        <a:t>LastName</a:t>
                      </a:r>
                      <a:endParaRPr kumimoji="0" lang="en-US" sz="2000" b="1"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0"/>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251012345</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Homer</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dk1"/>
                          </a:solidFill>
                          <a:effectLst/>
                          <a:latin typeface="+mn-lt"/>
                        </a:rPr>
                        <a:t>Simpson</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1"/>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251044444</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Marg</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Flanders</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2"/>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251012333</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Lisa</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Griffin</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3"/>
                  </a:ext>
                </a:extLst>
              </a:tr>
            </a:tbl>
          </a:graphicData>
        </a:graphic>
      </p:graphicFrame>
      <p:graphicFrame>
        <p:nvGraphicFramePr>
          <p:cNvPr id="31" name="Group 226"/>
          <p:cNvGraphicFramePr>
            <a:graphicFrameLocks noGrp="1"/>
          </p:cNvGraphicFramePr>
          <p:nvPr>
            <p:extLst>
              <p:ext uri="{D42A27DB-BD31-4B8C-83A1-F6EECF244321}">
                <p14:modId xmlns:p14="http://schemas.microsoft.com/office/powerpoint/2010/main" val="3311884110"/>
              </p:ext>
            </p:extLst>
          </p:nvPr>
        </p:nvGraphicFramePr>
        <p:xfrm>
          <a:off x="626295" y="2202969"/>
          <a:ext cx="3173120" cy="3038863"/>
        </p:xfrm>
        <a:graphic>
          <a:graphicData uri="http://schemas.openxmlformats.org/drawingml/2006/table">
            <a:tbl>
              <a:tblPr firstRow="1">
                <a:tableStyleId>{3C2FFA5D-87B4-456A-9821-1D502468CF0F}</a:tableStyleId>
              </a:tblPr>
              <a:tblGrid>
                <a:gridCol w="1664156">
                  <a:extLst>
                    <a:ext uri="{9D8B030D-6E8A-4147-A177-3AD203B41FA5}">
                      <a16:colId xmlns:a16="http://schemas.microsoft.com/office/drawing/2014/main" val="20000"/>
                    </a:ext>
                  </a:extLst>
                </a:gridCol>
                <a:gridCol w="1508964">
                  <a:extLst>
                    <a:ext uri="{9D8B030D-6E8A-4147-A177-3AD203B41FA5}">
                      <a16:colId xmlns:a16="http://schemas.microsoft.com/office/drawing/2014/main" val="20001"/>
                    </a:ext>
                  </a:extLst>
                </a:gridCol>
              </a:tblGrid>
              <a:tr h="478935">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sng" strike="noStrike" cap="none" normalizeH="0" baseline="0" dirty="0" err="1" smtClean="0">
                          <a:ln>
                            <a:noFill/>
                          </a:ln>
                          <a:effectLst/>
                        </a:rPr>
                        <a:t>StudentNum</a:t>
                      </a:r>
                      <a:r>
                        <a:rPr kumimoji="0" lang="en-US" sz="2000" u="sng" strike="noStrike" cap="none" normalizeH="0" baseline="0" dirty="0" smtClean="0">
                          <a:ln>
                            <a:noFill/>
                          </a:ln>
                          <a:effectLst/>
                        </a:rPr>
                        <a:t>*</a:t>
                      </a:r>
                      <a:endParaRPr kumimoji="0" lang="en-US" sz="2000" b="1" i="0" u="sng"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sng" strike="noStrike" cap="none" normalizeH="0" baseline="0" dirty="0" smtClean="0">
                          <a:ln>
                            <a:noFill/>
                          </a:ln>
                          <a:effectLst/>
                        </a:rPr>
                        <a:t>Language</a:t>
                      </a:r>
                      <a:endParaRPr kumimoji="0" lang="en-US" sz="2000" b="1" i="0" u="sng"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0"/>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251012345</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English</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1"/>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251012345</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Spanish</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extLst>
                  <a:ext uri="{0D108BD9-81ED-4DB2-BD59-A6C34878D82A}">
                    <a16:rowId xmlns:a16="http://schemas.microsoft.com/office/drawing/2014/main" val="10002"/>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u="none" strike="noStrike" cap="none" normalizeH="0" baseline="0" dirty="0" smtClean="0">
                          <a:ln>
                            <a:noFill/>
                          </a:ln>
                          <a:effectLst/>
                        </a:rPr>
                        <a:t>251012333</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mn-lt"/>
                        </a:rPr>
                        <a:t>English</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extLst>
                  <a:ext uri="{0D108BD9-81ED-4DB2-BD59-A6C34878D82A}">
                    <a16:rowId xmlns:a16="http://schemas.microsoft.com/office/drawing/2014/main" val="10003"/>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defRPr/>
                      </a:pPr>
                      <a:r>
                        <a:rPr kumimoji="0" lang="en-US" sz="2000" u="none" strike="noStrike" cap="none" normalizeH="0" baseline="0" dirty="0" smtClean="0">
                          <a:ln>
                            <a:noFill/>
                          </a:ln>
                          <a:effectLst/>
                        </a:rPr>
                        <a:t>251012333</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Spanish</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extLst>
                  <a:ext uri="{0D108BD9-81ED-4DB2-BD59-A6C34878D82A}">
                    <a16:rowId xmlns:a16="http://schemas.microsoft.com/office/drawing/2014/main" val="752386053"/>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defRPr/>
                      </a:pPr>
                      <a:r>
                        <a:rPr kumimoji="0" lang="en-US" sz="2000" u="none" strike="noStrike" cap="none" normalizeH="0" baseline="0" dirty="0" smtClean="0">
                          <a:ln>
                            <a:noFill/>
                          </a:ln>
                          <a:effectLst/>
                        </a:rPr>
                        <a:t>251012333</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French</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extLst>
                  <a:ext uri="{0D108BD9-81ED-4DB2-BD59-A6C34878D82A}">
                    <a16:rowId xmlns:a16="http://schemas.microsoft.com/office/drawing/2014/main" val="2921623521"/>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defRPr/>
                      </a:pPr>
                      <a:r>
                        <a:rPr kumimoji="0" lang="en-US" sz="2000" u="none" strike="noStrike" cap="none" normalizeH="0" baseline="0" dirty="0" smtClean="0">
                          <a:ln>
                            <a:noFill/>
                          </a:ln>
                          <a:effectLst/>
                        </a:rPr>
                        <a:t>251044444</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English</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extLst>
                  <a:ext uri="{0D108BD9-81ED-4DB2-BD59-A6C34878D82A}">
                    <a16:rowId xmlns:a16="http://schemas.microsoft.com/office/drawing/2014/main" val="3617250137"/>
                  </a:ext>
                </a:extLst>
              </a:tr>
              <a:tr h="365703">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defRPr/>
                      </a:pPr>
                      <a:r>
                        <a:rPr kumimoji="0" lang="en-US" sz="2000" u="none" strike="noStrike" cap="none" normalizeH="0" baseline="0" dirty="0" smtClean="0">
                          <a:ln>
                            <a:noFill/>
                          </a:ln>
                          <a:effectLst/>
                        </a:rPr>
                        <a:t>251044444</a:t>
                      </a:r>
                      <a:endParaRPr kumimoji="0" lang="en-US" sz="2000" b="0" i="0" u="none" strike="noStrike" cap="none" normalizeH="0" baseline="0" dirty="0" smtClean="0">
                        <a:ln>
                          <a:noFill/>
                        </a:ln>
                        <a:solidFill>
                          <a:schemeClr val="tx1"/>
                        </a:solidFill>
                        <a:effectLst/>
                        <a:latin typeface="Times New Roman" pitchFamily="18" charset="0"/>
                      </a:endParaRPr>
                    </a:p>
                  </a:txBody>
                  <a:tcPr marT="45692" marB="45692" horzOverflow="overflow"/>
                </a:tc>
                <a:tc>
                  <a:txBody>
                    <a:bodyPr/>
                    <a:lstStyle/>
                    <a:p>
                      <a:pPr marL="0" marR="0" lvl="0" indent="0" algn="l" defTabSz="914400" rtl="0" eaLnBrk="1" fontAlgn="base" latinLnBrk="0" hangingPunct="1">
                        <a:lnSpc>
                          <a:spcPct val="90000"/>
                        </a:lnSpc>
                        <a:spcBef>
                          <a:spcPct val="20000"/>
                        </a:spcBef>
                        <a:spcAft>
                          <a:spcPct val="0"/>
                        </a:spcAft>
                        <a:buClr>
                          <a:schemeClr val="tx2"/>
                        </a:buClr>
                        <a:buSzPct val="75000"/>
                        <a:buFont typeface="Wingdings" pitchFamily="2" charset="2"/>
                        <a:buNone/>
                        <a:tabLst/>
                      </a:pPr>
                      <a:r>
                        <a:rPr kumimoji="0" lang="en-US" sz="2000" b="0" i="0" u="none" strike="noStrike" cap="none" normalizeH="0" baseline="0" dirty="0" smtClean="0">
                          <a:ln>
                            <a:noFill/>
                          </a:ln>
                          <a:solidFill>
                            <a:schemeClr val="bg1"/>
                          </a:solidFill>
                          <a:effectLst/>
                          <a:latin typeface="Times New Roman" pitchFamily="18" charset="0"/>
                        </a:rPr>
                        <a:t>Arabic</a:t>
                      </a:r>
                      <a:endParaRPr kumimoji="0" lang="en-US" sz="2000" b="0" i="0" u="none" strike="noStrike" cap="none" normalizeH="0" baseline="0" dirty="0" smtClean="0">
                        <a:ln>
                          <a:noFill/>
                        </a:ln>
                        <a:solidFill>
                          <a:schemeClr val="bg1"/>
                        </a:solidFill>
                        <a:effectLst/>
                        <a:latin typeface="Times New Roman" pitchFamily="18" charset="0"/>
                      </a:endParaRPr>
                    </a:p>
                  </a:txBody>
                  <a:tcPr marT="45692" marB="45692" horzOverflow="overflow"/>
                </a:tc>
                <a:extLst>
                  <a:ext uri="{0D108BD9-81ED-4DB2-BD59-A6C34878D82A}">
                    <a16:rowId xmlns:a16="http://schemas.microsoft.com/office/drawing/2014/main" val="451876175"/>
                  </a:ext>
                </a:extLst>
              </a:tr>
            </a:tbl>
          </a:graphicData>
        </a:graphic>
      </p:graphicFrame>
      <p:sp>
        <p:nvSpPr>
          <p:cNvPr id="32" name="Text Box 3"/>
          <p:cNvSpPr txBox="1">
            <a:spLocks noChangeArrowheads="1"/>
          </p:cNvSpPr>
          <p:nvPr/>
        </p:nvSpPr>
        <p:spPr bwMode="auto">
          <a:xfrm>
            <a:off x="1238188" y="730530"/>
            <a:ext cx="10126533"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spcBef>
                <a:spcPct val="50000"/>
              </a:spcBef>
              <a:buClrTx/>
              <a:buSzTx/>
              <a:buFontTx/>
              <a:buNone/>
            </a:pPr>
            <a:r>
              <a:rPr lang="en-US" altLang="en-US" sz="2400" dirty="0" smtClean="0">
                <a:latin typeface="Times New Roman" panose="02020603050405020304" pitchFamily="18" charset="0"/>
              </a:rPr>
              <a:t>We want to show that Homer speaks English and Spanish, Marg speaks English and Arabic and Lisa speaks English, French and Spanish.</a:t>
            </a:r>
            <a:endParaRPr lang="en-US" altLang="en-US" sz="2400" dirty="0">
              <a:latin typeface="Times New Roman" panose="02020603050405020304" pitchFamily="18" charset="0"/>
            </a:endParaRPr>
          </a:p>
        </p:txBody>
      </p:sp>
      <p:sp>
        <p:nvSpPr>
          <p:cNvPr id="33" name="TextBox 32"/>
          <p:cNvSpPr txBox="1"/>
          <p:nvPr/>
        </p:nvSpPr>
        <p:spPr>
          <a:xfrm>
            <a:off x="6177539" y="1607154"/>
            <a:ext cx="1760236" cy="523220"/>
          </a:xfrm>
          <a:prstGeom prst="rect">
            <a:avLst/>
          </a:prstGeom>
          <a:noFill/>
        </p:spPr>
        <p:txBody>
          <a:bodyPr wrap="square" rtlCol="0">
            <a:spAutoFit/>
          </a:bodyPr>
          <a:lstStyle/>
          <a:p>
            <a:r>
              <a:rPr lang="en-US" sz="2800" dirty="0" smtClean="0"/>
              <a:t>STUDENT</a:t>
            </a:r>
            <a:endParaRPr lang="en-US" sz="2800" dirty="0"/>
          </a:p>
        </p:txBody>
      </p:sp>
      <p:sp>
        <p:nvSpPr>
          <p:cNvPr id="34" name="TextBox 33"/>
          <p:cNvSpPr txBox="1"/>
          <p:nvPr/>
        </p:nvSpPr>
        <p:spPr>
          <a:xfrm>
            <a:off x="626295" y="1766647"/>
            <a:ext cx="3257838" cy="523220"/>
          </a:xfrm>
          <a:prstGeom prst="rect">
            <a:avLst/>
          </a:prstGeom>
          <a:noFill/>
        </p:spPr>
        <p:txBody>
          <a:bodyPr wrap="square" rtlCol="0">
            <a:spAutoFit/>
          </a:bodyPr>
          <a:lstStyle/>
          <a:p>
            <a:r>
              <a:rPr lang="en-US" sz="2800" dirty="0" smtClean="0"/>
              <a:t>LANGUAGESPOKEN</a:t>
            </a:r>
            <a:endParaRPr lang="en-US" sz="2800" dirty="0"/>
          </a:p>
        </p:txBody>
      </p:sp>
    </p:spTree>
    <p:extLst>
      <p:ext uri="{BB962C8B-B14F-4D97-AF65-F5344CB8AC3E}">
        <p14:creationId xmlns:p14="http://schemas.microsoft.com/office/powerpoint/2010/main" val="86539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1000"/>
                                        <p:tgtEl>
                                          <p:spTgt spid="30"/>
                                        </p:tgtEl>
                                      </p:cBhvr>
                                    </p:animEffect>
                                    <p:anim calcmode="lin" valueType="num">
                                      <p:cBhvr>
                                        <p:cTn id="8" dur="1000" fill="hold"/>
                                        <p:tgtEl>
                                          <p:spTgt spid="30"/>
                                        </p:tgtEl>
                                        <p:attrNameLst>
                                          <p:attrName>ppt_x</p:attrName>
                                        </p:attrNameLst>
                                      </p:cBhvr>
                                      <p:tavLst>
                                        <p:tav tm="0">
                                          <p:val>
                                            <p:strVal val="#ppt_x"/>
                                          </p:val>
                                        </p:tav>
                                        <p:tav tm="100000">
                                          <p:val>
                                            <p:strVal val="#ppt_x"/>
                                          </p:val>
                                        </p:tav>
                                      </p:tavLst>
                                    </p:anim>
                                    <p:anim calcmode="lin" valueType="num">
                                      <p:cBhvr>
                                        <p:cTn id="9" dur="1000" fill="hold"/>
                                        <p:tgtEl>
                                          <p:spTgt spid="30"/>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0"/>
                                  </p:stCondLst>
                                  <p:childTnLst>
                                    <p:set>
                                      <p:cBhvr>
                                        <p:cTn id="11" dur="1" fill="hold">
                                          <p:stCondLst>
                                            <p:cond delay="0"/>
                                          </p:stCondLst>
                                        </p:cTn>
                                        <p:tgtEl>
                                          <p:spTgt spid="33"/>
                                        </p:tgtEl>
                                        <p:attrNameLst>
                                          <p:attrName>style.visibility</p:attrName>
                                        </p:attrNameLst>
                                      </p:cBhvr>
                                      <p:to>
                                        <p:strVal val="visible"/>
                                      </p:to>
                                    </p:set>
                                    <p:animEffect transition="in" filter="fade">
                                      <p:cBhvr>
                                        <p:cTn id="12" dur="500"/>
                                        <p:tgtEl>
                                          <p:spTgt spid="3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fade">
                                      <p:cBhvr>
                                        <p:cTn id="17" dur="500"/>
                                        <p:tgtEl>
                                          <p:spTgt spid="3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4"/>
                                        </p:tgtEl>
                                        <p:attrNameLst>
                                          <p:attrName>style.visibility</p:attrName>
                                        </p:attrNameLst>
                                      </p:cBhvr>
                                      <p:to>
                                        <p:strVal val="visible"/>
                                      </p:to>
                                    </p:set>
                                    <p:animEffect transition="in" filter="fade">
                                      <p:cBhvr>
                                        <p:cTn id="20"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1"/>
          <p:cNvSpPr>
            <a:spLocks noGrp="1"/>
          </p:cNvSpPr>
          <p:nvPr>
            <p:ph type="dt" sz="quarter" idx="4294967295"/>
          </p:nvPr>
        </p:nvSpPr>
        <p:spPr/>
        <p:txBody>
          <a:bodyPr/>
          <a:lstStyle/>
          <a:p>
            <a:pPr>
              <a:defRPr/>
            </a:pPr>
            <a:fld id="{093BE69B-8682-49C5-9709-7D5373396226}" type="datetime1">
              <a:rPr lang="en-US"/>
              <a:pPr>
                <a:defRPr/>
              </a:pPr>
              <a:t>6/28/2018</a:t>
            </a:fld>
            <a:endParaRPr lang="en-US"/>
          </a:p>
        </p:txBody>
      </p:sp>
      <p:sp>
        <p:nvSpPr>
          <p:cNvPr id="5" name="Footer Placeholder 2"/>
          <p:cNvSpPr>
            <a:spLocks noGrp="1"/>
          </p:cNvSpPr>
          <p:nvPr>
            <p:ph type="ftr" sz="quarter" idx="11"/>
          </p:nvPr>
        </p:nvSpPr>
        <p:spPr/>
        <p:txBody>
          <a:bodyPr/>
          <a:lstStyle/>
          <a:p>
            <a:pPr>
              <a:defRPr/>
            </a:pPr>
            <a:r>
              <a:rPr lang="en-US"/>
              <a:t>CS319</a:t>
            </a:r>
          </a:p>
        </p:txBody>
      </p:sp>
      <p:sp>
        <p:nvSpPr>
          <p:cNvPr id="58372" name="Slide Number Placeholder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B81709EF-32AA-44DD-96B8-087CADF3C1BF}" type="slidenum">
              <a:rPr lang="en-US" altLang="en-US" sz="2400">
                <a:latin typeface="Times New Roman" panose="02020603050405020304" pitchFamily="18" charset="0"/>
              </a:rPr>
              <a:pPr lvl="1">
                <a:spcBef>
                  <a:spcPct val="0"/>
                </a:spcBef>
                <a:buClrTx/>
                <a:buFontTx/>
                <a:buNone/>
              </a:pPr>
              <a:t>7</a:t>
            </a:fld>
            <a:endParaRPr lang="en-US" altLang="en-US" sz="2400">
              <a:latin typeface="Times New Roman" panose="02020603050405020304" pitchFamily="18" charset="0"/>
            </a:endParaRPr>
          </a:p>
        </p:txBody>
      </p:sp>
      <p:sp>
        <p:nvSpPr>
          <p:cNvPr id="58373" name="Rectangle 2"/>
          <p:cNvSpPr>
            <a:spLocks noChangeArrowheads="1"/>
          </p:cNvSpPr>
          <p:nvPr/>
        </p:nvSpPr>
        <p:spPr bwMode="auto">
          <a:xfrm>
            <a:off x="1141411" y="685801"/>
            <a:ext cx="9526589" cy="12741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a:lnSpc>
                <a:spcPct val="80000"/>
              </a:lnSpc>
              <a:spcBef>
                <a:spcPct val="50000"/>
              </a:spcBef>
              <a:buClr>
                <a:schemeClr val="tx2"/>
              </a:buClr>
              <a:buSzPct val="75000"/>
              <a:buNone/>
            </a:pPr>
            <a:r>
              <a:rPr lang="en-US" altLang="en-US" sz="2400" b="1" dirty="0" smtClean="0">
                <a:latin typeface="Times New Roman" panose="02020603050405020304" pitchFamily="18" charset="0"/>
              </a:rPr>
              <a:t>With </a:t>
            </a:r>
            <a:r>
              <a:rPr lang="en-US" altLang="en-US" sz="2400" b="1" dirty="0" smtClean="0">
                <a:latin typeface="Times New Roman" panose="02020603050405020304" pitchFamily="18" charset="0"/>
              </a:rPr>
              <a:t>MULTIVALUED attributes, you create a new table and bring the key from the entity as part of the key together with the multivalued attribute and combine them to create the new key for the new table. Do NOT include the multivalued attribute in the original entity anymore. </a:t>
            </a:r>
            <a:endParaRPr lang="en-US" altLang="en-US" sz="2400" b="1" dirty="0">
              <a:latin typeface="Times New Roman" panose="02020603050405020304" pitchFamily="18" charset="0"/>
            </a:endParaRPr>
          </a:p>
        </p:txBody>
      </p:sp>
      <p:sp>
        <p:nvSpPr>
          <p:cNvPr id="7" name="Rectangle 5"/>
          <p:cNvSpPr>
            <a:spLocks noChangeArrowheads="1"/>
          </p:cNvSpPr>
          <p:nvPr/>
        </p:nvSpPr>
        <p:spPr bwMode="auto">
          <a:xfrm>
            <a:off x="653142" y="2538829"/>
            <a:ext cx="11721737" cy="22344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marL="742950" indent="-285750">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eaLnBrk="1" hangingPunct="1">
              <a:lnSpc>
                <a:spcPct val="80000"/>
              </a:lnSpc>
              <a:spcBef>
                <a:spcPct val="50000"/>
              </a:spcBef>
              <a:buClr>
                <a:schemeClr val="tx2"/>
              </a:buClr>
              <a:buSzPct val="75000"/>
              <a:buFont typeface="Wingdings" panose="05000000000000000000" pitchFamily="2" charset="2"/>
              <a:buNone/>
            </a:pPr>
            <a:r>
              <a:rPr lang="en-US" altLang="en-US" sz="2400" b="1" dirty="0">
                <a:solidFill>
                  <a:schemeClr val="tx2"/>
                </a:solidFill>
                <a:latin typeface="Times New Roman" panose="02020603050405020304" pitchFamily="18" charset="0"/>
              </a:rPr>
              <a:t>QUESTION: What is the primary key of table </a:t>
            </a:r>
            <a:r>
              <a:rPr lang="en-US" altLang="en-US" sz="2400" b="1" dirty="0" smtClean="0">
                <a:solidFill>
                  <a:schemeClr val="tx2"/>
                </a:solidFill>
                <a:latin typeface="Times New Roman" panose="02020603050405020304" pitchFamily="18" charset="0"/>
              </a:rPr>
              <a:t>LANGUAGESPOKEN ___________________________?</a:t>
            </a:r>
            <a:r>
              <a:rPr lang="en-US" altLang="en-US" sz="2400" b="1" dirty="0" smtClean="0">
                <a:solidFill>
                  <a:schemeClr val="tx2"/>
                </a:solidFill>
                <a:latin typeface="Times New Roman" panose="02020603050405020304" pitchFamily="18" charset="0"/>
              </a:rPr>
              <a:t/>
            </a:r>
            <a:br>
              <a:rPr lang="en-US" altLang="en-US" sz="2400" b="1" dirty="0" smtClean="0">
                <a:solidFill>
                  <a:schemeClr val="tx2"/>
                </a:solidFill>
                <a:latin typeface="Times New Roman" panose="02020603050405020304" pitchFamily="18" charset="0"/>
              </a:rPr>
            </a:br>
            <a:r>
              <a:rPr lang="en-US" altLang="en-US" sz="2400" b="1" dirty="0" smtClean="0">
                <a:solidFill>
                  <a:schemeClr val="tx2"/>
                </a:solidFill>
                <a:latin typeface="Times New Roman" panose="02020603050405020304" pitchFamily="18" charset="0"/>
              </a:rPr>
              <a:t/>
            </a:r>
            <a:br>
              <a:rPr lang="en-US" altLang="en-US" sz="2400" b="1" dirty="0" smtClean="0">
                <a:solidFill>
                  <a:schemeClr val="tx2"/>
                </a:solidFill>
                <a:latin typeface="Times New Roman" panose="02020603050405020304" pitchFamily="18" charset="0"/>
              </a:rPr>
            </a:br>
            <a:r>
              <a:rPr lang="en-US" altLang="en-US" sz="2400" b="1" dirty="0" smtClean="0">
                <a:solidFill>
                  <a:schemeClr val="tx2"/>
                </a:solidFill>
                <a:latin typeface="Times New Roman" panose="02020603050405020304" pitchFamily="18" charset="0"/>
              </a:rPr>
              <a:t>What are the foreign </a:t>
            </a:r>
            <a:r>
              <a:rPr lang="en-US" altLang="en-US" sz="2400" b="1" dirty="0">
                <a:solidFill>
                  <a:schemeClr val="tx2"/>
                </a:solidFill>
                <a:latin typeface="Times New Roman" panose="02020603050405020304" pitchFamily="18" charset="0"/>
              </a:rPr>
              <a:t>key(s</a:t>
            </a:r>
            <a:r>
              <a:rPr lang="en-US" altLang="en-US" sz="2400" b="1" dirty="0" smtClean="0">
                <a:solidFill>
                  <a:schemeClr val="tx2"/>
                </a:solidFill>
                <a:latin typeface="Times New Roman" panose="02020603050405020304" pitchFamily="18" charset="0"/>
              </a:rPr>
              <a:t>) of the table </a:t>
            </a:r>
            <a:r>
              <a:rPr lang="en-US" altLang="en-US" sz="2400" b="1" dirty="0" smtClean="0">
                <a:solidFill>
                  <a:schemeClr val="tx2"/>
                </a:solidFill>
                <a:latin typeface="Times New Roman" panose="02020603050405020304" pitchFamily="18" charset="0"/>
              </a:rPr>
              <a:t>LANGUAGESPKEN?  </a:t>
            </a:r>
            <a:r>
              <a:rPr lang="en-US" altLang="en-US" sz="2400" b="1" dirty="0" smtClean="0">
                <a:solidFill>
                  <a:schemeClr val="tx2"/>
                </a:solidFill>
                <a:latin typeface="Times New Roman" panose="02020603050405020304" pitchFamily="18" charset="0"/>
              </a:rPr>
              <a:t>____________________</a:t>
            </a:r>
            <a:endParaRPr lang="en-US" altLang="en-US" sz="2400" b="1" dirty="0">
              <a:solidFill>
                <a:schemeClr val="tx2"/>
              </a:solidFill>
              <a:latin typeface="Times New Roman" panose="02020603050405020304" pitchFamily="18" charset="0"/>
            </a:endParaRPr>
          </a:p>
          <a:p>
            <a:pPr eaLnBrk="1" hangingPunct="1">
              <a:lnSpc>
                <a:spcPct val="80000"/>
              </a:lnSpc>
              <a:spcBef>
                <a:spcPct val="50000"/>
              </a:spcBef>
              <a:buClr>
                <a:schemeClr val="tx2"/>
              </a:buClr>
              <a:buSzPct val="75000"/>
              <a:buFont typeface="Wingdings" panose="05000000000000000000" pitchFamily="2" charset="2"/>
              <a:buNone/>
            </a:pPr>
            <a:endParaRPr lang="en-US" altLang="en-US" sz="2400" b="1" dirty="0">
              <a:solidFill>
                <a:schemeClr val="tx2"/>
              </a:solidFill>
              <a:latin typeface="Times New Roman" panose="02020603050405020304" pitchFamily="18" charset="0"/>
            </a:endParaRPr>
          </a:p>
          <a:p>
            <a:pPr eaLnBrk="1" hangingPunct="1">
              <a:lnSpc>
                <a:spcPct val="80000"/>
              </a:lnSpc>
              <a:spcBef>
                <a:spcPct val="50000"/>
              </a:spcBef>
              <a:buClr>
                <a:schemeClr val="tx2"/>
              </a:buClr>
              <a:buSzPct val="75000"/>
              <a:buFont typeface="Wingdings" panose="05000000000000000000" pitchFamily="2" charset="2"/>
              <a:buNone/>
            </a:pPr>
            <a:endParaRPr lang="en-US" altLang="en-US" sz="2400" b="1" dirty="0">
              <a:solidFill>
                <a:schemeClr val="tx2"/>
              </a:solidFill>
              <a:latin typeface="Times New Roman" panose="02020603050405020304" pitchFamily="18" charset="0"/>
            </a:endParaRPr>
          </a:p>
        </p:txBody>
      </p:sp>
      <p:sp>
        <p:nvSpPr>
          <p:cNvPr id="8" name="TextBox 7"/>
          <p:cNvSpPr txBox="1"/>
          <p:nvPr/>
        </p:nvSpPr>
        <p:spPr>
          <a:xfrm>
            <a:off x="653143" y="2706232"/>
            <a:ext cx="4668520" cy="523220"/>
          </a:xfrm>
          <a:prstGeom prst="rect">
            <a:avLst/>
          </a:prstGeom>
          <a:noFill/>
        </p:spPr>
        <p:txBody>
          <a:bodyPr wrap="square" rtlCol="0">
            <a:spAutoFit/>
          </a:bodyPr>
          <a:lstStyle/>
          <a:p>
            <a:r>
              <a:rPr lang="en-US" sz="2800" b="1" dirty="0" err="1" smtClean="0"/>
              <a:t>StudentNum</a:t>
            </a:r>
            <a:r>
              <a:rPr lang="en-US" sz="2800" b="1" dirty="0" smtClean="0"/>
              <a:t> and Language</a:t>
            </a:r>
            <a:endParaRPr lang="en-US" sz="2800" b="1" dirty="0"/>
          </a:p>
        </p:txBody>
      </p:sp>
      <p:sp>
        <p:nvSpPr>
          <p:cNvPr id="10" name="TextBox 9"/>
          <p:cNvSpPr txBox="1"/>
          <p:nvPr/>
        </p:nvSpPr>
        <p:spPr>
          <a:xfrm>
            <a:off x="8961480" y="3289744"/>
            <a:ext cx="4171862" cy="523220"/>
          </a:xfrm>
          <a:prstGeom prst="rect">
            <a:avLst/>
          </a:prstGeom>
          <a:noFill/>
        </p:spPr>
        <p:txBody>
          <a:bodyPr wrap="square" rtlCol="0">
            <a:spAutoFit/>
          </a:bodyPr>
          <a:lstStyle/>
          <a:p>
            <a:r>
              <a:rPr lang="en-US" sz="2800" b="1" dirty="0" err="1" smtClean="0"/>
              <a:t>StudentNum</a:t>
            </a:r>
            <a:endParaRPr lang="en-US" sz="2800" b="1" dirty="0"/>
          </a:p>
        </p:txBody>
      </p:sp>
    </p:spTree>
    <p:extLst>
      <p:ext uri="{BB962C8B-B14F-4D97-AF65-F5344CB8AC3E}">
        <p14:creationId xmlns:p14="http://schemas.microsoft.com/office/powerpoint/2010/main" val="143577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1000"/>
                                        <p:tgtEl>
                                          <p:spTgt spid="10"/>
                                        </p:tgtEl>
                                      </p:cBhvr>
                                    </p:animEffect>
                                    <p:anim calcmode="lin" valueType="num">
                                      <p:cBhvr>
                                        <p:cTn id="20" dur="1000" fill="hold"/>
                                        <p:tgtEl>
                                          <p:spTgt spid="10"/>
                                        </p:tgtEl>
                                        <p:attrNameLst>
                                          <p:attrName>ppt_x</p:attrName>
                                        </p:attrNameLst>
                                      </p:cBhvr>
                                      <p:tavLst>
                                        <p:tav tm="0">
                                          <p:val>
                                            <p:strVal val="#ppt_x"/>
                                          </p:val>
                                        </p:tav>
                                        <p:tav tm="100000">
                                          <p:val>
                                            <p:strVal val="#ppt_x"/>
                                          </p:val>
                                        </p:tav>
                                      </p:tavLst>
                                    </p:anim>
                                    <p:anim calcmode="lin" valueType="num">
                                      <p:cBhvr>
                                        <p:cTn id="21"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quarter" idx="4294967295"/>
          </p:nvPr>
        </p:nvSpPr>
        <p:spPr/>
        <p:txBody>
          <a:bodyPr/>
          <a:lstStyle/>
          <a:p>
            <a:pPr>
              <a:defRPr/>
            </a:pPr>
            <a:fld id="{28ACA199-0639-4A58-94AF-658467B3E9D2}" type="datetime1">
              <a:rPr lang="en-US"/>
              <a:pPr>
                <a:defRPr/>
              </a:pPr>
              <a:t>6/26/2018</a:t>
            </a:fld>
            <a:endParaRPr lang="en-US"/>
          </a:p>
        </p:txBody>
      </p:sp>
      <p:sp>
        <p:nvSpPr>
          <p:cNvPr id="5" name="Footer Placeholder 4"/>
          <p:cNvSpPr>
            <a:spLocks noGrp="1"/>
          </p:cNvSpPr>
          <p:nvPr>
            <p:ph type="ftr" sz="quarter" idx="11"/>
          </p:nvPr>
        </p:nvSpPr>
        <p:spPr/>
        <p:txBody>
          <a:bodyPr/>
          <a:lstStyle/>
          <a:p>
            <a:pPr>
              <a:defRPr/>
            </a:pPr>
            <a:r>
              <a:rPr lang="en-US"/>
              <a:t>CS319</a:t>
            </a:r>
          </a:p>
        </p:txBody>
      </p:sp>
      <p:sp>
        <p:nvSpPr>
          <p:cNvPr id="59396"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E52E110D-D2E6-48C4-8E5C-A705118A5737}" type="slidenum">
              <a:rPr lang="en-US" altLang="en-US" sz="2400">
                <a:latin typeface="Times New Roman" panose="02020603050405020304" pitchFamily="18" charset="0"/>
              </a:rPr>
              <a:pPr lvl="1">
                <a:spcBef>
                  <a:spcPct val="0"/>
                </a:spcBef>
                <a:buClrTx/>
                <a:buFontTx/>
                <a:buNone/>
              </a:pPr>
              <a:t>8</a:t>
            </a:fld>
            <a:endParaRPr lang="en-US" altLang="en-US" sz="2400">
              <a:latin typeface="Times New Roman" panose="02020603050405020304" pitchFamily="18" charset="0"/>
            </a:endParaRPr>
          </a:p>
        </p:txBody>
      </p:sp>
      <p:sp>
        <p:nvSpPr>
          <p:cNvPr id="47106" name="Rectangle 2"/>
          <p:cNvSpPr>
            <a:spLocks noGrp="1" noChangeArrowheads="1"/>
          </p:cNvSpPr>
          <p:nvPr>
            <p:ph type="title"/>
          </p:nvPr>
        </p:nvSpPr>
        <p:spPr>
          <a:xfrm>
            <a:off x="1581134" y="225632"/>
            <a:ext cx="10175438" cy="1143000"/>
          </a:xfrm>
        </p:spPr>
        <p:txBody>
          <a:bodyPr>
            <a:normAutofit fontScale="90000"/>
          </a:bodyPr>
          <a:lstStyle/>
          <a:p>
            <a:pPr algn="ctr">
              <a:defRPr/>
            </a:pPr>
            <a:r>
              <a:rPr lang="en-US" dirty="0"/>
              <a:t>Mapping ER Diagrams To Relational </a:t>
            </a:r>
            <a:r>
              <a:rPr lang="en-US" dirty="0" smtClean="0"/>
              <a:t>Databases </a:t>
            </a:r>
            <a:r>
              <a:rPr lang="en-US" dirty="0" smtClean="0">
                <a:sym typeface="Wingdings" panose="05000000000000000000" pitchFamily="2" charset="2"/>
              </a:rPr>
              <a:t> </a:t>
            </a:r>
            <a:r>
              <a:rPr lang="en-US" sz="4800" b="1" dirty="0" smtClean="0">
                <a:solidFill>
                  <a:schemeClr val="accent2">
                    <a:lumMod val="40000"/>
                    <a:lumOff val="60000"/>
                  </a:schemeClr>
                </a:solidFill>
                <a:sym typeface="Wingdings" panose="05000000000000000000" pitchFamily="2" charset="2"/>
              </a:rPr>
              <a:t>THE SEVEN </a:t>
            </a:r>
            <a:r>
              <a:rPr lang="en-US" sz="4800" b="1" dirty="0" smtClean="0">
                <a:solidFill>
                  <a:schemeClr val="accent2">
                    <a:lumMod val="40000"/>
                    <a:lumOff val="60000"/>
                  </a:schemeClr>
                </a:solidFill>
                <a:sym typeface="Wingdings" panose="05000000000000000000" pitchFamily="2" charset="2"/>
              </a:rPr>
              <a:t>RULES!</a:t>
            </a:r>
            <a:endParaRPr lang="en-US" sz="4800" b="1" dirty="0">
              <a:solidFill>
                <a:schemeClr val="accent2">
                  <a:lumMod val="40000"/>
                  <a:lumOff val="60000"/>
                </a:schemeClr>
              </a:solidFill>
            </a:endParaRPr>
          </a:p>
        </p:txBody>
      </p:sp>
      <p:sp>
        <p:nvSpPr>
          <p:cNvPr id="59398" name="Rectangle 3"/>
          <p:cNvSpPr>
            <a:spLocks noGrp="1" noChangeArrowheads="1"/>
          </p:cNvSpPr>
          <p:nvPr>
            <p:ph type="body" idx="1"/>
          </p:nvPr>
        </p:nvSpPr>
        <p:spPr>
          <a:xfrm>
            <a:off x="1058284" y="1689264"/>
            <a:ext cx="10359709" cy="5562600"/>
          </a:xfrm>
        </p:spPr>
        <p:txBody>
          <a:bodyPr/>
          <a:lstStyle/>
          <a:p>
            <a:pPr>
              <a:lnSpc>
                <a:spcPct val="80000"/>
              </a:lnSpc>
            </a:pPr>
            <a:r>
              <a:rPr lang="en-US" altLang="en-US" b="1" dirty="0">
                <a:solidFill>
                  <a:schemeClr val="accent2">
                    <a:lumMod val="40000"/>
                    <a:lumOff val="60000"/>
                  </a:schemeClr>
                </a:solidFill>
              </a:rPr>
              <a:t>Step 1:</a:t>
            </a:r>
            <a:r>
              <a:rPr lang="en-US" altLang="en-US" dirty="0">
                <a:solidFill>
                  <a:schemeClr val="accent2">
                    <a:lumMod val="40000"/>
                    <a:lumOff val="60000"/>
                  </a:schemeClr>
                </a:solidFill>
              </a:rPr>
              <a:t> </a:t>
            </a:r>
            <a:r>
              <a:rPr lang="en-US" altLang="en-US" dirty="0"/>
              <a:t>For  each </a:t>
            </a:r>
            <a:r>
              <a:rPr lang="en-US" altLang="en-US" b="1" i="1" dirty="0"/>
              <a:t>regular entity type E</a:t>
            </a:r>
            <a:r>
              <a:rPr lang="en-US" altLang="en-US" dirty="0"/>
              <a:t> in the ER schema, create a relation R that includes all simple attributes of E. Include only the simple component attributes of a composite attribute. Choose one of the key attributes of E as primary key for R. If the chosen key of E is composite, the set of simple attributes that form it will together form the primary key of R. </a:t>
            </a:r>
          </a:p>
          <a:p>
            <a:pPr>
              <a:lnSpc>
                <a:spcPct val="80000"/>
              </a:lnSpc>
              <a:buFont typeface="Wingdings" panose="05000000000000000000" pitchFamily="2" charset="2"/>
              <a:buNone/>
            </a:pPr>
            <a:endParaRPr lang="en-US" altLang="en-US" dirty="0"/>
          </a:p>
          <a:p>
            <a:pPr>
              <a:lnSpc>
                <a:spcPct val="80000"/>
              </a:lnSpc>
              <a:buFont typeface="Wingdings" panose="05000000000000000000" pitchFamily="2" charset="2"/>
              <a:buNone/>
            </a:pPr>
            <a:endParaRPr lang="en-US" altLang="en-US" dirty="0"/>
          </a:p>
          <a:p>
            <a:pPr>
              <a:lnSpc>
                <a:spcPct val="80000"/>
              </a:lnSpc>
            </a:pPr>
            <a:r>
              <a:rPr lang="en-US" altLang="en-US" b="1" dirty="0">
                <a:solidFill>
                  <a:schemeClr val="accent2">
                    <a:lumMod val="40000"/>
                    <a:lumOff val="60000"/>
                  </a:schemeClr>
                </a:solidFill>
              </a:rPr>
              <a:t>Step 2:</a:t>
            </a:r>
            <a:r>
              <a:rPr lang="en-US" altLang="en-US" dirty="0">
                <a:solidFill>
                  <a:schemeClr val="accent2">
                    <a:lumMod val="40000"/>
                    <a:lumOff val="60000"/>
                  </a:schemeClr>
                </a:solidFill>
              </a:rPr>
              <a:t> </a:t>
            </a:r>
            <a:r>
              <a:rPr lang="en-US" altLang="en-US" dirty="0"/>
              <a:t>For each </a:t>
            </a:r>
            <a:r>
              <a:rPr lang="en-US" altLang="en-US" b="1" i="1" dirty="0"/>
              <a:t>weak entity type W</a:t>
            </a:r>
            <a:r>
              <a:rPr lang="en-US" altLang="en-US" dirty="0"/>
              <a:t> in the ER schema with owner entity type E, create a relation R, and include all simple attributes (or simple components of composite attributes) of W as attributes of R. In addition, include as foreign key attributes of R the primary key attribute(s) of the relation(s) that correspond to the owner entity type(s); The primary key of R is the combination of the primary key(s) of the owner(s) and the partial key of the weak entity type W, if any. </a:t>
            </a:r>
          </a:p>
        </p:txBody>
      </p:sp>
    </p:spTree>
    <p:extLst>
      <p:ext uri="{BB962C8B-B14F-4D97-AF65-F5344CB8AC3E}">
        <p14:creationId xmlns:p14="http://schemas.microsoft.com/office/powerpoint/2010/main" val="51365139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3"/>
          <p:cNvSpPr>
            <a:spLocks noGrp="1"/>
          </p:cNvSpPr>
          <p:nvPr>
            <p:ph type="dt" sz="quarter" idx="4294967295"/>
          </p:nvPr>
        </p:nvSpPr>
        <p:spPr/>
        <p:txBody>
          <a:bodyPr/>
          <a:lstStyle/>
          <a:p>
            <a:pPr>
              <a:defRPr/>
            </a:pPr>
            <a:fld id="{CBF6F3B9-0AA5-42D1-B146-AEA39B776191}" type="datetime1">
              <a:rPr lang="en-US"/>
              <a:pPr>
                <a:defRPr/>
              </a:pPr>
              <a:t>6/26/2018</a:t>
            </a:fld>
            <a:endParaRPr lang="en-US"/>
          </a:p>
        </p:txBody>
      </p:sp>
      <p:sp>
        <p:nvSpPr>
          <p:cNvPr id="4" name="Footer Placeholder 4"/>
          <p:cNvSpPr>
            <a:spLocks noGrp="1"/>
          </p:cNvSpPr>
          <p:nvPr>
            <p:ph type="ftr" sz="quarter" idx="11"/>
          </p:nvPr>
        </p:nvSpPr>
        <p:spPr/>
        <p:txBody>
          <a:bodyPr/>
          <a:lstStyle/>
          <a:p>
            <a:pPr>
              <a:defRPr/>
            </a:pPr>
            <a:r>
              <a:rPr lang="en-US"/>
              <a:t>CS319</a:t>
            </a:r>
          </a:p>
        </p:txBody>
      </p:sp>
      <p:sp>
        <p:nvSpPr>
          <p:cNvPr id="60420"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defRPr>
            </a:lvl1pPr>
            <a:lvl2pPr>
              <a:spcBef>
                <a:spcPts val="550"/>
              </a:spcBef>
              <a:buClr>
                <a:schemeClr val="accent1"/>
              </a:buClr>
              <a:buFont typeface="Verdana" panose="020B0604030504040204" pitchFamily="34" charset="0"/>
              <a:buChar char="◦"/>
              <a:defRPr sz="2800">
                <a:solidFill>
                  <a:schemeClr val="tx1"/>
                </a:solidFill>
                <a:latin typeface="Gill Sans MT" panose="020B0502020104020203" pitchFamily="34" charset="0"/>
              </a:defRPr>
            </a:lvl2pPr>
            <a:lvl3pPr marL="1143000"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defRPr>
            </a:lvl3pPr>
            <a:lvl4pPr marL="1600200" indent="-228600">
              <a:spcBef>
                <a:spcPct val="20000"/>
              </a:spcBef>
              <a:buClr>
                <a:srgbClr val="C32D2E"/>
              </a:buClr>
              <a:buFont typeface="Wingdings 2" panose="05020102010507070707" pitchFamily="18" charset="2"/>
              <a:buChar char=""/>
              <a:defRPr sz="2000">
                <a:solidFill>
                  <a:schemeClr val="tx1"/>
                </a:solidFill>
                <a:latin typeface="Gill Sans MT" panose="020B0502020104020203" pitchFamily="34" charset="0"/>
              </a:defRPr>
            </a:lvl4pPr>
            <a:lvl5pPr marL="2057400" indent="-228600">
              <a:spcBef>
                <a:spcPct val="20000"/>
              </a:spcBef>
              <a:buClr>
                <a:srgbClr val="84AA33"/>
              </a:buClr>
              <a:buFont typeface="Wingdings 2" panose="05020102010507070707" pitchFamily="18" charset="2"/>
              <a:buChar char=""/>
              <a:defRPr sz="2000">
                <a:solidFill>
                  <a:schemeClr val="tx1"/>
                </a:solidFill>
                <a:latin typeface="Gill Sans MT" panose="020B0502020104020203" pitchFamily="34" charset="0"/>
              </a:defRPr>
            </a:lvl5pPr>
            <a:lvl6pPr marL="25146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6pPr>
            <a:lvl7pPr marL="29718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7pPr>
            <a:lvl8pPr marL="34290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8pPr>
            <a:lvl9pPr marL="3886200" indent="-228600" eaLnBrk="0" fontAlgn="base" hangingPunct="0">
              <a:spcBef>
                <a:spcPct val="20000"/>
              </a:spcBef>
              <a:spcAft>
                <a:spcPct val="0"/>
              </a:spcAft>
              <a:buClr>
                <a:srgbClr val="84AA33"/>
              </a:buClr>
              <a:buFont typeface="Wingdings 2" panose="05020102010507070707" pitchFamily="18" charset="2"/>
              <a:buChar char=""/>
              <a:defRPr sz="2000">
                <a:solidFill>
                  <a:schemeClr val="tx1"/>
                </a:solidFill>
                <a:latin typeface="Gill Sans MT" panose="020B0502020104020203" pitchFamily="34" charset="0"/>
              </a:defRPr>
            </a:lvl9pPr>
          </a:lstStyle>
          <a:p>
            <a:pPr lvl="1">
              <a:spcBef>
                <a:spcPct val="0"/>
              </a:spcBef>
              <a:buClrTx/>
              <a:buFontTx/>
              <a:buNone/>
            </a:pPr>
            <a:fld id="{73887070-E7AE-440C-B430-B19C923D6009}" type="slidenum">
              <a:rPr lang="en-US" altLang="en-US" sz="2400">
                <a:latin typeface="Times New Roman" panose="02020603050405020304" pitchFamily="18" charset="0"/>
              </a:rPr>
              <a:pPr lvl="1">
                <a:spcBef>
                  <a:spcPct val="0"/>
                </a:spcBef>
                <a:buClrTx/>
                <a:buFontTx/>
                <a:buNone/>
              </a:pPr>
              <a:t>9</a:t>
            </a:fld>
            <a:endParaRPr lang="en-US" altLang="en-US" sz="2400">
              <a:latin typeface="Times New Roman" panose="02020603050405020304" pitchFamily="18" charset="0"/>
            </a:endParaRPr>
          </a:p>
        </p:txBody>
      </p:sp>
      <p:sp>
        <p:nvSpPr>
          <p:cNvPr id="60421" name="Rectangle 6"/>
          <p:cNvSpPr>
            <a:spLocks noGrp="1" noChangeArrowheads="1"/>
          </p:cNvSpPr>
          <p:nvPr>
            <p:ph type="body" idx="1"/>
          </p:nvPr>
        </p:nvSpPr>
        <p:spPr>
          <a:xfrm>
            <a:off x="640080" y="675640"/>
            <a:ext cx="11358880" cy="6019800"/>
          </a:xfrm>
          <a:noFill/>
        </p:spPr>
        <p:txBody>
          <a:bodyPr>
            <a:normAutofit/>
          </a:bodyPr>
          <a:lstStyle/>
          <a:p>
            <a:pPr>
              <a:lnSpc>
                <a:spcPct val="80000"/>
              </a:lnSpc>
            </a:pPr>
            <a:r>
              <a:rPr lang="en-US" altLang="en-US" b="1" dirty="0">
                <a:solidFill>
                  <a:schemeClr val="accent2">
                    <a:lumMod val="40000"/>
                    <a:lumOff val="60000"/>
                  </a:schemeClr>
                </a:solidFill>
              </a:rPr>
              <a:t>Step 3:</a:t>
            </a:r>
            <a:r>
              <a:rPr lang="en-US" altLang="en-US" dirty="0">
                <a:solidFill>
                  <a:schemeClr val="accent2">
                    <a:lumMod val="40000"/>
                    <a:lumOff val="60000"/>
                  </a:schemeClr>
                </a:solidFill>
              </a:rPr>
              <a:t>  </a:t>
            </a:r>
            <a:r>
              <a:rPr lang="en-US" altLang="en-US" dirty="0"/>
              <a:t>For each </a:t>
            </a:r>
            <a:r>
              <a:rPr lang="en-US" altLang="en-US" b="1" i="1" dirty="0"/>
              <a:t>binary 1:1 relationship type R</a:t>
            </a:r>
            <a:r>
              <a:rPr lang="en-US" altLang="en-US" dirty="0"/>
              <a:t> in the ER schema, identify the relations S and T that correspond to the entity types participating in R. Choose one of the relations S, say and include as foreign key in S the primary key of T.  It is better to choose an entity type with total participation in R in the role of S. Include all the simple attributes (or simple components of composite attributes) of the 1:1 relationship type R as attributes of S. </a:t>
            </a:r>
          </a:p>
          <a:p>
            <a:pPr>
              <a:lnSpc>
                <a:spcPct val="80000"/>
              </a:lnSpc>
              <a:buFont typeface="Wingdings" panose="05000000000000000000" pitchFamily="2" charset="2"/>
              <a:buNone/>
            </a:pPr>
            <a:endParaRPr lang="en-US" altLang="en-US" dirty="0"/>
          </a:p>
          <a:p>
            <a:pPr>
              <a:lnSpc>
                <a:spcPct val="80000"/>
              </a:lnSpc>
              <a:buFont typeface="Wingdings" panose="05000000000000000000" pitchFamily="2" charset="2"/>
              <a:buNone/>
            </a:pPr>
            <a:endParaRPr lang="en-US" altLang="en-US" dirty="0"/>
          </a:p>
          <a:p>
            <a:pPr>
              <a:lnSpc>
                <a:spcPct val="80000"/>
              </a:lnSpc>
            </a:pPr>
            <a:r>
              <a:rPr lang="en-US" altLang="en-US" b="1" dirty="0">
                <a:solidFill>
                  <a:schemeClr val="accent2">
                    <a:lumMod val="40000"/>
                    <a:lumOff val="60000"/>
                  </a:schemeClr>
                </a:solidFill>
              </a:rPr>
              <a:t>Step 4:</a:t>
            </a:r>
            <a:r>
              <a:rPr lang="en-US" altLang="en-US" dirty="0">
                <a:solidFill>
                  <a:schemeClr val="accent2">
                    <a:lumMod val="40000"/>
                    <a:lumOff val="60000"/>
                  </a:schemeClr>
                </a:solidFill>
              </a:rPr>
              <a:t> </a:t>
            </a:r>
            <a:r>
              <a:rPr lang="en-US" altLang="en-US" dirty="0"/>
              <a:t>For each </a:t>
            </a:r>
            <a:r>
              <a:rPr lang="en-US" altLang="en-US" b="1" i="1" dirty="0"/>
              <a:t>regular (non weak) binary 1:N relationship type R</a:t>
            </a:r>
            <a:r>
              <a:rPr lang="en-US" altLang="en-US" dirty="0"/>
              <a:t>, identify the relation S that represents the participating entity type at the N-side of the relationship type. Include as foreign key in S the primary key of the relation T that represents the other entity type participating in R; this is because each entity instance on the N-side is related to at most one entity instance on the 1-side of the relationship type. Include any simple attributes (or simple components of composite attributes) of the 1:N relationship type as attributes of S. </a:t>
            </a:r>
          </a:p>
        </p:txBody>
      </p:sp>
    </p:spTree>
    <p:extLst>
      <p:ext uri="{BB962C8B-B14F-4D97-AF65-F5344CB8AC3E}">
        <p14:creationId xmlns:p14="http://schemas.microsoft.com/office/powerpoint/2010/main" val="356666812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16698</TotalTime>
  <Words>1043</Words>
  <Application>Microsoft Office PowerPoint</Application>
  <PresentationFormat>Widescreen</PresentationFormat>
  <Paragraphs>191</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Times New Roman</vt:lpstr>
      <vt:lpstr>Trebuchet MS</vt:lpstr>
      <vt:lpstr>Tw Cen MT</vt:lpstr>
      <vt:lpstr>Wingdings</vt:lpstr>
      <vt:lpstr>Wingdings 2</vt:lpstr>
      <vt:lpstr>Circuit</vt:lpstr>
      <vt:lpstr>Week 2</vt:lpstr>
      <vt:lpstr>Student Objectives</vt:lpstr>
      <vt:lpstr>PowerPoint Presentation</vt:lpstr>
      <vt:lpstr>PowerPoint Presentation</vt:lpstr>
      <vt:lpstr>Another example of WEAK ENTITIES</vt:lpstr>
      <vt:lpstr>Multivalued attributes</vt:lpstr>
      <vt:lpstr>PowerPoint Presentation</vt:lpstr>
      <vt:lpstr>Mapping ER Diagrams To Relational Databases  THE SEVEN RULES!</vt:lpstr>
      <vt:lpstr>PowerPoint Presentation</vt:lpstr>
      <vt:lpstr>PowerPoint Presentation</vt:lpstr>
      <vt:lpstr>PowerPoint Presentation</vt:lpstr>
    </vt:vector>
  </TitlesOfParts>
  <Company>UWO 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Laura K. Reid</dc:creator>
  <cp:lastModifiedBy>Laura K. Reid</cp:lastModifiedBy>
  <cp:revision>156</cp:revision>
  <dcterms:created xsi:type="dcterms:W3CDTF">2018-03-21T22:41:40Z</dcterms:created>
  <dcterms:modified xsi:type="dcterms:W3CDTF">2018-06-28T20:22:18Z</dcterms:modified>
</cp:coreProperties>
</file>