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67" r:id="rId2"/>
    <p:sldId id="265" r:id="rId3"/>
    <p:sldId id="372" r:id="rId4"/>
    <p:sldId id="373" r:id="rId5"/>
    <p:sldId id="370" r:id="rId6"/>
    <p:sldId id="371" r:id="rId7"/>
    <p:sldId id="37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5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29209-E288-4410-B9B6-E4859F07059B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98F48-56E4-4100-8770-10DD5054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smtClean="0"/>
              <a:t>More stable</a:t>
            </a:r>
          </a:p>
          <a:p>
            <a:r>
              <a:rPr lang="en-US" altLang="en-US" smtClean="0"/>
              <a:t>Cheaper</a:t>
            </a:r>
          </a:p>
          <a:p>
            <a:r>
              <a:rPr lang="en-US" altLang="en-US" smtClean="0"/>
              <a:t>Main memory isn’t large enough </a:t>
            </a:r>
          </a:p>
          <a:p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5963" indent="-2746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01725" indent="-219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1463" indent="-219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82788" indent="-219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39988" indent="-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97188" indent="-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4388" indent="-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11588" indent="-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2336714-D74C-4C0E-8845-9E9AE0115C0B}" type="slidenum">
              <a:rPr lang="en-US" altLang="en-US" sz="1300" smtClean="0"/>
              <a:pPr/>
              <a:t>5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088504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F346027-4462-4CF0-91BC-9F6082F7763C}" type="slidenum">
              <a:rPr lang="en-US" altLang="en-US" sz="1300" smtClean="0"/>
              <a:pPr/>
              <a:t>6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280523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33280" y="5883274"/>
            <a:ext cx="1314131" cy="365125"/>
          </a:xfrm>
        </p:spPr>
        <p:txBody>
          <a:bodyPr/>
          <a:lstStyle>
            <a:lvl1pPr>
              <a:defRPr sz="10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1" y="5883274"/>
            <a:ext cx="1019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yDUJ1XJZHY&amp;t=2m35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YQEjGKYXjw8&amp;t=115s" TargetMode="External"/><Relationship Id="rId4" Type="http://schemas.openxmlformats.org/officeDocument/2006/relationships/hyperlink" Target="https://www.youtube.com/watch?v=PnFbmqHkjGQ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Physical Storage of A database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103098"/>
          </a:xfrm>
        </p:spPr>
        <p:txBody>
          <a:bodyPr>
            <a:normAutofit/>
          </a:bodyPr>
          <a:lstStyle/>
          <a:p>
            <a:r>
              <a:rPr lang="en-US" dirty="0" smtClean="0"/>
              <a:t>Upon completion of this video, you should be able to:</a:t>
            </a:r>
          </a:p>
          <a:p>
            <a:pPr lvl="1"/>
            <a:r>
              <a:rPr lang="en-US" dirty="0" smtClean="0"/>
              <a:t>Give 3 reasons why we store the database on secondary storage</a:t>
            </a:r>
          </a:p>
          <a:p>
            <a:pPr lvl="1"/>
            <a:r>
              <a:rPr lang="en-US" dirty="0" smtClean="0"/>
              <a:t>List at least 4 different storage devices.</a:t>
            </a:r>
          </a:p>
          <a:p>
            <a:pPr lvl="1"/>
            <a:r>
              <a:rPr lang="en-US" dirty="0" smtClean="0"/>
              <a:t>Give advantages and disadvantages of each device</a:t>
            </a:r>
          </a:p>
          <a:p>
            <a:pPr lvl="1"/>
            <a:r>
              <a:rPr lang="en-US" dirty="0" smtClean="0"/>
              <a:t>Distinguish between the Primary Organization of the records and the Secondary Organization of the records.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94" y="136604"/>
            <a:ext cx="9905998" cy="1478570"/>
          </a:xfrm>
        </p:spPr>
        <p:txBody>
          <a:bodyPr/>
          <a:lstStyle/>
          <a:p>
            <a:r>
              <a:rPr lang="en-US" dirty="0" smtClean="0"/>
              <a:t>REMEMBER THE 3-Schema Architecture  </a:t>
            </a:r>
            <a:endParaRPr lang="en-US" dirty="0"/>
          </a:p>
        </p:txBody>
      </p:sp>
      <p:pic>
        <p:nvPicPr>
          <p:cNvPr id="6" name="Picture 5" descr="H:\cs319\PPSlides\images\schemaaarc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951" y="1226021"/>
            <a:ext cx="5996864" cy="5384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ft Arrow Callout 6"/>
          <p:cNvSpPr/>
          <p:nvPr/>
        </p:nvSpPr>
        <p:spPr>
          <a:xfrm>
            <a:off x="6486450" y="3187751"/>
            <a:ext cx="4963870" cy="1009022"/>
          </a:xfrm>
          <a:prstGeom prst="leftArrowCallout">
            <a:avLst>
              <a:gd name="adj1" fmla="val 25001"/>
              <a:gd name="adj2" fmla="val 25000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In week 2, we talked about this level, this is where the relational database resides</a:t>
            </a:r>
            <a:endParaRPr lang="en-US" dirty="0"/>
          </a:p>
        </p:txBody>
      </p:sp>
      <p:sp>
        <p:nvSpPr>
          <p:cNvPr id="8" name="Left Arrow Callout 7"/>
          <p:cNvSpPr/>
          <p:nvPr/>
        </p:nvSpPr>
        <p:spPr>
          <a:xfrm>
            <a:off x="6486450" y="4282787"/>
            <a:ext cx="4963870" cy="1121031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NOW we will talk about this level, when we physically write the data onto a storage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3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Medium – physically storing the database on the computer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Primary Storage </a:t>
            </a:r>
            <a:r>
              <a:rPr lang="en-US" dirty="0" smtClean="0">
                <a:sym typeface="Wingdings" panose="05000000000000000000" pitchFamily="2" charset="2"/>
              </a:rPr>
              <a:t> CPU (Main Memory and faster Cache memory)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Secondary Storage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Magnetic Disks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Flash Memory (Solid State Drive SSD)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Tertiary Storage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Optical Disk (CD-ROM, DVDs) (declining because of decrease in cost and increase in capacity of magnetic disks)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Tapes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21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Problem: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928052" y="1920576"/>
            <a:ext cx="10390188" cy="3541714"/>
          </a:xfrm>
        </p:spPr>
        <p:txBody>
          <a:bodyPr/>
          <a:lstStyle/>
          <a:p>
            <a:r>
              <a:rPr lang="en-US" altLang="en-US" dirty="0" smtClean="0"/>
              <a:t>Why is a database normally stored on a hard disk rather than in faster main memory?  THERE ARE THREE MAIN REASONS, what are they?</a:t>
            </a:r>
          </a:p>
          <a:p>
            <a:pPr lvl="1"/>
            <a:r>
              <a:rPr lang="en-US" altLang="en-US" dirty="0" smtClean="0"/>
              <a:t> </a:t>
            </a:r>
          </a:p>
          <a:p>
            <a:pPr lvl="1"/>
            <a:r>
              <a:rPr lang="en-US" altLang="en-US" dirty="0" smtClean="0"/>
              <a:t> </a:t>
            </a:r>
          </a:p>
          <a:p>
            <a:pPr lvl="1"/>
            <a:r>
              <a:rPr lang="en-US" altLang="en-US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0F34AB82-32C4-4CF2-91C3-017288AB09E6}" type="datetime1">
              <a:rPr lang="en-US" smtClean="0"/>
              <a:pPr>
                <a:defRPr/>
              </a:pPr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8BE98FC8-55E3-41B7-8BBA-81C8C00D9B49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2400"/>
          </a:p>
        </p:txBody>
      </p:sp>
      <p:sp>
        <p:nvSpPr>
          <p:cNvPr id="3" name="TextBox 2"/>
          <p:cNvSpPr txBox="1"/>
          <p:nvPr/>
        </p:nvSpPr>
        <p:spPr>
          <a:xfrm>
            <a:off x="1649411" y="3676044"/>
            <a:ext cx="9607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Usually an entire database is too large to fit into main memory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33116" y="3204131"/>
            <a:ext cx="637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Volatility  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649411" y="2777960"/>
            <a:ext cx="637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Cost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7403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4B4E8CC9-1491-4EC4-92AF-81C4C345E82D}" type="datetime1">
              <a:rPr lang="en-US"/>
              <a:pPr>
                <a:defRPr/>
              </a:pPr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EFE9E3A2-FA63-4CB5-A6B9-2A32B48CDFB3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55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Storage of Databases</a:t>
            </a:r>
            <a:endParaRPr lang="en-US" dirty="0"/>
          </a:p>
        </p:txBody>
      </p:sp>
      <p:sp>
        <p:nvSpPr>
          <p:cNvPr id="2970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41412" y="1707804"/>
            <a:ext cx="9905999" cy="3850641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Typically on a </a:t>
            </a:r>
            <a:r>
              <a:rPr lang="en-US" altLang="en-US" b="1" dirty="0" smtClean="0">
                <a:solidFill>
                  <a:schemeClr val="accent2"/>
                </a:solidFill>
              </a:rPr>
              <a:t>hard drive </a:t>
            </a:r>
          </a:p>
          <a:p>
            <a:pPr lvl="1"/>
            <a:r>
              <a:rPr lang="en-US" altLang="en-US" dirty="0" smtClean="0"/>
              <a:t>Advantage – Online (available at anytime)</a:t>
            </a:r>
          </a:p>
          <a:p>
            <a:pPr lvl="1"/>
            <a:r>
              <a:rPr lang="en-US" altLang="en-US" dirty="0" smtClean="0"/>
              <a:t>Disadvantage – </a:t>
            </a:r>
            <a:r>
              <a:rPr lang="en-US" altLang="en-US" dirty="0" err="1" smtClean="0"/>
              <a:t>Slowish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Expensivish</a:t>
            </a:r>
            <a:r>
              <a:rPr lang="en-US" altLang="en-US" dirty="0" smtClean="0"/>
              <a:t> </a:t>
            </a:r>
          </a:p>
          <a:p>
            <a:r>
              <a:rPr lang="en-US" altLang="en-US" dirty="0" smtClean="0"/>
              <a:t>Also, still need some </a:t>
            </a:r>
            <a:r>
              <a:rPr lang="en-US" altLang="en-US" b="1" dirty="0" smtClean="0"/>
              <a:t>offline</a:t>
            </a:r>
            <a:r>
              <a:rPr lang="en-US" altLang="en-US" dirty="0" smtClean="0"/>
              <a:t> storage such as </a:t>
            </a:r>
            <a:r>
              <a:rPr lang="en-US" altLang="en-US" b="1" dirty="0" smtClean="0">
                <a:solidFill>
                  <a:schemeClr val="accent2"/>
                </a:solidFill>
              </a:rPr>
              <a:t>tapes</a:t>
            </a:r>
            <a:r>
              <a:rPr lang="en-US" altLang="en-US" dirty="0" smtClean="0"/>
              <a:t> but quite slow </a:t>
            </a:r>
            <a:r>
              <a:rPr lang="en-US" altLang="en-US" dirty="0" smtClean="0">
                <a:sym typeface="Wingdings" panose="05000000000000000000" pitchFamily="2" charset="2"/>
              </a:rPr>
              <a:t> (start at minute 2) </a:t>
            </a:r>
            <a:r>
              <a:rPr lang="en-US" altLang="en-US" dirty="0" smtClean="0">
                <a:sym typeface="Wingdings" panose="05000000000000000000" pitchFamily="2" charset="2"/>
                <a:hlinkClick r:id="rId3"/>
              </a:rPr>
              <a:t>how offline storage works with tapes and autoloaders</a:t>
            </a:r>
            <a:r>
              <a:rPr lang="en-US" altLang="en-US" dirty="0" smtClean="0">
                <a:sym typeface="Wingdings" panose="05000000000000000000" pitchFamily="2" charset="2"/>
              </a:rPr>
              <a:t>  (NASA uses tapes to </a:t>
            </a:r>
            <a:r>
              <a:rPr lang="en-US" altLang="en-US" dirty="0" smtClean="0">
                <a:sym typeface="Wingdings" panose="05000000000000000000" pitchFamily="2" charset="2"/>
                <a:hlinkClick r:id="rId4"/>
              </a:rPr>
              <a:t>archive databases)</a:t>
            </a:r>
            <a:endParaRPr lang="en-US" alt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Advantage – Cheap</a:t>
            </a: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Disadvantage – Slow </a:t>
            </a:r>
          </a:p>
          <a:p>
            <a:r>
              <a:rPr lang="en-US" altLang="en-US" dirty="0" smtClean="0">
                <a:sym typeface="Wingdings" panose="05000000000000000000" pitchFamily="2" charset="2"/>
              </a:rPr>
              <a:t>Also </a:t>
            </a:r>
            <a:r>
              <a:rPr lang="en-US" altLang="en-US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flash memory (SSD)</a:t>
            </a: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Advantage – Fast</a:t>
            </a: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Disadvantage – Have to overwrite the whole block, limited number of </a:t>
            </a:r>
            <a:r>
              <a:rPr lang="en-US" altLang="en-US" dirty="0" smtClean="0">
                <a:sym typeface="Wingdings" panose="05000000000000000000" pitchFamily="2" charset="2"/>
              </a:rPr>
              <a:t>writes</a:t>
            </a:r>
          </a:p>
          <a:p>
            <a:r>
              <a:rPr lang="en-US" altLang="en-US" dirty="0" smtClean="0">
                <a:sym typeface="Wingdings" panose="05000000000000000000" pitchFamily="2" charset="2"/>
              </a:rPr>
              <a:t>Which </a:t>
            </a:r>
            <a:r>
              <a:rPr lang="en-US" altLang="en-US" dirty="0">
                <a:sym typeface="Wingdings" panose="05000000000000000000" pitchFamily="2" charset="2"/>
              </a:rPr>
              <a:t>is better? </a:t>
            </a:r>
            <a:r>
              <a:rPr lang="en-US" altLang="en-US" dirty="0">
                <a:sym typeface="Wingdings" panose="05000000000000000000" pitchFamily="2" charset="2"/>
                <a:hlinkClick r:id="rId5"/>
              </a:rPr>
              <a:t>https://</a:t>
            </a:r>
            <a:r>
              <a:rPr lang="en-US" altLang="en-US" dirty="0" smtClean="0">
                <a:sym typeface="Wingdings" panose="05000000000000000000" pitchFamily="2" charset="2"/>
                <a:hlinkClick r:id="rId5"/>
              </a:rPr>
              <a:t>www.youtube.com/watch?v=YQEjGKYXjw8&amp;t=115s</a:t>
            </a:r>
            <a:r>
              <a:rPr lang="en-US" altLang="en-US" dirty="0" smtClean="0">
                <a:sym typeface="Wingdings" panose="05000000000000000000" pitchFamily="2" charset="2"/>
              </a:rPr>
              <a:t> 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813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7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7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7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7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7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7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7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7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7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7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7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7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7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7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Picking an organization for the data on the hard disk to maximize efficiency! </a:t>
            </a:r>
          </a:p>
          <a:p>
            <a:r>
              <a:rPr lang="en-US" dirty="0" smtClean="0"/>
              <a:t>Must decide on</a:t>
            </a:r>
          </a:p>
          <a:p>
            <a:pPr lvl="1"/>
            <a:r>
              <a:rPr lang="en-US" dirty="0" smtClean="0"/>
              <a:t>1. THE PRIMARY FILE ORGANIZATION:</a:t>
            </a:r>
          </a:p>
          <a:p>
            <a:pPr lvl="2"/>
            <a:r>
              <a:rPr lang="en-US" dirty="0" smtClean="0"/>
              <a:t>How the file records are physically placed on the disk (ordering of the primary attribute)?</a:t>
            </a:r>
          </a:p>
          <a:p>
            <a:pPr lvl="2"/>
            <a:r>
              <a:rPr lang="en-US" dirty="0" smtClean="0"/>
              <a:t>How the records can be accessed?</a:t>
            </a:r>
          </a:p>
          <a:p>
            <a:pPr lvl="1"/>
            <a:r>
              <a:rPr lang="en-US" dirty="0" smtClean="0"/>
              <a:t>2. SECONDARY ORGANIZATION</a:t>
            </a:r>
          </a:p>
          <a:p>
            <a:pPr lvl="2"/>
            <a:r>
              <a:rPr lang="en-US" dirty="0" smtClean="0"/>
              <a:t>How can we efficiently access OTHER attributes than the primary attribute?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3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16288</TotalTime>
  <Words>392</Words>
  <Application>Microsoft Office PowerPoint</Application>
  <PresentationFormat>Widescreen</PresentationFormat>
  <Paragraphs>66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Gill Sans MT</vt:lpstr>
      <vt:lpstr>Times New Roman</vt:lpstr>
      <vt:lpstr>Trebuchet MS</vt:lpstr>
      <vt:lpstr>Tw Cen MT</vt:lpstr>
      <vt:lpstr>Wingdings</vt:lpstr>
      <vt:lpstr>Circuit</vt:lpstr>
      <vt:lpstr>Week 3</vt:lpstr>
      <vt:lpstr>Student Objectives</vt:lpstr>
      <vt:lpstr>REMEMBER THE 3-Schema Architecture  </vt:lpstr>
      <vt:lpstr>Storage Medium – physically storing the database on the computer</vt:lpstr>
      <vt:lpstr>The Problem:</vt:lpstr>
      <vt:lpstr>Storage of Databases</vt:lpstr>
      <vt:lpstr>Physical Database design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K. Reid</dc:creator>
  <cp:lastModifiedBy>Laura K. Reid</cp:lastModifiedBy>
  <cp:revision>160</cp:revision>
  <dcterms:created xsi:type="dcterms:W3CDTF">2018-03-21T22:41:40Z</dcterms:created>
  <dcterms:modified xsi:type="dcterms:W3CDTF">2018-07-04T15:36:20Z</dcterms:modified>
</cp:coreProperties>
</file>