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7" r:id="rId2"/>
    <p:sldId id="265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19" autoAdjust="0"/>
  </p:normalViewPr>
  <p:slideViewPr>
    <p:cSldViewPr snapToGrid="0">
      <p:cViewPr varScale="1">
        <p:scale>
          <a:sx n="91" d="100"/>
          <a:sy n="91" d="100"/>
        </p:scale>
        <p:origin x="12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 Blocking factor 4 records per block</a:t>
            </a:r>
          </a:p>
          <a:p>
            <a:r>
              <a:rPr lang="en-US" altLang="en-US" dirty="0" smtClean="0"/>
              <a:t># blocks = 25000</a:t>
            </a:r>
          </a:p>
          <a:p>
            <a:r>
              <a:rPr lang="en-US" altLang="en-US" dirty="0" smtClean="0"/>
              <a:t>17 bytes per record</a:t>
            </a:r>
          </a:p>
          <a:p>
            <a:r>
              <a:rPr lang="en-US" altLang="en-US" dirty="0" smtClean="0"/>
              <a:t>120 indices per block</a:t>
            </a:r>
          </a:p>
          <a:p>
            <a:r>
              <a:rPr lang="en-US" altLang="en-US" dirty="0" smtClean="0"/>
              <a:t>100000/120 = 834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834 blocks for the index</a:t>
            </a:r>
          </a:p>
          <a:p>
            <a:r>
              <a:rPr lang="en-US" altLang="en-US" dirty="0" smtClean="0"/>
              <a:t>834 for level 3 (leaves)</a:t>
            </a:r>
          </a:p>
          <a:p>
            <a:r>
              <a:rPr lang="en-US" altLang="en-US" dirty="0" smtClean="0"/>
              <a:t>834/120=7 blocks needed for level 2</a:t>
            </a:r>
          </a:p>
          <a:p>
            <a:r>
              <a:rPr lang="en-US" altLang="en-US" dirty="0" smtClean="0"/>
              <a:t>1 block needed for level 3</a:t>
            </a:r>
          </a:p>
          <a:p>
            <a:endParaRPr lang="en-US" altLang="en-US" dirty="0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C7D1F2-1B49-4884-AF27-03B3A0249F25}" type="slidenum">
              <a:rPr kumimoji="0" lang="en-US" altLang="en-US" sz="1300" smtClean="0"/>
              <a:pPr>
                <a:spcBef>
                  <a:spcPct val="0"/>
                </a:spcBef>
              </a:pPr>
              <a:t>3</a:t>
            </a:fld>
            <a:endParaRPr kumimoji="0"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80589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E22806-A138-464C-ABF7-D307444F0661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67147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Example of TIME COMPLEXITY CALCULATION FOR A B+ TREE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Calculate the worse time for a search on a B+ tree </a:t>
            </a:r>
            <a:r>
              <a:rPr lang="en-US" dirty="0" smtClean="0"/>
              <a:t>structure for a given example.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88" y="467676"/>
            <a:ext cx="200025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49" y="600020"/>
            <a:ext cx="515302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939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4049D22-BC8D-415B-96E0-E7E16212EFDE}" type="datetime1">
              <a:rPr lang="en-US"/>
              <a:pPr>
                <a:defRPr/>
              </a:pPr>
              <a:t>7/6/2018</a:t>
            </a:fld>
            <a:endParaRPr lang="en-US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1402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ED3E854-C3CD-44E1-890E-5C6D43FD64F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589" y="484489"/>
            <a:ext cx="9526589" cy="60317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FFCC00"/>
                </a:solidFill>
              </a:rPr>
              <a:t>QUESTION: Find the worst case search time to find a record if you use a multilevel index for the following scenario: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r = 100,000 records stored on a disk with block size B = 2048 bytes.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Records are fixed size of R = 500 bytes.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Blocking Factor = 2048 / 500 = __________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Number of blocks needed = ____________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Ordering key field is V = 10 bytes, a block pointer P = 7 bytes, thus size of the primary record is _________ bytes per record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Blocking Factor for index = 2048 /17 =120  indices per block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# of blocks needed for index = 100000/120 = ___________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# of blocks needed for level 1 = # of blocks needed for index = ___________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# of blocks needed for level 2 = level 1/ 120 = ________________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# of blocks need for level 3 = level 2 /120 = ______________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Search is 3 levels + 1 level to get to the data block = 4 Block accesses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0627" y="1663855"/>
            <a:ext cx="124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824" y="2050348"/>
            <a:ext cx="483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100,000/4 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25,000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2534" y="2696679"/>
            <a:ext cx="173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17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2796" y="4127447"/>
            <a:ext cx="459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834/120 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7 blocks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2913" y="374374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834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6787" y="341423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834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0533" y="4557215"/>
            <a:ext cx="459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7/120 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1 block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839" y="484488"/>
            <a:ext cx="5857143" cy="430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117" y="3920809"/>
            <a:ext cx="6257143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59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59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59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uiExpand="1" build="p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0CEC583-E7CE-4858-ABCD-31C9C7629E34}" type="datetime1">
              <a:rPr lang="en-US"/>
              <a:pPr>
                <a:defRPr/>
              </a:pPr>
              <a:t>7/6/2018</a:t>
            </a:fld>
            <a:endParaRPr lang="en-US"/>
          </a:p>
        </p:txBody>
      </p:sp>
      <p:sp>
        <p:nvSpPr>
          <p:cNvPr id="604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3AE26C7-FC00-492A-816A-A710C14661F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2341" name="Text Box 3"/>
          <p:cNvSpPr txBox="1">
            <a:spLocks noChangeArrowheads="1"/>
          </p:cNvSpPr>
          <p:nvPr/>
        </p:nvSpPr>
        <p:spPr bwMode="auto">
          <a:xfrm>
            <a:off x="4419600" y="457200"/>
            <a:ext cx="3048000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</a:rPr>
              <a:t>P1 </a:t>
            </a:r>
            <a:r>
              <a:rPr lang="en-US" altLang="en-US" sz="2000" b="1" dirty="0">
                <a:latin typeface="Times New Roman" panose="02020603050405020304" pitchFamily="18" charset="0"/>
              </a:rPr>
              <a:t>B1 P2 B2 … P6 B6 P7</a:t>
            </a:r>
          </a:p>
        </p:txBody>
      </p:sp>
      <p:sp>
        <p:nvSpPr>
          <p:cNvPr id="142342" name="Text Box 4"/>
          <p:cNvSpPr txBox="1">
            <a:spLocks noChangeArrowheads="1"/>
          </p:cNvSpPr>
          <p:nvPr/>
        </p:nvSpPr>
        <p:spPr bwMode="auto">
          <a:xfrm>
            <a:off x="43434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Level 1: Block 1</a:t>
            </a:r>
          </a:p>
        </p:txBody>
      </p:sp>
      <p:sp>
        <p:nvSpPr>
          <p:cNvPr id="142343" name="Text Box 5"/>
          <p:cNvSpPr txBox="1">
            <a:spLocks noChangeArrowheads="1"/>
          </p:cNvSpPr>
          <p:nvPr/>
        </p:nvSpPr>
        <p:spPr bwMode="auto">
          <a:xfrm>
            <a:off x="1524000" y="1524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Level 2: Block 1</a:t>
            </a:r>
          </a:p>
        </p:txBody>
      </p:sp>
      <p:sp>
        <p:nvSpPr>
          <p:cNvPr id="142344" name="Text Box 6"/>
          <p:cNvSpPr txBox="1">
            <a:spLocks noChangeArrowheads="1"/>
          </p:cNvSpPr>
          <p:nvPr/>
        </p:nvSpPr>
        <p:spPr bwMode="auto">
          <a:xfrm>
            <a:off x="1524000" y="3124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Level 3: Block 1</a:t>
            </a:r>
          </a:p>
        </p:txBody>
      </p:sp>
      <p:sp>
        <p:nvSpPr>
          <p:cNvPr id="142345" name="Text Box 7"/>
          <p:cNvSpPr txBox="1">
            <a:spLocks noChangeArrowheads="1"/>
          </p:cNvSpPr>
          <p:nvPr/>
        </p:nvSpPr>
        <p:spPr bwMode="auto">
          <a:xfrm>
            <a:off x="4191000" y="3124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Block 2</a:t>
            </a:r>
          </a:p>
        </p:txBody>
      </p:sp>
      <p:sp>
        <p:nvSpPr>
          <p:cNvPr id="142346" name="Text Box 8"/>
          <p:cNvSpPr txBox="1">
            <a:spLocks noChangeArrowheads="1"/>
          </p:cNvSpPr>
          <p:nvPr/>
        </p:nvSpPr>
        <p:spPr bwMode="auto">
          <a:xfrm>
            <a:off x="5029200" y="1524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Block 2</a:t>
            </a:r>
          </a:p>
        </p:txBody>
      </p:sp>
      <p:sp>
        <p:nvSpPr>
          <p:cNvPr id="142347" name="Text Box 9"/>
          <p:cNvSpPr txBox="1">
            <a:spLocks noChangeArrowheads="1"/>
          </p:cNvSpPr>
          <p:nvPr/>
        </p:nvSpPr>
        <p:spPr bwMode="auto">
          <a:xfrm>
            <a:off x="8610600" y="160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Block 7</a:t>
            </a:r>
          </a:p>
        </p:txBody>
      </p:sp>
      <p:sp>
        <p:nvSpPr>
          <p:cNvPr id="142348" name="Text Box 10"/>
          <p:cNvSpPr txBox="1">
            <a:spLocks noChangeArrowheads="1"/>
          </p:cNvSpPr>
          <p:nvPr/>
        </p:nvSpPr>
        <p:spPr bwMode="auto">
          <a:xfrm>
            <a:off x="7467600" y="3124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Block 834</a:t>
            </a:r>
          </a:p>
        </p:txBody>
      </p:sp>
      <p:sp>
        <p:nvSpPr>
          <p:cNvPr id="142349" name="Text Box 11"/>
          <p:cNvSpPr txBox="1">
            <a:spLocks noChangeArrowheads="1"/>
          </p:cNvSpPr>
          <p:nvPr/>
        </p:nvSpPr>
        <p:spPr bwMode="auto">
          <a:xfrm>
            <a:off x="1752600" y="1981200"/>
            <a:ext cx="3048000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</a:rPr>
              <a:t>P1 </a:t>
            </a:r>
            <a:r>
              <a:rPr lang="en-US" altLang="en-US" sz="2000" b="1" dirty="0">
                <a:latin typeface="Times New Roman" panose="02020603050405020304" pitchFamily="18" charset="0"/>
              </a:rPr>
              <a:t>B1 … P119 </a:t>
            </a:r>
            <a:r>
              <a:rPr lang="en-US" altLang="en-US" sz="2000" b="1" dirty="0" smtClean="0">
                <a:latin typeface="Times New Roman" panose="02020603050405020304" pitchFamily="18" charset="0"/>
              </a:rPr>
              <a:t>B119 </a:t>
            </a:r>
            <a:r>
              <a:rPr lang="en-US" altLang="en-US" sz="2000" b="1" dirty="0">
                <a:latin typeface="Times New Roman" panose="02020603050405020304" pitchFamily="18" charset="0"/>
              </a:rPr>
              <a:t>P120</a:t>
            </a:r>
          </a:p>
        </p:txBody>
      </p:sp>
      <p:sp>
        <p:nvSpPr>
          <p:cNvPr id="142350" name="Text Box 12"/>
          <p:cNvSpPr txBox="1">
            <a:spLocks noChangeArrowheads="1"/>
          </p:cNvSpPr>
          <p:nvPr/>
        </p:nvSpPr>
        <p:spPr bwMode="auto">
          <a:xfrm>
            <a:off x="5029200" y="1981200"/>
            <a:ext cx="2286000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P121 … </a:t>
            </a:r>
            <a:r>
              <a:rPr lang="en-US" altLang="en-US" sz="2000" b="1" dirty="0" smtClean="0">
                <a:latin typeface="Times New Roman" panose="02020603050405020304" pitchFamily="18" charset="0"/>
              </a:rPr>
              <a:t>B239 </a:t>
            </a:r>
            <a:r>
              <a:rPr lang="en-US" altLang="en-US" sz="2000" b="1" dirty="0">
                <a:latin typeface="Times New Roman" panose="02020603050405020304" pitchFamily="18" charset="0"/>
              </a:rPr>
              <a:t>P240</a:t>
            </a:r>
          </a:p>
        </p:txBody>
      </p:sp>
      <p:sp>
        <p:nvSpPr>
          <p:cNvPr id="142351" name="Text Box 13"/>
          <p:cNvSpPr txBox="1">
            <a:spLocks noChangeArrowheads="1"/>
          </p:cNvSpPr>
          <p:nvPr/>
        </p:nvSpPr>
        <p:spPr bwMode="auto">
          <a:xfrm>
            <a:off x="8458200" y="1981200"/>
            <a:ext cx="2209800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P721…B833 P834</a:t>
            </a:r>
          </a:p>
        </p:txBody>
      </p:sp>
      <p:sp>
        <p:nvSpPr>
          <p:cNvPr id="142352" name="Text Box 14"/>
          <p:cNvSpPr txBox="1">
            <a:spLocks noChangeArrowheads="1"/>
          </p:cNvSpPr>
          <p:nvPr/>
        </p:nvSpPr>
        <p:spPr bwMode="auto">
          <a:xfrm>
            <a:off x="7467600" y="1752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54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42353" name="Text Box 15"/>
          <p:cNvSpPr txBox="1">
            <a:spLocks noChangeArrowheads="1"/>
          </p:cNvSpPr>
          <p:nvPr/>
        </p:nvSpPr>
        <p:spPr bwMode="auto">
          <a:xfrm>
            <a:off x="6553200" y="3048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54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42354" name="Text Box 16"/>
          <p:cNvSpPr txBox="1">
            <a:spLocks noChangeArrowheads="1"/>
          </p:cNvSpPr>
          <p:nvPr/>
        </p:nvSpPr>
        <p:spPr bwMode="auto">
          <a:xfrm>
            <a:off x="1524000" y="3581400"/>
            <a:ext cx="2438400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P1 K1 …K119 P120</a:t>
            </a:r>
          </a:p>
        </p:txBody>
      </p:sp>
      <p:sp>
        <p:nvSpPr>
          <p:cNvPr id="142355" name="Text Box 17"/>
          <p:cNvSpPr txBox="1">
            <a:spLocks noChangeArrowheads="1"/>
          </p:cNvSpPr>
          <p:nvPr/>
        </p:nvSpPr>
        <p:spPr bwMode="auto">
          <a:xfrm>
            <a:off x="4114800" y="3581400"/>
            <a:ext cx="2438400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P121 …K239 P240</a:t>
            </a:r>
          </a:p>
        </p:txBody>
      </p:sp>
      <p:sp>
        <p:nvSpPr>
          <p:cNvPr id="142356" name="Text Box 18"/>
          <p:cNvSpPr txBox="1">
            <a:spLocks noChangeArrowheads="1"/>
          </p:cNvSpPr>
          <p:nvPr/>
        </p:nvSpPr>
        <p:spPr bwMode="auto">
          <a:xfrm>
            <a:off x="7467600" y="3505200"/>
            <a:ext cx="3200400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P99880 …K99999 P100000</a:t>
            </a:r>
          </a:p>
        </p:txBody>
      </p:sp>
      <p:sp>
        <p:nvSpPr>
          <p:cNvPr id="142357" name="Line 19"/>
          <p:cNvSpPr>
            <a:spLocks noChangeShapeType="1"/>
          </p:cNvSpPr>
          <p:nvPr/>
        </p:nvSpPr>
        <p:spPr bwMode="auto">
          <a:xfrm flipH="1">
            <a:off x="3810000" y="838200"/>
            <a:ext cx="762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8" name="Line 20"/>
          <p:cNvSpPr>
            <a:spLocks noChangeShapeType="1"/>
          </p:cNvSpPr>
          <p:nvPr/>
        </p:nvSpPr>
        <p:spPr bwMode="auto">
          <a:xfrm>
            <a:off x="5410200" y="762000"/>
            <a:ext cx="228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9" name="Line 21"/>
          <p:cNvSpPr>
            <a:spLocks noChangeShapeType="1"/>
          </p:cNvSpPr>
          <p:nvPr/>
        </p:nvSpPr>
        <p:spPr bwMode="auto">
          <a:xfrm>
            <a:off x="7162800" y="914400"/>
            <a:ext cx="1524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0" name="Line 22"/>
          <p:cNvSpPr>
            <a:spLocks noChangeShapeType="1"/>
          </p:cNvSpPr>
          <p:nvPr/>
        </p:nvSpPr>
        <p:spPr bwMode="auto">
          <a:xfrm>
            <a:off x="1905000" y="2362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1" name="Line 23"/>
          <p:cNvSpPr>
            <a:spLocks noChangeShapeType="1"/>
          </p:cNvSpPr>
          <p:nvPr/>
        </p:nvSpPr>
        <p:spPr bwMode="auto">
          <a:xfrm>
            <a:off x="4343400" y="2286000"/>
            <a:ext cx="1295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2" name="Line 24"/>
          <p:cNvSpPr>
            <a:spLocks noChangeShapeType="1"/>
          </p:cNvSpPr>
          <p:nvPr/>
        </p:nvSpPr>
        <p:spPr bwMode="auto">
          <a:xfrm>
            <a:off x="5486400" y="2438400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3" name="Line 25"/>
          <p:cNvSpPr>
            <a:spLocks noChangeShapeType="1"/>
          </p:cNvSpPr>
          <p:nvPr/>
        </p:nvSpPr>
        <p:spPr bwMode="auto">
          <a:xfrm flipH="1">
            <a:off x="6934200" y="236220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4" name="Line 26"/>
          <p:cNvSpPr>
            <a:spLocks noChangeShapeType="1"/>
          </p:cNvSpPr>
          <p:nvPr/>
        </p:nvSpPr>
        <p:spPr bwMode="auto">
          <a:xfrm flipH="1">
            <a:off x="7239000" y="2286000"/>
            <a:ext cx="1447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5" name="Line 27"/>
          <p:cNvSpPr>
            <a:spLocks noChangeShapeType="1"/>
          </p:cNvSpPr>
          <p:nvPr/>
        </p:nvSpPr>
        <p:spPr bwMode="auto">
          <a:xfrm flipH="1">
            <a:off x="8991600" y="2362200"/>
            <a:ext cx="1371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6" name="Line 28"/>
          <p:cNvSpPr>
            <a:spLocks noChangeShapeType="1"/>
          </p:cNvSpPr>
          <p:nvPr/>
        </p:nvSpPr>
        <p:spPr bwMode="auto">
          <a:xfrm>
            <a:off x="6400800" y="762000"/>
            <a:ext cx="1371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7" name="AutoShape 29"/>
          <p:cNvSpPr>
            <a:spLocks noChangeArrowheads="1"/>
          </p:cNvSpPr>
          <p:nvPr/>
        </p:nvSpPr>
        <p:spPr bwMode="auto">
          <a:xfrm>
            <a:off x="4267200" y="5029200"/>
            <a:ext cx="4114800" cy="1600200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2368" name="Text Box 30"/>
          <p:cNvSpPr txBox="1">
            <a:spLocks noChangeArrowheads="1"/>
          </p:cNvSpPr>
          <p:nvPr/>
        </p:nvSpPr>
        <p:spPr bwMode="auto">
          <a:xfrm>
            <a:off x="4343400" y="5791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Disk containing 100000 records</a:t>
            </a:r>
          </a:p>
        </p:txBody>
      </p:sp>
      <p:sp>
        <p:nvSpPr>
          <p:cNvPr id="142369" name="Line 31"/>
          <p:cNvSpPr>
            <a:spLocks noChangeShapeType="1"/>
          </p:cNvSpPr>
          <p:nvPr/>
        </p:nvSpPr>
        <p:spPr bwMode="auto">
          <a:xfrm>
            <a:off x="1828800" y="3962400"/>
            <a:ext cx="26670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70" name="Line 32"/>
          <p:cNvSpPr>
            <a:spLocks noChangeShapeType="1"/>
          </p:cNvSpPr>
          <p:nvPr/>
        </p:nvSpPr>
        <p:spPr bwMode="auto">
          <a:xfrm>
            <a:off x="3505200" y="3886200"/>
            <a:ext cx="175260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71" name="Line 33"/>
          <p:cNvSpPr>
            <a:spLocks noChangeShapeType="1"/>
          </p:cNvSpPr>
          <p:nvPr/>
        </p:nvSpPr>
        <p:spPr bwMode="auto">
          <a:xfrm>
            <a:off x="4572000" y="3962400"/>
            <a:ext cx="914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72" name="Line 34"/>
          <p:cNvSpPr>
            <a:spLocks noChangeShapeType="1"/>
          </p:cNvSpPr>
          <p:nvPr/>
        </p:nvSpPr>
        <p:spPr bwMode="auto">
          <a:xfrm flipH="1">
            <a:off x="7315200" y="3886200"/>
            <a:ext cx="6096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73" name="Line 35"/>
          <p:cNvSpPr>
            <a:spLocks noChangeShapeType="1"/>
          </p:cNvSpPr>
          <p:nvPr/>
        </p:nvSpPr>
        <p:spPr bwMode="auto">
          <a:xfrm flipH="1">
            <a:off x="6019800" y="3962400"/>
            <a:ext cx="76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74" name="Line 36"/>
          <p:cNvSpPr>
            <a:spLocks noChangeShapeType="1"/>
          </p:cNvSpPr>
          <p:nvPr/>
        </p:nvSpPr>
        <p:spPr bwMode="auto">
          <a:xfrm flipH="1">
            <a:off x="6629400" y="3886200"/>
            <a:ext cx="34290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86200" y="3810000"/>
            <a:ext cx="2286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77000" y="3810000"/>
            <a:ext cx="2286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39000" y="3733800"/>
            <a:ext cx="2286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21449</TotalTime>
  <Words>356</Words>
  <Application>Microsoft Office PowerPoint</Application>
  <PresentationFormat>Widescreen</PresentationFormat>
  <Paragraphs>64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Week 3</vt:lpstr>
      <vt:lpstr>Student Objectives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224</cp:revision>
  <dcterms:created xsi:type="dcterms:W3CDTF">2018-03-21T22:41:40Z</dcterms:created>
  <dcterms:modified xsi:type="dcterms:W3CDTF">2018-07-09T17:14:15Z</dcterms:modified>
</cp:coreProperties>
</file>