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7" r:id="rId2"/>
    <p:sldId id="265" r:id="rId3"/>
    <p:sldId id="402" r:id="rId4"/>
    <p:sldId id="413" r:id="rId5"/>
    <p:sldId id="424" r:id="rId6"/>
    <p:sldId id="414" r:id="rId7"/>
    <p:sldId id="415" r:id="rId8"/>
    <p:sldId id="416" r:id="rId9"/>
    <p:sldId id="417" r:id="rId10"/>
    <p:sldId id="418" r:id="rId11"/>
    <p:sldId id="419" r:id="rId12"/>
    <p:sldId id="420" r:id="rId13"/>
    <p:sldId id="421" r:id="rId14"/>
    <p:sldId id="422" r:id="rId15"/>
    <p:sldId id="425" r:id="rId16"/>
    <p:sldId id="42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419" autoAdjust="0"/>
  </p:normalViewPr>
  <p:slideViewPr>
    <p:cSldViewPr snapToGrid="0">
      <p:cViewPr varScale="1">
        <p:scale>
          <a:sx n="91" d="100"/>
          <a:sy n="91" d="100"/>
        </p:scale>
        <p:origin x="1296" y="114"/>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7/6/2018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dirty="0" smtClean="0"/>
          </a:p>
        </p:txBody>
      </p:sp>
      <p:sp>
        <p:nvSpPr>
          <p:cNvPr id="8602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51E87D-9F97-406E-8DA9-26242560AA8E}" type="slidenum">
              <a:rPr lang="en-US" altLang="en-US" sz="1300" smtClean="0"/>
              <a:pPr/>
              <a:t>3</a:t>
            </a:fld>
            <a:endParaRPr lang="en-US" altLang="en-US" sz="1300" smtClean="0"/>
          </a:p>
        </p:txBody>
      </p:sp>
    </p:spTree>
    <p:extLst>
      <p:ext uri="{BB962C8B-B14F-4D97-AF65-F5344CB8AC3E}">
        <p14:creationId xmlns:p14="http://schemas.microsoft.com/office/powerpoint/2010/main" val="1414112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dirty="0" smtClean="0"/>
          </a:p>
        </p:txBody>
      </p:sp>
      <p:sp>
        <p:nvSpPr>
          <p:cNvPr id="12493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5B8868-C6C8-4D64-815C-D62C4FFD0F5E}" type="slidenum">
              <a:rPr lang="en-US" altLang="en-US" sz="1300" smtClean="0"/>
              <a:pPr/>
              <a:t>13</a:t>
            </a:fld>
            <a:endParaRPr lang="en-US" altLang="en-US" sz="1300" smtClean="0"/>
          </a:p>
        </p:txBody>
      </p:sp>
    </p:spTree>
    <p:extLst>
      <p:ext uri="{BB962C8B-B14F-4D97-AF65-F5344CB8AC3E}">
        <p14:creationId xmlns:p14="http://schemas.microsoft.com/office/powerpoint/2010/main" val="212905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2698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52CC4C-BD99-4B7B-B945-2FB0D47381FA}" type="slidenum">
              <a:rPr lang="en-US" altLang="en-US" sz="1300" smtClean="0"/>
              <a:pPr/>
              <a:t>14</a:t>
            </a:fld>
            <a:endParaRPr lang="en-US" altLang="en-US" sz="1300" smtClean="0"/>
          </a:p>
        </p:txBody>
      </p:sp>
    </p:spTree>
    <p:extLst>
      <p:ext uri="{BB962C8B-B14F-4D97-AF65-F5344CB8AC3E}">
        <p14:creationId xmlns:p14="http://schemas.microsoft.com/office/powerpoint/2010/main" val="215786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0854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EE2906-546B-4F34-9CFA-CB7A7F3D9D7C}" type="slidenum">
              <a:rPr lang="en-US" altLang="en-US" sz="1300" smtClean="0"/>
              <a:pPr/>
              <a:t>4</a:t>
            </a:fld>
            <a:endParaRPr lang="en-US" altLang="en-US" sz="1300" smtClean="0"/>
          </a:p>
        </p:txBody>
      </p:sp>
    </p:spTree>
    <p:extLst>
      <p:ext uri="{BB962C8B-B14F-4D97-AF65-F5344CB8AC3E}">
        <p14:creationId xmlns:p14="http://schemas.microsoft.com/office/powerpoint/2010/main" val="394279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1059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1BE62D-326A-4D42-B040-740448E69DA5}" type="slidenum">
              <a:rPr lang="en-US" altLang="en-US" sz="1300" smtClean="0"/>
              <a:pPr/>
              <a:t>6</a:t>
            </a:fld>
            <a:endParaRPr lang="en-US" altLang="en-US" sz="1300" smtClean="0"/>
          </a:p>
        </p:txBody>
      </p:sp>
    </p:spTree>
    <p:extLst>
      <p:ext uri="{BB962C8B-B14F-4D97-AF65-F5344CB8AC3E}">
        <p14:creationId xmlns:p14="http://schemas.microsoft.com/office/powerpoint/2010/main" val="1938396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1264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CBA352-068A-493A-91A8-F8AB4B9274D8}" type="slidenum">
              <a:rPr lang="en-US" altLang="en-US" sz="1300" smtClean="0"/>
              <a:pPr/>
              <a:t>7</a:t>
            </a:fld>
            <a:endParaRPr lang="en-US" altLang="en-US" sz="1300" smtClean="0"/>
          </a:p>
        </p:txBody>
      </p:sp>
    </p:spTree>
    <p:extLst>
      <p:ext uri="{BB962C8B-B14F-4D97-AF65-F5344CB8AC3E}">
        <p14:creationId xmlns:p14="http://schemas.microsoft.com/office/powerpoint/2010/main" val="216376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1469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147E70-C348-45AE-A873-949421A2BDE3}" type="slidenum">
              <a:rPr lang="en-US" altLang="en-US" sz="1300" smtClean="0"/>
              <a:pPr/>
              <a:t>8</a:t>
            </a:fld>
            <a:endParaRPr lang="en-US" altLang="en-US" sz="1300" smtClean="0"/>
          </a:p>
        </p:txBody>
      </p:sp>
    </p:spTree>
    <p:extLst>
      <p:ext uri="{BB962C8B-B14F-4D97-AF65-F5344CB8AC3E}">
        <p14:creationId xmlns:p14="http://schemas.microsoft.com/office/powerpoint/2010/main" val="277784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1674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A8A694-73B9-489F-842A-755DD58A480F}" type="slidenum">
              <a:rPr lang="en-US" altLang="en-US" sz="1300" smtClean="0"/>
              <a:pPr/>
              <a:t>9</a:t>
            </a:fld>
            <a:endParaRPr lang="en-US" altLang="en-US" sz="1300" smtClean="0"/>
          </a:p>
        </p:txBody>
      </p:sp>
    </p:spTree>
    <p:extLst>
      <p:ext uri="{BB962C8B-B14F-4D97-AF65-F5344CB8AC3E}">
        <p14:creationId xmlns:p14="http://schemas.microsoft.com/office/powerpoint/2010/main" val="153398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1878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93D76D-E810-4C95-8FDC-C13E26BCFD9E}" type="slidenum">
              <a:rPr lang="en-US" altLang="en-US" sz="1300" smtClean="0"/>
              <a:pPr/>
              <a:t>10</a:t>
            </a:fld>
            <a:endParaRPr lang="en-US" altLang="en-US" sz="1300" smtClean="0"/>
          </a:p>
        </p:txBody>
      </p:sp>
    </p:spTree>
    <p:extLst>
      <p:ext uri="{BB962C8B-B14F-4D97-AF65-F5344CB8AC3E}">
        <p14:creationId xmlns:p14="http://schemas.microsoft.com/office/powerpoint/2010/main" val="185685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2083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FDAC0B-85E4-4DD7-AC43-590B86675435}" type="slidenum">
              <a:rPr lang="en-US" altLang="en-US" sz="1300" smtClean="0"/>
              <a:pPr/>
              <a:t>11</a:t>
            </a:fld>
            <a:endParaRPr lang="en-US" altLang="en-US" sz="1300" smtClean="0"/>
          </a:p>
        </p:txBody>
      </p:sp>
    </p:spTree>
    <p:extLst>
      <p:ext uri="{BB962C8B-B14F-4D97-AF65-F5344CB8AC3E}">
        <p14:creationId xmlns:p14="http://schemas.microsoft.com/office/powerpoint/2010/main" val="3448921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smtClean="0"/>
          </a:p>
        </p:txBody>
      </p:sp>
      <p:sp>
        <p:nvSpPr>
          <p:cNvPr id="12288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AE4865-C608-46E6-AD87-C7118C427185}" type="slidenum">
              <a:rPr lang="en-US" altLang="en-US" sz="1300" smtClean="0"/>
              <a:pPr/>
              <a:t>12</a:t>
            </a:fld>
            <a:endParaRPr lang="en-US" altLang="en-US" sz="1300" smtClean="0"/>
          </a:p>
        </p:txBody>
      </p:sp>
    </p:spTree>
    <p:extLst>
      <p:ext uri="{BB962C8B-B14F-4D97-AF65-F5344CB8AC3E}">
        <p14:creationId xmlns:p14="http://schemas.microsoft.com/office/powerpoint/2010/main" val="3486056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3</a:t>
            </a:r>
            <a:endParaRPr lang="en-US" dirty="0"/>
          </a:p>
        </p:txBody>
      </p:sp>
      <p:sp>
        <p:nvSpPr>
          <p:cNvPr id="3" name="Subtitle 2"/>
          <p:cNvSpPr>
            <a:spLocks noGrp="1"/>
          </p:cNvSpPr>
          <p:nvPr>
            <p:ph type="subTitle" idx="1"/>
          </p:nvPr>
        </p:nvSpPr>
        <p:spPr/>
        <p:txBody>
          <a:bodyPr/>
          <a:lstStyle/>
          <a:p>
            <a:r>
              <a:rPr lang="en-US" dirty="0" smtClean="0"/>
              <a:t>USING MULTILEVEL INDICES FOR EVEN MORE SPEED!</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4294967295"/>
          </p:nvPr>
        </p:nvSpPr>
        <p:spPr/>
        <p:txBody>
          <a:bodyPr/>
          <a:lstStyle/>
          <a:p>
            <a:pPr>
              <a:defRPr/>
            </a:pPr>
            <a:fld id="{FD20967D-894F-48AD-A639-243739E614B6}" type="datetime1">
              <a:rPr lang="en-US"/>
              <a:pPr>
                <a:defRPr/>
              </a:pPr>
              <a:t>7/6/2018</a:t>
            </a:fld>
            <a:endParaRPr lang="en-US"/>
          </a:p>
        </p:txBody>
      </p:sp>
      <p:sp>
        <p:nvSpPr>
          <p:cNvPr id="48131" name="Footer Placeholder 4"/>
          <p:cNvSpPr>
            <a:spLocks noGrp="1"/>
          </p:cNvSpPr>
          <p:nvPr>
            <p:ph type="ftr" sz="quarter" idx="11"/>
          </p:nvPr>
        </p:nvSpPr>
        <p:spPr/>
        <p:txBody>
          <a:bodyPr/>
          <a:lstStyle/>
          <a:p>
            <a:pPr>
              <a:defRPr/>
            </a:pPr>
            <a:r>
              <a:rPr lang="en-US"/>
              <a:t>CS319</a:t>
            </a:r>
          </a:p>
        </p:txBody>
      </p:sp>
      <p:sp>
        <p:nvSpPr>
          <p:cNvPr id="1177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511A8019-D58F-4740-9287-7B5AA7BB26F2}" type="slidenum">
              <a:rPr lang="en-US" altLang="en-US" sz="2400">
                <a:latin typeface="Times New Roman" panose="02020603050405020304" pitchFamily="18" charset="0"/>
              </a:rPr>
              <a:pPr lvl="1">
                <a:spcBef>
                  <a:spcPct val="0"/>
                </a:spcBef>
                <a:buClrTx/>
                <a:buFontTx/>
                <a:buNone/>
              </a:pPr>
              <a:t>10</a:t>
            </a:fld>
            <a:endParaRPr lang="en-US" altLang="en-US" sz="2400">
              <a:latin typeface="Times New Roman" panose="02020603050405020304" pitchFamily="18" charset="0"/>
            </a:endParaRPr>
          </a:p>
        </p:txBody>
      </p:sp>
      <p:sp>
        <p:nvSpPr>
          <p:cNvPr id="117765" name="Rectangle 3"/>
          <p:cNvSpPr>
            <a:spLocks noGrp="1" noChangeArrowheads="1"/>
          </p:cNvSpPr>
          <p:nvPr>
            <p:ph type="body" idx="1"/>
          </p:nvPr>
        </p:nvSpPr>
        <p:spPr>
          <a:xfrm>
            <a:off x="1371599" y="430306"/>
            <a:ext cx="9874624" cy="6324600"/>
          </a:xfrm>
        </p:spPr>
        <p:txBody>
          <a:bodyPr/>
          <a:lstStyle/>
          <a:p>
            <a:pPr eaLnBrk="1" hangingPunct="1">
              <a:lnSpc>
                <a:spcPct val="80000"/>
              </a:lnSpc>
            </a:pPr>
            <a:r>
              <a:rPr lang="en-US" altLang="en-US" sz="2800" dirty="0"/>
              <a:t>Searching on a sorted file using a binary search </a:t>
            </a:r>
            <a:r>
              <a:rPr lang="en-US" altLang="en-US" sz="2800" dirty="0" smtClean="0"/>
              <a:t>(single level index) typically </a:t>
            </a:r>
            <a:r>
              <a:rPr lang="en-US" altLang="en-US" sz="2800" dirty="0"/>
              <a:t>requires approximately log</a:t>
            </a:r>
            <a:r>
              <a:rPr lang="en-US" altLang="en-US" sz="2800" baseline="-25000" dirty="0"/>
              <a:t>2</a:t>
            </a:r>
            <a:r>
              <a:rPr lang="en-US" altLang="en-US" sz="2800" dirty="0"/>
              <a:t>P page accesses for an index with p pages. A multilevel index overcomes this problem by reducing the search range by treating the index file as the data file and builds an index for the index file and then builds another index file for that index file by splitting the index. </a:t>
            </a:r>
          </a:p>
          <a:p>
            <a:pPr eaLnBrk="1" hangingPunct="1">
              <a:lnSpc>
                <a:spcPct val="80000"/>
              </a:lnSpc>
            </a:pPr>
            <a:r>
              <a:rPr lang="en-US" altLang="en-US" sz="2800" dirty="0"/>
              <a:t>DBMS uses a </a:t>
            </a:r>
            <a:r>
              <a:rPr lang="en-US" altLang="en-US" sz="2800" i="1" dirty="0">
                <a:solidFill>
                  <a:schemeClr val="tx2">
                    <a:lumMod val="40000"/>
                    <a:lumOff val="60000"/>
                  </a:schemeClr>
                </a:solidFill>
              </a:rPr>
              <a:t>tree data structure</a:t>
            </a:r>
            <a:r>
              <a:rPr lang="en-US" altLang="en-US" sz="2800" dirty="0">
                <a:solidFill>
                  <a:schemeClr val="tx2">
                    <a:lumMod val="40000"/>
                    <a:lumOff val="60000"/>
                  </a:schemeClr>
                </a:solidFill>
              </a:rPr>
              <a:t> </a:t>
            </a:r>
            <a:r>
              <a:rPr lang="en-US" altLang="en-US" sz="2800" dirty="0"/>
              <a:t>to hold data and indexes.   The tree consists of a </a:t>
            </a:r>
            <a:r>
              <a:rPr lang="en-US" altLang="en-US" sz="2800" i="1" dirty="0">
                <a:solidFill>
                  <a:schemeClr val="tx2">
                    <a:lumMod val="40000"/>
                    <a:lumOff val="60000"/>
                  </a:schemeClr>
                </a:solidFill>
              </a:rPr>
              <a:t>root node</a:t>
            </a:r>
            <a:r>
              <a:rPr lang="en-US" altLang="en-US" sz="2800" dirty="0">
                <a:solidFill>
                  <a:schemeClr val="tx2">
                    <a:lumMod val="40000"/>
                    <a:lumOff val="60000"/>
                  </a:schemeClr>
                </a:solidFill>
              </a:rPr>
              <a:t> </a:t>
            </a:r>
            <a:r>
              <a:rPr lang="en-US" altLang="en-US" sz="2800" dirty="0"/>
              <a:t>that can have child nodes. Each of these child nodes can have  their own child nodes. A node with no children is called a </a:t>
            </a:r>
            <a:r>
              <a:rPr lang="en-US" altLang="en-US" sz="2800" i="1" dirty="0"/>
              <a:t>leaf node</a:t>
            </a:r>
            <a:r>
              <a:rPr lang="en-US" altLang="en-US" sz="2800" dirty="0"/>
              <a:t> </a:t>
            </a:r>
          </a:p>
          <a:p>
            <a:pPr eaLnBrk="1" hangingPunct="1">
              <a:lnSpc>
                <a:spcPct val="80000"/>
              </a:lnSpc>
            </a:pPr>
            <a:r>
              <a:rPr lang="en-US" altLang="en-US" sz="2800" dirty="0"/>
              <a:t>The </a:t>
            </a:r>
            <a:r>
              <a:rPr lang="en-US" altLang="en-US" sz="2800" i="1" dirty="0">
                <a:solidFill>
                  <a:schemeClr val="tx2">
                    <a:lumMod val="40000"/>
                    <a:lumOff val="60000"/>
                  </a:schemeClr>
                </a:solidFill>
              </a:rPr>
              <a:t>depth of the tree</a:t>
            </a:r>
            <a:r>
              <a:rPr lang="en-US" altLang="en-US" sz="2800" dirty="0">
                <a:solidFill>
                  <a:schemeClr val="tx2">
                    <a:lumMod val="40000"/>
                    <a:lumOff val="60000"/>
                  </a:schemeClr>
                </a:solidFill>
              </a:rPr>
              <a:t> </a:t>
            </a:r>
            <a:r>
              <a:rPr lang="en-US" altLang="en-US" sz="2800" dirty="0"/>
              <a:t>is the maximum number of levels between the root node and a leaf node. If the depth is the same from the parent node to each leaf node then the tree is called a </a:t>
            </a:r>
            <a:r>
              <a:rPr lang="en-US" altLang="en-US" sz="2800" i="1" dirty="0">
                <a:solidFill>
                  <a:schemeClr val="tx2">
                    <a:lumMod val="40000"/>
                    <a:lumOff val="60000"/>
                  </a:schemeClr>
                </a:solidFill>
              </a:rPr>
              <a:t>balance tree or B- Tree</a:t>
            </a:r>
            <a:r>
              <a:rPr lang="en-US" altLang="en-US" sz="2800" dirty="0">
                <a:solidFill>
                  <a:schemeClr val="tx2">
                    <a:lumMod val="40000"/>
                    <a:lumOff val="60000"/>
                  </a:schemeClr>
                </a:solidFill>
              </a:rPr>
              <a:t>. </a:t>
            </a:r>
          </a:p>
        </p:txBody>
      </p:sp>
      <p:pic>
        <p:nvPicPr>
          <p:cNvPr id="6" name="Picture 2" descr="http://scientopia.org/img-archive/goodmath/img_1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530" y="-98331"/>
            <a:ext cx="24003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99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4294967295"/>
          </p:nvPr>
        </p:nvSpPr>
        <p:spPr/>
        <p:txBody>
          <a:bodyPr/>
          <a:lstStyle/>
          <a:p>
            <a:pPr>
              <a:defRPr/>
            </a:pPr>
            <a:fld id="{B3525D60-AB57-43D0-BC07-33776A373A55}" type="datetime1">
              <a:rPr lang="en-US"/>
              <a:pPr>
                <a:defRPr/>
              </a:pPr>
              <a:t>7/6/2018</a:t>
            </a:fld>
            <a:endParaRPr lang="en-US"/>
          </a:p>
        </p:txBody>
      </p:sp>
      <p:sp>
        <p:nvSpPr>
          <p:cNvPr id="49155" name="Footer Placeholder 4"/>
          <p:cNvSpPr>
            <a:spLocks noGrp="1"/>
          </p:cNvSpPr>
          <p:nvPr>
            <p:ph type="ftr" sz="quarter" idx="11"/>
          </p:nvPr>
        </p:nvSpPr>
        <p:spPr/>
        <p:txBody>
          <a:bodyPr/>
          <a:lstStyle/>
          <a:p>
            <a:pPr>
              <a:defRPr/>
            </a:pPr>
            <a:r>
              <a:rPr lang="en-US"/>
              <a:t>CS319</a:t>
            </a:r>
          </a:p>
        </p:txBody>
      </p:sp>
      <p:sp>
        <p:nvSpPr>
          <p:cNvPr id="1198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7EF0BF07-5E03-4477-9D1C-D83FC356A9EC}" type="slidenum">
              <a:rPr lang="en-US" altLang="en-US" sz="2400">
                <a:latin typeface="Times New Roman" panose="02020603050405020304" pitchFamily="18" charset="0"/>
              </a:rPr>
              <a:pPr lvl="1">
                <a:spcBef>
                  <a:spcPct val="0"/>
                </a:spcBef>
                <a:buClrTx/>
                <a:buFontTx/>
                <a:buNone/>
              </a:pPr>
              <a:t>11</a:t>
            </a:fld>
            <a:endParaRPr lang="en-US" altLang="en-US" sz="2400">
              <a:latin typeface="Times New Roman" panose="02020603050405020304" pitchFamily="18" charset="0"/>
            </a:endParaRPr>
          </a:p>
        </p:txBody>
      </p:sp>
      <p:sp>
        <p:nvSpPr>
          <p:cNvPr id="119813" name="Rectangle 3"/>
          <p:cNvSpPr>
            <a:spLocks noGrp="1" noChangeArrowheads="1"/>
          </p:cNvSpPr>
          <p:nvPr>
            <p:ph type="body" idx="1"/>
          </p:nvPr>
        </p:nvSpPr>
        <p:spPr>
          <a:xfrm>
            <a:off x="770266" y="549274"/>
            <a:ext cx="10959353" cy="5334000"/>
          </a:xfrm>
        </p:spPr>
        <p:txBody>
          <a:bodyPr/>
          <a:lstStyle/>
          <a:p>
            <a:pPr eaLnBrk="1" hangingPunct="1">
              <a:lnSpc>
                <a:spcPct val="80000"/>
              </a:lnSpc>
            </a:pPr>
            <a:r>
              <a:rPr lang="en-US" altLang="en-US" sz="2800" dirty="0"/>
              <a:t>The </a:t>
            </a:r>
            <a:r>
              <a:rPr lang="en-US" altLang="en-US" sz="2800" i="1" dirty="0">
                <a:solidFill>
                  <a:schemeClr val="tx2">
                    <a:lumMod val="40000"/>
                    <a:lumOff val="60000"/>
                  </a:schemeClr>
                </a:solidFill>
              </a:rPr>
              <a:t>degree (order)</a:t>
            </a:r>
            <a:r>
              <a:rPr lang="en-US" altLang="en-US" sz="2800" dirty="0">
                <a:solidFill>
                  <a:schemeClr val="tx2">
                    <a:lumMod val="40000"/>
                    <a:lumOff val="60000"/>
                  </a:schemeClr>
                </a:solidFill>
              </a:rPr>
              <a:t> </a:t>
            </a:r>
            <a:r>
              <a:rPr lang="en-US" altLang="en-US" sz="2800" dirty="0"/>
              <a:t>of the tree is the maximum number of children allowed per parent. Larger degrees create broader, shallower trees </a:t>
            </a:r>
          </a:p>
          <a:p>
            <a:pPr eaLnBrk="1" hangingPunct="1">
              <a:lnSpc>
                <a:spcPct val="80000"/>
              </a:lnSpc>
            </a:pPr>
            <a:r>
              <a:rPr lang="en-US" altLang="en-US" sz="2800" dirty="0"/>
              <a:t>A B+-Tree is a variation of a B-Tree. The only difference is that in a B-Tree, every value of the search field appears once at some level in the tree, along with a data pointer. In a B+-Tree, data pointers are stored only at the leaf nodes of the tree; hence, the structure of leaf nodes differs from the structure of internal nodes</a:t>
            </a:r>
          </a:p>
          <a:p>
            <a:pPr eaLnBrk="1" hangingPunct="1">
              <a:lnSpc>
                <a:spcPct val="80000"/>
              </a:lnSpc>
              <a:buFont typeface="Wingdings" panose="05000000000000000000" pitchFamily="2" charset="2"/>
              <a:buNone/>
            </a:pPr>
            <a:endParaRPr lang="en-US" altLang="en-US" sz="2800" dirty="0"/>
          </a:p>
          <a:p>
            <a:pPr eaLnBrk="1" hangingPunct="1">
              <a:lnSpc>
                <a:spcPct val="80000"/>
              </a:lnSpc>
              <a:buFont typeface="Wingdings" panose="05000000000000000000" pitchFamily="2" charset="2"/>
              <a:buNone/>
            </a:pPr>
            <a:r>
              <a:rPr lang="en-US" altLang="en-US" sz="2800" b="1" dirty="0">
                <a:solidFill>
                  <a:srgbClr val="FFCC00"/>
                </a:solidFill>
              </a:rPr>
              <a:t>Drawbacks:</a:t>
            </a:r>
            <a:r>
              <a:rPr lang="en-US" altLang="en-US" sz="2800" dirty="0"/>
              <a:t> Keeping the tree balanced (i.e. the same depth) is time consuming as records are inserted and deleted </a:t>
            </a:r>
          </a:p>
        </p:txBody>
      </p:sp>
      <p:pic>
        <p:nvPicPr>
          <p:cNvPr id="2" name="Picture 1"/>
          <p:cNvPicPr>
            <a:picLocks noChangeAspect="1"/>
          </p:cNvPicPr>
          <p:nvPr/>
        </p:nvPicPr>
        <p:blipFill>
          <a:blip r:embed="rId3"/>
          <a:stretch>
            <a:fillRect/>
          </a:stretch>
        </p:blipFill>
        <p:spPr>
          <a:xfrm>
            <a:off x="4908015" y="1698142"/>
            <a:ext cx="6695238" cy="5057143"/>
          </a:xfrm>
          <a:prstGeom prst="rect">
            <a:avLst/>
          </a:prstGeom>
        </p:spPr>
      </p:pic>
      <p:pic>
        <p:nvPicPr>
          <p:cNvPr id="1026" name="Picture 2" descr="C:\Users\lreid2\AppData\Local\Temp\SNAGHTML1025ff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317" y="2028496"/>
            <a:ext cx="813435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1180821" y="1598143"/>
            <a:ext cx="9209524" cy="2628571"/>
          </a:xfrm>
          <a:prstGeom prst="rect">
            <a:avLst/>
          </a:prstGeom>
        </p:spPr>
      </p:pic>
    </p:spTree>
    <p:extLst>
      <p:ext uri="{BB962C8B-B14F-4D97-AF65-F5344CB8AC3E}">
        <p14:creationId xmlns:p14="http://schemas.microsoft.com/office/powerpoint/2010/main" val="5558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3">
                                            <p:txEl>
                                              <p:pRg st="0" end="0"/>
                                            </p:txEl>
                                          </p:spTgt>
                                        </p:tgtEl>
                                        <p:attrNameLst>
                                          <p:attrName>style.visibility</p:attrName>
                                        </p:attrNameLst>
                                      </p:cBhvr>
                                      <p:to>
                                        <p:strVal val="visible"/>
                                      </p:to>
                                    </p:set>
                                    <p:animEffect transition="in" filter="fade">
                                      <p:cBhvr>
                                        <p:cTn id="7" dur="500"/>
                                        <p:tgtEl>
                                          <p:spTgt spid="1198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26"/>
                                        </p:tgtEl>
                                      </p:cBhvr>
                                    </p:animEffect>
                                    <p:set>
                                      <p:cBhvr>
                                        <p:cTn id="17" dur="1" fill="hold">
                                          <p:stCondLst>
                                            <p:cond delay="499"/>
                                          </p:stCondLst>
                                        </p:cTn>
                                        <p:tgtEl>
                                          <p:spTgt spid="10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9813">
                                            <p:txEl>
                                              <p:pRg st="1" end="1"/>
                                            </p:txEl>
                                          </p:spTgt>
                                        </p:tgtEl>
                                        <p:attrNameLst>
                                          <p:attrName>style.visibility</p:attrName>
                                        </p:attrNameLst>
                                      </p:cBhvr>
                                      <p:to>
                                        <p:strVal val="visible"/>
                                      </p:to>
                                    </p:set>
                                    <p:animEffect transition="in" filter="fade">
                                      <p:cBhvr>
                                        <p:cTn id="32" dur="500"/>
                                        <p:tgtEl>
                                          <p:spTgt spid="11981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9813">
                                            <p:txEl>
                                              <p:pRg st="3" end="3"/>
                                            </p:txEl>
                                          </p:spTgt>
                                        </p:tgtEl>
                                        <p:attrNameLst>
                                          <p:attrName>style.visibility</p:attrName>
                                        </p:attrNameLst>
                                      </p:cBhvr>
                                      <p:to>
                                        <p:strVal val="visible"/>
                                      </p:to>
                                    </p:set>
                                    <p:animEffect transition="in" filter="fade">
                                      <p:cBhvr>
                                        <p:cTn id="47" dur="500"/>
                                        <p:tgtEl>
                                          <p:spTgt spid="1198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4294967295"/>
          </p:nvPr>
        </p:nvSpPr>
        <p:spPr/>
        <p:txBody>
          <a:bodyPr/>
          <a:lstStyle/>
          <a:p>
            <a:pPr>
              <a:defRPr/>
            </a:pPr>
            <a:fld id="{4695174D-F7BF-4DE2-92AB-2F68AD986F59}" type="datetime1">
              <a:rPr lang="en-US"/>
              <a:pPr>
                <a:defRPr/>
              </a:pPr>
              <a:t>7/6/2018</a:t>
            </a:fld>
            <a:endParaRPr lang="en-US"/>
          </a:p>
        </p:txBody>
      </p:sp>
      <p:sp>
        <p:nvSpPr>
          <p:cNvPr id="50179" name="Footer Placeholder 4"/>
          <p:cNvSpPr>
            <a:spLocks noGrp="1"/>
          </p:cNvSpPr>
          <p:nvPr>
            <p:ph type="ftr" sz="quarter" idx="11"/>
          </p:nvPr>
        </p:nvSpPr>
        <p:spPr/>
        <p:txBody>
          <a:bodyPr/>
          <a:lstStyle/>
          <a:p>
            <a:pPr>
              <a:defRPr/>
            </a:pPr>
            <a:r>
              <a:rPr lang="en-US"/>
              <a:t>CS319</a:t>
            </a:r>
          </a:p>
        </p:txBody>
      </p:sp>
      <p:sp>
        <p:nvSpPr>
          <p:cNvPr id="1218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C0A9269-15BE-41A0-8172-BCBDD09A16D5}" type="slidenum">
              <a:rPr lang="en-US" altLang="en-US" sz="2400">
                <a:latin typeface="Times New Roman" panose="02020603050405020304" pitchFamily="18" charset="0"/>
              </a:rPr>
              <a:pPr lvl="1">
                <a:spcBef>
                  <a:spcPct val="0"/>
                </a:spcBef>
                <a:buClrTx/>
                <a:buFontTx/>
                <a:buNone/>
              </a:pPr>
              <a:t>12</a:t>
            </a:fld>
            <a:endParaRPr lang="en-US" altLang="en-US" sz="2400">
              <a:latin typeface="Times New Roman" panose="02020603050405020304" pitchFamily="18" charset="0"/>
            </a:endParaRPr>
          </a:p>
        </p:txBody>
      </p:sp>
      <p:sp>
        <p:nvSpPr>
          <p:cNvPr id="97282" name="Rectangle 2"/>
          <p:cNvSpPr>
            <a:spLocks noGrp="1" noChangeArrowheads="1"/>
          </p:cNvSpPr>
          <p:nvPr>
            <p:ph type="title"/>
          </p:nvPr>
        </p:nvSpPr>
        <p:spPr>
          <a:xfrm>
            <a:off x="1575161" y="211289"/>
            <a:ext cx="4648200" cy="609600"/>
          </a:xfrm>
        </p:spPr>
        <p:txBody>
          <a:bodyPr>
            <a:normAutofit/>
          </a:bodyPr>
          <a:lstStyle/>
          <a:p>
            <a:pPr eaLnBrk="1" hangingPunct="1">
              <a:defRPr/>
            </a:pPr>
            <a:r>
              <a:rPr lang="en-US" dirty="0" smtClean="0"/>
              <a:t>Rules for B+-Trees</a:t>
            </a:r>
          </a:p>
        </p:txBody>
      </p:sp>
      <p:sp>
        <p:nvSpPr>
          <p:cNvPr id="121862" name="Rectangle 3"/>
          <p:cNvSpPr>
            <a:spLocks noGrp="1" noChangeArrowheads="1"/>
          </p:cNvSpPr>
          <p:nvPr>
            <p:ph type="body" idx="1"/>
          </p:nvPr>
        </p:nvSpPr>
        <p:spPr>
          <a:xfrm>
            <a:off x="1575161" y="947013"/>
            <a:ext cx="10139082" cy="5638800"/>
          </a:xfrm>
        </p:spPr>
        <p:txBody>
          <a:bodyPr>
            <a:normAutofit/>
          </a:bodyPr>
          <a:lstStyle/>
          <a:p>
            <a:pPr eaLnBrk="1" hangingPunct="1">
              <a:lnSpc>
                <a:spcPct val="80000"/>
              </a:lnSpc>
            </a:pPr>
            <a:r>
              <a:rPr lang="en-US" altLang="en-US" sz="2800" dirty="0"/>
              <a:t>If the root is not a leaf node, it must have at least 2 children </a:t>
            </a:r>
          </a:p>
          <a:p>
            <a:pPr eaLnBrk="1" hangingPunct="1">
              <a:lnSpc>
                <a:spcPct val="80000"/>
              </a:lnSpc>
            </a:pPr>
            <a:r>
              <a:rPr lang="en-US" altLang="en-US" sz="2800" dirty="0"/>
              <a:t>For a tree of order n, each node (except root and leaf) must have between n/2 and n pointers and children. If n/2 is not an integer, round the result set up </a:t>
            </a:r>
          </a:p>
          <a:p>
            <a:pPr eaLnBrk="1" hangingPunct="1">
              <a:lnSpc>
                <a:spcPct val="80000"/>
              </a:lnSpc>
            </a:pPr>
            <a:r>
              <a:rPr lang="en-US" altLang="en-US" sz="2800" dirty="0"/>
              <a:t>For a tree of order n, the number of key values in a leaf node must be between (n-1)/2 and (n-1) pointers and children. If (n-1)/2 is not an integer, round up the result </a:t>
            </a:r>
          </a:p>
          <a:p>
            <a:pPr eaLnBrk="1" hangingPunct="1">
              <a:lnSpc>
                <a:spcPct val="80000"/>
              </a:lnSpc>
            </a:pPr>
            <a:r>
              <a:rPr lang="en-US" altLang="en-US" sz="2800" dirty="0" smtClean="0"/>
              <a:t>The </a:t>
            </a:r>
            <a:r>
              <a:rPr lang="en-US" altLang="en-US" sz="2800" dirty="0"/>
              <a:t>number of key values contained in a non-leaf node is 1 less than the number of pointers </a:t>
            </a:r>
          </a:p>
          <a:p>
            <a:pPr eaLnBrk="1" hangingPunct="1">
              <a:lnSpc>
                <a:spcPct val="80000"/>
              </a:lnSpc>
            </a:pPr>
            <a:r>
              <a:rPr lang="en-US" altLang="en-US" sz="2800" dirty="0"/>
              <a:t>The tree must always be balanced: i.e. every path from the root node to a leaf must have the same length </a:t>
            </a:r>
          </a:p>
          <a:p>
            <a:pPr eaLnBrk="1" hangingPunct="1">
              <a:lnSpc>
                <a:spcPct val="80000"/>
              </a:lnSpc>
            </a:pPr>
            <a:r>
              <a:rPr lang="en-US" altLang="en-US" sz="2800" dirty="0"/>
              <a:t>Leaf nodes are linked in order of key values </a:t>
            </a:r>
          </a:p>
        </p:txBody>
      </p:sp>
    </p:spTree>
    <p:extLst>
      <p:ext uri="{BB962C8B-B14F-4D97-AF65-F5344CB8AC3E}">
        <p14:creationId xmlns:p14="http://schemas.microsoft.com/office/powerpoint/2010/main" val="495238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4294967295"/>
          </p:nvPr>
        </p:nvSpPr>
        <p:spPr/>
        <p:txBody>
          <a:bodyPr/>
          <a:lstStyle/>
          <a:p>
            <a:pPr>
              <a:defRPr/>
            </a:pPr>
            <a:fld id="{0C80E0E3-C01B-4F05-BBB4-CB895FA8AB6E}" type="datetime1">
              <a:rPr lang="en-US"/>
              <a:pPr>
                <a:defRPr/>
              </a:pPr>
              <a:t>7/6/2018</a:t>
            </a:fld>
            <a:endParaRPr lang="en-US"/>
          </a:p>
        </p:txBody>
      </p:sp>
      <p:sp>
        <p:nvSpPr>
          <p:cNvPr id="51203" name="Footer Placeholder 4"/>
          <p:cNvSpPr>
            <a:spLocks noGrp="1"/>
          </p:cNvSpPr>
          <p:nvPr>
            <p:ph type="ftr" sz="quarter" idx="11"/>
          </p:nvPr>
        </p:nvSpPr>
        <p:spPr/>
        <p:txBody>
          <a:bodyPr/>
          <a:lstStyle/>
          <a:p>
            <a:pPr>
              <a:defRPr/>
            </a:pPr>
            <a:r>
              <a:rPr lang="en-US"/>
              <a:t>CS319</a:t>
            </a:r>
          </a:p>
        </p:txBody>
      </p:sp>
      <p:sp>
        <p:nvSpPr>
          <p:cNvPr id="1239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F9273107-B2EB-4FAD-8749-E18B19CECE52}" type="slidenum">
              <a:rPr lang="en-US" altLang="en-US" sz="2400">
                <a:latin typeface="Times New Roman" panose="02020603050405020304" pitchFamily="18" charset="0"/>
              </a:rPr>
              <a:pPr lvl="1">
                <a:spcBef>
                  <a:spcPct val="0"/>
                </a:spcBef>
                <a:buClrTx/>
                <a:buFontTx/>
                <a:buNone/>
              </a:pPr>
              <a:t>13</a:t>
            </a:fld>
            <a:endParaRPr lang="en-US" altLang="en-US" sz="2400">
              <a:latin typeface="Times New Roman" panose="02020603050405020304" pitchFamily="18" charset="0"/>
            </a:endParaRPr>
          </a:p>
        </p:txBody>
      </p:sp>
      <p:sp>
        <p:nvSpPr>
          <p:cNvPr id="98306" name="Rectangle 2"/>
          <p:cNvSpPr>
            <a:spLocks noGrp="1" noChangeArrowheads="1"/>
          </p:cNvSpPr>
          <p:nvPr>
            <p:ph type="title"/>
          </p:nvPr>
        </p:nvSpPr>
        <p:spPr>
          <a:xfrm>
            <a:off x="1636059" y="215153"/>
            <a:ext cx="6400800" cy="609600"/>
          </a:xfrm>
        </p:spPr>
        <p:txBody>
          <a:bodyPr>
            <a:normAutofit/>
          </a:bodyPr>
          <a:lstStyle/>
          <a:p>
            <a:pPr eaLnBrk="1" hangingPunct="1">
              <a:defRPr/>
            </a:pPr>
            <a:r>
              <a:rPr lang="en-US" dirty="0" smtClean="0"/>
              <a:t>Internal Nodes</a:t>
            </a:r>
          </a:p>
        </p:txBody>
      </p:sp>
      <p:sp>
        <p:nvSpPr>
          <p:cNvPr id="123910" name="Rectangle 3"/>
          <p:cNvSpPr>
            <a:spLocks noGrp="1" noChangeArrowheads="1"/>
          </p:cNvSpPr>
          <p:nvPr>
            <p:ph type="body" idx="1"/>
          </p:nvPr>
        </p:nvSpPr>
        <p:spPr>
          <a:xfrm>
            <a:off x="1636059" y="976535"/>
            <a:ext cx="9753600" cy="5562600"/>
          </a:xfrm>
        </p:spPr>
        <p:txBody>
          <a:bodyPr>
            <a:normAutofit/>
          </a:bodyPr>
          <a:lstStyle/>
          <a:p>
            <a:pPr eaLnBrk="1" hangingPunct="1">
              <a:lnSpc>
                <a:spcPct val="80000"/>
              </a:lnSpc>
            </a:pPr>
            <a:r>
              <a:rPr lang="en-US" altLang="en-US" sz="2800" dirty="0"/>
              <a:t>Order p</a:t>
            </a:r>
          </a:p>
          <a:p>
            <a:pPr eaLnBrk="1" hangingPunct="1">
              <a:lnSpc>
                <a:spcPct val="80000"/>
              </a:lnSpc>
            </a:pPr>
            <a:r>
              <a:rPr lang="en-US" altLang="en-US" sz="2800" dirty="0"/>
              <a:t>Each internal node is of the form &lt;P</a:t>
            </a:r>
            <a:r>
              <a:rPr lang="en-US" altLang="en-US" sz="1600" dirty="0"/>
              <a:t>1</a:t>
            </a:r>
            <a:r>
              <a:rPr lang="en-US" altLang="en-US" sz="2800" dirty="0"/>
              <a:t>, K</a:t>
            </a:r>
            <a:r>
              <a:rPr lang="en-US" altLang="en-US" sz="1600" dirty="0"/>
              <a:t>1</a:t>
            </a:r>
            <a:r>
              <a:rPr lang="en-US" altLang="en-US" sz="2800" dirty="0"/>
              <a:t>, P</a:t>
            </a:r>
            <a:r>
              <a:rPr lang="en-US" altLang="en-US" sz="1800" dirty="0"/>
              <a:t>2</a:t>
            </a:r>
            <a:r>
              <a:rPr lang="en-US" altLang="en-US" sz="2800" dirty="0"/>
              <a:t>, K</a:t>
            </a:r>
            <a:r>
              <a:rPr lang="en-US" altLang="en-US" sz="1800" dirty="0"/>
              <a:t>2</a:t>
            </a:r>
            <a:r>
              <a:rPr lang="en-US" altLang="en-US" sz="2800" dirty="0"/>
              <a:t>, ..., P</a:t>
            </a:r>
            <a:r>
              <a:rPr lang="en-US" altLang="en-US" sz="1600" dirty="0"/>
              <a:t>q-1</a:t>
            </a:r>
            <a:r>
              <a:rPr lang="en-US" altLang="en-US" sz="2800" dirty="0"/>
              <a:t>, K</a:t>
            </a:r>
            <a:r>
              <a:rPr lang="en-US" altLang="en-US" sz="1600" dirty="0"/>
              <a:t>q-1</a:t>
            </a:r>
            <a:r>
              <a:rPr lang="en-US" altLang="en-US" sz="2800" dirty="0"/>
              <a:t>, </a:t>
            </a:r>
            <a:r>
              <a:rPr lang="en-US" altLang="en-US" sz="2800" dirty="0" err="1"/>
              <a:t>P</a:t>
            </a:r>
            <a:r>
              <a:rPr lang="en-US" altLang="en-US" sz="1800" dirty="0" err="1"/>
              <a:t>q</a:t>
            </a:r>
            <a:r>
              <a:rPr lang="en-US" altLang="en-US" sz="2800" dirty="0"/>
              <a:t>&gt;, where q&lt;=p and each P</a:t>
            </a:r>
            <a:r>
              <a:rPr lang="en-US" altLang="en-US" sz="1800" dirty="0"/>
              <a:t>i</a:t>
            </a:r>
            <a:r>
              <a:rPr lang="en-US" altLang="en-US" sz="2800" dirty="0"/>
              <a:t> is a tree pointer. </a:t>
            </a:r>
          </a:p>
          <a:p>
            <a:pPr eaLnBrk="1" hangingPunct="1">
              <a:lnSpc>
                <a:spcPct val="80000"/>
              </a:lnSpc>
            </a:pPr>
            <a:r>
              <a:rPr lang="en-US" altLang="en-US" sz="2800" dirty="0"/>
              <a:t>Within each internal node K</a:t>
            </a:r>
            <a:r>
              <a:rPr lang="en-US" altLang="en-US" sz="1600" dirty="0"/>
              <a:t>1</a:t>
            </a:r>
            <a:r>
              <a:rPr lang="en-US" altLang="en-US" sz="2800" dirty="0"/>
              <a:t>&lt;K</a:t>
            </a:r>
            <a:r>
              <a:rPr lang="en-US" altLang="en-US" sz="1600" dirty="0"/>
              <a:t>2</a:t>
            </a:r>
            <a:r>
              <a:rPr lang="en-US" altLang="en-US" sz="2800" dirty="0"/>
              <a:t>&lt;...&lt;K</a:t>
            </a:r>
            <a:r>
              <a:rPr lang="en-US" altLang="en-US" sz="1800" dirty="0"/>
              <a:t>q-1</a:t>
            </a:r>
            <a:r>
              <a:rPr lang="en-US" altLang="en-US" sz="2800" dirty="0"/>
              <a:t> </a:t>
            </a:r>
          </a:p>
          <a:p>
            <a:pPr eaLnBrk="1" hangingPunct="1">
              <a:lnSpc>
                <a:spcPct val="80000"/>
              </a:lnSpc>
            </a:pPr>
            <a:r>
              <a:rPr lang="en-US" altLang="en-US" sz="2800" dirty="0"/>
              <a:t>For all search field values X in the subtree pointed at by P</a:t>
            </a:r>
            <a:r>
              <a:rPr lang="en-US" altLang="en-US" sz="1800" dirty="0"/>
              <a:t>i, </a:t>
            </a:r>
            <a:r>
              <a:rPr lang="en-US" altLang="en-US" sz="2800" dirty="0"/>
              <a:t>we have K</a:t>
            </a:r>
            <a:r>
              <a:rPr lang="en-US" altLang="en-US" sz="1600" dirty="0"/>
              <a:t>i-1</a:t>
            </a:r>
            <a:r>
              <a:rPr lang="en-US" altLang="en-US" sz="2800" dirty="0"/>
              <a:t> &lt; X &lt;= K</a:t>
            </a:r>
            <a:r>
              <a:rPr lang="en-US" altLang="en-US" sz="2000" dirty="0"/>
              <a:t>i</a:t>
            </a:r>
            <a:r>
              <a:rPr lang="en-US" altLang="en-US" sz="2800" dirty="0"/>
              <a:t> for 1 &lt;</a:t>
            </a:r>
            <a:r>
              <a:rPr lang="en-US" altLang="en-US" sz="2800" dirty="0" err="1"/>
              <a:t>i</a:t>
            </a:r>
            <a:r>
              <a:rPr lang="en-US" altLang="en-US" sz="2800" dirty="0"/>
              <a:t>&lt;q, X&lt;=K</a:t>
            </a:r>
            <a:r>
              <a:rPr lang="en-US" altLang="en-US" sz="1800" dirty="0"/>
              <a:t>i</a:t>
            </a:r>
            <a:r>
              <a:rPr lang="en-US" altLang="en-US" sz="2800" dirty="0"/>
              <a:t> for </a:t>
            </a:r>
            <a:r>
              <a:rPr lang="en-US" altLang="en-US" sz="2800" dirty="0" err="1"/>
              <a:t>i</a:t>
            </a:r>
            <a:r>
              <a:rPr lang="en-US" altLang="en-US" sz="2800" dirty="0"/>
              <a:t> =1, and K</a:t>
            </a:r>
            <a:r>
              <a:rPr lang="en-US" altLang="en-US" sz="1600" dirty="0"/>
              <a:t>i-1</a:t>
            </a:r>
            <a:r>
              <a:rPr lang="en-US" altLang="en-US" sz="2800" dirty="0"/>
              <a:t> &lt; X for </a:t>
            </a:r>
            <a:r>
              <a:rPr lang="en-US" altLang="en-US" sz="2800" dirty="0" err="1"/>
              <a:t>i</a:t>
            </a:r>
            <a:r>
              <a:rPr lang="en-US" altLang="en-US" sz="2800" dirty="0"/>
              <a:t>=q </a:t>
            </a:r>
          </a:p>
          <a:p>
            <a:pPr eaLnBrk="1" hangingPunct="1">
              <a:lnSpc>
                <a:spcPct val="80000"/>
              </a:lnSpc>
            </a:pPr>
            <a:r>
              <a:rPr lang="en-US" altLang="en-US" sz="2800" dirty="0"/>
              <a:t>Each internal node has at most p tree pointers </a:t>
            </a:r>
          </a:p>
          <a:p>
            <a:pPr eaLnBrk="1" hangingPunct="1">
              <a:lnSpc>
                <a:spcPct val="80000"/>
              </a:lnSpc>
            </a:pPr>
            <a:r>
              <a:rPr lang="en-US" altLang="en-US" sz="2800" dirty="0"/>
              <a:t>Each internal node, except the root has at least [(p/2)] tree pointers. The root node at least 2 tree pointer if it is internal node </a:t>
            </a:r>
          </a:p>
          <a:p>
            <a:pPr eaLnBrk="1" hangingPunct="1">
              <a:lnSpc>
                <a:spcPct val="80000"/>
              </a:lnSpc>
            </a:pPr>
            <a:r>
              <a:rPr lang="en-US" altLang="en-US" sz="2800" dirty="0"/>
              <a:t>An internal node with q pointers, q &lt;= p, has q-1 search field values. </a:t>
            </a:r>
          </a:p>
        </p:txBody>
      </p:sp>
      <p:pic>
        <p:nvPicPr>
          <p:cNvPr id="2" name="Picture 1"/>
          <p:cNvPicPr>
            <a:picLocks noChangeAspect="1"/>
          </p:cNvPicPr>
          <p:nvPr/>
        </p:nvPicPr>
        <p:blipFill>
          <a:blip r:embed="rId3"/>
          <a:stretch>
            <a:fillRect/>
          </a:stretch>
        </p:blipFill>
        <p:spPr>
          <a:xfrm>
            <a:off x="7656483" y="367610"/>
            <a:ext cx="3038095" cy="914286"/>
          </a:xfrm>
          <a:prstGeom prst="rect">
            <a:avLst/>
          </a:prstGeom>
        </p:spPr>
      </p:pic>
    </p:spTree>
    <p:extLst>
      <p:ext uri="{BB962C8B-B14F-4D97-AF65-F5344CB8AC3E}">
        <p14:creationId xmlns:p14="http://schemas.microsoft.com/office/powerpoint/2010/main" val="584483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4294967295"/>
          </p:nvPr>
        </p:nvSpPr>
        <p:spPr/>
        <p:txBody>
          <a:bodyPr/>
          <a:lstStyle/>
          <a:p>
            <a:pPr>
              <a:defRPr/>
            </a:pPr>
            <a:fld id="{EDAB13AC-8761-4FDF-8E9F-D6510447E235}" type="datetime1">
              <a:rPr lang="en-US"/>
              <a:pPr>
                <a:defRPr/>
              </a:pPr>
              <a:t>7/6/2018</a:t>
            </a:fld>
            <a:endParaRPr lang="en-US"/>
          </a:p>
        </p:txBody>
      </p:sp>
      <p:sp>
        <p:nvSpPr>
          <p:cNvPr id="52227" name="Footer Placeholder 4"/>
          <p:cNvSpPr>
            <a:spLocks noGrp="1"/>
          </p:cNvSpPr>
          <p:nvPr>
            <p:ph type="ftr" sz="quarter" idx="11"/>
          </p:nvPr>
        </p:nvSpPr>
        <p:spPr/>
        <p:txBody>
          <a:bodyPr/>
          <a:lstStyle/>
          <a:p>
            <a:pPr>
              <a:defRPr/>
            </a:pPr>
            <a:r>
              <a:rPr lang="en-US"/>
              <a:t>CS319</a:t>
            </a:r>
          </a:p>
        </p:txBody>
      </p:sp>
      <p:sp>
        <p:nvSpPr>
          <p:cNvPr id="1259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53809532-62ED-41E1-9682-2FAD4623189B}" type="slidenum">
              <a:rPr lang="en-US" altLang="en-US" sz="2400">
                <a:latin typeface="Times New Roman" panose="02020603050405020304" pitchFamily="18" charset="0"/>
              </a:rPr>
              <a:pPr lvl="1">
                <a:spcBef>
                  <a:spcPct val="0"/>
                </a:spcBef>
                <a:buClrTx/>
                <a:buFontTx/>
                <a:buNone/>
              </a:pPr>
              <a:t>14</a:t>
            </a:fld>
            <a:endParaRPr lang="en-US" altLang="en-US" sz="2400">
              <a:latin typeface="Times New Roman" panose="02020603050405020304" pitchFamily="18" charset="0"/>
            </a:endParaRPr>
          </a:p>
        </p:txBody>
      </p:sp>
      <p:sp>
        <p:nvSpPr>
          <p:cNvPr id="99330" name="Rectangle 2"/>
          <p:cNvSpPr>
            <a:spLocks noGrp="1" noChangeArrowheads="1"/>
          </p:cNvSpPr>
          <p:nvPr>
            <p:ph type="title"/>
          </p:nvPr>
        </p:nvSpPr>
        <p:spPr>
          <a:xfrm>
            <a:off x="1141411" y="-106696"/>
            <a:ext cx="9905998" cy="1478570"/>
          </a:xfrm>
        </p:spPr>
        <p:txBody>
          <a:bodyPr/>
          <a:lstStyle/>
          <a:p>
            <a:pPr eaLnBrk="1" hangingPunct="1">
              <a:defRPr/>
            </a:pPr>
            <a:r>
              <a:rPr lang="en-US" dirty="0" smtClean="0"/>
              <a:t>Leaf nodes</a:t>
            </a:r>
          </a:p>
        </p:txBody>
      </p:sp>
      <p:sp>
        <p:nvSpPr>
          <p:cNvPr id="125958" name="Rectangle 3"/>
          <p:cNvSpPr>
            <a:spLocks noGrp="1" noChangeArrowheads="1"/>
          </p:cNvSpPr>
          <p:nvPr>
            <p:ph type="body" idx="1"/>
          </p:nvPr>
        </p:nvSpPr>
        <p:spPr>
          <a:xfrm>
            <a:off x="994266" y="2181881"/>
            <a:ext cx="10391659" cy="4433701"/>
          </a:xfrm>
        </p:spPr>
        <p:txBody>
          <a:bodyPr>
            <a:normAutofit/>
          </a:bodyPr>
          <a:lstStyle/>
          <a:p>
            <a:pPr eaLnBrk="1" hangingPunct="1">
              <a:lnSpc>
                <a:spcPct val="80000"/>
              </a:lnSpc>
            </a:pPr>
            <a:r>
              <a:rPr lang="en-US" altLang="en-US" sz="2800" dirty="0" smtClean="0"/>
              <a:t>Each leaf node is of the form: &lt;&lt;K</a:t>
            </a:r>
            <a:r>
              <a:rPr lang="en-US" altLang="en-US" sz="2800" dirty="0"/>
              <a:t>1</a:t>
            </a:r>
            <a:r>
              <a:rPr lang="en-US" altLang="en-US" sz="2800" dirty="0" smtClean="0"/>
              <a:t>, Pr</a:t>
            </a:r>
            <a:r>
              <a:rPr lang="en-US" altLang="en-US" sz="2800" dirty="0"/>
              <a:t>1</a:t>
            </a:r>
            <a:r>
              <a:rPr lang="en-US" altLang="en-US" sz="2800" dirty="0" smtClean="0"/>
              <a:t>&gt;, &lt;K</a:t>
            </a:r>
            <a:r>
              <a:rPr lang="en-US" altLang="en-US" sz="2800" dirty="0"/>
              <a:t>2</a:t>
            </a:r>
            <a:r>
              <a:rPr lang="en-US" altLang="en-US" sz="2800" dirty="0" smtClean="0"/>
              <a:t>,Pr</a:t>
            </a:r>
            <a:r>
              <a:rPr lang="en-US" altLang="en-US" sz="2800" dirty="0"/>
              <a:t>2</a:t>
            </a:r>
            <a:r>
              <a:rPr lang="en-US" altLang="en-US" sz="2800" dirty="0" smtClean="0"/>
              <a:t>&gt;,...,&lt;K</a:t>
            </a:r>
            <a:r>
              <a:rPr lang="en-US" altLang="en-US" sz="2800" dirty="0"/>
              <a:t>q-1</a:t>
            </a:r>
            <a:r>
              <a:rPr lang="en-US" altLang="en-US" sz="2800" dirty="0" smtClean="0"/>
              <a:t>,Pr</a:t>
            </a:r>
            <a:r>
              <a:rPr lang="en-US" altLang="en-US" sz="2800" dirty="0"/>
              <a:t>q-1</a:t>
            </a:r>
            <a:r>
              <a:rPr lang="en-US" altLang="en-US" sz="2800" dirty="0" smtClean="0"/>
              <a:t>&gt;, </a:t>
            </a:r>
            <a:r>
              <a:rPr lang="en-US" altLang="en-US" sz="2800" dirty="0" err="1" smtClean="0"/>
              <a:t>P</a:t>
            </a:r>
            <a:r>
              <a:rPr lang="en-US" altLang="en-US" sz="2800" dirty="0" err="1"/>
              <a:t>next</a:t>
            </a:r>
            <a:r>
              <a:rPr lang="en-US" altLang="en-US" sz="2800" dirty="0" smtClean="0"/>
              <a:t>&gt; </a:t>
            </a:r>
          </a:p>
          <a:p>
            <a:pPr eaLnBrk="1" hangingPunct="1">
              <a:lnSpc>
                <a:spcPct val="80000"/>
              </a:lnSpc>
            </a:pPr>
            <a:r>
              <a:rPr lang="en-US" altLang="en-US" sz="2800" dirty="0" err="1" smtClean="0"/>
              <a:t>P</a:t>
            </a:r>
            <a:r>
              <a:rPr lang="en-US" altLang="en-US" sz="2800" dirty="0" err="1"/>
              <a:t>next</a:t>
            </a:r>
            <a:r>
              <a:rPr lang="en-US" altLang="en-US" sz="2800" dirty="0" smtClean="0"/>
              <a:t> points to the next leaf node of the B+ tree</a:t>
            </a:r>
          </a:p>
          <a:p>
            <a:pPr eaLnBrk="1" hangingPunct="1">
              <a:lnSpc>
                <a:spcPct val="80000"/>
              </a:lnSpc>
            </a:pPr>
            <a:r>
              <a:rPr lang="en-US" altLang="en-US" sz="2800" dirty="0" smtClean="0"/>
              <a:t>Within each leaf node, K</a:t>
            </a:r>
            <a:r>
              <a:rPr lang="en-US" altLang="en-US" sz="2800" dirty="0"/>
              <a:t>1</a:t>
            </a:r>
            <a:r>
              <a:rPr lang="en-US" altLang="en-US" sz="2800" dirty="0" smtClean="0"/>
              <a:t>&lt;K</a:t>
            </a:r>
            <a:r>
              <a:rPr lang="en-US" altLang="en-US" sz="2800" dirty="0"/>
              <a:t>2</a:t>
            </a:r>
            <a:r>
              <a:rPr lang="en-US" altLang="en-US" sz="2800" dirty="0" smtClean="0"/>
              <a:t>&lt;....&lt;K</a:t>
            </a:r>
            <a:r>
              <a:rPr lang="en-US" altLang="en-US" sz="2800" dirty="0"/>
              <a:t>q-1</a:t>
            </a:r>
            <a:r>
              <a:rPr lang="en-US" altLang="en-US" sz="2800" dirty="0" smtClean="0"/>
              <a:t>, q&lt;=p </a:t>
            </a:r>
          </a:p>
          <a:p>
            <a:pPr eaLnBrk="1" hangingPunct="1">
              <a:lnSpc>
                <a:spcPct val="80000"/>
              </a:lnSpc>
            </a:pPr>
            <a:r>
              <a:rPr lang="en-US" altLang="en-US" sz="2800" dirty="0" smtClean="0"/>
              <a:t>Each </a:t>
            </a:r>
            <a:r>
              <a:rPr lang="en-US" altLang="en-US" sz="2800" dirty="0" err="1" smtClean="0"/>
              <a:t>Pr</a:t>
            </a:r>
            <a:r>
              <a:rPr lang="en-US" altLang="en-US" sz="2800" dirty="0" err="1"/>
              <a:t>i</a:t>
            </a:r>
            <a:r>
              <a:rPr lang="en-US" altLang="en-US" sz="2800" dirty="0" smtClean="0"/>
              <a:t> is a  data pointer (points to the disk) that points to the record whose search field value is K</a:t>
            </a:r>
            <a:r>
              <a:rPr lang="en-US" altLang="en-US" sz="2800" dirty="0"/>
              <a:t>i</a:t>
            </a:r>
            <a:r>
              <a:rPr lang="en-US" altLang="en-US" sz="2800" dirty="0" smtClean="0"/>
              <a:t> or to a file block containing the record </a:t>
            </a:r>
          </a:p>
          <a:p>
            <a:pPr eaLnBrk="1" hangingPunct="1">
              <a:lnSpc>
                <a:spcPct val="80000"/>
              </a:lnSpc>
            </a:pPr>
            <a:r>
              <a:rPr lang="en-US" altLang="en-US" sz="2800" dirty="0" smtClean="0"/>
              <a:t>Each leaf node has at least [(p/2)] values. </a:t>
            </a:r>
          </a:p>
          <a:p>
            <a:pPr eaLnBrk="1" hangingPunct="1">
              <a:lnSpc>
                <a:spcPct val="80000"/>
              </a:lnSpc>
            </a:pPr>
            <a:r>
              <a:rPr lang="en-US" altLang="en-US" sz="2800" dirty="0" smtClean="0"/>
              <a:t>All leaf nodes are at the same level. </a:t>
            </a:r>
          </a:p>
        </p:txBody>
      </p:sp>
      <p:pic>
        <p:nvPicPr>
          <p:cNvPr id="2" name="Picture 1"/>
          <p:cNvPicPr>
            <a:picLocks noChangeAspect="1"/>
          </p:cNvPicPr>
          <p:nvPr/>
        </p:nvPicPr>
        <p:blipFill>
          <a:blip r:embed="rId3"/>
          <a:stretch>
            <a:fillRect/>
          </a:stretch>
        </p:blipFill>
        <p:spPr>
          <a:xfrm>
            <a:off x="3913955" y="86289"/>
            <a:ext cx="7619115" cy="1902607"/>
          </a:xfrm>
          <a:prstGeom prst="rect">
            <a:avLst/>
          </a:prstGeom>
        </p:spPr>
      </p:pic>
    </p:spTree>
    <p:extLst>
      <p:ext uri="{BB962C8B-B14F-4D97-AF65-F5344CB8AC3E}">
        <p14:creationId xmlns:p14="http://schemas.microsoft.com/office/powerpoint/2010/main" val="2558357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69455"/>
            <a:ext cx="9905998" cy="901244"/>
          </a:xfrm>
        </p:spPr>
        <p:txBody>
          <a:bodyPr>
            <a:normAutofit fontScale="90000"/>
          </a:bodyPr>
          <a:lstStyle/>
          <a:p>
            <a:r>
              <a:rPr lang="en-US" dirty="0" smtClean="0"/>
              <a:t>Always figure out what your nodes look like First based on your order</a:t>
            </a:r>
            <a:endParaRPr lang="en-US" dirty="0"/>
          </a:p>
        </p:txBody>
      </p:sp>
      <p:sp>
        <p:nvSpPr>
          <p:cNvPr id="3" name="Content Placeholder 2"/>
          <p:cNvSpPr>
            <a:spLocks noGrp="1"/>
          </p:cNvSpPr>
          <p:nvPr>
            <p:ph idx="1"/>
          </p:nvPr>
        </p:nvSpPr>
        <p:spPr>
          <a:xfrm>
            <a:off x="1002857" y="2167776"/>
            <a:ext cx="2459854" cy="3541714"/>
          </a:xfrm>
        </p:spPr>
        <p:txBody>
          <a:bodyPr>
            <a:normAutofit/>
          </a:bodyPr>
          <a:lstStyle/>
          <a:p>
            <a:r>
              <a:rPr lang="en-US" dirty="0" smtClean="0"/>
              <a:t>Order 3</a:t>
            </a:r>
          </a:p>
          <a:p>
            <a:r>
              <a:rPr lang="en-US" dirty="0" smtClean="0"/>
              <a:t>Order 2</a:t>
            </a:r>
          </a:p>
          <a:p>
            <a:r>
              <a:rPr lang="en-US" dirty="0" smtClean="0"/>
              <a:t>Order 5</a:t>
            </a:r>
          </a:p>
          <a:p>
            <a:r>
              <a:rPr lang="en-US" dirty="0" smtClean="0"/>
              <a:t>Order 8</a:t>
            </a:r>
          </a:p>
          <a:p>
            <a:r>
              <a:rPr lang="en-US" dirty="0" smtClean="0"/>
              <a:t>We will MAINLY DO ORDER 3!</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88937428"/>
              </p:ext>
            </p:extLst>
          </p:nvPr>
        </p:nvGraphicFramePr>
        <p:xfrm>
          <a:off x="3618658" y="2249487"/>
          <a:ext cx="2996115" cy="370840"/>
        </p:xfrm>
        <a:graphic>
          <a:graphicData uri="http://schemas.openxmlformats.org/drawingml/2006/table">
            <a:tbl>
              <a:tblPr firstRow="1" bandRow="1">
                <a:tableStyleId>{5C22544A-7EE6-4342-B048-85BDC9FD1C3A}</a:tableStyleId>
              </a:tblPr>
              <a:tblGrid>
                <a:gridCol w="268470">
                  <a:extLst>
                    <a:ext uri="{9D8B030D-6E8A-4147-A177-3AD203B41FA5}">
                      <a16:colId xmlns:a16="http://schemas.microsoft.com/office/drawing/2014/main" val="2855117776"/>
                    </a:ext>
                  </a:extLst>
                </a:gridCol>
                <a:gridCol w="1034495">
                  <a:extLst>
                    <a:ext uri="{9D8B030D-6E8A-4147-A177-3AD203B41FA5}">
                      <a16:colId xmlns:a16="http://schemas.microsoft.com/office/drawing/2014/main" val="3907017211"/>
                    </a:ext>
                  </a:extLst>
                </a:gridCol>
                <a:gridCol w="242048">
                  <a:extLst>
                    <a:ext uri="{9D8B030D-6E8A-4147-A177-3AD203B41FA5}">
                      <a16:colId xmlns:a16="http://schemas.microsoft.com/office/drawing/2014/main" val="1813334133"/>
                    </a:ext>
                  </a:extLst>
                </a:gridCol>
                <a:gridCol w="1075764">
                  <a:extLst>
                    <a:ext uri="{9D8B030D-6E8A-4147-A177-3AD203B41FA5}">
                      <a16:colId xmlns:a16="http://schemas.microsoft.com/office/drawing/2014/main" val="4275879357"/>
                    </a:ext>
                  </a:extLst>
                </a:gridCol>
                <a:gridCol w="375338">
                  <a:extLst>
                    <a:ext uri="{9D8B030D-6E8A-4147-A177-3AD203B41FA5}">
                      <a16:colId xmlns:a16="http://schemas.microsoft.com/office/drawing/2014/main" val="796071139"/>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18306569"/>
                  </a:ext>
                </a:extLst>
              </a:tr>
            </a:tbl>
          </a:graphicData>
        </a:graphic>
      </p:graphicFrame>
      <p:grpSp>
        <p:nvGrpSpPr>
          <p:cNvPr id="13" name="Group 12"/>
          <p:cNvGrpSpPr/>
          <p:nvPr/>
        </p:nvGrpSpPr>
        <p:grpSpPr>
          <a:xfrm>
            <a:off x="3657600" y="2485334"/>
            <a:ext cx="2996115" cy="809195"/>
            <a:chOff x="3657600" y="2485334"/>
            <a:chExt cx="2996115" cy="809195"/>
          </a:xfrm>
        </p:grpSpPr>
        <p:cxnSp>
          <p:nvCxnSpPr>
            <p:cNvPr id="8" name="Straight Arrow Connector 7"/>
            <p:cNvCxnSpPr/>
            <p:nvPr/>
          </p:nvCxnSpPr>
          <p:spPr>
            <a:xfrm flipH="1">
              <a:off x="3657600" y="2501153"/>
              <a:ext cx="107576" cy="7933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74974" y="2560740"/>
              <a:ext cx="61212" cy="725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499772" y="2485334"/>
              <a:ext cx="153943" cy="767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4" name="Table 13"/>
          <p:cNvGraphicFramePr>
            <a:graphicFrameLocks noGrp="1"/>
          </p:cNvGraphicFramePr>
          <p:nvPr>
            <p:extLst>
              <p:ext uri="{D42A27DB-BD31-4B8C-83A1-F6EECF244321}">
                <p14:modId xmlns:p14="http://schemas.microsoft.com/office/powerpoint/2010/main" val="3959462324"/>
              </p:ext>
            </p:extLst>
          </p:nvPr>
        </p:nvGraphicFramePr>
        <p:xfrm>
          <a:off x="3765176" y="2633327"/>
          <a:ext cx="1545013" cy="370840"/>
        </p:xfrm>
        <a:graphic>
          <a:graphicData uri="http://schemas.openxmlformats.org/drawingml/2006/table">
            <a:tbl>
              <a:tblPr firstRow="1" bandRow="1">
                <a:tableStyleId>{5C22544A-7EE6-4342-B048-85BDC9FD1C3A}</a:tableStyleId>
              </a:tblPr>
              <a:tblGrid>
                <a:gridCol w="268470">
                  <a:extLst>
                    <a:ext uri="{9D8B030D-6E8A-4147-A177-3AD203B41FA5}">
                      <a16:colId xmlns:a16="http://schemas.microsoft.com/office/drawing/2014/main" val="2855117776"/>
                    </a:ext>
                  </a:extLst>
                </a:gridCol>
                <a:gridCol w="1034495">
                  <a:extLst>
                    <a:ext uri="{9D8B030D-6E8A-4147-A177-3AD203B41FA5}">
                      <a16:colId xmlns:a16="http://schemas.microsoft.com/office/drawing/2014/main" val="3907017211"/>
                    </a:ext>
                  </a:extLst>
                </a:gridCol>
                <a:gridCol w="242048">
                  <a:extLst>
                    <a:ext uri="{9D8B030D-6E8A-4147-A177-3AD203B41FA5}">
                      <a16:colId xmlns:a16="http://schemas.microsoft.com/office/drawing/2014/main" val="1813334133"/>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18306569"/>
                  </a:ext>
                </a:extLst>
              </a:tr>
            </a:tbl>
          </a:graphicData>
        </a:graphic>
      </p:graphicFrame>
      <p:grpSp>
        <p:nvGrpSpPr>
          <p:cNvPr id="15" name="Group 14"/>
          <p:cNvGrpSpPr/>
          <p:nvPr/>
        </p:nvGrpSpPr>
        <p:grpSpPr>
          <a:xfrm>
            <a:off x="3765176" y="2834566"/>
            <a:ext cx="1478586" cy="793376"/>
            <a:chOff x="3657600" y="2501153"/>
            <a:chExt cx="1478586" cy="793376"/>
          </a:xfrm>
        </p:grpSpPr>
        <p:cxnSp>
          <p:nvCxnSpPr>
            <p:cNvPr id="16" name="Straight Arrow Connector 15"/>
            <p:cNvCxnSpPr/>
            <p:nvPr/>
          </p:nvCxnSpPr>
          <p:spPr>
            <a:xfrm flipH="1">
              <a:off x="3657600" y="2501153"/>
              <a:ext cx="107576" cy="7933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074974" y="2560740"/>
              <a:ext cx="61212" cy="725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9" name="Table 18"/>
          <p:cNvGraphicFramePr>
            <a:graphicFrameLocks noGrp="1"/>
          </p:cNvGraphicFramePr>
          <p:nvPr>
            <p:extLst>
              <p:ext uri="{D42A27DB-BD31-4B8C-83A1-F6EECF244321}">
                <p14:modId xmlns:p14="http://schemas.microsoft.com/office/powerpoint/2010/main" val="169443052"/>
              </p:ext>
            </p:extLst>
          </p:nvPr>
        </p:nvGraphicFramePr>
        <p:xfrm>
          <a:off x="3658615" y="3337147"/>
          <a:ext cx="5137219" cy="370840"/>
        </p:xfrm>
        <a:graphic>
          <a:graphicData uri="http://schemas.openxmlformats.org/drawingml/2006/table">
            <a:tbl>
              <a:tblPr firstRow="1" bandRow="1">
                <a:tableStyleId>{5C22544A-7EE6-4342-B048-85BDC9FD1C3A}</a:tableStyleId>
              </a:tblPr>
              <a:tblGrid>
                <a:gridCol w="208769">
                  <a:extLst>
                    <a:ext uri="{9D8B030D-6E8A-4147-A177-3AD203B41FA5}">
                      <a16:colId xmlns:a16="http://schemas.microsoft.com/office/drawing/2014/main" val="2855117776"/>
                    </a:ext>
                  </a:extLst>
                </a:gridCol>
                <a:gridCol w="862094">
                  <a:extLst>
                    <a:ext uri="{9D8B030D-6E8A-4147-A177-3AD203B41FA5}">
                      <a16:colId xmlns:a16="http://schemas.microsoft.com/office/drawing/2014/main" val="3907017211"/>
                    </a:ext>
                  </a:extLst>
                </a:gridCol>
                <a:gridCol w="208280">
                  <a:extLst>
                    <a:ext uri="{9D8B030D-6E8A-4147-A177-3AD203B41FA5}">
                      <a16:colId xmlns:a16="http://schemas.microsoft.com/office/drawing/2014/main" val="1813334133"/>
                    </a:ext>
                  </a:extLst>
                </a:gridCol>
                <a:gridCol w="811887">
                  <a:extLst>
                    <a:ext uri="{9D8B030D-6E8A-4147-A177-3AD203B41FA5}">
                      <a16:colId xmlns:a16="http://schemas.microsoft.com/office/drawing/2014/main" val="4275879357"/>
                    </a:ext>
                  </a:extLst>
                </a:gridCol>
                <a:gridCol w="208280">
                  <a:extLst>
                    <a:ext uri="{9D8B030D-6E8A-4147-A177-3AD203B41FA5}">
                      <a16:colId xmlns:a16="http://schemas.microsoft.com/office/drawing/2014/main" val="796071139"/>
                    </a:ext>
                  </a:extLst>
                </a:gridCol>
                <a:gridCol w="1259825">
                  <a:extLst>
                    <a:ext uri="{9D8B030D-6E8A-4147-A177-3AD203B41FA5}">
                      <a16:colId xmlns:a16="http://schemas.microsoft.com/office/drawing/2014/main" val="782547465"/>
                    </a:ext>
                  </a:extLst>
                </a:gridCol>
                <a:gridCol w="208280">
                  <a:extLst>
                    <a:ext uri="{9D8B030D-6E8A-4147-A177-3AD203B41FA5}">
                      <a16:colId xmlns:a16="http://schemas.microsoft.com/office/drawing/2014/main" val="943336434"/>
                    </a:ext>
                  </a:extLst>
                </a:gridCol>
                <a:gridCol w="1072718">
                  <a:extLst>
                    <a:ext uri="{9D8B030D-6E8A-4147-A177-3AD203B41FA5}">
                      <a16:colId xmlns:a16="http://schemas.microsoft.com/office/drawing/2014/main" val="1596218461"/>
                    </a:ext>
                  </a:extLst>
                </a:gridCol>
                <a:gridCol w="297086">
                  <a:extLst>
                    <a:ext uri="{9D8B030D-6E8A-4147-A177-3AD203B41FA5}">
                      <a16:colId xmlns:a16="http://schemas.microsoft.com/office/drawing/2014/main" val="92494113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18306569"/>
                  </a:ext>
                </a:extLst>
              </a:tr>
            </a:tbl>
          </a:graphicData>
        </a:graphic>
      </p:graphicFrame>
      <p:grpSp>
        <p:nvGrpSpPr>
          <p:cNvPr id="28" name="Group 27"/>
          <p:cNvGrpSpPr/>
          <p:nvPr/>
        </p:nvGrpSpPr>
        <p:grpSpPr>
          <a:xfrm>
            <a:off x="3541514" y="3523873"/>
            <a:ext cx="5105796" cy="847953"/>
            <a:chOff x="4831581" y="4035304"/>
            <a:chExt cx="5105796" cy="847953"/>
          </a:xfrm>
        </p:grpSpPr>
        <p:grpSp>
          <p:nvGrpSpPr>
            <p:cNvPr id="20" name="Group 19"/>
            <p:cNvGrpSpPr/>
            <p:nvPr/>
          </p:nvGrpSpPr>
          <p:grpSpPr>
            <a:xfrm>
              <a:off x="4831581" y="4089881"/>
              <a:ext cx="5105796" cy="793376"/>
              <a:chOff x="3657600" y="2501153"/>
              <a:chExt cx="3000533" cy="793376"/>
            </a:xfrm>
          </p:grpSpPr>
          <p:cxnSp>
            <p:nvCxnSpPr>
              <p:cNvPr id="21" name="Straight Arrow Connector 20"/>
              <p:cNvCxnSpPr/>
              <p:nvPr/>
            </p:nvCxnSpPr>
            <p:spPr>
              <a:xfrm flipH="1">
                <a:off x="3657600" y="2501153"/>
                <a:ext cx="107576" cy="7933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074974" y="2560740"/>
                <a:ext cx="61212" cy="725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53715" y="2501153"/>
                <a:ext cx="4418" cy="7521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06679" y="4035304"/>
              <a:ext cx="2607834" cy="794659"/>
              <a:chOff x="6106679" y="4035304"/>
              <a:chExt cx="2607834" cy="794659"/>
            </a:xfrm>
          </p:grpSpPr>
          <p:cxnSp>
            <p:nvCxnSpPr>
              <p:cNvPr id="24" name="Straight Arrow Connector 23"/>
              <p:cNvCxnSpPr/>
              <p:nvPr/>
            </p:nvCxnSpPr>
            <p:spPr>
              <a:xfrm>
                <a:off x="6106679" y="4104866"/>
                <a:ext cx="61212" cy="725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653301" y="4035304"/>
                <a:ext cx="61212" cy="725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29" name="Table 28"/>
          <p:cNvGraphicFramePr>
            <a:graphicFrameLocks noGrp="1"/>
          </p:cNvGraphicFramePr>
          <p:nvPr>
            <p:extLst>
              <p:ext uri="{D42A27DB-BD31-4B8C-83A1-F6EECF244321}">
                <p14:modId xmlns:p14="http://schemas.microsoft.com/office/powerpoint/2010/main" val="780721969"/>
              </p:ext>
            </p:extLst>
          </p:nvPr>
        </p:nvGraphicFramePr>
        <p:xfrm>
          <a:off x="3658615" y="4540070"/>
          <a:ext cx="7179711"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55117776"/>
                    </a:ext>
                  </a:extLst>
                </a:gridCol>
                <a:gridCol w="637870">
                  <a:extLst>
                    <a:ext uri="{9D8B030D-6E8A-4147-A177-3AD203B41FA5}">
                      <a16:colId xmlns:a16="http://schemas.microsoft.com/office/drawing/2014/main" val="3907017211"/>
                    </a:ext>
                  </a:extLst>
                </a:gridCol>
                <a:gridCol w="208280">
                  <a:extLst>
                    <a:ext uri="{9D8B030D-6E8A-4147-A177-3AD203B41FA5}">
                      <a16:colId xmlns:a16="http://schemas.microsoft.com/office/drawing/2014/main" val="1813334133"/>
                    </a:ext>
                  </a:extLst>
                </a:gridCol>
                <a:gridCol w="625437">
                  <a:extLst>
                    <a:ext uri="{9D8B030D-6E8A-4147-A177-3AD203B41FA5}">
                      <a16:colId xmlns:a16="http://schemas.microsoft.com/office/drawing/2014/main" val="4275879357"/>
                    </a:ext>
                  </a:extLst>
                </a:gridCol>
                <a:gridCol w="242047">
                  <a:extLst>
                    <a:ext uri="{9D8B030D-6E8A-4147-A177-3AD203B41FA5}">
                      <a16:colId xmlns:a16="http://schemas.microsoft.com/office/drawing/2014/main" val="796071139"/>
                    </a:ext>
                  </a:extLst>
                </a:gridCol>
                <a:gridCol w="753036">
                  <a:extLst>
                    <a:ext uri="{9D8B030D-6E8A-4147-A177-3AD203B41FA5}">
                      <a16:colId xmlns:a16="http://schemas.microsoft.com/office/drawing/2014/main" val="782547465"/>
                    </a:ext>
                  </a:extLst>
                </a:gridCol>
                <a:gridCol w="268941">
                  <a:extLst>
                    <a:ext uri="{9D8B030D-6E8A-4147-A177-3AD203B41FA5}">
                      <a16:colId xmlns:a16="http://schemas.microsoft.com/office/drawing/2014/main" val="943336434"/>
                    </a:ext>
                  </a:extLst>
                </a:gridCol>
                <a:gridCol w="806823">
                  <a:extLst>
                    <a:ext uri="{9D8B030D-6E8A-4147-A177-3AD203B41FA5}">
                      <a16:colId xmlns:a16="http://schemas.microsoft.com/office/drawing/2014/main" val="1596218461"/>
                    </a:ext>
                  </a:extLst>
                </a:gridCol>
                <a:gridCol w="242047">
                  <a:extLst>
                    <a:ext uri="{9D8B030D-6E8A-4147-A177-3AD203B41FA5}">
                      <a16:colId xmlns:a16="http://schemas.microsoft.com/office/drawing/2014/main" val="4173442486"/>
                    </a:ext>
                  </a:extLst>
                </a:gridCol>
                <a:gridCol w="847165">
                  <a:extLst>
                    <a:ext uri="{9D8B030D-6E8A-4147-A177-3AD203B41FA5}">
                      <a16:colId xmlns:a16="http://schemas.microsoft.com/office/drawing/2014/main" val="3980385426"/>
                    </a:ext>
                  </a:extLst>
                </a:gridCol>
                <a:gridCol w="255494">
                  <a:extLst>
                    <a:ext uri="{9D8B030D-6E8A-4147-A177-3AD203B41FA5}">
                      <a16:colId xmlns:a16="http://schemas.microsoft.com/office/drawing/2014/main" val="1028917344"/>
                    </a:ext>
                  </a:extLst>
                </a:gridCol>
                <a:gridCol w="766483">
                  <a:extLst>
                    <a:ext uri="{9D8B030D-6E8A-4147-A177-3AD203B41FA5}">
                      <a16:colId xmlns:a16="http://schemas.microsoft.com/office/drawing/2014/main" val="3567835120"/>
                    </a:ext>
                  </a:extLst>
                </a:gridCol>
                <a:gridCol w="208280">
                  <a:extLst>
                    <a:ext uri="{9D8B030D-6E8A-4147-A177-3AD203B41FA5}">
                      <a16:colId xmlns:a16="http://schemas.microsoft.com/office/drawing/2014/main" val="3123682089"/>
                    </a:ext>
                  </a:extLst>
                </a:gridCol>
                <a:gridCol w="842480">
                  <a:extLst>
                    <a:ext uri="{9D8B030D-6E8A-4147-A177-3AD203B41FA5}">
                      <a16:colId xmlns:a16="http://schemas.microsoft.com/office/drawing/2014/main" val="924941137"/>
                    </a:ext>
                  </a:extLst>
                </a:gridCol>
                <a:gridCol w="267048">
                  <a:extLst>
                    <a:ext uri="{9D8B030D-6E8A-4147-A177-3AD203B41FA5}">
                      <a16:colId xmlns:a16="http://schemas.microsoft.com/office/drawing/2014/main" val="4215293505"/>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18306569"/>
                  </a:ext>
                </a:extLst>
              </a:tr>
            </a:tbl>
          </a:graphicData>
        </a:graphic>
      </p:graphicFrame>
      <p:grpSp>
        <p:nvGrpSpPr>
          <p:cNvPr id="41" name="Group 40"/>
          <p:cNvGrpSpPr/>
          <p:nvPr/>
        </p:nvGrpSpPr>
        <p:grpSpPr>
          <a:xfrm>
            <a:off x="3594459" y="4644982"/>
            <a:ext cx="7097391" cy="944716"/>
            <a:chOff x="3594459" y="4644982"/>
            <a:chExt cx="7097391" cy="944716"/>
          </a:xfrm>
        </p:grpSpPr>
        <p:cxnSp>
          <p:nvCxnSpPr>
            <p:cNvPr id="35" name="Straight Arrow Connector 34"/>
            <p:cNvCxnSpPr/>
            <p:nvPr/>
          </p:nvCxnSpPr>
          <p:spPr>
            <a:xfrm flipH="1">
              <a:off x="3594459" y="4751020"/>
              <a:ext cx="183055" cy="7933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490855" y="4810607"/>
              <a:ext cx="104160" cy="725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551246" y="4644982"/>
              <a:ext cx="7518" cy="7521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40636" y="4864601"/>
              <a:ext cx="61212" cy="725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515531" y="4740375"/>
              <a:ext cx="61212" cy="725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8628658" y="4682830"/>
              <a:ext cx="7518" cy="7521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9606920" y="4724462"/>
              <a:ext cx="7518" cy="7521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10684332" y="4736412"/>
              <a:ext cx="7518" cy="7521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28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par>
                                <p:cTn id="34" presetID="16" presetClass="entr" presetSubtype="21"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500"/>
                                        <p:tgtEl>
                                          <p:spTgt spid="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arn(inVertical)">
                                      <p:cBhvr>
                                        <p:cTn id="54" dur="500"/>
                                        <p:tgtEl>
                                          <p:spTgt spid="19"/>
                                        </p:tgtEl>
                                      </p:cBhvr>
                                    </p:animEffect>
                                  </p:childTnLst>
                                </p:cTn>
                              </p:par>
                              <p:par>
                                <p:cTn id="55" presetID="10"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9"/>
                                        </p:tgtEl>
                                      </p:cBhvr>
                                    </p:animEffect>
                                    <p:set>
                                      <p:cBhvr>
                                        <p:cTn id="62" dur="1" fill="hold">
                                          <p:stCondLst>
                                            <p:cond delay="499"/>
                                          </p:stCondLst>
                                        </p:cTn>
                                        <p:tgtEl>
                                          <p:spTgt spid="19"/>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8"/>
                                        </p:tgtEl>
                                      </p:cBhvr>
                                    </p:animEffect>
                                    <p:set>
                                      <p:cBhvr>
                                        <p:cTn id="65" dur="1" fill="hold">
                                          <p:stCondLst>
                                            <p:cond delay="499"/>
                                          </p:stCondLst>
                                        </p:cTn>
                                        <p:tgtEl>
                                          <p:spTgt spid="2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3" end="3"/>
                                            </p:txEl>
                                          </p:spTgt>
                                        </p:tgtEl>
                                        <p:attrNameLst>
                                          <p:attrName>style.visibility</p:attrName>
                                        </p:attrNameLst>
                                      </p:cBhvr>
                                      <p:to>
                                        <p:strVal val="visible"/>
                                      </p:to>
                                    </p:set>
                                    <p:animEffect transition="in" filter="fade">
                                      <p:cBhvr>
                                        <p:cTn id="70" dur="500"/>
                                        <p:tgtEl>
                                          <p:spTgt spid="3">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barn(inVertical)">
                                      <p:cBhvr>
                                        <p:cTn id="75" dur="500"/>
                                        <p:tgtEl>
                                          <p:spTgt spid="29"/>
                                        </p:tgtEl>
                                      </p:cBhvr>
                                    </p:animEffect>
                                  </p:childTnLst>
                                </p:cTn>
                              </p:par>
                              <p:par>
                                <p:cTn id="76" presetID="10"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29"/>
                                        </p:tgtEl>
                                      </p:cBhvr>
                                    </p:animEffect>
                                    <p:set>
                                      <p:cBhvr>
                                        <p:cTn id="83" dur="1" fill="hold">
                                          <p:stCondLst>
                                            <p:cond delay="499"/>
                                          </p:stCondLst>
                                        </p:cTn>
                                        <p:tgtEl>
                                          <p:spTgt spid="29"/>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41"/>
                                        </p:tgtEl>
                                      </p:cBhvr>
                                    </p:animEffect>
                                    <p:set>
                                      <p:cBhvr>
                                        <p:cTn id="86" dur="1" fill="hold">
                                          <p:stCondLst>
                                            <p:cond delay="499"/>
                                          </p:stCondLst>
                                        </p:cTn>
                                        <p:tgtEl>
                                          <p:spTgt spid="4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animEffect transition="in" filter="fade">
                                      <p:cBhvr>
                                        <p:cTn id="9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7284"/>
            <a:ext cx="11050590" cy="1197091"/>
          </a:xfrm>
        </p:spPr>
        <p:txBody>
          <a:bodyPr/>
          <a:lstStyle/>
          <a:p>
            <a:r>
              <a:rPr lang="en-US" dirty="0" smtClean="0"/>
              <a:t>Traversing (looking for something </a:t>
            </a:r>
            <a:r>
              <a:rPr lang="en-US" dirty="0" err="1" smtClean="0"/>
              <a:t>iN</a:t>
            </a:r>
            <a:r>
              <a:rPr lang="en-US" dirty="0" smtClean="0"/>
              <a:t>) a B+ Tree</a:t>
            </a:r>
            <a:endParaRPr lang="en-US" dirty="0"/>
          </a:p>
        </p:txBody>
      </p:sp>
      <p:sp>
        <p:nvSpPr>
          <p:cNvPr id="3" name="Content Placeholder 2"/>
          <p:cNvSpPr>
            <a:spLocks noGrp="1"/>
          </p:cNvSpPr>
          <p:nvPr>
            <p:ph idx="1"/>
          </p:nvPr>
        </p:nvSpPr>
        <p:spPr>
          <a:xfrm>
            <a:off x="1141410" y="489154"/>
            <a:ext cx="9905999" cy="2033615"/>
          </a:xfrm>
        </p:spPr>
        <p:txBody>
          <a:bodyPr>
            <a:normAutofit/>
          </a:bodyPr>
          <a:lstStyle/>
          <a:p>
            <a:r>
              <a:rPr lang="en-US" sz="1800" dirty="0" smtClean="0"/>
              <a:t>Let’s look for the item with a key of 65</a:t>
            </a:r>
          </a:p>
          <a:p>
            <a:r>
              <a:rPr lang="en-US" sz="1800" dirty="0" smtClean="0"/>
              <a:t>Now let’s look for an item with a key of 48</a:t>
            </a:r>
          </a:p>
          <a:p>
            <a:r>
              <a:rPr lang="en-US" sz="1800" dirty="0" smtClean="0"/>
              <a:t>Now let’s find all the items between 46 and 65</a:t>
            </a:r>
            <a:endParaRPr lang="en-US" sz="1800"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16</a:t>
            </a:fld>
            <a:endParaRPr lang="en-US" dirty="0"/>
          </a:p>
        </p:txBody>
      </p:sp>
      <p:pic>
        <p:nvPicPr>
          <p:cNvPr id="1026" name="Picture 2" descr="C:\Users\lreid2\AppData\Local\Temp\SNAGHTML14e67e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468" y="1805479"/>
            <a:ext cx="9275371" cy="533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72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2" y="2249487"/>
            <a:ext cx="9905999" cy="3103098"/>
          </a:xfrm>
        </p:spPr>
        <p:txBody>
          <a:bodyPr>
            <a:normAutofit fontScale="92500" lnSpcReduction="20000"/>
          </a:bodyPr>
          <a:lstStyle/>
          <a:p>
            <a:r>
              <a:rPr lang="en-US" dirty="0" smtClean="0"/>
              <a:t>Upon completion of this video, you should be able to:</a:t>
            </a:r>
          </a:p>
          <a:p>
            <a:pPr lvl="1"/>
            <a:r>
              <a:rPr lang="en-US" dirty="0" smtClean="0"/>
              <a:t>Differentiate between a single level index and a multi-level index.</a:t>
            </a:r>
          </a:p>
          <a:p>
            <a:pPr lvl="1"/>
            <a:r>
              <a:rPr lang="en-US" dirty="0" smtClean="0"/>
              <a:t>Recognize what data structure a multilevel index resembles</a:t>
            </a:r>
          </a:p>
          <a:p>
            <a:pPr lvl="1"/>
            <a:r>
              <a:rPr lang="en-US" dirty="0" smtClean="0"/>
              <a:t>Distinguish between a B – Tree and  B+ Tree</a:t>
            </a:r>
          </a:p>
          <a:p>
            <a:pPr lvl="1"/>
            <a:r>
              <a:rPr lang="en-US" dirty="0" smtClean="0"/>
              <a:t>Given an order for a tree, draw the node</a:t>
            </a:r>
          </a:p>
          <a:p>
            <a:pPr lvl="1"/>
            <a:r>
              <a:rPr lang="en-US" dirty="0" smtClean="0"/>
              <a:t>Given a node, determine the order of the tree</a:t>
            </a:r>
          </a:p>
          <a:p>
            <a:pPr lvl="1"/>
            <a:r>
              <a:rPr lang="en-US" dirty="0" smtClean="0"/>
              <a:t>Given a tree, figure out the depth of the tree (number of levels in the multileveled index)</a:t>
            </a:r>
          </a:p>
          <a:p>
            <a:pPr lvl="1"/>
            <a:r>
              <a:rPr lang="en-US" dirty="0" smtClean="0"/>
              <a:t>Given a B+ Tree and a key value, show how to traverse the tree to find that value. </a:t>
            </a:r>
            <a:endParaRPr lang="en-US" dirty="0"/>
          </a:p>
          <a:p>
            <a:pPr lvl="1"/>
            <a:endParaRPr lang="en-US" dirty="0" smtClean="0"/>
          </a:p>
          <a:p>
            <a:pPr lvl="1"/>
            <a:endParaRPr lang="en-US" dirty="0" smtClean="0"/>
          </a:p>
          <a:p>
            <a:pPr lvl="1"/>
            <a:endParaRPr lang="en-US" dirty="0" smtClean="0"/>
          </a:p>
          <a:p>
            <a:pPr marL="457200" lvl="1" indent="0">
              <a:buNone/>
            </a:pPr>
            <a:endParaRPr lang="en-US" dirty="0" smtClean="0"/>
          </a:p>
          <a:p>
            <a:pPr marL="457200" lvl="1" indent="0">
              <a:buNone/>
            </a:pPr>
            <a:endParaRPr lang="en-US" dirty="0" smtClean="0"/>
          </a:p>
        </p:txBody>
      </p:sp>
      <p:sp>
        <p:nvSpPr>
          <p:cNvPr id="6" name="Footer Placeholder 5"/>
          <p:cNvSpPr>
            <a:spLocks noGrp="1"/>
          </p:cNvSpPr>
          <p:nvPr>
            <p:ph type="ftr" sz="quarter" idx="11"/>
          </p:nvPr>
        </p:nvSpPr>
        <p:spPr/>
        <p:txBody>
          <a:bodyPr/>
          <a:lstStyle/>
          <a:p>
            <a:r>
              <a:rPr lang="en-US" dirty="0"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996" y="545366"/>
            <a:ext cx="10709211" cy="882601"/>
          </a:xfrm>
        </p:spPr>
        <p:txBody>
          <a:bodyPr>
            <a:normAutofit/>
          </a:bodyPr>
          <a:lstStyle/>
          <a:p>
            <a:pPr>
              <a:defRPr/>
            </a:pPr>
            <a:r>
              <a:rPr lang="en-US" dirty="0" smtClean="0"/>
              <a:t>OH NO…EVEN OUR INDEX FILE IS HUGE!</a:t>
            </a:r>
            <a:endParaRPr lang="en-US" dirty="0"/>
          </a:p>
        </p:txBody>
      </p:sp>
      <p:sp>
        <p:nvSpPr>
          <p:cNvPr id="3" name="Content Placeholder 2"/>
          <p:cNvSpPr>
            <a:spLocks noGrp="1"/>
          </p:cNvSpPr>
          <p:nvPr>
            <p:ph idx="1"/>
          </p:nvPr>
        </p:nvSpPr>
        <p:spPr>
          <a:xfrm>
            <a:off x="1041203" y="1427967"/>
            <a:ext cx="9905999" cy="3541714"/>
          </a:xfrm>
        </p:spPr>
        <p:txBody>
          <a:bodyPr>
            <a:normAutofit/>
          </a:bodyPr>
          <a:lstStyle/>
          <a:p>
            <a:r>
              <a:rPr lang="en-US" altLang="en-US" b="1" dirty="0" smtClean="0">
                <a:solidFill>
                  <a:schemeClr val="accent2">
                    <a:lumMod val="40000"/>
                    <a:lumOff val="60000"/>
                  </a:schemeClr>
                </a:solidFill>
              </a:rPr>
              <a:t>QUESTION: What could we do if the index file that points to our records is also too big to fit into memory? How could we speed up the search on the index file?</a:t>
            </a:r>
          </a:p>
          <a:p>
            <a:r>
              <a:rPr lang="en-US" altLang="en-US" dirty="0" smtClean="0"/>
              <a:t>ANSWER: what if we made another index ON our index file! </a:t>
            </a:r>
            <a:endParaRPr lang="en-US" altLang="en-US" dirty="0"/>
          </a:p>
          <a:p>
            <a:pPr lvl="1"/>
            <a:r>
              <a:rPr lang="en-US" altLang="en-US" dirty="0" smtClean="0"/>
              <a:t>Just one index file is a single level index</a:t>
            </a:r>
          </a:p>
          <a:p>
            <a:pPr lvl="1"/>
            <a:r>
              <a:rPr lang="en-US" altLang="en-US" dirty="0" smtClean="0"/>
              <a:t>If we have an index on our index (and so on), we have a multileveled index.</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849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7595CC8-B502-4677-BA02-0B6112A6FEEA}" type="slidenum">
              <a:rPr lang="en-US" altLang="en-US" sz="2400">
                <a:latin typeface="Times New Roman" panose="02020603050405020304" pitchFamily="18" charset="0"/>
              </a:rPr>
              <a:pPr lvl="1">
                <a:spcBef>
                  <a:spcPct val="0"/>
                </a:spcBef>
                <a:buClrTx/>
                <a:buFontTx/>
                <a:buNone/>
              </a:pPr>
              <a:t>3</a:t>
            </a:fld>
            <a:endParaRPr lang="en-US" altLang="en-US" sz="2400"/>
          </a:p>
        </p:txBody>
      </p:sp>
    </p:spTree>
    <p:extLst>
      <p:ext uri="{BB962C8B-B14F-4D97-AF65-F5344CB8AC3E}">
        <p14:creationId xmlns:p14="http://schemas.microsoft.com/office/powerpoint/2010/main" val="331700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Multi Level Index</a:t>
            </a:r>
            <a:endParaRPr lang="en-US" dirty="0"/>
          </a:p>
        </p:txBody>
      </p:sp>
      <p:sp>
        <p:nvSpPr>
          <p:cNvPr id="107523" name="Content Placeholder 2"/>
          <p:cNvSpPr>
            <a:spLocks noGrp="1"/>
          </p:cNvSpPr>
          <p:nvPr>
            <p:ph idx="1"/>
          </p:nvPr>
        </p:nvSpPr>
        <p:spPr/>
        <p:txBody>
          <a:bodyPr/>
          <a:lstStyle/>
          <a:p>
            <a:r>
              <a:rPr lang="en-US" altLang="en-US" smtClean="0"/>
              <a:t>The index itself is ordered, so maybe we could create an index on the index!</a:t>
            </a:r>
          </a:p>
          <a:p>
            <a:pPr lvl="1"/>
            <a:r>
              <a:rPr lang="en-US" altLang="en-US" smtClean="0"/>
              <a:t>Original file is called the first level index</a:t>
            </a:r>
          </a:p>
          <a:p>
            <a:pPr lvl="1"/>
            <a:r>
              <a:rPr lang="en-US" altLang="en-US" smtClean="0"/>
              <a:t>Index to index is called the second level index</a:t>
            </a:r>
          </a:p>
          <a:p>
            <a:r>
              <a:rPr lang="en-US" altLang="en-US" smtClean="0"/>
              <a:t>We could repeat, create a third, fourth, … until the top level index fits on ONE block</a:t>
            </a:r>
          </a:p>
          <a:p>
            <a:r>
              <a:rPr lang="en-US" altLang="en-US" smtClean="0"/>
              <a:t>Can do this for a any type of index (primary, clustering, secondary) as long as the first level index is more than 1 block</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1075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A0CCD79C-126A-455A-AC77-D9B8134207CE}" type="slidenum">
              <a:rPr lang="en-US" altLang="en-US" sz="2400">
                <a:latin typeface="Times New Roman" panose="02020603050405020304" pitchFamily="18" charset="0"/>
              </a:rPr>
              <a:pPr lvl="1">
                <a:spcBef>
                  <a:spcPct val="0"/>
                </a:spcBef>
                <a:buClrTx/>
                <a:buFontTx/>
                <a:buNone/>
              </a:pPr>
              <a:t>4</a:t>
            </a:fld>
            <a:endParaRPr lang="en-US" altLang="en-US" sz="2400"/>
          </a:p>
        </p:txBody>
      </p:sp>
    </p:spTree>
    <p:extLst>
      <p:ext uri="{BB962C8B-B14F-4D97-AF65-F5344CB8AC3E}">
        <p14:creationId xmlns:p14="http://schemas.microsoft.com/office/powerpoint/2010/main" val="3396921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87" y="623950"/>
            <a:ext cx="9905998" cy="771871"/>
          </a:xfrm>
        </p:spPr>
        <p:txBody>
          <a:bodyPr/>
          <a:lstStyle/>
          <a:p>
            <a:r>
              <a:rPr lang="en-US" dirty="0" smtClean="0"/>
              <a:t>Looks </a:t>
            </a:r>
            <a:r>
              <a:rPr lang="en-US" dirty="0" err="1" smtClean="0"/>
              <a:t>kinda</a:t>
            </a:r>
            <a:r>
              <a:rPr lang="en-US" dirty="0" smtClean="0"/>
              <a:t> like this:</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5</a:t>
            </a:fld>
            <a:endParaRPr lang="en-US" dirty="0"/>
          </a:p>
        </p:txBody>
      </p:sp>
      <p:grpSp>
        <p:nvGrpSpPr>
          <p:cNvPr id="37" name="Group 36"/>
          <p:cNvGrpSpPr/>
          <p:nvPr/>
        </p:nvGrpSpPr>
        <p:grpSpPr>
          <a:xfrm>
            <a:off x="1141411" y="1636665"/>
            <a:ext cx="10171134" cy="4665687"/>
            <a:chOff x="876277" y="1582712"/>
            <a:chExt cx="10171134" cy="4665687"/>
          </a:xfrm>
        </p:grpSpPr>
        <p:cxnSp>
          <p:nvCxnSpPr>
            <p:cNvPr id="11" name="Straight Arrow Connector 10"/>
            <p:cNvCxnSpPr/>
            <p:nvPr/>
          </p:nvCxnSpPr>
          <p:spPr>
            <a:xfrm flipH="1">
              <a:off x="1803748" y="49978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666078" y="49973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425580" y="4997383"/>
              <a:ext cx="111719" cy="5905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41295" y="4897677"/>
              <a:ext cx="839242" cy="690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309698" y="4997384"/>
              <a:ext cx="1080647"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449057" y="37817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160729" y="2544793"/>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876277" y="1582712"/>
              <a:ext cx="10171134" cy="4665687"/>
              <a:chOff x="876277" y="1582712"/>
              <a:chExt cx="10171134" cy="4665687"/>
            </a:xfrm>
          </p:grpSpPr>
          <p:grpSp>
            <p:nvGrpSpPr>
              <p:cNvPr id="35" name="Group 34"/>
              <p:cNvGrpSpPr/>
              <p:nvPr/>
            </p:nvGrpSpPr>
            <p:grpSpPr>
              <a:xfrm>
                <a:off x="876277" y="3200683"/>
                <a:ext cx="10171134" cy="3047716"/>
                <a:chOff x="876277" y="3200683"/>
                <a:chExt cx="10171134" cy="3047716"/>
              </a:xfrm>
            </p:grpSpPr>
            <p:sp>
              <p:nvSpPr>
                <p:cNvPr id="6" name="Rounded Rectangle 5"/>
                <p:cNvSpPr/>
                <p:nvPr/>
              </p:nvSpPr>
              <p:spPr>
                <a:xfrm>
                  <a:off x="876277" y="5588478"/>
                  <a:ext cx="10171134"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1 | Record 2 | Record 3 |                            …                                     | Record n-1 | Record n</a:t>
                  </a:r>
                  <a:endParaRPr lang="en-US" dirty="0"/>
                </a:p>
              </p:txBody>
            </p:sp>
            <p:sp>
              <p:nvSpPr>
                <p:cNvPr id="7" name="Rounded Rectangle 6"/>
                <p:cNvSpPr/>
                <p:nvPr/>
              </p:nvSpPr>
              <p:spPr>
                <a:xfrm>
                  <a:off x="1984830" y="4337963"/>
                  <a:ext cx="7954028"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 … | </a:t>
                  </a:r>
                  <a:r>
                    <a:rPr lang="en-US" dirty="0"/>
                    <a:t>Key for Record </a:t>
                  </a:r>
                  <a:r>
                    <a:rPr lang="en-US" dirty="0" smtClean="0"/>
                    <a:t>n </a:t>
                  </a:r>
                  <a:r>
                    <a:rPr lang="en-US" dirty="0"/>
                    <a:t>and Block Pointer </a:t>
                  </a:r>
                </a:p>
              </p:txBody>
            </p:sp>
            <p:sp>
              <p:nvSpPr>
                <p:cNvPr id="8" name="Rounded Rectangle 7"/>
                <p:cNvSpPr/>
                <p:nvPr/>
              </p:nvSpPr>
              <p:spPr>
                <a:xfrm>
                  <a:off x="3452463" y="3200683"/>
                  <a:ext cx="4388831"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 … | </a:t>
                  </a:r>
                  <a:r>
                    <a:rPr lang="en-US" dirty="0"/>
                    <a:t>Key for Record </a:t>
                  </a:r>
                  <a:r>
                    <a:rPr lang="en-US" dirty="0" smtClean="0"/>
                    <a:t>n </a:t>
                  </a:r>
                  <a:r>
                    <a:rPr lang="en-US" dirty="0"/>
                    <a:t>and Block Pointer </a:t>
                  </a:r>
                </a:p>
              </p:txBody>
            </p:sp>
          </p:grpSp>
          <p:sp>
            <p:nvSpPr>
              <p:cNvPr id="9" name="Rounded Rectangle 8"/>
              <p:cNvSpPr/>
              <p:nvPr/>
            </p:nvSpPr>
            <p:spPr>
              <a:xfrm>
                <a:off x="4261065" y="1582712"/>
                <a:ext cx="3051760" cy="1027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to location of key index in level 2 | …</a:t>
                </a:r>
                <a:endParaRPr lang="en-US" dirty="0"/>
              </a:p>
            </p:txBody>
          </p:sp>
          <p:cxnSp>
            <p:nvCxnSpPr>
              <p:cNvPr id="22" name="Straight Arrow Connector 21"/>
              <p:cNvCxnSpPr/>
              <p:nvPr/>
            </p:nvCxnSpPr>
            <p:spPr>
              <a:xfrm>
                <a:off x="6863620" y="3744129"/>
                <a:ext cx="980532" cy="5561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961845" y="2575675"/>
                <a:ext cx="771569" cy="6594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654572" y="3712456"/>
                <a:ext cx="94875" cy="67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sp>
        <p:nvSpPr>
          <p:cNvPr id="30" name="TextBox 29"/>
          <p:cNvSpPr txBox="1"/>
          <p:nvPr/>
        </p:nvSpPr>
        <p:spPr>
          <a:xfrm>
            <a:off x="0" y="5621664"/>
            <a:ext cx="1514107" cy="523220"/>
          </a:xfrm>
          <a:prstGeom prst="rect">
            <a:avLst/>
          </a:prstGeom>
          <a:noFill/>
        </p:spPr>
        <p:txBody>
          <a:bodyPr wrap="square" rtlCol="0">
            <a:spAutoFit/>
          </a:bodyPr>
          <a:lstStyle/>
          <a:p>
            <a:r>
              <a:rPr lang="en-US" sz="2800" b="1" dirty="0" smtClean="0"/>
              <a:t>Data</a:t>
            </a:r>
            <a:endParaRPr lang="en-US" sz="2800" b="1" dirty="0"/>
          </a:p>
        </p:txBody>
      </p:sp>
      <p:sp>
        <p:nvSpPr>
          <p:cNvPr id="32" name="TextBox 31"/>
          <p:cNvSpPr txBox="1"/>
          <p:nvPr/>
        </p:nvSpPr>
        <p:spPr>
          <a:xfrm>
            <a:off x="-53781" y="4406314"/>
            <a:ext cx="2390384" cy="523220"/>
          </a:xfrm>
          <a:prstGeom prst="rect">
            <a:avLst/>
          </a:prstGeom>
          <a:noFill/>
        </p:spPr>
        <p:txBody>
          <a:bodyPr wrap="square" rtlCol="0">
            <a:spAutoFit/>
          </a:bodyPr>
          <a:lstStyle/>
          <a:p>
            <a:r>
              <a:rPr lang="en-US" sz="2800" b="1" dirty="0" smtClean="0"/>
              <a:t>Index Level 1</a:t>
            </a:r>
            <a:endParaRPr lang="en-US" sz="2800" b="1" dirty="0"/>
          </a:p>
        </p:txBody>
      </p:sp>
      <p:sp>
        <p:nvSpPr>
          <p:cNvPr id="33" name="TextBox 32"/>
          <p:cNvSpPr txBox="1"/>
          <p:nvPr/>
        </p:nvSpPr>
        <p:spPr>
          <a:xfrm>
            <a:off x="1357211" y="3210824"/>
            <a:ext cx="2285618" cy="523220"/>
          </a:xfrm>
          <a:prstGeom prst="rect">
            <a:avLst/>
          </a:prstGeom>
          <a:noFill/>
        </p:spPr>
        <p:txBody>
          <a:bodyPr wrap="square" rtlCol="0">
            <a:spAutoFit/>
          </a:bodyPr>
          <a:lstStyle/>
          <a:p>
            <a:r>
              <a:rPr lang="en-US" sz="2800" b="1" dirty="0" smtClean="0"/>
              <a:t>Index Level 2</a:t>
            </a:r>
            <a:endParaRPr lang="en-US" sz="2800" b="1" dirty="0"/>
          </a:p>
        </p:txBody>
      </p:sp>
      <p:sp>
        <p:nvSpPr>
          <p:cNvPr id="34" name="TextBox 33"/>
          <p:cNvSpPr txBox="1"/>
          <p:nvPr/>
        </p:nvSpPr>
        <p:spPr>
          <a:xfrm>
            <a:off x="2203710" y="2004121"/>
            <a:ext cx="2390384" cy="523220"/>
          </a:xfrm>
          <a:prstGeom prst="rect">
            <a:avLst/>
          </a:prstGeom>
          <a:noFill/>
        </p:spPr>
        <p:txBody>
          <a:bodyPr wrap="square" rtlCol="0">
            <a:spAutoFit/>
          </a:bodyPr>
          <a:lstStyle/>
          <a:p>
            <a:r>
              <a:rPr lang="en-US" sz="2800" b="1" dirty="0" smtClean="0"/>
              <a:t>Index Level 3</a:t>
            </a:r>
            <a:endParaRPr lang="en-US" sz="2800" b="1" dirty="0"/>
          </a:p>
        </p:txBody>
      </p:sp>
    </p:spTree>
    <p:extLst>
      <p:ext uri="{BB962C8B-B14F-4D97-AF65-F5344CB8AC3E}">
        <p14:creationId xmlns:p14="http://schemas.microsoft.com/office/powerpoint/2010/main" val="1302695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Content Placeholder 2"/>
          <p:cNvSpPr>
            <a:spLocks noGrp="1"/>
          </p:cNvSpPr>
          <p:nvPr>
            <p:ph idx="1"/>
          </p:nvPr>
        </p:nvSpPr>
        <p:spPr>
          <a:xfrm>
            <a:off x="1411787" y="139243"/>
            <a:ext cx="9673225" cy="1136789"/>
          </a:xfrm>
        </p:spPr>
        <p:txBody>
          <a:bodyPr/>
          <a:lstStyle/>
          <a:p>
            <a:r>
              <a:rPr lang="en-US" altLang="en-US" b="1" dirty="0" smtClean="0">
                <a:solidFill>
                  <a:schemeClr val="accent2">
                    <a:lumMod val="40000"/>
                    <a:lumOff val="60000"/>
                  </a:schemeClr>
                </a:solidFill>
              </a:rPr>
              <a:t>QUESTION:  All you CS people, what does the structure look like (something you have already learned about in CS2210)?</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1095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FF66B7AA-BC83-41A7-B085-CAB35582893B}" type="slidenum">
              <a:rPr lang="en-US" altLang="en-US" sz="2400">
                <a:latin typeface="Times New Roman" panose="02020603050405020304" pitchFamily="18" charset="0"/>
              </a:rPr>
              <a:pPr lvl="1">
                <a:spcBef>
                  <a:spcPct val="0"/>
                </a:spcBef>
                <a:buClrTx/>
                <a:buFontTx/>
                <a:buNone/>
              </a:pPr>
              <a:t>6</a:t>
            </a:fld>
            <a:endParaRPr lang="en-US" altLang="en-US" sz="2400"/>
          </a:p>
        </p:txBody>
      </p:sp>
      <p:sp>
        <p:nvSpPr>
          <p:cNvPr id="109575" name="Picture 2"/>
          <p:cNvSpPr>
            <a:spLocks noChangeAspect="1" noChangeArrowheads="1"/>
          </p:cNvSpPr>
          <p:nvPr/>
        </p:nvSpPr>
        <p:spPr bwMode="auto">
          <a:xfrm>
            <a:off x="6248400" y="381001"/>
            <a:ext cx="4724400" cy="59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26607" y="2133599"/>
            <a:ext cx="246697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rot="10800000" flipV="1">
            <a:off x="1141411" y="2004121"/>
            <a:ext cx="10171134" cy="4298231"/>
            <a:chOff x="876277" y="1950168"/>
            <a:chExt cx="10171134" cy="4298231"/>
          </a:xfrm>
        </p:grpSpPr>
        <p:cxnSp>
          <p:nvCxnSpPr>
            <p:cNvPr id="10" name="Straight Arrow Connector 9"/>
            <p:cNvCxnSpPr/>
            <p:nvPr/>
          </p:nvCxnSpPr>
          <p:spPr>
            <a:xfrm flipH="1">
              <a:off x="1803748" y="49978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66078" y="49973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425580" y="4997383"/>
              <a:ext cx="111719" cy="5905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841295" y="4897677"/>
              <a:ext cx="839242" cy="690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309698" y="4997384"/>
              <a:ext cx="1080647"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449057" y="37817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160729" y="2544793"/>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876277" y="1950168"/>
              <a:ext cx="10171134" cy="4298231"/>
              <a:chOff x="876277" y="1950168"/>
              <a:chExt cx="10171134" cy="4298231"/>
            </a:xfrm>
          </p:grpSpPr>
          <p:grpSp>
            <p:nvGrpSpPr>
              <p:cNvPr id="18" name="Group 17"/>
              <p:cNvGrpSpPr/>
              <p:nvPr/>
            </p:nvGrpSpPr>
            <p:grpSpPr>
              <a:xfrm>
                <a:off x="876277" y="3200683"/>
                <a:ext cx="10171134" cy="3047716"/>
                <a:chOff x="876277" y="3200683"/>
                <a:chExt cx="10171134" cy="3047716"/>
              </a:xfrm>
            </p:grpSpPr>
            <p:sp>
              <p:nvSpPr>
                <p:cNvPr id="23" name="Rounded Rectangle 22"/>
                <p:cNvSpPr/>
                <p:nvPr/>
              </p:nvSpPr>
              <p:spPr>
                <a:xfrm>
                  <a:off x="876277" y="5588478"/>
                  <a:ext cx="10171134"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1 | Record 2 | Record 3 |                            …                                     | Record n-1 | Record n</a:t>
                  </a:r>
                  <a:endParaRPr lang="en-US" dirty="0"/>
                </a:p>
              </p:txBody>
            </p:sp>
            <p:sp>
              <p:nvSpPr>
                <p:cNvPr id="24" name="Rounded Rectangle 23"/>
                <p:cNvSpPr/>
                <p:nvPr/>
              </p:nvSpPr>
              <p:spPr>
                <a:xfrm>
                  <a:off x="1984830" y="4337963"/>
                  <a:ext cx="7954028"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 … | </a:t>
                  </a:r>
                  <a:r>
                    <a:rPr lang="en-US" dirty="0"/>
                    <a:t>Key for Record </a:t>
                  </a:r>
                  <a:r>
                    <a:rPr lang="en-US" dirty="0" smtClean="0"/>
                    <a:t>n </a:t>
                  </a:r>
                  <a:r>
                    <a:rPr lang="en-US" dirty="0"/>
                    <a:t>and Block Pointer </a:t>
                  </a:r>
                </a:p>
              </p:txBody>
            </p:sp>
            <p:sp>
              <p:nvSpPr>
                <p:cNvPr id="25" name="Rounded Rectangle 24"/>
                <p:cNvSpPr/>
                <p:nvPr/>
              </p:nvSpPr>
              <p:spPr>
                <a:xfrm>
                  <a:off x="3452463" y="3200683"/>
                  <a:ext cx="4388831"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 … | </a:t>
                  </a:r>
                  <a:r>
                    <a:rPr lang="en-US" dirty="0"/>
                    <a:t>Key for Record </a:t>
                  </a:r>
                  <a:r>
                    <a:rPr lang="en-US" dirty="0" smtClean="0"/>
                    <a:t>n </a:t>
                  </a:r>
                  <a:r>
                    <a:rPr lang="en-US" dirty="0"/>
                    <a:t>and Block Pointer </a:t>
                  </a:r>
                </a:p>
              </p:txBody>
            </p:sp>
          </p:grpSp>
          <p:sp>
            <p:nvSpPr>
              <p:cNvPr id="19" name="Rounded Rectangle 18"/>
              <p:cNvSpPr/>
              <p:nvPr/>
            </p:nvSpPr>
            <p:spPr>
              <a:xfrm>
                <a:off x="4261065" y="1950168"/>
                <a:ext cx="2472349"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a:t>
                </a:r>
                <a:endParaRPr lang="en-US" dirty="0"/>
              </a:p>
            </p:txBody>
          </p:sp>
          <p:cxnSp>
            <p:nvCxnSpPr>
              <p:cNvPr id="20" name="Straight Arrow Connector 19"/>
              <p:cNvCxnSpPr/>
              <p:nvPr/>
            </p:nvCxnSpPr>
            <p:spPr>
              <a:xfrm>
                <a:off x="6863620" y="3744129"/>
                <a:ext cx="980532" cy="5561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61845" y="2575675"/>
                <a:ext cx="771569" cy="6594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654572" y="3712456"/>
                <a:ext cx="94875" cy="67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flipV="1">
            <a:off x="861389" y="1450104"/>
            <a:ext cx="10731175" cy="4268984"/>
            <a:chOff x="876277" y="1950168"/>
            <a:chExt cx="10171134" cy="4298231"/>
          </a:xfrm>
        </p:grpSpPr>
        <p:cxnSp>
          <p:nvCxnSpPr>
            <p:cNvPr id="27" name="Straight Arrow Connector 26"/>
            <p:cNvCxnSpPr/>
            <p:nvPr/>
          </p:nvCxnSpPr>
          <p:spPr>
            <a:xfrm flipH="1">
              <a:off x="1803748" y="49978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666078" y="49973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425580" y="4997383"/>
              <a:ext cx="111719" cy="5905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841295" y="4897677"/>
              <a:ext cx="839242" cy="690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309698" y="4997384"/>
              <a:ext cx="1080647"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449057" y="37817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160729" y="2544793"/>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876277" y="1950168"/>
              <a:ext cx="10171134" cy="4298231"/>
              <a:chOff x="876277" y="1950168"/>
              <a:chExt cx="10171134" cy="4298231"/>
            </a:xfrm>
          </p:grpSpPr>
          <p:grpSp>
            <p:nvGrpSpPr>
              <p:cNvPr id="35" name="Group 34"/>
              <p:cNvGrpSpPr/>
              <p:nvPr/>
            </p:nvGrpSpPr>
            <p:grpSpPr>
              <a:xfrm>
                <a:off x="876277" y="3200683"/>
                <a:ext cx="10171134" cy="3047716"/>
                <a:chOff x="876277" y="3200683"/>
                <a:chExt cx="10171134" cy="3047716"/>
              </a:xfrm>
            </p:grpSpPr>
            <p:sp>
              <p:nvSpPr>
                <p:cNvPr id="40" name="Rounded Rectangle 39"/>
                <p:cNvSpPr/>
                <p:nvPr/>
              </p:nvSpPr>
              <p:spPr>
                <a:xfrm>
                  <a:off x="876277" y="5588478"/>
                  <a:ext cx="10171134"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1 | Record 2 | Record 3 |                            …                                     | Record n-1 | Record n</a:t>
                  </a:r>
                  <a:endParaRPr lang="en-US" dirty="0"/>
                </a:p>
              </p:txBody>
            </p:sp>
            <p:sp>
              <p:nvSpPr>
                <p:cNvPr id="41" name="Rounded Rectangle 40"/>
                <p:cNvSpPr/>
                <p:nvPr/>
              </p:nvSpPr>
              <p:spPr>
                <a:xfrm>
                  <a:off x="1984830" y="4337963"/>
                  <a:ext cx="7954028"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 … | </a:t>
                  </a:r>
                  <a:r>
                    <a:rPr lang="en-US" dirty="0"/>
                    <a:t>Key for Record </a:t>
                  </a:r>
                  <a:r>
                    <a:rPr lang="en-US" dirty="0" smtClean="0"/>
                    <a:t>n </a:t>
                  </a:r>
                  <a:r>
                    <a:rPr lang="en-US" dirty="0"/>
                    <a:t>and Block Pointer </a:t>
                  </a:r>
                </a:p>
              </p:txBody>
            </p:sp>
            <p:sp>
              <p:nvSpPr>
                <p:cNvPr id="42" name="Rounded Rectangle 41"/>
                <p:cNvSpPr/>
                <p:nvPr/>
              </p:nvSpPr>
              <p:spPr>
                <a:xfrm>
                  <a:off x="3452463" y="3200683"/>
                  <a:ext cx="4388831"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 … | </a:t>
                  </a:r>
                  <a:r>
                    <a:rPr lang="en-US" dirty="0"/>
                    <a:t>Key for Record </a:t>
                  </a:r>
                  <a:r>
                    <a:rPr lang="en-US" dirty="0" smtClean="0"/>
                    <a:t>n </a:t>
                  </a:r>
                  <a:r>
                    <a:rPr lang="en-US" dirty="0"/>
                    <a:t>and Block Pointer </a:t>
                  </a:r>
                </a:p>
              </p:txBody>
            </p:sp>
          </p:grpSp>
          <p:sp>
            <p:nvSpPr>
              <p:cNvPr id="36" name="Rounded Rectangle 35"/>
              <p:cNvSpPr/>
              <p:nvPr/>
            </p:nvSpPr>
            <p:spPr>
              <a:xfrm>
                <a:off x="4261065" y="1950168"/>
                <a:ext cx="2472349"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a:t>
                </a:r>
                <a:endParaRPr lang="en-US" dirty="0"/>
              </a:p>
            </p:txBody>
          </p:sp>
          <p:cxnSp>
            <p:nvCxnSpPr>
              <p:cNvPr id="37" name="Straight Arrow Connector 36"/>
              <p:cNvCxnSpPr/>
              <p:nvPr/>
            </p:nvCxnSpPr>
            <p:spPr>
              <a:xfrm>
                <a:off x="6863620" y="3744129"/>
                <a:ext cx="980532" cy="5561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961845" y="2575675"/>
                <a:ext cx="771569" cy="6594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654572" y="3712456"/>
                <a:ext cx="94875" cy="67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flipV="1">
            <a:off x="3482564" y="1850788"/>
            <a:ext cx="4703933" cy="1871278"/>
            <a:chOff x="876277" y="1950168"/>
            <a:chExt cx="10171135" cy="4298233"/>
          </a:xfrm>
        </p:grpSpPr>
        <p:cxnSp>
          <p:nvCxnSpPr>
            <p:cNvPr id="44" name="Straight Arrow Connector 43"/>
            <p:cNvCxnSpPr/>
            <p:nvPr/>
          </p:nvCxnSpPr>
          <p:spPr>
            <a:xfrm flipH="1">
              <a:off x="1803748" y="49978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3666078" y="49973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425580" y="4997383"/>
              <a:ext cx="111719" cy="5905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841295" y="4897677"/>
              <a:ext cx="839242" cy="690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309698" y="4997384"/>
              <a:ext cx="1080647"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449057" y="3781784"/>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160729" y="2544793"/>
              <a:ext cx="1189973" cy="590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876277" y="1950168"/>
              <a:ext cx="10171135" cy="4298233"/>
              <a:chOff x="876277" y="1950168"/>
              <a:chExt cx="10171135" cy="4298233"/>
            </a:xfrm>
          </p:grpSpPr>
          <p:grpSp>
            <p:nvGrpSpPr>
              <p:cNvPr id="52" name="Group 51"/>
              <p:cNvGrpSpPr/>
              <p:nvPr/>
            </p:nvGrpSpPr>
            <p:grpSpPr>
              <a:xfrm>
                <a:off x="876277" y="3200683"/>
                <a:ext cx="10171135" cy="3047718"/>
                <a:chOff x="876277" y="3200683"/>
                <a:chExt cx="10171135" cy="3047718"/>
              </a:xfrm>
            </p:grpSpPr>
            <p:sp>
              <p:nvSpPr>
                <p:cNvPr id="57" name="Rounded Rectangle 56"/>
                <p:cNvSpPr/>
                <p:nvPr/>
              </p:nvSpPr>
              <p:spPr>
                <a:xfrm>
                  <a:off x="876277" y="5588480"/>
                  <a:ext cx="10171135"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1 | Record 2 | Record 3 |                            …                                     | Record n-1 | Record n</a:t>
                  </a:r>
                  <a:endParaRPr lang="en-US" dirty="0"/>
                </a:p>
              </p:txBody>
            </p:sp>
            <p:sp>
              <p:nvSpPr>
                <p:cNvPr id="58" name="Rounded Rectangle 57"/>
                <p:cNvSpPr/>
                <p:nvPr/>
              </p:nvSpPr>
              <p:spPr>
                <a:xfrm>
                  <a:off x="1984831" y="4337963"/>
                  <a:ext cx="7954026"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 … | </a:t>
                  </a:r>
                  <a:r>
                    <a:rPr lang="en-US" dirty="0"/>
                    <a:t>Key for Record </a:t>
                  </a:r>
                  <a:r>
                    <a:rPr lang="en-US" dirty="0" smtClean="0"/>
                    <a:t>n </a:t>
                  </a:r>
                  <a:r>
                    <a:rPr lang="en-US" dirty="0"/>
                    <a:t>and Block Pointer </a:t>
                  </a:r>
                </a:p>
              </p:txBody>
            </p:sp>
            <p:sp>
              <p:nvSpPr>
                <p:cNvPr id="59" name="Rounded Rectangle 58"/>
                <p:cNvSpPr/>
                <p:nvPr/>
              </p:nvSpPr>
              <p:spPr>
                <a:xfrm>
                  <a:off x="3452463" y="3200683"/>
                  <a:ext cx="4388831"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 … | </a:t>
                  </a:r>
                  <a:r>
                    <a:rPr lang="en-US" dirty="0"/>
                    <a:t>Key for Record </a:t>
                  </a:r>
                  <a:r>
                    <a:rPr lang="en-US" dirty="0" smtClean="0"/>
                    <a:t>n </a:t>
                  </a:r>
                  <a:r>
                    <a:rPr lang="en-US" dirty="0"/>
                    <a:t>and Block Pointer </a:t>
                  </a:r>
                </a:p>
              </p:txBody>
            </p:sp>
          </p:grpSp>
          <p:sp>
            <p:nvSpPr>
              <p:cNvPr id="53" name="Rounded Rectangle 52"/>
              <p:cNvSpPr/>
              <p:nvPr/>
            </p:nvSpPr>
            <p:spPr>
              <a:xfrm>
                <a:off x="4261065" y="1950168"/>
                <a:ext cx="2472349" cy="6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for Record 1 and Block Pointer …</a:t>
                </a:r>
                <a:endParaRPr lang="en-US" dirty="0"/>
              </a:p>
            </p:txBody>
          </p:sp>
          <p:cxnSp>
            <p:nvCxnSpPr>
              <p:cNvPr id="54" name="Straight Arrow Connector 53"/>
              <p:cNvCxnSpPr/>
              <p:nvPr/>
            </p:nvCxnSpPr>
            <p:spPr>
              <a:xfrm>
                <a:off x="6863620" y="3744129"/>
                <a:ext cx="980532" cy="5561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961845" y="2575675"/>
                <a:ext cx="771569" cy="6594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654572" y="3712456"/>
                <a:ext cx="94875" cy="67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5338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500"/>
                                        <p:tgtEl>
                                          <p:spTgt spid="26"/>
                                        </p:tgtEl>
                                      </p:cBhvr>
                                    </p:animEffect>
                                  </p:childTnLst>
                                </p:cTn>
                              </p:par>
                            </p:childTnLst>
                          </p:cTn>
                        </p:par>
                        <p:par>
                          <p:cTn id="12" fill="hold">
                            <p:stCondLst>
                              <p:cond delay="2250"/>
                            </p:stCondLst>
                            <p:childTnLst>
                              <p:par>
                                <p:cTn id="13" presetID="10" presetClass="exit" presetSubtype="0" fill="hold" nodeType="afterEffect">
                                  <p:stCondLst>
                                    <p:cond delay="0"/>
                                  </p:stCondLst>
                                  <p:childTnLst>
                                    <p:animEffect transition="out" filter="fade">
                                      <p:cBhvr>
                                        <p:cTn id="14" dur="500"/>
                                        <p:tgtEl>
                                          <p:spTgt spid="26"/>
                                        </p:tgtEl>
                                      </p:cBhvr>
                                    </p:animEffect>
                                    <p:set>
                                      <p:cBhvr>
                                        <p:cTn id="15" dur="1" fill="hold">
                                          <p:stCondLst>
                                            <p:cond delay="499"/>
                                          </p:stCondLst>
                                        </p:cTn>
                                        <p:tgtEl>
                                          <p:spTgt spid="26"/>
                                        </p:tgtEl>
                                        <p:attrNameLst>
                                          <p:attrName>style.visibility</p:attrName>
                                        </p:attrNameLst>
                                      </p:cBhvr>
                                      <p:to>
                                        <p:strVal val="hidden"/>
                                      </p:to>
                                    </p:set>
                                  </p:childTnLst>
                                </p:cTn>
                              </p:par>
                            </p:childTnLst>
                          </p:cTn>
                        </p:par>
                        <p:par>
                          <p:cTn id="16" fill="hold">
                            <p:stCondLst>
                              <p:cond delay="2750"/>
                            </p:stCondLst>
                            <p:childTnLst>
                              <p:par>
                                <p:cTn id="17" presetID="10" presetClass="entr" presetSubtype="0"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600"/>
                                        <p:tgtEl>
                                          <p:spTgt spid="43"/>
                                        </p:tgtEl>
                                      </p:cBhvr>
                                    </p:animEffect>
                                  </p:childTnLst>
                                </p:cTn>
                              </p:par>
                            </p:childTnLst>
                          </p:cTn>
                        </p:par>
                        <p:par>
                          <p:cTn id="20" fill="hold">
                            <p:stCondLst>
                              <p:cond delay="4350"/>
                            </p:stCondLst>
                            <p:childTnLst>
                              <p:par>
                                <p:cTn id="21" presetID="10" presetClass="exit" presetSubtype="0" fill="hold" nodeType="afterEffect">
                                  <p:stCondLst>
                                    <p:cond delay="0"/>
                                  </p:stCondLst>
                                  <p:childTnLst>
                                    <p:animEffect transition="out" filter="fade">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childTnLst>
                          </p:cTn>
                        </p:par>
                        <p:par>
                          <p:cTn id="24" fill="hold">
                            <p:stCondLst>
                              <p:cond delay="485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2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68894"/>
            <a:ext cx="9905998" cy="1478570"/>
          </a:xfrm>
        </p:spPr>
        <p:txBody>
          <a:bodyPr/>
          <a:lstStyle/>
          <a:p>
            <a:pPr>
              <a:defRPr/>
            </a:pPr>
            <a:r>
              <a:rPr lang="en-US" dirty="0" smtClean="0"/>
              <a:t>Tree</a:t>
            </a:r>
            <a:endParaRPr lang="en-US" dirty="0"/>
          </a:p>
        </p:txBody>
      </p:sp>
      <p:sp>
        <p:nvSpPr>
          <p:cNvPr id="111619" name="Content Placeholder 2"/>
          <p:cNvSpPr>
            <a:spLocks noGrp="1"/>
          </p:cNvSpPr>
          <p:nvPr>
            <p:ph idx="1"/>
          </p:nvPr>
        </p:nvSpPr>
        <p:spPr>
          <a:xfrm>
            <a:off x="980047" y="1801904"/>
            <a:ext cx="9905999" cy="4446495"/>
          </a:xfrm>
        </p:spPr>
        <p:txBody>
          <a:bodyPr/>
          <a:lstStyle/>
          <a:p>
            <a:r>
              <a:rPr lang="en-US" altLang="en-US" dirty="0" smtClean="0"/>
              <a:t>Each level of our tree will be an index to the next level (the next index)</a:t>
            </a:r>
          </a:p>
          <a:p>
            <a:r>
              <a:rPr lang="en-US" altLang="en-US" dirty="0" smtClean="0"/>
              <a:t>A tree is really an index to an index to an index, where the high level index is the root and the lowest level, the leaves, is the final index pointing to the data on the disk.</a:t>
            </a:r>
          </a:p>
          <a:p>
            <a:r>
              <a:rPr lang="en-US" altLang="en-US" dirty="0" smtClean="0"/>
              <a:t>Problem:  as new records are added to the data file and old records are deleted, we need to keep our index file correct and still pointing to the correct records.  How do we insert and delete in our index levels when the file/records are updated?</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1116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31A0587-9B58-404E-B2A6-20A9D30568A5}" type="slidenum">
              <a:rPr lang="en-US" altLang="en-US" sz="2400">
                <a:latin typeface="Times New Roman" panose="02020603050405020304" pitchFamily="18" charset="0"/>
              </a:rPr>
              <a:pPr lvl="1">
                <a:spcBef>
                  <a:spcPct val="0"/>
                </a:spcBef>
                <a:buClrTx/>
                <a:buFontTx/>
                <a:buNone/>
              </a:pPr>
              <a:t>7</a:t>
            </a:fld>
            <a:endParaRPr lang="en-US" altLang="en-US" sz="2400"/>
          </a:p>
        </p:txBody>
      </p:sp>
    </p:spTree>
    <p:extLst>
      <p:ext uri="{BB962C8B-B14F-4D97-AF65-F5344CB8AC3E}">
        <p14:creationId xmlns:p14="http://schemas.microsoft.com/office/powerpoint/2010/main" val="1424098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Problem</a:t>
            </a:r>
            <a:endParaRPr lang="en-US" dirty="0"/>
          </a:p>
        </p:txBody>
      </p:sp>
      <p:sp>
        <p:nvSpPr>
          <p:cNvPr id="113667" name="Content Placeholder 2"/>
          <p:cNvSpPr>
            <a:spLocks noGrp="1"/>
          </p:cNvSpPr>
          <p:nvPr>
            <p:ph idx="1"/>
          </p:nvPr>
        </p:nvSpPr>
        <p:spPr/>
        <p:txBody>
          <a:bodyPr/>
          <a:lstStyle/>
          <a:p>
            <a:r>
              <a:rPr lang="en-US" altLang="en-US" dirty="0" smtClean="0"/>
              <a:t>Can become unbalanced!</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7/6/2018</a:t>
            </a:fld>
            <a:endParaRPr lang="en-US" dirty="0"/>
          </a:p>
        </p:txBody>
      </p:sp>
      <p:sp>
        <p:nvSpPr>
          <p:cNvPr id="5" name="Footer Placeholder 4"/>
          <p:cNvSpPr>
            <a:spLocks noGrp="1"/>
          </p:cNvSpPr>
          <p:nvPr>
            <p:ph type="ftr" sz="quarter" idx="11"/>
          </p:nvPr>
        </p:nvSpPr>
        <p:spPr/>
        <p:txBody>
          <a:bodyPr/>
          <a:lstStyle/>
          <a:p>
            <a:pPr>
              <a:defRPr/>
            </a:pPr>
            <a:r>
              <a:rPr lang="en-US" smtClean="0"/>
              <a:t>CS3319</a:t>
            </a:r>
            <a:endParaRPr lang="en-US"/>
          </a:p>
        </p:txBody>
      </p:sp>
      <p:sp>
        <p:nvSpPr>
          <p:cNvPr id="1136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987DAE6-6A4B-4317-9C78-43371D38CC35}" type="slidenum">
              <a:rPr lang="en-US" altLang="en-US" sz="2400">
                <a:latin typeface="Times New Roman" panose="02020603050405020304" pitchFamily="18" charset="0"/>
              </a:rPr>
              <a:pPr lvl="1">
                <a:spcBef>
                  <a:spcPct val="0"/>
                </a:spcBef>
                <a:buClrTx/>
                <a:buFontTx/>
                <a:buNone/>
              </a:pPr>
              <a:t>8</a:t>
            </a:fld>
            <a:endParaRPr lang="en-US" altLang="en-US" sz="2400"/>
          </a:p>
        </p:txBody>
      </p:sp>
      <p:pic>
        <p:nvPicPr>
          <p:cNvPr id="1136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660" y="3195030"/>
            <a:ext cx="80486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2" name="Picture 2" descr="http://scientopia.org/img-archive/goodmath/img_11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3345" y="197504"/>
            <a:ext cx="24003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stretch>
            <a:fillRect/>
          </a:stretch>
        </p:blipFill>
        <p:spPr>
          <a:xfrm>
            <a:off x="5441246" y="1063582"/>
            <a:ext cx="6477494" cy="3305871"/>
          </a:xfrm>
          <a:prstGeom prst="rect">
            <a:avLst/>
          </a:prstGeom>
        </p:spPr>
      </p:pic>
      <p:sp>
        <p:nvSpPr>
          <p:cNvPr id="6" name="TextBox 5"/>
          <p:cNvSpPr txBox="1"/>
          <p:nvPr/>
        </p:nvSpPr>
        <p:spPr>
          <a:xfrm>
            <a:off x="1864660" y="2857965"/>
            <a:ext cx="9795641" cy="369332"/>
          </a:xfrm>
          <a:prstGeom prst="rect">
            <a:avLst/>
          </a:prstGeom>
          <a:noFill/>
        </p:spPr>
        <p:txBody>
          <a:bodyPr wrap="square" rtlCol="0">
            <a:spAutoFit/>
          </a:bodyPr>
          <a:lstStyle/>
          <a:p>
            <a:r>
              <a:rPr lang="en-US" dirty="0" smtClean="0"/>
              <a:t>NOTE: This balanced tree is NOT a B+ tree because every node is NOT in the leaves</a:t>
            </a:r>
            <a:endParaRPr lang="en-US" dirty="0"/>
          </a:p>
        </p:txBody>
      </p:sp>
    </p:spTree>
    <p:extLst>
      <p:ext uri="{BB962C8B-B14F-4D97-AF65-F5344CB8AC3E}">
        <p14:creationId xmlns:p14="http://schemas.microsoft.com/office/powerpoint/2010/main" val="9939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xit" presetSubtype="0" fill="hold" nodeType="clickEffect">
                                  <p:stCondLst>
                                    <p:cond delay="0"/>
                                  </p:stCondLst>
                                  <p:childTnLst>
                                    <p:animEffect transition="out" filter="fade">
                                      <p:cBhvr>
                                        <p:cTn id="12" dur="2000"/>
                                        <p:tgtEl>
                                          <p:spTgt spid="3"/>
                                        </p:tgtEl>
                                      </p:cBhvr>
                                    </p:animEffect>
                                    <p:anim calcmode="lin" valueType="num">
                                      <p:cBhvr>
                                        <p:cTn id="13"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 dur="2000"/>
                                        <p:tgtEl>
                                          <p:spTgt spid="3"/>
                                        </p:tgtEl>
                                        <p:attrNameLst>
                                          <p:attrName>ppt_h</p:attrName>
                                        </p:attrNameLst>
                                      </p:cBhvr>
                                      <p:tavLst>
                                        <p:tav tm="0">
                                          <p:val>
                                            <p:strVal val="ppt_h"/>
                                          </p:val>
                                        </p:tav>
                                        <p:tav tm="100000">
                                          <p:val>
                                            <p:strVal val="ppt_h"/>
                                          </p:val>
                                        </p:tav>
                                      </p:tavLst>
                                    </p:anim>
                                    <p:set>
                                      <p:cBhvr>
                                        <p:cTn id="15" dur="1" fill="hold">
                                          <p:stCondLst>
                                            <p:cond delay="19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13672"/>
                                        </p:tgtEl>
                                        <p:attrNameLst>
                                          <p:attrName>style.visibility</p:attrName>
                                        </p:attrNameLst>
                                      </p:cBhvr>
                                      <p:to>
                                        <p:strVal val="visible"/>
                                      </p:to>
                                    </p:set>
                                    <p:animEffect transition="in" filter="wheel(1)">
                                      <p:cBhvr>
                                        <p:cTn id="20" dur="2000"/>
                                        <p:tgtEl>
                                          <p:spTgt spid="113672"/>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nodeType="clickEffect">
                                  <p:stCondLst>
                                    <p:cond delay="0"/>
                                  </p:stCondLst>
                                  <p:childTnLst>
                                    <p:animEffect transition="out" filter="randombar(horizontal)">
                                      <p:cBhvr>
                                        <p:cTn id="24" dur="500"/>
                                        <p:tgtEl>
                                          <p:spTgt spid="113672"/>
                                        </p:tgtEl>
                                      </p:cBhvr>
                                    </p:animEffect>
                                    <p:set>
                                      <p:cBhvr>
                                        <p:cTn id="25" dur="1" fill="hold">
                                          <p:stCondLst>
                                            <p:cond delay="499"/>
                                          </p:stCondLst>
                                        </p:cTn>
                                        <p:tgtEl>
                                          <p:spTgt spid="11367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13671"/>
                                        </p:tgtEl>
                                        <p:attrNameLst>
                                          <p:attrName>style.visibility</p:attrName>
                                        </p:attrNameLst>
                                      </p:cBhvr>
                                      <p:to>
                                        <p:strVal val="visible"/>
                                      </p:to>
                                    </p:set>
                                    <p:animEffect transition="in" filter="randombar(horizontal)">
                                      <p:cBhvr>
                                        <p:cTn id="30" dur="500"/>
                                        <p:tgtEl>
                                          <p:spTgt spid="113671"/>
                                        </p:tgtEl>
                                      </p:cBhvr>
                                    </p:animEffect>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4294967295"/>
          </p:nvPr>
        </p:nvSpPr>
        <p:spPr/>
        <p:txBody>
          <a:bodyPr/>
          <a:lstStyle/>
          <a:p>
            <a:pPr>
              <a:defRPr/>
            </a:pPr>
            <a:fld id="{18EAF715-5731-4174-B2FE-0217B710139E}" type="datetime1">
              <a:rPr lang="en-US"/>
              <a:pPr>
                <a:defRPr/>
              </a:pPr>
              <a:t>7/6/2018</a:t>
            </a:fld>
            <a:endParaRPr lang="en-US"/>
          </a:p>
        </p:txBody>
      </p:sp>
      <p:sp>
        <p:nvSpPr>
          <p:cNvPr id="47107" name="Footer Placeholder 4"/>
          <p:cNvSpPr>
            <a:spLocks noGrp="1"/>
          </p:cNvSpPr>
          <p:nvPr>
            <p:ph type="ftr" sz="quarter" idx="11"/>
          </p:nvPr>
        </p:nvSpPr>
        <p:spPr/>
        <p:txBody>
          <a:bodyPr/>
          <a:lstStyle/>
          <a:p>
            <a:pPr>
              <a:defRPr/>
            </a:pPr>
            <a:r>
              <a:rPr lang="en-US"/>
              <a:t>CS319</a:t>
            </a:r>
          </a:p>
        </p:txBody>
      </p:sp>
      <p:sp>
        <p:nvSpPr>
          <p:cNvPr id="1157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5C6BB94-0019-4750-BC67-C3EC805E18FD}" type="slidenum">
              <a:rPr lang="en-US" altLang="en-US" sz="2400">
                <a:latin typeface="Times New Roman" panose="02020603050405020304" pitchFamily="18" charset="0"/>
              </a:rPr>
              <a:pPr lvl="1">
                <a:spcBef>
                  <a:spcPct val="0"/>
                </a:spcBef>
                <a:buClrTx/>
                <a:buFontTx/>
                <a:buNone/>
              </a:pPr>
              <a:t>9</a:t>
            </a:fld>
            <a:endParaRPr lang="en-US" altLang="en-US" sz="2400">
              <a:latin typeface="Times New Roman" panose="02020603050405020304" pitchFamily="18" charset="0"/>
            </a:endParaRPr>
          </a:p>
        </p:txBody>
      </p:sp>
      <p:sp>
        <p:nvSpPr>
          <p:cNvPr id="70658" name="Rectangle 2"/>
          <p:cNvSpPr>
            <a:spLocks noGrp="1" noChangeArrowheads="1"/>
          </p:cNvSpPr>
          <p:nvPr>
            <p:ph type="title"/>
          </p:nvPr>
        </p:nvSpPr>
        <p:spPr/>
        <p:txBody>
          <a:bodyPr/>
          <a:lstStyle/>
          <a:p>
            <a:pPr eaLnBrk="1" hangingPunct="1">
              <a:defRPr/>
            </a:pPr>
            <a:r>
              <a:rPr lang="en-US" dirty="0" smtClean="0"/>
              <a:t>Balanced Trees</a:t>
            </a:r>
          </a:p>
        </p:txBody>
      </p:sp>
      <p:sp>
        <p:nvSpPr>
          <p:cNvPr id="115718" name="Rectangle 3"/>
          <p:cNvSpPr>
            <a:spLocks noGrp="1" noChangeArrowheads="1"/>
          </p:cNvSpPr>
          <p:nvPr>
            <p:ph type="body" idx="1"/>
          </p:nvPr>
        </p:nvSpPr>
        <p:spPr/>
        <p:txBody>
          <a:bodyPr/>
          <a:lstStyle/>
          <a:p>
            <a:pPr eaLnBrk="1" hangingPunct="1"/>
            <a:r>
              <a:rPr lang="en-US" altLang="en-US" smtClean="0"/>
              <a:t>More versatile than hashing: allows for retrieval based on exact key match, pattern matching, range of values and part key specification </a:t>
            </a:r>
          </a:p>
          <a:p>
            <a:pPr eaLnBrk="1" hangingPunct="1"/>
            <a:r>
              <a:rPr lang="en-US" altLang="en-US" smtClean="0"/>
              <a:t>More versatile than ISAM because the B+-Tree grows as the relation grows </a:t>
            </a:r>
          </a:p>
          <a:p>
            <a:pPr eaLnBrk="1" hangingPunct="1"/>
            <a:r>
              <a:rPr lang="en-US" altLang="en-US" smtClean="0"/>
              <a:t>Retrieval more efficient too </a:t>
            </a:r>
          </a:p>
          <a:p>
            <a:pPr eaLnBrk="1" hangingPunct="1"/>
            <a:r>
              <a:rPr lang="en-US" altLang="en-US" smtClean="0"/>
              <a:t>B+- Trees are a type of Multilevel Index! </a:t>
            </a:r>
          </a:p>
        </p:txBody>
      </p:sp>
    </p:spTree>
    <p:extLst>
      <p:ext uri="{BB962C8B-B14F-4D97-AF65-F5344CB8AC3E}">
        <p14:creationId xmlns:p14="http://schemas.microsoft.com/office/powerpoint/2010/main" val="9642801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17258</TotalTime>
  <Words>1549</Words>
  <Application>Microsoft Office PowerPoint</Application>
  <PresentationFormat>Widescreen</PresentationFormat>
  <Paragraphs>152</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Times New Roman</vt:lpstr>
      <vt:lpstr>Trebuchet MS</vt:lpstr>
      <vt:lpstr>Tw Cen MT</vt:lpstr>
      <vt:lpstr>Wingdings</vt:lpstr>
      <vt:lpstr>Circuit</vt:lpstr>
      <vt:lpstr>Week 3</vt:lpstr>
      <vt:lpstr>Student Objectives</vt:lpstr>
      <vt:lpstr>OH NO…EVEN OUR INDEX FILE IS HUGE!</vt:lpstr>
      <vt:lpstr>Multi Level Index</vt:lpstr>
      <vt:lpstr>Looks kinda like this:</vt:lpstr>
      <vt:lpstr>PowerPoint Presentation</vt:lpstr>
      <vt:lpstr>Tree</vt:lpstr>
      <vt:lpstr>Problem</vt:lpstr>
      <vt:lpstr>Balanced Trees</vt:lpstr>
      <vt:lpstr>PowerPoint Presentation</vt:lpstr>
      <vt:lpstr>PowerPoint Presentation</vt:lpstr>
      <vt:lpstr>Rules for B+-Trees</vt:lpstr>
      <vt:lpstr>Internal Nodes</vt:lpstr>
      <vt:lpstr>Leaf nodes</vt:lpstr>
      <vt:lpstr>Always figure out what your nodes look like First based on your order</vt:lpstr>
      <vt:lpstr>Traversing (looking for something iN) a B+ Tree</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216</cp:revision>
  <dcterms:created xsi:type="dcterms:W3CDTF">2018-03-21T22:41:40Z</dcterms:created>
  <dcterms:modified xsi:type="dcterms:W3CDTF">2018-07-06T19:11:41Z</dcterms:modified>
</cp:coreProperties>
</file>