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5" r:id="rId4"/>
    <p:sldId id="264"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ob Jackson" initials="JJ" lastIdx="1" clrIdx="0">
    <p:extLst>
      <p:ext uri="{19B8F6BF-5375-455C-9EA6-DF929625EA0E}">
        <p15:presenceInfo xmlns:p15="http://schemas.microsoft.com/office/powerpoint/2012/main" userId="Jacob Jack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70" d="100"/>
          <a:sy n="70" d="100"/>
        </p:scale>
        <p:origin x="7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746EB1C7-2F7D-4203-AD05-0170A91A484B}" type="datetimeFigureOut">
              <a:rPr lang="en-AU" smtClean="0"/>
              <a:t>26/09/2015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CFC906F-61F8-4A71-BA76-D287672225DC}" type="slidenum">
              <a:rPr lang="en-AU" smtClean="0"/>
              <a:t>‹#›</a:t>
            </a:fld>
            <a:endParaRPr lang="en-AU"/>
          </a:p>
        </p:txBody>
      </p:sp>
    </p:spTree>
    <p:extLst>
      <p:ext uri="{BB962C8B-B14F-4D97-AF65-F5344CB8AC3E}">
        <p14:creationId xmlns:p14="http://schemas.microsoft.com/office/powerpoint/2010/main" val="2904337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746EB1C7-2F7D-4203-AD05-0170A91A484B}" type="datetimeFigureOut">
              <a:rPr lang="en-AU" smtClean="0"/>
              <a:t>26/09/2015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CFC906F-61F8-4A71-BA76-D287672225DC}" type="slidenum">
              <a:rPr lang="en-AU" smtClean="0"/>
              <a:t>‹#›</a:t>
            </a:fld>
            <a:endParaRPr lang="en-AU"/>
          </a:p>
        </p:txBody>
      </p:sp>
    </p:spTree>
    <p:extLst>
      <p:ext uri="{BB962C8B-B14F-4D97-AF65-F5344CB8AC3E}">
        <p14:creationId xmlns:p14="http://schemas.microsoft.com/office/powerpoint/2010/main" val="3956335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746EB1C7-2F7D-4203-AD05-0170A91A484B}" type="datetimeFigureOut">
              <a:rPr lang="en-AU" smtClean="0"/>
              <a:t>26/09/2015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CFC906F-61F8-4A71-BA76-D287672225DC}" type="slidenum">
              <a:rPr lang="en-AU" smtClean="0"/>
              <a:t>‹#›</a:t>
            </a:fld>
            <a:endParaRPr lang="en-AU"/>
          </a:p>
        </p:txBody>
      </p:sp>
    </p:spTree>
    <p:extLst>
      <p:ext uri="{BB962C8B-B14F-4D97-AF65-F5344CB8AC3E}">
        <p14:creationId xmlns:p14="http://schemas.microsoft.com/office/powerpoint/2010/main" val="3649034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746EB1C7-2F7D-4203-AD05-0170A91A484B}" type="datetimeFigureOut">
              <a:rPr lang="en-AU" smtClean="0"/>
              <a:t>26/09/2015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CFC906F-61F8-4A71-BA76-D287672225DC}" type="slidenum">
              <a:rPr lang="en-AU" smtClean="0"/>
              <a:t>‹#›</a:t>
            </a:fld>
            <a:endParaRPr lang="en-AU"/>
          </a:p>
        </p:txBody>
      </p:sp>
    </p:spTree>
    <p:extLst>
      <p:ext uri="{BB962C8B-B14F-4D97-AF65-F5344CB8AC3E}">
        <p14:creationId xmlns:p14="http://schemas.microsoft.com/office/powerpoint/2010/main" val="1218077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6EB1C7-2F7D-4203-AD05-0170A91A484B}" type="datetimeFigureOut">
              <a:rPr lang="en-AU" smtClean="0"/>
              <a:t>26/09/2015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CFC906F-61F8-4A71-BA76-D287672225DC}" type="slidenum">
              <a:rPr lang="en-AU" smtClean="0"/>
              <a:t>‹#›</a:t>
            </a:fld>
            <a:endParaRPr lang="en-AU"/>
          </a:p>
        </p:txBody>
      </p:sp>
    </p:spTree>
    <p:extLst>
      <p:ext uri="{BB962C8B-B14F-4D97-AF65-F5344CB8AC3E}">
        <p14:creationId xmlns:p14="http://schemas.microsoft.com/office/powerpoint/2010/main" val="3774551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746EB1C7-2F7D-4203-AD05-0170A91A484B}" type="datetimeFigureOut">
              <a:rPr lang="en-AU" smtClean="0"/>
              <a:t>26/09/2015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CFC906F-61F8-4A71-BA76-D287672225DC}" type="slidenum">
              <a:rPr lang="en-AU" smtClean="0"/>
              <a:t>‹#›</a:t>
            </a:fld>
            <a:endParaRPr lang="en-AU"/>
          </a:p>
        </p:txBody>
      </p:sp>
    </p:spTree>
    <p:extLst>
      <p:ext uri="{BB962C8B-B14F-4D97-AF65-F5344CB8AC3E}">
        <p14:creationId xmlns:p14="http://schemas.microsoft.com/office/powerpoint/2010/main" val="1399790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746EB1C7-2F7D-4203-AD05-0170A91A484B}" type="datetimeFigureOut">
              <a:rPr lang="en-AU" smtClean="0"/>
              <a:t>26/09/2015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CFC906F-61F8-4A71-BA76-D287672225DC}" type="slidenum">
              <a:rPr lang="en-AU" smtClean="0"/>
              <a:t>‹#›</a:t>
            </a:fld>
            <a:endParaRPr lang="en-AU"/>
          </a:p>
        </p:txBody>
      </p:sp>
    </p:spTree>
    <p:extLst>
      <p:ext uri="{BB962C8B-B14F-4D97-AF65-F5344CB8AC3E}">
        <p14:creationId xmlns:p14="http://schemas.microsoft.com/office/powerpoint/2010/main" val="152770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746EB1C7-2F7D-4203-AD05-0170A91A484B}" type="datetimeFigureOut">
              <a:rPr lang="en-AU" smtClean="0"/>
              <a:t>26/09/2015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CFC906F-61F8-4A71-BA76-D287672225DC}" type="slidenum">
              <a:rPr lang="en-AU" smtClean="0"/>
              <a:t>‹#›</a:t>
            </a:fld>
            <a:endParaRPr lang="en-AU"/>
          </a:p>
        </p:txBody>
      </p:sp>
    </p:spTree>
    <p:extLst>
      <p:ext uri="{BB962C8B-B14F-4D97-AF65-F5344CB8AC3E}">
        <p14:creationId xmlns:p14="http://schemas.microsoft.com/office/powerpoint/2010/main" val="8788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EB1C7-2F7D-4203-AD05-0170A91A484B}" type="datetimeFigureOut">
              <a:rPr lang="en-AU" smtClean="0"/>
              <a:t>26/09/2015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CFC906F-61F8-4A71-BA76-D287672225DC}" type="slidenum">
              <a:rPr lang="en-AU" smtClean="0"/>
              <a:t>‹#›</a:t>
            </a:fld>
            <a:endParaRPr lang="en-AU"/>
          </a:p>
        </p:txBody>
      </p:sp>
    </p:spTree>
    <p:extLst>
      <p:ext uri="{BB962C8B-B14F-4D97-AF65-F5344CB8AC3E}">
        <p14:creationId xmlns:p14="http://schemas.microsoft.com/office/powerpoint/2010/main" val="394791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6EB1C7-2F7D-4203-AD05-0170A91A484B}" type="datetimeFigureOut">
              <a:rPr lang="en-AU" smtClean="0"/>
              <a:t>26/09/2015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CFC906F-61F8-4A71-BA76-D287672225DC}" type="slidenum">
              <a:rPr lang="en-AU" smtClean="0"/>
              <a:t>‹#›</a:t>
            </a:fld>
            <a:endParaRPr lang="en-AU"/>
          </a:p>
        </p:txBody>
      </p:sp>
    </p:spTree>
    <p:extLst>
      <p:ext uri="{BB962C8B-B14F-4D97-AF65-F5344CB8AC3E}">
        <p14:creationId xmlns:p14="http://schemas.microsoft.com/office/powerpoint/2010/main" val="34552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6EB1C7-2F7D-4203-AD05-0170A91A484B}" type="datetimeFigureOut">
              <a:rPr lang="en-AU" smtClean="0"/>
              <a:t>26/09/2015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CFC906F-61F8-4A71-BA76-D287672225DC}" type="slidenum">
              <a:rPr lang="en-AU" smtClean="0"/>
              <a:t>‹#›</a:t>
            </a:fld>
            <a:endParaRPr lang="en-AU"/>
          </a:p>
        </p:txBody>
      </p:sp>
    </p:spTree>
    <p:extLst>
      <p:ext uri="{BB962C8B-B14F-4D97-AF65-F5344CB8AC3E}">
        <p14:creationId xmlns:p14="http://schemas.microsoft.com/office/powerpoint/2010/main" val="693118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6EB1C7-2F7D-4203-AD05-0170A91A484B}" type="datetimeFigureOut">
              <a:rPr lang="en-AU" smtClean="0"/>
              <a:t>26/09/2015</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FC906F-61F8-4A71-BA76-D287672225DC}" type="slidenum">
              <a:rPr lang="en-AU" smtClean="0"/>
              <a:t>‹#›</a:t>
            </a:fld>
            <a:endParaRPr lang="en-AU"/>
          </a:p>
        </p:txBody>
      </p:sp>
    </p:spTree>
    <p:extLst>
      <p:ext uri="{BB962C8B-B14F-4D97-AF65-F5344CB8AC3E}">
        <p14:creationId xmlns:p14="http://schemas.microsoft.com/office/powerpoint/2010/main" val="2024585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 Target="slide2.xml"/><Relationship Id="rId7" Type="http://schemas.openxmlformats.org/officeDocument/2006/relationships/slide" Target="slide8.xml"/><Relationship Id="rId2" Type="http://schemas.openxmlformats.org/officeDocument/2006/relationships/slide" Target="slide1.xml"/><Relationship Id="rId1" Type="http://schemas.openxmlformats.org/officeDocument/2006/relationships/slideLayout" Target="../slideLayouts/slideLayout1.xml"/><Relationship Id="rId6" Type="http://schemas.openxmlformats.org/officeDocument/2006/relationships/slide" Target="slide7.xml"/><Relationship Id="rId5" Type="http://schemas.openxmlformats.org/officeDocument/2006/relationships/slide" Target="slide6.xml"/><Relationship Id="rId10" Type="http://schemas.openxmlformats.org/officeDocument/2006/relationships/image" Target="../media/image3.jpg"/><Relationship Id="rId4" Type="http://schemas.openxmlformats.org/officeDocument/2006/relationships/slide" Target="slide5.xml"/><Relationship Id="rId9" Type="http://schemas.openxmlformats.org/officeDocument/2006/relationships/image" Target="../media/image2.jpg"/></Relationships>
</file>

<file path=ppt/slides/_rels/slide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 Target="slide2.xml"/><Relationship Id="rId7" Type="http://schemas.openxmlformats.org/officeDocument/2006/relationships/slide" Target="slide8.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10" Type="http://schemas.openxmlformats.org/officeDocument/2006/relationships/image" Target="../media/image3.jpg"/><Relationship Id="rId4" Type="http://schemas.openxmlformats.org/officeDocument/2006/relationships/slide" Target="slide5.xml"/><Relationship Id="rId9" Type="http://schemas.openxmlformats.org/officeDocument/2006/relationships/image" Target="../media/image2.jpg"/></Relationships>
</file>

<file path=ppt/slides/_rels/slide3.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5.xml"/><Relationship Id="rId7" Type="http://schemas.openxmlformats.org/officeDocument/2006/relationships/image" Target="../media/image1.jpe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6.xml"/><Relationship Id="rId9" Type="http://schemas.openxmlformats.org/officeDocument/2006/relationships/slide" Target="slide4.xml"/></Relationships>
</file>

<file path=ppt/slides/_rels/slide4.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 Target="slide2.xml"/><Relationship Id="rId7" Type="http://schemas.openxmlformats.org/officeDocument/2006/relationships/slide" Target="slide8.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10" Type="http://schemas.openxmlformats.org/officeDocument/2006/relationships/image" Target="../media/image3.jpg"/><Relationship Id="rId4" Type="http://schemas.openxmlformats.org/officeDocument/2006/relationships/slide" Target="slide5.xml"/><Relationship Id="rId9" Type="http://schemas.openxmlformats.org/officeDocument/2006/relationships/image" Target="../media/image2.jpg"/></Relationships>
</file>

<file path=ppt/slides/_rels/slide5.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 Target="slide2.xml"/><Relationship Id="rId7" Type="http://schemas.openxmlformats.org/officeDocument/2006/relationships/slide" Target="slide8.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10" Type="http://schemas.openxmlformats.org/officeDocument/2006/relationships/image" Target="../media/image3.jpg"/><Relationship Id="rId4" Type="http://schemas.openxmlformats.org/officeDocument/2006/relationships/slide" Target="slide5.xml"/><Relationship Id="rId9" Type="http://schemas.openxmlformats.org/officeDocument/2006/relationships/image" Target="../media/image2.jpg"/></Relationships>
</file>

<file path=ppt/slides/_rels/slide6.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 Target="slide2.xml"/><Relationship Id="rId7" Type="http://schemas.openxmlformats.org/officeDocument/2006/relationships/slide" Target="slide8.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 Id="rId9" Type="http://schemas.openxmlformats.org/officeDocument/2006/relationships/image" Target="../media/image4.jpg"/></Relationships>
</file>

<file path=ppt/slides/_rels/slide7.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 Target="slide2.xml"/><Relationship Id="rId7" Type="http://schemas.openxmlformats.org/officeDocument/2006/relationships/slide" Target="slide8.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image" Target="../media/image5.jpg"/><Relationship Id="rId5" Type="http://schemas.openxmlformats.org/officeDocument/2006/relationships/slide" Target="slide6.xml"/><Relationship Id="rId10" Type="http://schemas.openxmlformats.org/officeDocument/2006/relationships/image" Target="../media/image3.jpg"/><Relationship Id="rId4" Type="http://schemas.openxmlformats.org/officeDocument/2006/relationships/slide" Target="slide5.xml"/><Relationship Id="rId9" Type="http://schemas.openxmlformats.org/officeDocument/2006/relationships/image" Target="../media/image2.jpg"/></Relationships>
</file>

<file path=ppt/slides/_rels/slide8.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 Target="slide2.xml"/><Relationship Id="rId7" Type="http://schemas.openxmlformats.org/officeDocument/2006/relationships/slide" Target="slide8.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lowchart: Process 13"/>
          <p:cNvSpPr/>
          <p:nvPr/>
        </p:nvSpPr>
        <p:spPr>
          <a:xfrm>
            <a:off x="0" y="0"/>
            <a:ext cx="12192000" cy="1520890"/>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hlinkClick r:id="rId2" action="ppaction://hlinksldjump"/>
          </p:cNvPr>
          <p:cNvSpPr/>
          <p:nvPr/>
        </p:nvSpPr>
        <p:spPr>
          <a:xfrm>
            <a:off x="3149863" y="774236"/>
            <a:ext cx="1380928" cy="7464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Home</a:t>
            </a:r>
            <a:endParaRPr lang="en-AU" dirty="0">
              <a:ln w="0"/>
              <a:solidFill>
                <a:schemeClr val="tx1"/>
              </a:solidFill>
              <a:effectLst>
                <a:outerShdw blurRad="38100" dist="19050" dir="2700000" algn="tl" rotWithShape="0">
                  <a:schemeClr val="dk1">
                    <a:alpha val="40000"/>
                  </a:schemeClr>
                </a:outerShdw>
              </a:effectLst>
            </a:endParaRPr>
          </a:p>
        </p:txBody>
      </p:sp>
      <p:sp>
        <p:nvSpPr>
          <p:cNvPr id="9" name="Rectangle 8">
            <a:hlinkClick r:id="rId3" action="ppaction://hlinksldjump"/>
          </p:cNvPr>
          <p:cNvSpPr/>
          <p:nvPr/>
        </p:nvSpPr>
        <p:spPr>
          <a:xfrm>
            <a:off x="4624100" y="774235"/>
            <a:ext cx="1446244" cy="755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 action="ppaction://hlinkshowjump?jump=nextslide"/>
              </a:rPr>
              <a:t>About</a:t>
            </a:r>
            <a:r>
              <a:rPr lang="en-US" dirty="0" smtClean="0">
                <a:ln w="0"/>
                <a:solidFill>
                  <a:schemeClr val="tx1"/>
                </a:solidFill>
                <a:effectLst>
                  <a:outerShdw blurRad="38100" dist="19050" dir="2700000" algn="tl" rotWithShape="0">
                    <a:schemeClr val="dk1">
                      <a:alpha val="40000"/>
                    </a:schemeClr>
                  </a:outerShdw>
                </a:effectLst>
              </a:rPr>
              <a:t> Us</a:t>
            </a:r>
            <a:endParaRPr lang="en-AU" dirty="0">
              <a:ln w="0"/>
              <a:solidFill>
                <a:schemeClr val="tx1"/>
              </a:solidFill>
              <a:effectLst>
                <a:outerShdw blurRad="38100" dist="19050" dir="2700000" algn="tl" rotWithShape="0">
                  <a:schemeClr val="dk1">
                    <a:alpha val="40000"/>
                  </a:schemeClr>
                </a:outerShdw>
              </a:effectLst>
            </a:endParaRPr>
          </a:p>
        </p:txBody>
      </p:sp>
      <p:sp>
        <p:nvSpPr>
          <p:cNvPr id="10" name="Rectangle 9">
            <a:hlinkClick r:id="rId4" action="ppaction://hlinksldjump"/>
          </p:cNvPr>
          <p:cNvSpPr/>
          <p:nvPr/>
        </p:nvSpPr>
        <p:spPr>
          <a:xfrm>
            <a:off x="6158985" y="774236"/>
            <a:ext cx="1446244"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4" action="ppaction://hlinksldjump"/>
              </a:rPr>
              <a:t>News</a:t>
            </a:r>
            <a:endParaRPr lang="en-AU" dirty="0"/>
          </a:p>
        </p:txBody>
      </p:sp>
      <p:sp>
        <p:nvSpPr>
          <p:cNvPr id="11" name="Rectangle 10">
            <a:hlinkClick r:id="rId5" action="ppaction://hlinksldjump"/>
          </p:cNvPr>
          <p:cNvSpPr/>
          <p:nvPr/>
        </p:nvSpPr>
        <p:spPr>
          <a:xfrm>
            <a:off x="7693870" y="774236"/>
            <a:ext cx="1446244"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5" action="ppaction://hlinksldjump"/>
              </a:rPr>
              <a:t>Gallery</a:t>
            </a:r>
            <a:endParaRPr lang="en-AU" dirty="0">
              <a:ln w="0"/>
              <a:solidFill>
                <a:schemeClr val="tx1"/>
              </a:solidFill>
              <a:effectLst>
                <a:outerShdw blurRad="38100" dist="19050" dir="2700000" algn="tl" rotWithShape="0">
                  <a:schemeClr val="dk1">
                    <a:alpha val="40000"/>
                  </a:schemeClr>
                </a:outerShdw>
              </a:effectLst>
            </a:endParaRPr>
          </a:p>
        </p:txBody>
      </p:sp>
      <p:sp>
        <p:nvSpPr>
          <p:cNvPr id="12" name="Rectangle 11">
            <a:hlinkClick r:id="rId6" action="ppaction://hlinksldjump"/>
          </p:cNvPr>
          <p:cNvSpPr/>
          <p:nvPr/>
        </p:nvSpPr>
        <p:spPr>
          <a:xfrm>
            <a:off x="9228755" y="774235"/>
            <a:ext cx="1446244"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6" action="ppaction://hlinksldjump"/>
              </a:rPr>
              <a:t>Performers</a:t>
            </a:r>
            <a:endParaRPr lang="en-AU" dirty="0"/>
          </a:p>
        </p:txBody>
      </p:sp>
      <p:sp>
        <p:nvSpPr>
          <p:cNvPr id="13" name="Rectangle 12">
            <a:hlinkClick r:id="rId7" action="ppaction://hlinksldjump"/>
          </p:cNvPr>
          <p:cNvSpPr/>
          <p:nvPr/>
        </p:nvSpPr>
        <p:spPr>
          <a:xfrm>
            <a:off x="10745756" y="774235"/>
            <a:ext cx="1446244"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7" action="ppaction://hlinksldjump"/>
              </a:rPr>
              <a:t>Supporters</a:t>
            </a:r>
            <a:endParaRPr lang="en-AU" dirty="0"/>
          </a:p>
        </p:txBody>
      </p:sp>
      <p:pic>
        <p:nvPicPr>
          <p:cNvPr id="1026" name="Picture 2" descr="Barrier Reef Orchestra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8584"/>
            <a:ext cx="959418" cy="1538058"/>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30322" y="1538058"/>
            <a:ext cx="12201331" cy="532852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2476" y="1986092"/>
            <a:ext cx="1756223" cy="2260670"/>
          </a:xfrm>
          <a:prstGeom prst="rect">
            <a:avLst/>
          </a:prstGeom>
        </p:spPr>
      </p:pic>
      <p:pic>
        <p:nvPicPr>
          <p:cNvPr id="18" name="Picture 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3973" y="5144405"/>
            <a:ext cx="2233228" cy="1488819"/>
          </a:xfrm>
          <a:prstGeom prst="rect">
            <a:avLst/>
          </a:prstGeom>
        </p:spPr>
      </p:pic>
      <p:sp>
        <p:nvSpPr>
          <p:cNvPr id="24" name="TextBox 23"/>
          <p:cNvSpPr txBox="1"/>
          <p:nvPr/>
        </p:nvSpPr>
        <p:spPr>
          <a:xfrm>
            <a:off x="3228392" y="1611839"/>
            <a:ext cx="9497207" cy="615553"/>
          </a:xfrm>
          <a:prstGeom prst="rect">
            <a:avLst/>
          </a:prstGeom>
          <a:noFill/>
        </p:spPr>
        <p:txBody>
          <a:bodyPr wrap="square" rtlCol="0">
            <a:spAutoFit/>
          </a:bodyPr>
          <a:lstStyle/>
          <a:p>
            <a:r>
              <a:rPr lang="en-US" sz="3400" dirty="0" smtClean="0">
                <a:cs typeface="Leelawadee" panose="020B0502040204020203"/>
              </a:rPr>
              <a:t>Barrier Reef Orchestra – A North Queensland Icon</a:t>
            </a:r>
            <a:endParaRPr lang="en-AU" sz="3400" dirty="0">
              <a:cs typeface="Leelawadee" panose="020B0502040204020203"/>
            </a:endParaRPr>
          </a:p>
        </p:txBody>
      </p:sp>
      <p:sp>
        <p:nvSpPr>
          <p:cNvPr id="27" name="TextBox 26"/>
          <p:cNvSpPr txBox="1"/>
          <p:nvPr/>
        </p:nvSpPr>
        <p:spPr>
          <a:xfrm>
            <a:off x="3567803" y="2251305"/>
            <a:ext cx="8330288" cy="4524315"/>
          </a:xfrm>
          <a:prstGeom prst="rect">
            <a:avLst/>
          </a:prstGeom>
          <a:noFill/>
        </p:spPr>
        <p:txBody>
          <a:bodyPr wrap="square" rtlCol="0">
            <a:spAutoFit/>
          </a:bodyPr>
          <a:lstStyle/>
          <a:p>
            <a:r>
              <a:rPr lang="en-US" b="0" i="0" dirty="0" smtClean="0">
                <a:solidFill>
                  <a:srgbClr val="000000"/>
                </a:solidFill>
                <a:effectLst/>
                <a:latin typeface="Leelawadee" panose="020B0502040204020203" pitchFamily="34" charset="-34"/>
                <a:cs typeface="Leelawadee" panose="020B0502040204020203" pitchFamily="34" charset="-34"/>
              </a:rPr>
              <a:t>Fast becoming one of North Queensland’s cultural jewels the Barrier Reef Orchestra this year launches its 15th year of performing orchestral music throughout North Queensland. A community orchestra consisting of the finest musicians drawn from as far afield as Cairns and Mackay, it focuses on unique orchestral juxtapositions. </a:t>
            </a:r>
            <a:r>
              <a:rPr lang="en-US" dirty="0" smtClean="0">
                <a:latin typeface="Leelawadee" panose="020B0502040204020203" pitchFamily="34" charset="-34"/>
                <a:cs typeface="Leelawadee" panose="020B0502040204020203" pitchFamily="34" charset="-34"/>
              </a:rPr>
              <a:t/>
            </a:r>
            <a:br>
              <a:rPr lang="en-US" dirty="0" smtClean="0">
                <a:latin typeface="Leelawadee" panose="020B0502040204020203" pitchFamily="34" charset="-34"/>
                <a:cs typeface="Leelawadee" panose="020B0502040204020203" pitchFamily="34" charset="-34"/>
              </a:rPr>
            </a:br>
            <a:r>
              <a:rPr lang="en-US" dirty="0" smtClean="0">
                <a:latin typeface="Leelawadee" panose="020B0502040204020203" pitchFamily="34" charset="-34"/>
                <a:cs typeface="Leelawadee" panose="020B0502040204020203" pitchFamily="34" charset="-34"/>
              </a:rPr>
              <a:t/>
            </a:r>
            <a:br>
              <a:rPr lang="en-US" dirty="0" smtClean="0">
                <a:latin typeface="Leelawadee" panose="020B0502040204020203" pitchFamily="34" charset="-34"/>
                <a:cs typeface="Leelawadee" panose="020B0502040204020203" pitchFamily="34" charset="-34"/>
              </a:rPr>
            </a:br>
            <a:r>
              <a:rPr lang="en-US" b="0" i="0" dirty="0" smtClean="0">
                <a:solidFill>
                  <a:srgbClr val="000000"/>
                </a:solidFill>
                <a:effectLst/>
                <a:latin typeface="Leelawadee" panose="020B0502040204020203" pitchFamily="34" charset="-34"/>
                <a:cs typeface="Leelawadee" panose="020B0502040204020203" pitchFamily="34" charset="-34"/>
              </a:rPr>
              <a:t>An outstanding performance of Beethoven’s 9th Symphony presented to a sell-out audience was recently followed by Peter Sculthorpe’s Mangroves, a collaboration with audio-visual artists, ABC radio and Umbrella Studios. The programs are testament to the orchestra’s willingness to embrace mainstream classical repertoire as well as opportunities for collaboration. </a:t>
            </a:r>
            <a:r>
              <a:rPr lang="en-US" dirty="0" smtClean="0">
                <a:latin typeface="Leelawadee" panose="020B0502040204020203" pitchFamily="34" charset="-34"/>
                <a:cs typeface="Leelawadee" panose="020B0502040204020203" pitchFamily="34" charset="-34"/>
              </a:rPr>
              <a:t/>
            </a:r>
            <a:br>
              <a:rPr lang="en-US" dirty="0" smtClean="0">
                <a:latin typeface="Leelawadee" panose="020B0502040204020203" pitchFamily="34" charset="-34"/>
                <a:cs typeface="Leelawadee" panose="020B0502040204020203" pitchFamily="34" charset="-34"/>
              </a:rPr>
            </a:br>
            <a:r>
              <a:rPr lang="en-US" dirty="0" smtClean="0">
                <a:latin typeface="Leelawadee" panose="020B0502040204020203" pitchFamily="34" charset="-34"/>
                <a:cs typeface="Leelawadee" panose="020B0502040204020203" pitchFamily="34" charset="-34"/>
              </a:rPr>
              <a:t/>
            </a:r>
            <a:br>
              <a:rPr lang="en-US" dirty="0" smtClean="0">
                <a:latin typeface="Leelawadee" panose="020B0502040204020203" pitchFamily="34" charset="-34"/>
                <a:cs typeface="Leelawadee" panose="020B0502040204020203" pitchFamily="34" charset="-34"/>
              </a:rPr>
            </a:br>
            <a:r>
              <a:rPr lang="en-US" b="0" i="0" dirty="0" smtClean="0">
                <a:solidFill>
                  <a:srgbClr val="000000"/>
                </a:solidFill>
                <a:effectLst/>
                <a:latin typeface="Leelawadee" panose="020B0502040204020203" pitchFamily="34" charset="-34"/>
                <a:cs typeface="Leelawadee" panose="020B0502040204020203" pitchFamily="34" charset="-34"/>
              </a:rPr>
              <a:t>In 2015 the orchestra has been invited to perform in three festivals, and features in the Townsville Civic Theatre season. This is a first for the orchestra - underscoring its value to the community and highlighting its continued prominence in the cultural soundscape of North Queensland. </a:t>
            </a:r>
            <a:endParaRPr lang="en-AU" dirty="0">
              <a:latin typeface="Leelawadee" panose="020B0502040204020203" pitchFamily="34" charset="-34"/>
              <a:cs typeface="Leelawadee" panose="020B0502040204020203" pitchFamily="34" charset="-34"/>
            </a:endParaRPr>
          </a:p>
        </p:txBody>
      </p:sp>
    </p:spTree>
    <p:extLst>
      <p:ext uri="{BB962C8B-B14F-4D97-AF65-F5344CB8AC3E}">
        <p14:creationId xmlns:p14="http://schemas.microsoft.com/office/powerpoint/2010/main" val="867680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9331" y="0"/>
            <a:ext cx="12192000" cy="1520890"/>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hlinkClick r:id="rId2" action="ppaction://hlinksldjump"/>
          </p:cNvPr>
          <p:cNvSpPr/>
          <p:nvPr/>
        </p:nvSpPr>
        <p:spPr>
          <a:xfrm>
            <a:off x="3140532" y="774236"/>
            <a:ext cx="1380928"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2" action="ppaction://hlinksldjump"/>
              </a:rPr>
              <a:t>Home</a:t>
            </a:r>
            <a:endParaRPr lang="en-AU" dirty="0">
              <a:ln w="0"/>
              <a:solidFill>
                <a:schemeClr val="tx1"/>
              </a:solidFill>
              <a:effectLst>
                <a:outerShdw blurRad="38100" dist="19050" dir="2700000" algn="tl" rotWithShape="0">
                  <a:schemeClr val="dk1">
                    <a:alpha val="40000"/>
                  </a:schemeClr>
                </a:outerShdw>
              </a:effectLst>
            </a:endParaRPr>
          </a:p>
        </p:txBody>
      </p:sp>
      <p:sp>
        <p:nvSpPr>
          <p:cNvPr id="6" name="Rectangle 5">
            <a:hlinkClick r:id="rId3" action="ppaction://hlinksldjump"/>
          </p:cNvPr>
          <p:cNvSpPr/>
          <p:nvPr/>
        </p:nvSpPr>
        <p:spPr>
          <a:xfrm>
            <a:off x="4614769" y="774235"/>
            <a:ext cx="1446244" cy="7464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3" action="ppaction://hlinksldjump"/>
              </a:rPr>
              <a:t>About</a:t>
            </a:r>
            <a:r>
              <a:rPr lang="en-US" dirty="0" smtClean="0">
                <a:ln w="0"/>
                <a:solidFill>
                  <a:schemeClr val="tx1"/>
                </a:solidFill>
                <a:effectLst>
                  <a:outerShdw blurRad="38100" dist="19050" dir="2700000" algn="tl" rotWithShape="0">
                    <a:schemeClr val="dk1">
                      <a:alpha val="40000"/>
                    </a:schemeClr>
                  </a:outerShdw>
                </a:effectLst>
              </a:rPr>
              <a:t> Us</a:t>
            </a:r>
            <a:endParaRPr lang="en-AU" dirty="0">
              <a:ln w="0"/>
              <a:solidFill>
                <a:schemeClr val="tx1"/>
              </a:solidFill>
              <a:effectLst>
                <a:outerShdw blurRad="38100" dist="19050" dir="2700000" algn="tl" rotWithShape="0">
                  <a:schemeClr val="dk1">
                    <a:alpha val="40000"/>
                  </a:schemeClr>
                </a:outerShdw>
              </a:effectLst>
            </a:endParaRPr>
          </a:p>
        </p:txBody>
      </p:sp>
      <p:sp>
        <p:nvSpPr>
          <p:cNvPr id="7" name="Rectangle 6">
            <a:hlinkClick r:id="rId4" action="ppaction://hlinksldjump"/>
          </p:cNvPr>
          <p:cNvSpPr/>
          <p:nvPr/>
        </p:nvSpPr>
        <p:spPr>
          <a:xfrm>
            <a:off x="6149654" y="774236"/>
            <a:ext cx="1446244"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4" action="ppaction://hlinksldjump"/>
              </a:rPr>
              <a:t>News</a:t>
            </a:r>
            <a:endParaRPr lang="en-AU" dirty="0"/>
          </a:p>
        </p:txBody>
      </p:sp>
      <p:sp>
        <p:nvSpPr>
          <p:cNvPr id="8" name="Rectangle 7"/>
          <p:cNvSpPr/>
          <p:nvPr/>
        </p:nvSpPr>
        <p:spPr>
          <a:xfrm>
            <a:off x="7684539" y="774236"/>
            <a:ext cx="1446244"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5" action="ppaction://hlinksldjump"/>
              </a:rPr>
              <a:t>Gallery</a:t>
            </a:r>
            <a:endParaRPr lang="en-AU"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9219424" y="774235"/>
            <a:ext cx="1446244"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6" action="ppaction://hlinksldjump"/>
              </a:rPr>
              <a:t>Performers</a:t>
            </a:r>
            <a:endParaRPr lang="en-AU" dirty="0"/>
          </a:p>
        </p:txBody>
      </p:sp>
      <p:sp>
        <p:nvSpPr>
          <p:cNvPr id="10" name="Rectangle 9"/>
          <p:cNvSpPr/>
          <p:nvPr/>
        </p:nvSpPr>
        <p:spPr>
          <a:xfrm>
            <a:off x="10736425" y="774235"/>
            <a:ext cx="1446244"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7" action="ppaction://hlinksldjump"/>
              </a:rPr>
              <a:t>Supporters</a:t>
            </a:r>
            <a:endParaRPr lang="en-AU" dirty="0"/>
          </a:p>
        </p:txBody>
      </p:sp>
      <p:pic>
        <p:nvPicPr>
          <p:cNvPr id="11" name="Picture 2" descr="Barrier Reef Orchestra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331" y="-8584"/>
            <a:ext cx="959418" cy="153805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9331" y="1529474"/>
            <a:ext cx="12201331" cy="532852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
            </a:r>
            <a:br>
              <a:rPr lang="en-AU" dirty="0"/>
            </a:br>
            <a:endParaRPr lang="en-AU" dirty="0"/>
          </a:p>
        </p:txBody>
      </p:sp>
      <p:sp>
        <p:nvSpPr>
          <p:cNvPr id="2" name="TextBox 1"/>
          <p:cNvSpPr txBox="1"/>
          <p:nvPr/>
        </p:nvSpPr>
        <p:spPr>
          <a:xfrm>
            <a:off x="3251336" y="2439411"/>
            <a:ext cx="8745045" cy="1754326"/>
          </a:xfrm>
          <a:prstGeom prst="rect">
            <a:avLst/>
          </a:prstGeom>
          <a:noFill/>
        </p:spPr>
        <p:txBody>
          <a:bodyPr wrap="square" rtlCol="0">
            <a:spAutoFit/>
          </a:bodyPr>
          <a:lstStyle/>
          <a:p>
            <a:r>
              <a:rPr lang="en-AU" dirty="0"/>
              <a:t>The </a:t>
            </a:r>
            <a:r>
              <a:rPr lang="en-AU" b="1" dirty="0"/>
              <a:t>Barrier Reef Orchestra</a:t>
            </a:r>
            <a:r>
              <a:rPr lang="en-AU" dirty="0"/>
              <a:t> is a product of North Queensland Ensembles Inc. </a:t>
            </a:r>
            <a:br>
              <a:rPr lang="en-AU" dirty="0"/>
            </a:br>
            <a:r>
              <a:rPr lang="en-AU" dirty="0"/>
              <a:t/>
            </a:r>
            <a:br>
              <a:rPr lang="en-AU" dirty="0"/>
            </a:br>
            <a:r>
              <a:rPr lang="en-AU" b="1" dirty="0"/>
              <a:t>North Queensland Ensembles Inc.</a:t>
            </a:r>
            <a:r>
              <a:rPr lang="en-AU" dirty="0"/>
              <a:t> is an Incorporated Association registered in the State of Queensland. </a:t>
            </a:r>
            <a:r>
              <a:rPr lang="en-AU" dirty="0" smtClean="0"/>
              <a:t>It </a:t>
            </a:r>
            <a:r>
              <a:rPr lang="en-AU" dirty="0"/>
              <a:t>is also a tax deductible fund listed on the Register of Cultural Organisations under Subdivision 30-B of the Income tax Assessment Act 1997. It is based in Townsville, North Queensland, Australia.</a:t>
            </a:r>
            <a:endParaRPr lang="en-AU" dirty="0"/>
          </a:p>
        </p:txBody>
      </p:sp>
      <p:graphicFrame>
        <p:nvGraphicFramePr>
          <p:cNvPr id="13" name="Table 12"/>
          <p:cNvGraphicFramePr>
            <a:graphicFrameLocks noGrp="1"/>
          </p:cNvGraphicFramePr>
          <p:nvPr>
            <p:extLst>
              <p:ext uri="{D42A27DB-BD31-4B8C-83A1-F6EECF244321}">
                <p14:modId xmlns:p14="http://schemas.microsoft.com/office/powerpoint/2010/main" val="3853866517"/>
              </p:ext>
            </p:extLst>
          </p:nvPr>
        </p:nvGraphicFramePr>
        <p:xfrm>
          <a:off x="3251336" y="5103674"/>
          <a:ext cx="6226296" cy="1429410"/>
        </p:xfrm>
        <a:graphic>
          <a:graphicData uri="http://schemas.openxmlformats.org/drawingml/2006/table">
            <a:tbl>
              <a:tblPr>
                <a:tableStyleId>{3C2FFA5D-87B4-456A-9821-1D502468CF0F}</a:tableStyleId>
              </a:tblPr>
              <a:tblGrid>
                <a:gridCol w="3113148"/>
                <a:gridCol w="3113148"/>
              </a:tblGrid>
              <a:tr h="217643">
                <a:tc>
                  <a:txBody>
                    <a:bodyPr/>
                    <a:lstStyle/>
                    <a:p>
                      <a:r>
                        <a:rPr lang="en-AU" sz="1400" b="1" dirty="0"/>
                        <a:t>President:</a:t>
                      </a:r>
                    </a:p>
                  </a:txBody>
                  <a:tcPr marL="72522" marR="72522" marT="36261" marB="36261" anchor="ctr"/>
                </a:tc>
                <a:tc>
                  <a:txBody>
                    <a:bodyPr/>
                    <a:lstStyle/>
                    <a:p>
                      <a:r>
                        <a:rPr lang="en-AU" sz="1400" dirty="0"/>
                        <a:t>Andrew Ryder</a:t>
                      </a:r>
                    </a:p>
                  </a:txBody>
                  <a:tcPr marL="72522" marR="72522" marT="36261" marB="36261" anchor="ctr"/>
                </a:tc>
              </a:tr>
              <a:tr h="181605">
                <a:tc>
                  <a:txBody>
                    <a:bodyPr/>
                    <a:lstStyle/>
                    <a:p>
                      <a:r>
                        <a:rPr lang="en-AU" sz="1400" b="1"/>
                        <a:t>Vice-President:</a:t>
                      </a:r>
                    </a:p>
                  </a:txBody>
                  <a:tcPr marL="72522" marR="72522" marT="36261" marB="36261" anchor="ctr"/>
                </a:tc>
                <a:tc>
                  <a:txBody>
                    <a:bodyPr/>
                    <a:lstStyle/>
                    <a:p>
                      <a:r>
                        <a:rPr lang="en-AU" sz="1400"/>
                        <a:t>Judy Hunter</a:t>
                      </a:r>
                    </a:p>
                  </a:txBody>
                  <a:tcPr marL="72522" marR="72522" marT="36261" marB="36261" anchor="ctr"/>
                </a:tc>
              </a:tr>
              <a:tr h="181605">
                <a:tc>
                  <a:txBody>
                    <a:bodyPr/>
                    <a:lstStyle/>
                    <a:p>
                      <a:r>
                        <a:rPr lang="en-AU" sz="1400" b="1"/>
                        <a:t>Secretary:</a:t>
                      </a:r>
                    </a:p>
                  </a:txBody>
                  <a:tcPr marL="72522" marR="72522" marT="36261" marB="36261" anchor="ctr"/>
                </a:tc>
                <a:tc>
                  <a:txBody>
                    <a:bodyPr/>
                    <a:lstStyle/>
                    <a:p>
                      <a:r>
                        <a:rPr lang="en-AU" sz="1400"/>
                        <a:t>Lorraine Gray-McConnell</a:t>
                      </a:r>
                    </a:p>
                  </a:txBody>
                  <a:tcPr marL="72522" marR="72522" marT="36261" marB="36261" anchor="ctr"/>
                </a:tc>
              </a:tr>
              <a:tr h="181605">
                <a:tc>
                  <a:txBody>
                    <a:bodyPr/>
                    <a:lstStyle/>
                    <a:p>
                      <a:r>
                        <a:rPr lang="en-AU" sz="1400" b="1"/>
                        <a:t>Treasurer:</a:t>
                      </a:r>
                    </a:p>
                  </a:txBody>
                  <a:tcPr marL="72522" marR="72522" marT="36261" marB="36261" anchor="ctr"/>
                </a:tc>
                <a:tc>
                  <a:txBody>
                    <a:bodyPr/>
                    <a:lstStyle/>
                    <a:p>
                      <a:r>
                        <a:rPr lang="en-AU" sz="1400"/>
                        <a:t>Annette Ellis</a:t>
                      </a:r>
                    </a:p>
                  </a:txBody>
                  <a:tcPr marL="72522" marR="72522" marT="36261" marB="36261" anchor="ctr"/>
                </a:tc>
              </a:tr>
              <a:tr h="181605">
                <a:tc>
                  <a:txBody>
                    <a:bodyPr/>
                    <a:lstStyle/>
                    <a:p>
                      <a:r>
                        <a:rPr lang="en-AU" sz="1400" b="1" dirty="0" smtClean="0"/>
                        <a:t>Committee:</a:t>
                      </a:r>
                      <a:endParaRPr lang="en-AU" sz="1400" b="1" dirty="0"/>
                    </a:p>
                  </a:txBody>
                  <a:tcPr marL="72522" marR="72522" marT="36261" marB="36261" anchor="ctr"/>
                </a:tc>
                <a:tc>
                  <a:txBody>
                    <a:bodyPr/>
                    <a:lstStyle/>
                    <a:p>
                      <a:r>
                        <a:rPr lang="en-AU" sz="1400" dirty="0" smtClean="0"/>
                        <a:t>Caroline </a:t>
                      </a:r>
                      <a:r>
                        <a:rPr lang="en-AU" sz="1400" dirty="0" err="1" smtClean="0"/>
                        <a:t>Arlett</a:t>
                      </a:r>
                      <a:endParaRPr lang="en-AU" sz="1400" dirty="0"/>
                    </a:p>
                  </a:txBody>
                  <a:tcPr marL="72522" marR="72522" marT="36261" marB="36261" anchor="ctr"/>
                </a:tc>
              </a:tr>
            </a:tbl>
          </a:graphicData>
        </a:graphic>
      </p:graphicFrame>
      <p:sp>
        <p:nvSpPr>
          <p:cNvPr id="14" name="TextBox 13"/>
          <p:cNvSpPr txBox="1"/>
          <p:nvPr/>
        </p:nvSpPr>
        <p:spPr>
          <a:xfrm>
            <a:off x="3251336" y="4286928"/>
            <a:ext cx="8931333" cy="677108"/>
          </a:xfrm>
          <a:prstGeom prst="rect">
            <a:avLst/>
          </a:prstGeom>
          <a:noFill/>
        </p:spPr>
        <p:txBody>
          <a:bodyPr wrap="square" rtlCol="0">
            <a:spAutoFit/>
          </a:bodyPr>
          <a:lstStyle/>
          <a:p>
            <a:endParaRPr lang="en-AU" dirty="0"/>
          </a:p>
          <a:p>
            <a:r>
              <a:rPr lang="en-AU" sz="2000" b="1" dirty="0">
                <a:latin typeface="Leelawadee"/>
              </a:rPr>
              <a:t>North Queensland Ensembles </a:t>
            </a:r>
            <a:r>
              <a:rPr lang="en-AU" sz="2000" b="1" dirty="0" err="1">
                <a:latin typeface="Leelawadee"/>
              </a:rPr>
              <a:t>Inc</a:t>
            </a:r>
            <a:r>
              <a:rPr lang="en-AU" sz="2000" b="1" dirty="0">
                <a:latin typeface="Leelawadee"/>
              </a:rPr>
              <a:t> Management Committee 2015</a:t>
            </a:r>
          </a:p>
        </p:txBody>
      </p:sp>
      <p:sp>
        <p:nvSpPr>
          <p:cNvPr id="15" name="TextBox 14"/>
          <p:cNvSpPr txBox="1"/>
          <p:nvPr/>
        </p:nvSpPr>
        <p:spPr>
          <a:xfrm>
            <a:off x="6149654" y="1648588"/>
            <a:ext cx="2093594" cy="646331"/>
          </a:xfrm>
          <a:prstGeom prst="rect">
            <a:avLst/>
          </a:prstGeom>
          <a:noFill/>
        </p:spPr>
        <p:txBody>
          <a:bodyPr wrap="square" rtlCol="0">
            <a:spAutoFit/>
          </a:bodyPr>
          <a:lstStyle/>
          <a:p>
            <a:r>
              <a:rPr lang="en-AU" sz="3600" dirty="0" smtClean="0">
                <a:latin typeface="Leelawadee"/>
              </a:rPr>
              <a:t>About Us</a:t>
            </a:r>
            <a:endParaRPr lang="en-AU" sz="3600" dirty="0">
              <a:latin typeface="Leelawadee"/>
            </a:endParaRPr>
          </a:p>
        </p:txBody>
      </p:sp>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2476" y="1986092"/>
            <a:ext cx="1756223" cy="2260670"/>
          </a:xfrm>
          <a:prstGeom prst="rect">
            <a:avLst/>
          </a:prstGeom>
        </p:spPr>
      </p:pic>
      <p:pic>
        <p:nvPicPr>
          <p:cNvPr id="17" name="Picture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3973" y="5144405"/>
            <a:ext cx="2233228" cy="1488819"/>
          </a:xfrm>
          <a:prstGeom prst="rect">
            <a:avLst/>
          </a:prstGeom>
        </p:spPr>
      </p:pic>
    </p:spTree>
    <p:extLst>
      <p:ext uri="{BB962C8B-B14F-4D97-AF65-F5344CB8AC3E}">
        <p14:creationId xmlns:p14="http://schemas.microsoft.com/office/powerpoint/2010/main" val="3991421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9331" y="0"/>
            <a:ext cx="12192000" cy="1520890"/>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hlinkClick r:id="rId2" action="ppaction://hlinksldjump"/>
          </p:cNvPr>
          <p:cNvSpPr/>
          <p:nvPr/>
        </p:nvSpPr>
        <p:spPr>
          <a:xfrm>
            <a:off x="3140532" y="774236"/>
            <a:ext cx="1380928"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2" action="ppaction://hlinksldjump"/>
              </a:rPr>
              <a:t>Home</a:t>
            </a:r>
            <a:endParaRPr lang="en-AU" dirty="0">
              <a:ln w="0"/>
              <a:solidFill>
                <a:schemeClr val="tx1"/>
              </a:solidFill>
              <a:effectLst>
                <a:outerShdw blurRad="38100" dist="19050" dir="2700000" algn="tl" rotWithShape="0">
                  <a:schemeClr val="dk1">
                    <a:alpha val="40000"/>
                  </a:schemeClr>
                </a:outerShdw>
              </a:effectLst>
            </a:endParaRPr>
          </a:p>
        </p:txBody>
      </p:sp>
      <p:sp>
        <p:nvSpPr>
          <p:cNvPr id="7" name="Rectangle 6">
            <a:hlinkClick r:id="rId3" action="ppaction://hlinksldjump"/>
          </p:cNvPr>
          <p:cNvSpPr/>
          <p:nvPr/>
        </p:nvSpPr>
        <p:spPr>
          <a:xfrm>
            <a:off x="6149654" y="774236"/>
            <a:ext cx="1446244"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3" action="ppaction://hlinksldjump"/>
              </a:rPr>
              <a:t>News</a:t>
            </a:r>
            <a:endParaRPr lang="en-AU" dirty="0"/>
          </a:p>
        </p:txBody>
      </p:sp>
      <p:sp>
        <p:nvSpPr>
          <p:cNvPr id="8" name="Rectangle 7"/>
          <p:cNvSpPr/>
          <p:nvPr/>
        </p:nvSpPr>
        <p:spPr>
          <a:xfrm>
            <a:off x="7684539" y="774236"/>
            <a:ext cx="1446244"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4" action="ppaction://hlinksldjump"/>
              </a:rPr>
              <a:t>Gallery</a:t>
            </a:r>
            <a:endParaRPr lang="en-AU"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9219424" y="774235"/>
            <a:ext cx="1446244"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5" action="ppaction://hlinksldjump"/>
              </a:rPr>
              <a:t>Performers</a:t>
            </a:r>
            <a:endParaRPr lang="en-AU" dirty="0"/>
          </a:p>
        </p:txBody>
      </p:sp>
      <p:sp>
        <p:nvSpPr>
          <p:cNvPr id="10" name="Rectangle 9"/>
          <p:cNvSpPr/>
          <p:nvPr/>
        </p:nvSpPr>
        <p:spPr>
          <a:xfrm>
            <a:off x="10736425" y="774235"/>
            <a:ext cx="1446244"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6" action="ppaction://hlinksldjump"/>
              </a:rPr>
              <a:t>Supporters</a:t>
            </a:r>
            <a:endParaRPr lang="en-AU" dirty="0"/>
          </a:p>
        </p:txBody>
      </p:sp>
      <p:pic>
        <p:nvPicPr>
          <p:cNvPr id="11" name="Picture 2" descr="Barrier Reef Orchestra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31" y="-8584"/>
            <a:ext cx="959418" cy="153805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9331" y="1529474"/>
            <a:ext cx="12201331" cy="532852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hlinkClick r:id="rId8" action="ppaction://hlinksldjump"/>
          </p:cNvPr>
          <p:cNvSpPr/>
          <p:nvPr/>
        </p:nvSpPr>
        <p:spPr>
          <a:xfrm>
            <a:off x="4614769" y="1553803"/>
            <a:ext cx="1446244" cy="7464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8" action="ppaction://hlinksldjump"/>
              </a:rPr>
              <a:t>About</a:t>
            </a:r>
            <a:r>
              <a:rPr lang="en-US" dirty="0" smtClean="0">
                <a:ln w="0"/>
                <a:solidFill>
                  <a:schemeClr val="tx1"/>
                </a:solidFill>
                <a:effectLst>
                  <a:outerShdw blurRad="38100" dist="19050" dir="2700000" algn="tl" rotWithShape="0">
                    <a:schemeClr val="dk1">
                      <a:alpha val="40000"/>
                    </a:schemeClr>
                  </a:outerShdw>
                </a:effectLst>
              </a:rPr>
              <a:t> Us</a:t>
            </a:r>
            <a:endParaRPr lang="en-AU" dirty="0">
              <a:ln w="0"/>
              <a:solidFill>
                <a:schemeClr val="tx1"/>
              </a:solidFill>
              <a:effectLst>
                <a:outerShdw blurRad="38100" dist="19050" dir="2700000" algn="tl" rotWithShape="0">
                  <a:schemeClr val="dk1">
                    <a:alpha val="40000"/>
                  </a:schemeClr>
                </a:outerShdw>
              </a:effectLst>
            </a:endParaRPr>
          </a:p>
        </p:txBody>
      </p:sp>
      <p:sp>
        <p:nvSpPr>
          <p:cNvPr id="14" name="Rectangle 13">
            <a:hlinkClick r:id="rId9" action="ppaction://hlinksldjump"/>
          </p:cNvPr>
          <p:cNvSpPr/>
          <p:nvPr/>
        </p:nvSpPr>
        <p:spPr>
          <a:xfrm>
            <a:off x="4614769" y="2330309"/>
            <a:ext cx="1446244" cy="7464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History</a:t>
            </a:r>
            <a:endParaRPr lang="en-AU"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4614769" y="783025"/>
            <a:ext cx="1446244" cy="7464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8" action="ppaction://hlinksldjump"/>
              </a:rPr>
              <a:t>About</a:t>
            </a:r>
            <a:r>
              <a:rPr lang="en-US" dirty="0" smtClean="0">
                <a:ln w="0"/>
                <a:solidFill>
                  <a:schemeClr val="tx1"/>
                </a:solidFill>
                <a:effectLst>
                  <a:outerShdw blurRad="38100" dist="19050" dir="2700000" algn="tl" rotWithShape="0">
                    <a:schemeClr val="dk1">
                      <a:alpha val="40000"/>
                    </a:schemeClr>
                  </a:outerShdw>
                </a:effectLst>
              </a:rPr>
              <a:t> Us</a:t>
            </a:r>
            <a:endParaRPr lang="en-AU" dirty="0">
              <a:ln w="0"/>
              <a:solidFill>
                <a:schemeClr val="tx1"/>
              </a:solidFill>
              <a:effectLst>
                <a:outerShdw blurRad="38100" dist="19050" dir="2700000" algn="tl" rotWithShape="0">
                  <a:schemeClr val="dk1">
                    <a:alpha val="40000"/>
                  </a:schemeClr>
                </a:outerShdw>
              </a:effectLst>
            </a:endParaRPr>
          </a:p>
        </p:txBody>
      </p:sp>
      <p:sp>
        <p:nvSpPr>
          <p:cNvPr id="2" name="TextBox 1"/>
          <p:cNvSpPr txBox="1"/>
          <p:nvPr/>
        </p:nvSpPr>
        <p:spPr>
          <a:xfrm>
            <a:off x="3140532" y="4444403"/>
            <a:ext cx="6753343" cy="1569660"/>
          </a:xfrm>
          <a:prstGeom prst="rect">
            <a:avLst/>
          </a:prstGeom>
          <a:noFill/>
        </p:spPr>
        <p:txBody>
          <a:bodyPr wrap="square" rtlCol="0">
            <a:spAutoFit/>
          </a:bodyPr>
          <a:lstStyle/>
          <a:p>
            <a:r>
              <a:rPr lang="en-AU" sz="4800" dirty="0" smtClean="0"/>
              <a:t>[NOTE, DROPBOX SLIDE, NO CONTENT]</a:t>
            </a:r>
            <a:endParaRPr lang="en-AU" sz="4800" dirty="0"/>
          </a:p>
        </p:txBody>
      </p:sp>
    </p:spTree>
    <p:extLst>
      <p:ext uri="{BB962C8B-B14F-4D97-AF65-F5344CB8AC3E}">
        <p14:creationId xmlns:p14="http://schemas.microsoft.com/office/powerpoint/2010/main" val="27592781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childTnLst>
                          </p:cTn>
                        </p:par>
                      </p:childTnLst>
                    </p:cTn>
                  </p:par>
                </p:childTnLst>
              </p:cTn>
              <p:nextCondLst>
                <p:cond evt="onClick" delay="0">
                  <p:tgtEl>
                    <p:spTgt spid="6"/>
                  </p:tgtEl>
                </p:cond>
              </p:nextCondLst>
            </p:seq>
          </p:childTnLst>
        </p:cTn>
      </p:par>
    </p:tnLst>
    <p:bldLst>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9331" y="0"/>
            <a:ext cx="12192000" cy="1520890"/>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hlinkClick r:id="rId2" action="ppaction://hlinksldjump"/>
          </p:cNvPr>
          <p:cNvSpPr/>
          <p:nvPr/>
        </p:nvSpPr>
        <p:spPr>
          <a:xfrm>
            <a:off x="3140532" y="774236"/>
            <a:ext cx="1380928"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2" action="ppaction://hlinksldjump"/>
              </a:rPr>
              <a:t>Home</a:t>
            </a:r>
            <a:endParaRPr lang="en-AU" dirty="0">
              <a:ln w="0"/>
              <a:solidFill>
                <a:schemeClr val="tx1"/>
              </a:solidFill>
              <a:effectLst>
                <a:outerShdw blurRad="38100" dist="19050" dir="2700000" algn="tl" rotWithShape="0">
                  <a:schemeClr val="dk1">
                    <a:alpha val="40000"/>
                  </a:schemeClr>
                </a:outerShdw>
              </a:effectLst>
            </a:endParaRPr>
          </a:p>
        </p:txBody>
      </p:sp>
      <p:sp>
        <p:nvSpPr>
          <p:cNvPr id="6" name="Rectangle 5">
            <a:hlinkClick r:id="rId3" action="ppaction://hlinksldjump"/>
          </p:cNvPr>
          <p:cNvSpPr/>
          <p:nvPr/>
        </p:nvSpPr>
        <p:spPr>
          <a:xfrm>
            <a:off x="4614769" y="774235"/>
            <a:ext cx="1446244" cy="7464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3" action="ppaction://hlinksldjump"/>
              </a:rPr>
              <a:t>About</a:t>
            </a:r>
            <a:r>
              <a:rPr lang="en-US" dirty="0" smtClean="0">
                <a:ln w="0"/>
                <a:solidFill>
                  <a:schemeClr val="tx1"/>
                </a:solidFill>
                <a:effectLst>
                  <a:outerShdw blurRad="38100" dist="19050" dir="2700000" algn="tl" rotWithShape="0">
                    <a:schemeClr val="dk1">
                      <a:alpha val="40000"/>
                    </a:schemeClr>
                  </a:outerShdw>
                </a:effectLst>
              </a:rPr>
              <a:t> Us</a:t>
            </a:r>
            <a:endParaRPr lang="en-AU" dirty="0">
              <a:ln w="0"/>
              <a:solidFill>
                <a:schemeClr val="tx1"/>
              </a:solidFill>
              <a:effectLst>
                <a:outerShdw blurRad="38100" dist="19050" dir="2700000" algn="tl" rotWithShape="0">
                  <a:schemeClr val="dk1">
                    <a:alpha val="40000"/>
                  </a:schemeClr>
                </a:outerShdw>
              </a:effectLst>
            </a:endParaRPr>
          </a:p>
        </p:txBody>
      </p:sp>
      <p:sp>
        <p:nvSpPr>
          <p:cNvPr id="7" name="Rectangle 6">
            <a:hlinkClick r:id="rId4" action="ppaction://hlinksldjump"/>
          </p:cNvPr>
          <p:cNvSpPr/>
          <p:nvPr/>
        </p:nvSpPr>
        <p:spPr>
          <a:xfrm>
            <a:off x="6149654" y="774236"/>
            <a:ext cx="1446244"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4" action="ppaction://hlinksldjump"/>
              </a:rPr>
              <a:t>News</a:t>
            </a:r>
            <a:endParaRPr lang="en-AU" dirty="0"/>
          </a:p>
        </p:txBody>
      </p:sp>
      <p:sp>
        <p:nvSpPr>
          <p:cNvPr id="8" name="Rectangle 7"/>
          <p:cNvSpPr/>
          <p:nvPr/>
        </p:nvSpPr>
        <p:spPr>
          <a:xfrm>
            <a:off x="7684539" y="774236"/>
            <a:ext cx="1446244"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5" action="ppaction://hlinksldjump"/>
              </a:rPr>
              <a:t>Gallery</a:t>
            </a:r>
            <a:endParaRPr lang="en-AU"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9219424" y="774235"/>
            <a:ext cx="1446244"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6" action="ppaction://hlinksldjump"/>
              </a:rPr>
              <a:t>Performers</a:t>
            </a:r>
            <a:endParaRPr lang="en-AU" dirty="0"/>
          </a:p>
        </p:txBody>
      </p:sp>
      <p:sp>
        <p:nvSpPr>
          <p:cNvPr id="10" name="Rectangle 9"/>
          <p:cNvSpPr/>
          <p:nvPr/>
        </p:nvSpPr>
        <p:spPr>
          <a:xfrm>
            <a:off x="10736425" y="774235"/>
            <a:ext cx="1446244"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7" action="ppaction://hlinksldjump"/>
              </a:rPr>
              <a:t>Supporters</a:t>
            </a:r>
            <a:endParaRPr lang="en-AU" dirty="0"/>
          </a:p>
        </p:txBody>
      </p:sp>
      <p:pic>
        <p:nvPicPr>
          <p:cNvPr id="11" name="Picture 2" descr="Barrier Reef Orchestra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331" y="-8584"/>
            <a:ext cx="959418" cy="153805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9331" y="1529474"/>
            <a:ext cx="12201331" cy="532852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extBox 1"/>
          <p:cNvSpPr txBox="1"/>
          <p:nvPr/>
        </p:nvSpPr>
        <p:spPr>
          <a:xfrm>
            <a:off x="3140532" y="2471891"/>
            <a:ext cx="8924468" cy="4524315"/>
          </a:xfrm>
          <a:prstGeom prst="rect">
            <a:avLst/>
          </a:prstGeom>
          <a:noFill/>
        </p:spPr>
        <p:txBody>
          <a:bodyPr wrap="square" rtlCol="0">
            <a:spAutoFit/>
          </a:bodyPr>
          <a:lstStyle/>
          <a:p>
            <a:r>
              <a:rPr lang="en-AU" dirty="0" smtClean="0">
                <a:latin typeface="Leelawadee"/>
              </a:rPr>
              <a:t>Over </a:t>
            </a:r>
            <a:r>
              <a:rPr lang="en-AU" dirty="0">
                <a:latin typeface="Leelawadee"/>
              </a:rPr>
              <a:t>a two-year period in the late nineties, Townsville musicians, arts workers and a group of people who had a love for music realised the potential for developing a community-based Orchestra — one that would flourish and become an integral part of the City’s cultural life. </a:t>
            </a:r>
          </a:p>
          <a:p>
            <a:endParaRPr lang="en-AU" dirty="0">
              <a:latin typeface="Leelawadee"/>
            </a:endParaRPr>
          </a:p>
          <a:p>
            <a:r>
              <a:rPr lang="en-AU" dirty="0">
                <a:latin typeface="Leelawadee"/>
              </a:rPr>
              <a:t>In 2000 to ‘test’ the viability of establishing an Orchestra a weekend workshop was arranged and musicians were invited to participate under the baton of Richard McIntyre, Senior Lecturer at the Canberra School of Music and the result — the Barrier Reef Orchestra was born. </a:t>
            </a:r>
            <a:endParaRPr lang="en-AU" dirty="0" smtClean="0">
              <a:latin typeface="Leelawadee"/>
            </a:endParaRPr>
          </a:p>
          <a:p>
            <a:endParaRPr lang="en-AU" dirty="0">
              <a:latin typeface="Leelawadee"/>
            </a:endParaRPr>
          </a:p>
          <a:p>
            <a:r>
              <a:rPr lang="en-AU" dirty="0">
                <a:latin typeface="Leelawadee"/>
              </a:rPr>
              <a:t>During the past few years, the Orchestra has performed with the comedy-duo Scared Weird Little Guys in Score, Townsville City Council’s Last Night of the Proms and A Christmas Carol. In 2003 the Council’s centenary year the Orchestra took part in Encore, as well as playing a major role in the Townsville Civic Theatre’s 25th Anniversary productions of </a:t>
            </a:r>
            <a:r>
              <a:rPr lang="en-AU" dirty="0" err="1">
                <a:latin typeface="Leelawadee"/>
              </a:rPr>
              <a:t>Noye’s</a:t>
            </a:r>
            <a:r>
              <a:rPr lang="en-AU" dirty="0">
                <a:latin typeface="Leelawadee"/>
              </a:rPr>
              <a:t> </a:t>
            </a:r>
            <a:r>
              <a:rPr lang="en-AU" dirty="0" err="1">
                <a:latin typeface="Leelawadee"/>
              </a:rPr>
              <a:t>Fludde</a:t>
            </a:r>
            <a:r>
              <a:rPr lang="en-AU" dirty="0">
                <a:latin typeface="Leelawadee"/>
              </a:rPr>
              <a:t> and Carmina </a:t>
            </a:r>
            <a:r>
              <a:rPr lang="en-AU" dirty="0" err="1">
                <a:latin typeface="Leelawadee"/>
              </a:rPr>
              <a:t>Burana</a:t>
            </a:r>
            <a:r>
              <a:rPr lang="en-AU" dirty="0">
                <a:latin typeface="Leelawadee"/>
              </a:rPr>
              <a:t>. </a:t>
            </a:r>
          </a:p>
          <a:p>
            <a:endParaRPr lang="en-AU" dirty="0"/>
          </a:p>
        </p:txBody>
      </p:sp>
      <p:sp>
        <p:nvSpPr>
          <p:cNvPr id="3" name="TextBox 2"/>
          <p:cNvSpPr txBox="1"/>
          <p:nvPr/>
        </p:nvSpPr>
        <p:spPr>
          <a:xfrm>
            <a:off x="6813812" y="1748910"/>
            <a:ext cx="1479288" cy="584775"/>
          </a:xfrm>
          <a:prstGeom prst="rect">
            <a:avLst/>
          </a:prstGeom>
          <a:noFill/>
        </p:spPr>
        <p:txBody>
          <a:bodyPr wrap="square" rtlCol="0">
            <a:spAutoFit/>
          </a:bodyPr>
          <a:lstStyle/>
          <a:p>
            <a:r>
              <a:rPr lang="en-AU" sz="3200" dirty="0" smtClean="0">
                <a:latin typeface="Leelawadee"/>
              </a:rPr>
              <a:t>History</a:t>
            </a:r>
            <a:endParaRPr lang="en-AU" sz="3200" dirty="0">
              <a:latin typeface="Leelawadee"/>
            </a:endParaRPr>
          </a:p>
        </p:txBody>
      </p:sp>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2476" y="1986092"/>
            <a:ext cx="1756223" cy="2260670"/>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3973" y="5144405"/>
            <a:ext cx="2233228" cy="1488819"/>
          </a:xfrm>
          <a:prstGeom prst="rect">
            <a:avLst/>
          </a:prstGeom>
        </p:spPr>
      </p:pic>
    </p:spTree>
    <p:extLst>
      <p:ext uri="{BB962C8B-B14F-4D97-AF65-F5344CB8AC3E}">
        <p14:creationId xmlns:p14="http://schemas.microsoft.com/office/powerpoint/2010/main" val="30627814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9331" y="0"/>
            <a:ext cx="12192000" cy="1520890"/>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hlinkClick r:id="rId2" action="ppaction://hlinksldjump"/>
          </p:cNvPr>
          <p:cNvSpPr/>
          <p:nvPr/>
        </p:nvSpPr>
        <p:spPr>
          <a:xfrm>
            <a:off x="3140532" y="774236"/>
            <a:ext cx="1380928"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2" action="ppaction://hlinksldjump"/>
              </a:rPr>
              <a:t>Home</a:t>
            </a:r>
            <a:endParaRPr lang="en-AU" dirty="0">
              <a:ln w="0"/>
              <a:solidFill>
                <a:schemeClr val="tx1"/>
              </a:solidFill>
              <a:effectLst>
                <a:outerShdw blurRad="38100" dist="19050" dir="2700000" algn="tl" rotWithShape="0">
                  <a:schemeClr val="dk1">
                    <a:alpha val="40000"/>
                  </a:schemeClr>
                </a:outerShdw>
              </a:effectLst>
            </a:endParaRPr>
          </a:p>
        </p:txBody>
      </p:sp>
      <p:sp>
        <p:nvSpPr>
          <p:cNvPr id="6" name="Rectangle 5">
            <a:hlinkClick r:id="rId3" action="ppaction://hlinksldjump"/>
          </p:cNvPr>
          <p:cNvSpPr/>
          <p:nvPr/>
        </p:nvSpPr>
        <p:spPr>
          <a:xfrm>
            <a:off x="4614769" y="774235"/>
            <a:ext cx="1446244"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3" action="ppaction://hlinksldjump"/>
              </a:rPr>
              <a:t>About</a:t>
            </a:r>
            <a:r>
              <a:rPr lang="en-US" dirty="0" smtClean="0">
                <a:ln w="0"/>
                <a:solidFill>
                  <a:schemeClr val="tx1"/>
                </a:solidFill>
                <a:effectLst>
                  <a:outerShdw blurRad="38100" dist="19050" dir="2700000" algn="tl" rotWithShape="0">
                    <a:schemeClr val="dk1">
                      <a:alpha val="40000"/>
                    </a:schemeClr>
                  </a:outerShdw>
                </a:effectLst>
              </a:rPr>
              <a:t> Us</a:t>
            </a:r>
            <a:endParaRPr lang="en-AU" dirty="0">
              <a:ln w="0"/>
              <a:solidFill>
                <a:schemeClr val="tx1"/>
              </a:solidFill>
              <a:effectLst>
                <a:outerShdw blurRad="38100" dist="19050" dir="2700000" algn="tl" rotWithShape="0">
                  <a:schemeClr val="dk1">
                    <a:alpha val="40000"/>
                  </a:schemeClr>
                </a:outerShdw>
              </a:effectLst>
            </a:endParaRPr>
          </a:p>
        </p:txBody>
      </p:sp>
      <p:sp>
        <p:nvSpPr>
          <p:cNvPr id="7" name="Rectangle 6">
            <a:hlinkClick r:id="rId4" action="ppaction://hlinksldjump"/>
          </p:cNvPr>
          <p:cNvSpPr/>
          <p:nvPr/>
        </p:nvSpPr>
        <p:spPr>
          <a:xfrm>
            <a:off x="6149654" y="774236"/>
            <a:ext cx="1446244" cy="7464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4" action="ppaction://hlinksldjump"/>
              </a:rPr>
              <a:t>News</a:t>
            </a:r>
            <a:endParaRPr lang="en-AU" dirty="0"/>
          </a:p>
        </p:txBody>
      </p:sp>
      <p:sp>
        <p:nvSpPr>
          <p:cNvPr id="8" name="Rectangle 7"/>
          <p:cNvSpPr/>
          <p:nvPr/>
        </p:nvSpPr>
        <p:spPr>
          <a:xfrm>
            <a:off x="7684539" y="774236"/>
            <a:ext cx="1446244"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5" action="ppaction://hlinksldjump"/>
              </a:rPr>
              <a:t>Gallery</a:t>
            </a:r>
            <a:endParaRPr lang="en-AU"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9219424" y="774235"/>
            <a:ext cx="1446244"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6" action="ppaction://hlinksldjump"/>
              </a:rPr>
              <a:t>Performers</a:t>
            </a:r>
            <a:endParaRPr lang="en-AU" dirty="0"/>
          </a:p>
        </p:txBody>
      </p:sp>
      <p:sp>
        <p:nvSpPr>
          <p:cNvPr id="10" name="Rectangle 9"/>
          <p:cNvSpPr/>
          <p:nvPr/>
        </p:nvSpPr>
        <p:spPr>
          <a:xfrm>
            <a:off x="10736425" y="774235"/>
            <a:ext cx="1446244"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7" action="ppaction://hlinksldjump"/>
              </a:rPr>
              <a:t>Supporters</a:t>
            </a:r>
            <a:endParaRPr lang="en-AU" dirty="0"/>
          </a:p>
        </p:txBody>
      </p:sp>
      <p:pic>
        <p:nvPicPr>
          <p:cNvPr id="11" name="Picture 2" descr="Barrier Reef Orchestra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331" y="-8584"/>
            <a:ext cx="959418" cy="153805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9331" y="1529474"/>
            <a:ext cx="12201331" cy="532852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extBox 1"/>
          <p:cNvSpPr txBox="1"/>
          <p:nvPr/>
        </p:nvSpPr>
        <p:spPr>
          <a:xfrm>
            <a:off x="3121189" y="2294919"/>
            <a:ext cx="8901114" cy="4462760"/>
          </a:xfrm>
          <a:prstGeom prst="rect">
            <a:avLst/>
          </a:prstGeom>
          <a:noFill/>
        </p:spPr>
        <p:txBody>
          <a:bodyPr wrap="square" rtlCol="0">
            <a:spAutoFit/>
          </a:bodyPr>
          <a:lstStyle/>
          <a:p>
            <a:r>
              <a:rPr lang="en-AU" sz="2800" b="1" dirty="0">
                <a:latin typeface="Leelawadee"/>
              </a:rPr>
              <a:t>World Music Concert </a:t>
            </a:r>
            <a:endParaRPr lang="en-AU" sz="1200" b="1" dirty="0">
              <a:latin typeface="Leelawadee"/>
            </a:endParaRPr>
          </a:p>
          <a:p>
            <a:r>
              <a:rPr lang="en-AU" dirty="0">
                <a:latin typeface="Leelawadee"/>
              </a:rPr>
              <a:t>As you travel the globe one of the standout features of so many different countries is undoubtedly their music. This concert saves on the shoe leather and brings an eclectic mix of music from all over the world to Townsville. A unique performance conceptualised and developed here in Townsville by the Barrier Reef Orchestra highlighting the stunning diversity of cultural music from around the globe. Featuring the Orchestra and several international artists performing music from Asia, the Americas, the British Isles, Europe and of course Australia. So pack away the passport take the trip of a life time and never leave home. Join Townsville’s very own Barrier Reef Orchestra in their 15th year for a World Music Concert.</a:t>
            </a:r>
          </a:p>
          <a:p>
            <a:endParaRPr lang="en-AU" dirty="0">
              <a:latin typeface="Leelawadee"/>
            </a:endParaRPr>
          </a:p>
          <a:p>
            <a:r>
              <a:rPr lang="en-AU" sz="2000" b="1" dirty="0" smtClean="0">
                <a:latin typeface="Leelawadee"/>
              </a:rPr>
              <a:t>Special guests</a:t>
            </a:r>
          </a:p>
          <a:p>
            <a:endParaRPr lang="en-AU" b="1" dirty="0" smtClean="0">
              <a:latin typeface="Leelawadee"/>
            </a:endParaRPr>
          </a:p>
          <a:p>
            <a:r>
              <a:rPr lang="en-AU" b="1" dirty="0" smtClean="0">
                <a:latin typeface="Leelawadee"/>
              </a:rPr>
              <a:t>Adam Lopez </a:t>
            </a:r>
            <a:r>
              <a:rPr lang="en-AU" dirty="0" smtClean="0">
                <a:latin typeface="Leelawadee"/>
              </a:rPr>
              <a:t>– </a:t>
            </a:r>
            <a:r>
              <a:rPr lang="en-AU" dirty="0">
                <a:latin typeface="Leelawadee"/>
              </a:rPr>
              <a:t>Developed his multi-octave, voice while studying opera in Australia more</a:t>
            </a:r>
            <a:r>
              <a:rPr lang="en-AU" dirty="0" smtClean="0">
                <a:latin typeface="Leelawadee"/>
              </a:rPr>
              <a:t>....</a:t>
            </a:r>
            <a:endParaRPr lang="en-AU" dirty="0">
              <a:latin typeface="Leelawadee"/>
            </a:endParaRPr>
          </a:p>
        </p:txBody>
      </p:sp>
      <p:sp>
        <p:nvSpPr>
          <p:cNvPr id="13" name="TextBox 12"/>
          <p:cNvSpPr txBox="1"/>
          <p:nvPr/>
        </p:nvSpPr>
        <p:spPr>
          <a:xfrm>
            <a:off x="6736507" y="1648588"/>
            <a:ext cx="2093594" cy="646331"/>
          </a:xfrm>
          <a:prstGeom prst="rect">
            <a:avLst/>
          </a:prstGeom>
          <a:noFill/>
        </p:spPr>
        <p:txBody>
          <a:bodyPr wrap="square" rtlCol="0">
            <a:spAutoFit/>
          </a:bodyPr>
          <a:lstStyle/>
          <a:p>
            <a:r>
              <a:rPr lang="en-AU" sz="3600" dirty="0" smtClean="0">
                <a:latin typeface="Leelawadee"/>
              </a:rPr>
              <a:t>News</a:t>
            </a:r>
            <a:endParaRPr lang="en-AU" sz="3600" dirty="0">
              <a:latin typeface="Leelawadee"/>
            </a:endParaRPr>
          </a:p>
        </p:txBody>
      </p:sp>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2476" y="1986092"/>
            <a:ext cx="1756223" cy="2260670"/>
          </a:xfrm>
          <a:prstGeom prst="rect">
            <a:avLst/>
          </a:prstGeom>
        </p:spPr>
      </p:pic>
      <p:pic>
        <p:nvPicPr>
          <p:cNvPr id="15" name="Pictur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3973" y="5144405"/>
            <a:ext cx="2233228" cy="1488819"/>
          </a:xfrm>
          <a:prstGeom prst="rect">
            <a:avLst/>
          </a:prstGeom>
        </p:spPr>
      </p:pic>
    </p:spTree>
    <p:extLst>
      <p:ext uri="{BB962C8B-B14F-4D97-AF65-F5344CB8AC3E}">
        <p14:creationId xmlns:p14="http://schemas.microsoft.com/office/powerpoint/2010/main" val="2317486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9331" y="0"/>
            <a:ext cx="12192000" cy="1520890"/>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hlinkClick r:id="rId2" action="ppaction://hlinksldjump"/>
          </p:cNvPr>
          <p:cNvSpPr/>
          <p:nvPr/>
        </p:nvSpPr>
        <p:spPr>
          <a:xfrm>
            <a:off x="3140532" y="774236"/>
            <a:ext cx="1380928"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2" action="ppaction://hlinksldjump"/>
              </a:rPr>
              <a:t>Home</a:t>
            </a:r>
            <a:endParaRPr lang="en-AU" dirty="0">
              <a:ln w="0"/>
              <a:solidFill>
                <a:schemeClr val="tx1"/>
              </a:solidFill>
              <a:effectLst>
                <a:outerShdw blurRad="38100" dist="19050" dir="2700000" algn="tl" rotWithShape="0">
                  <a:schemeClr val="dk1">
                    <a:alpha val="40000"/>
                  </a:schemeClr>
                </a:outerShdw>
              </a:effectLst>
            </a:endParaRPr>
          </a:p>
        </p:txBody>
      </p:sp>
      <p:sp>
        <p:nvSpPr>
          <p:cNvPr id="6" name="Rectangle 5">
            <a:hlinkClick r:id="rId3" action="ppaction://hlinksldjump"/>
          </p:cNvPr>
          <p:cNvSpPr/>
          <p:nvPr/>
        </p:nvSpPr>
        <p:spPr>
          <a:xfrm>
            <a:off x="4614769" y="774235"/>
            <a:ext cx="1446244"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3" action="ppaction://hlinksldjump"/>
              </a:rPr>
              <a:t>About</a:t>
            </a:r>
            <a:r>
              <a:rPr lang="en-US" dirty="0" smtClean="0">
                <a:ln w="0"/>
                <a:solidFill>
                  <a:schemeClr val="tx1"/>
                </a:solidFill>
                <a:effectLst>
                  <a:outerShdw blurRad="38100" dist="19050" dir="2700000" algn="tl" rotWithShape="0">
                    <a:schemeClr val="dk1">
                      <a:alpha val="40000"/>
                    </a:schemeClr>
                  </a:outerShdw>
                </a:effectLst>
              </a:rPr>
              <a:t> Us</a:t>
            </a:r>
            <a:endParaRPr lang="en-AU" dirty="0">
              <a:ln w="0"/>
              <a:solidFill>
                <a:schemeClr val="tx1"/>
              </a:solidFill>
              <a:effectLst>
                <a:outerShdw blurRad="38100" dist="19050" dir="2700000" algn="tl" rotWithShape="0">
                  <a:schemeClr val="dk1">
                    <a:alpha val="40000"/>
                  </a:schemeClr>
                </a:outerShdw>
              </a:effectLst>
            </a:endParaRPr>
          </a:p>
        </p:txBody>
      </p:sp>
      <p:sp>
        <p:nvSpPr>
          <p:cNvPr id="7" name="Rectangle 6">
            <a:hlinkClick r:id="rId4" action="ppaction://hlinksldjump"/>
          </p:cNvPr>
          <p:cNvSpPr/>
          <p:nvPr/>
        </p:nvSpPr>
        <p:spPr>
          <a:xfrm>
            <a:off x="6149654" y="774236"/>
            <a:ext cx="1446244"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4" action="ppaction://hlinksldjump"/>
              </a:rPr>
              <a:t>News</a:t>
            </a:r>
            <a:endParaRPr lang="en-AU" dirty="0"/>
          </a:p>
        </p:txBody>
      </p:sp>
      <p:sp>
        <p:nvSpPr>
          <p:cNvPr id="8" name="Rectangle 7"/>
          <p:cNvSpPr/>
          <p:nvPr/>
        </p:nvSpPr>
        <p:spPr>
          <a:xfrm>
            <a:off x="7684539" y="774236"/>
            <a:ext cx="1446244" cy="7464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5" action="ppaction://hlinksldjump"/>
              </a:rPr>
              <a:t>Gallery</a:t>
            </a:r>
            <a:endParaRPr lang="en-AU"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9219424" y="774235"/>
            <a:ext cx="1446244"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6" action="ppaction://hlinksldjump"/>
              </a:rPr>
              <a:t>Performers</a:t>
            </a:r>
            <a:endParaRPr lang="en-AU" dirty="0"/>
          </a:p>
        </p:txBody>
      </p:sp>
      <p:sp>
        <p:nvSpPr>
          <p:cNvPr id="10" name="Rectangle 9"/>
          <p:cNvSpPr/>
          <p:nvPr/>
        </p:nvSpPr>
        <p:spPr>
          <a:xfrm>
            <a:off x="10736425" y="774235"/>
            <a:ext cx="1446244"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7" action="ppaction://hlinksldjump"/>
              </a:rPr>
              <a:t>Supporters</a:t>
            </a:r>
            <a:endParaRPr lang="en-AU" dirty="0"/>
          </a:p>
        </p:txBody>
      </p:sp>
      <p:pic>
        <p:nvPicPr>
          <p:cNvPr id="11" name="Picture 2" descr="Barrier Reef Orchestra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331" y="-8584"/>
            <a:ext cx="959418" cy="153805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9331" y="1529474"/>
            <a:ext cx="12201331" cy="532852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05419" y="2769749"/>
            <a:ext cx="4762500" cy="2847975"/>
          </a:xfrm>
          <a:prstGeom prst="rect">
            <a:avLst/>
          </a:prstGeom>
        </p:spPr>
      </p:pic>
      <p:sp>
        <p:nvSpPr>
          <p:cNvPr id="17" name="Left Arrow 16"/>
          <p:cNvSpPr/>
          <p:nvPr/>
        </p:nvSpPr>
        <p:spPr>
          <a:xfrm rot="10800000">
            <a:off x="962752" y="2769749"/>
            <a:ext cx="1770585" cy="119890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Left Arrow 17"/>
          <p:cNvSpPr/>
          <p:nvPr/>
        </p:nvSpPr>
        <p:spPr>
          <a:xfrm>
            <a:off x="962752" y="4401607"/>
            <a:ext cx="1770585" cy="119890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Left Arrow 18"/>
          <p:cNvSpPr/>
          <p:nvPr/>
        </p:nvSpPr>
        <p:spPr>
          <a:xfrm rot="10800000">
            <a:off x="9316561" y="2769750"/>
            <a:ext cx="1770585" cy="119890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Left Arrow 19"/>
          <p:cNvSpPr/>
          <p:nvPr/>
        </p:nvSpPr>
        <p:spPr>
          <a:xfrm>
            <a:off x="9316560" y="4418818"/>
            <a:ext cx="1770585" cy="119890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22" name="Straight Connector 21"/>
          <p:cNvCxnSpPr/>
          <p:nvPr/>
        </p:nvCxnSpPr>
        <p:spPr>
          <a:xfrm flipV="1">
            <a:off x="-34987" y="4185153"/>
            <a:ext cx="12192000" cy="858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9331" y="2445046"/>
            <a:ext cx="12192000"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9331" y="5808384"/>
            <a:ext cx="12201331" cy="0"/>
          </a:xfrm>
          <a:prstGeom prst="line">
            <a:avLst/>
          </a:prstGeom>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3360604" y="4816394"/>
            <a:ext cx="5452129" cy="369332"/>
          </a:xfrm>
          <a:prstGeom prst="rect">
            <a:avLst/>
          </a:prstGeom>
          <a:noFill/>
        </p:spPr>
        <p:txBody>
          <a:bodyPr wrap="square" rtlCol="0">
            <a:spAutoFit/>
          </a:bodyPr>
          <a:lstStyle/>
          <a:p>
            <a:r>
              <a:rPr lang="en-AU" b="1" dirty="0" smtClean="0">
                <a:solidFill>
                  <a:schemeClr val="bg1"/>
                </a:solidFill>
              </a:rPr>
              <a:t>Pictures moves this way if the “back” button is pressed</a:t>
            </a:r>
            <a:endParaRPr lang="en-AU" b="1" dirty="0">
              <a:solidFill>
                <a:schemeClr val="bg1"/>
              </a:solidFill>
            </a:endParaRPr>
          </a:p>
        </p:txBody>
      </p:sp>
      <p:sp>
        <p:nvSpPr>
          <p:cNvPr id="28" name="TextBox 27"/>
          <p:cNvSpPr txBox="1"/>
          <p:nvPr/>
        </p:nvSpPr>
        <p:spPr>
          <a:xfrm>
            <a:off x="3176208" y="3223180"/>
            <a:ext cx="5636525" cy="369332"/>
          </a:xfrm>
          <a:prstGeom prst="rect">
            <a:avLst/>
          </a:prstGeom>
          <a:noFill/>
        </p:spPr>
        <p:txBody>
          <a:bodyPr wrap="square" rtlCol="0">
            <a:spAutoFit/>
          </a:bodyPr>
          <a:lstStyle/>
          <a:p>
            <a:r>
              <a:rPr lang="en-AU" b="1" dirty="0" smtClean="0">
                <a:solidFill>
                  <a:schemeClr val="bg1"/>
                </a:solidFill>
              </a:rPr>
              <a:t>Pictures move this way if the “forward” button is pressed</a:t>
            </a:r>
            <a:endParaRPr lang="en-AU" b="1" dirty="0">
              <a:solidFill>
                <a:schemeClr val="bg1"/>
              </a:solidFill>
            </a:endParaRPr>
          </a:p>
        </p:txBody>
      </p:sp>
      <p:sp>
        <p:nvSpPr>
          <p:cNvPr id="29" name="TextBox 28"/>
          <p:cNvSpPr txBox="1"/>
          <p:nvPr/>
        </p:nvSpPr>
        <p:spPr>
          <a:xfrm>
            <a:off x="3633741" y="1711344"/>
            <a:ext cx="4905853" cy="584775"/>
          </a:xfrm>
          <a:prstGeom prst="rect">
            <a:avLst/>
          </a:prstGeom>
          <a:noFill/>
        </p:spPr>
        <p:txBody>
          <a:bodyPr wrap="square" rtlCol="0">
            <a:spAutoFit/>
          </a:bodyPr>
          <a:lstStyle/>
          <a:p>
            <a:r>
              <a:rPr lang="en-AU" sz="3200" dirty="0" smtClean="0">
                <a:latin typeface="Leelawadee"/>
              </a:rPr>
              <a:t>Hot Summer’s Night 2008</a:t>
            </a:r>
            <a:endParaRPr lang="en-AU" sz="3200" dirty="0">
              <a:latin typeface="Leelawadee"/>
            </a:endParaRPr>
          </a:p>
        </p:txBody>
      </p:sp>
      <p:sp>
        <p:nvSpPr>
          <p:cNvPr id="30" name="Rectangle 29"/>
          <p:cNvSpPr/>
          <p:nvPr/>
        </p:nvSpPr>
        <p:spPr>
          <a:xfrm>
            <a:off x="3765672" y="5986929"/>
            <a:ext cx="897497" cy="778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5400" dirty="0" smtClean="0"/>
              <a:t>&lt;&lt;</a:t>
            </a:r>
            <a:endParaRPr lang="en-AU" sz="5400" dirty="0"/>
          </a:p>
        </p:txBody>
      </p:sp>
      <p:sp>
        <p:nvSpPr>
          <p:cNvPr id="31" name="Rectangle 30"/>
          <p:cNvSpPr/>
          <p:nvPr/>
        </p:nvSpPr>
        <p:spPr>
          <a:xfrm>
            <a:off x="5612264" y="5986929"/>
            <a:ext cx="897497" cy="778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5400" dirty="0" smtClean="0"/>
              <a:t>II</a:t>
            </a:r>
            <a:endParaRPr lang="en-AU" sz="5400" dirty="0"/>
          </a:p>
        </p:txBody>
      </p:sp>
      <p:sp>
        <p:nvSpPr>
          <p:cNvPr id="32" name="Rectangle 31"/>
          <p:cNvSpPr/>
          <p:nvPr/>
        </p:nvSpPr>
        <p:spPr>
          <a:xfrm>
            <a:off x="7510164" y="5986929"/>
            <a:ext cx="897497" cy="778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5400" dirty="0" smtClean="0"/>
              <a:t>&gt;&gt;</a:t>
            </a:r>
            <a:endParaRPr lang="en-AU" sz="5400" dirty="0"/>
          </a:p>
        </p:txBody>
      </p:sp>
    </p:spTree>
    <p:extLst>
      <p:ext uri="{BB962C8B-B14F-4D97-AF65-F5344CB8AC3E}">
        <p14:creationId xmlns:p14="http://schemas.microsoft.com/office/powerpoint/2010/main" val="4106269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9331" y="0"/>
            <a:ext cx="12192000" cy="1520890"/>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hlinkClick r:id="rId2" action="ppaction://hlinksldjump"/>
          </p:cNvPr>
          <p:cNvSpPr/>
          <p:nvPr/>
        </p:nvSpPr>
        <p:spPr>
          <a:xfrm>
            <a:off x="3140532" y="774236"/>
            <a:ext cx="1380928"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2" action="ppaction://hlinksldjump"/>
              </a:rPr>
              <a:t>Home</a:t>
            </a:r>
            <a:endParaRPr lang="en-AU" dirty="0">
              <a:ln w="0"/>
              <a:solidFill>
                <a:schemeClr val="tx1"/>
              </a:solidFill>
              <a:effectLst>
                <a:outerShdw blurRad="38100" dist="19050" dir="2700000" algn="tl" rotWithShape="0">
                  <a:schemeClr val="dk1">
                    <a:alpha val="40000"/>
                  </a:schemeClr>
                </a:outerShdw>
              </a:effectLst>
            </a:endParaRPr>
          </a:p>
        </p:txBody>
      </p:sp>
      <p:sp>
        <p:nvSpPr>
          <p:cNvPr id="6" name="Rectangle 5">
            <a:hlinkClick r:id="rId3" action="ppaction://hlinksldjump"/>
          </p:cNvPr>
          <p:cNvSpPr/>
          <p:nvPr/>
        </p:nvSpPr>
        <p:spPr>
          <a:xfrm>
            <a:off x="4614769" y="774235"/>
            <a:ext cx="1446244"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3" action="ppaction://hlinksldjump"/>
              </a:rPr>
              <a:t>About</a:t>
            </a:r>
            <a:r>
              <a:rPr lang="en-US" dirty="0" smtClean="0">
                <a:ln w="0"/>
                <a:solidFill>
                  <a:schemeClr val="tx1"/>
                </a:solidFill>
                <a:effectLst>
                  <a:outerShdw blurRad="38100" dist="19050" dir="2700000" algn="tl" rotWithShape="0">
                    <a:schemeClr val="dk1">
                      <a:alpha val="40000"/>
                    </a:schemeClr>
                  </a:outerShdw>
                </a:effectLst>
              </a:rPr>
              <a:t> Us</a:t>
            </a:r>
            <a:endParaRPr lang="en-AU" dirty="0">
              <a:ln w="0"/>
              <a:solidFill>
                <a:schemeClr val="tx1"/>
              </a:solidFill>
              <a:effectLst>
                <a:outerShdw blurRad="38100" dist="19050" dir="2700000" algn="tl" rotWithShape="0">
                  <a:schemeClr val="dk1">
                    <a:alpha val="40000"/>
                  </a:schemeClr>
                </a:outerShdw>
              </a:effectLst>
            </a:endParaRPr>
          </a:p>
        </p:txBody>
      </p:sp>
      <p:sp>
        <p:nvSpPr>
          <p:cNvPr id="7" name="Rectangle 6">
            <a:hlinkClick r:id="rId4" action="ppaction://hlinksldjump"/>
          </p:cNvPr>
          <p:cNvSpPr/>
          <p:nvPr/>
        </p:nvSpPr>
        <p:spPr>
          <a:xfrm>
            <a:off x="6149654" y="774236"/>
            <a:ext cx="1446244"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4" action="ppaction://hlinksldjump"/>
              </a:rPr>
              <a:t>News</a:t>
            </a:r>
            <a:endParaRPr lang="en-AU" dirty="0"/>
          </a:p>
        </p:txBody>
      </p:sp>
      <p:sp>
        <p:nvSpPr>
          <p:cNvPr id="8" name="Rectangle 7"/>
          <p:cNvSpPr/>
          <p:nvPr/>
        </p:nvSpPr>
        <p:spPr>
          <a:xfrm>
            <a:off x="7684539" y="774236"/>
            <a:ext cx="1446244"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5" action="ppaction://hlinksldjump"/>
              </a:rPr>
              <a:t>Gallery</a:t>
            </a:r>
            <a:endParaRPr lang="en-AU"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9219424" y="774235"/>
            <a:ext cx="1446244" cy="7464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6" action="ppaction://hlinksldjump"/>
              </a:rPr>
              <a:t>Performers</a:t>
            </a:r>
            <a:endParaRPr lang="en-AU" dirty="0"/>
          </a:p>
        </p:txBody>
      </p:sp>
      <p:sp>
        <p:nvSpPr>
          <p:cNvPr id="10" name="Rectangle 9"/>
          <p:cNvSpPr/>
          <p:nvPr/>
        </p:nvSpPr>
        <p:spPr>
          <a:xfrm>
            <a:off x="10736425" y="774235"/>
            <a:ext cx="1446244"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7" action="ppaction://hlinksldjump"/>
              </a:rPr>
              <a:t>Supporters</a:t>
            </a:r>
            <a:endParaRPr lang="en-AU" dirty="0"/>
          </a:p>
        </p:txBody>
      </p:sp>
      <p:pic>
        <p:nvPicPr>
          <p:cNvPr id="11" name="Picture 2" descr="Barrier Reef Orchestra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331" y="-8584"/>
            <a:ext cx="959418" cy="153805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9331" y="1529474"/>
            <a:ext cx="12201331" cy="532852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2476" y="1986092"/>
            <a:ext cx="1756223" cy="2260670"/>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3973" y="5144405"/>
            <a:ext cx="2233228" cy="1488819"/>
          </a:xfrm>
          <a:prstGeom prst="rect">
            <a:avLst/>
          </a:prstGeom>
        </p:spPr>
      </p:pic>
      <p:pic>
        <p:nvPicPr>
          <p:cNvPr id="2" name="Picture 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56493" y="1925802"/>
            <a:ext cx="2304520" cy="3218603"/>
          </a:xfrm>
          <a:prstGeom prst="rect">
            <a:avLst/>
          </a:prstGeom>
        </p:spPr>
      </p:pic>
      <p:sp>
        <p:nvSpPr>
          <p:cNvPr id="3" name="TextBox 2"/>
          <p:cNvSpPr txBox="1"/>
          <p:nvPr/>
        </p:nvSpPr>
        <p:spPr>
          <a:xfrm>
            <a:off x="6660057" y="1925802"/>
            <a:ext cx="4503761" cy="646331"/>
          </a:xfrm>
          <a:prstGeom prst="rect">
            <a:avLst/>
          </a:prstGeom>
          <a:noFill/>
        </p:spPr>
        <p:txBody>
          <a:bodyPr wrap="square" rtlCol="0">
            <a:spAutoFit/>
          </a:bodyPr>
          <a:lstStyle/>
          <a:p>
            <a:pPr algn="ctr"/>
            <a:r>
              <a:rPr lang="en-AU" sz="3600" dirty="0" smtClean="0">
                <a:latin typeface="Leelawadee"/>
              </a:rPr>
              <a:t>Adam Lopez - Vocal</a:t>
            </a:r>
            <a:endParaRPr lang="en-AU" sz="3600" dirty="0">
              <a:latin typeface="Leelawadee"/>
            </a:endParaRPr>
          </a:p>
        </p:txBody>
      </p:sp>
      <p:sp>
        <p:nvSpPr>
          <p:cNvPr id="15" name="TextBox 14"/>
          <p:cNvSpPr txBox="1"/>
          <p:nvPr/>
        </p:nvSpPr>
        <p:spPr>
          <a:xfrm>
            <a:off x="6099003" y="2397724"/>
            <a:ext cx="5440946" cy="2862322"/>
          </a:xfrm>
          <a:prstGeom prst="rect">
            <a:avLst/>
          </a:prstGeom>
          <a:noFill/>
        </p:spPr>
        <p:txBody>
          <a:bodyPr wrap="square" rtlCol="0">
            <a:spAutoFit/>
          </a:bodyPr>
          <a:lstStyle/>
          <a:p>
            <a:endParaRPr lang="en-AU" dirty="0"/>
          </a:p>
          <a:p>
            <a:r>
              <a:rPr lang="en-AU" dirty="0">
                <a:latin typeface="Leelawadee"/>
              </a:rPr>
              <a:t>Adam Lopez’s exceptional vocal artistry has paved opportunities to perform backing vocals for some of the biggest names in the music industry such as Mariah Carey, Keith Urban and The Coors. His most recent noted collaboration was headlining with Australian Jazz legend James Morrison in a string of Symphonic Concerts in Perth, Hobart and Brisbane. </a:t>
            </a:r>
          </a:p>
          <a:p>
            <a:endParaRPr lang="en-AU" dirty="0"/>
          </a:p>
        </p:txBody>
      </p:sp>
      <p:sp>
        <p:nvSpPr>
          <p:cNvPr id="16" name="TextBox 15"/>
          <p:cNvSpPr txBox="1"/>
          <p:nvPr/>
        </p:nvSpPr>
        <p:spPr>
          <a:xfrm>
            <a:off x="3756493" y="5293161"/>
            <a:ext cx="7783456" cy="1477328"/>
          </a:xfrm>
          <a:prstGeom prst="rect">
            <a:avLst/>
          </a:prstGeom>
          <a:noFill/>
        </p:spPr>
        <p:txBody>
          <a:bodyPr wrap="square" rtlCol="0">
            <a:spAutoFit/>
          </a:bodyPr>
          <a:lstStyle/>
          <a:p>
            <a:r>
              <a:rPr lang="en-AU" dirty="0">
                <a:latin typeface="Leelawadee"/>
              </a:rPr>
              <a:t>His discography includes an eclectic collection of genres spanning from Pop-Opera, Pop, Rhythm </a:t>
            </a:r>
            <a:r>
              <a:rPr lang="en-AU" dirty="0" smtClean="0">
                <a:latin typeface="Leelawadee"/>
              </a:rPr>
              <a:t>&amp; Blues</a:t>
            </a:r>
            <a:r>
              <a:rPr lang="en-AU" dirty="0">
                <a:latin typeface="Leelawadee"/>
              </a:rPr>
              <a:t>, Jazz, Power Ballads and Fiery Latin</a:t>
            </a:r>
            <a:r>
              <a:rPr lang="en-AU" dirty="0" smtClean="0">
                <a:latin typeface="Leelawadee"/>
              </a:rPr>
              <a:t>!</a:t>
            </a:r>
          </a:p>
          <a:p>
            <a:endParaRPr lang="en-AU" dirty="0">
              <a:latin typeface="Leelawadee"/>
            </a:endParaRPr>
          </a:p>
          <a:p>
            <a:r>
              <a:rPr lang="en-AU" dirty="0" smtClean="0">
                <a:latin typeface="Leelawadee"/>
              </a:rPr>
              <a:t>His </a:t>
            </a:r>
            <a:r>
              <a:rPr lang="en-AU" dirty="0">
                <a:latin typeface="Leelawadee"/>
              </a:rPr>
              <a:t>phenomenal vocal range smashed two Guinness World Records (one note above the range of a piano!) </a:t>
            </a:r>
          </a:p>
        </p:txBody>
      </p:sp>
    </p:spTree>
    <p:extLst>
      <p:ext uri="{BB962C8B-B14F-4D97-AF65-F5344CB8AC3E}">
        <p14:creationId xmlns:p14="http://schemas.microsoft.com/office/powerpoint/2010/main" val="40627024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9331" y="0"/>
            <a:ext cx="12192000" cy="1520890"/>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hlinkClick r:id="rId2" action="ppaction://hlinksldjump"/>
          </p:cNvPr>
          <p:cNvSpPr/>
          <p:nvPr/>
        </p:nvSpPr>
        <p:spPr>
          <a:xfrm>
            <a:off x="3140532" y="774236"/>
            <a:ext cx="1380928"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2" action="ppaction://hlinksldjump"/>
              </a:rPr>
              <a:t>Home</a:t>
            </a:r>
            <a:endParaRPr lang="en-AU" dirty="0">
              <a:ln w="0"/>
              <a:solidFill>
                <a:schemeClr val="tx1"/>
              </a:solidFill>
              <a:effectLst>
                <a:outerShdw blurRad="38100" dist="19050" dir="2700000" algn="tl" rotWithShape="0">
                  <a:schemeClr val="dk1">
                    <a:alpha val="40000"/>
                  </a:schemeClr>
                </a:outerShdw>
              </a:effectLst>
            </a:endParaRPr>
          </a:p>
        </p:txBody>
      </p:sp>
      <p:sp>
        <p:nvSpPr>
          <p:cNvPr id="6" name="Rectangle 5">
            <a:hlinkClick r:id="rId3" action="ppaction://hlinksldjump"/>
          </p:cNvPr>
          <p:cNvSpPr/>
          <p:nvPr/>
        </p:nvSpPr>
        <p:spPr>
          <a:xfrm>
            <a:off x="4614769" y="774235"/>
            <a:ext cx="1446244"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3" action="ppaction://hlinksldjump"/>
              </a:rPr>
              <a:t>About</a:t>
            </a:r>
            <a:r>
              <a:rPr lang="en-US" dirty="0" smtClean="0">
                <a:ln w="0"/>
                <a:solidFill>
                  <a:schemeClr val="tx1"/>
                </a:solidFill>
                <a:effectLst>
                  <a:outerShdw blurRad="38100" dist="19050" dir="2700000" algn="tl" rotWithShape="0">
                    <a:schemeClr val="dk1">
                      <a:alpha val="40000"/>
                    </a:schemeClr>
                  </a:outerShdw>
                </a:effectLst>
              </a:rPr>
              <a:t> Us</a:t>
            </a:r>
            <a:endParaRPr lang="en-AU" dirty="0">
              <a:ln w="0"/>
              <a:solidFill>
                <a:schemeClr val="tx1"/>
              </a:solidFill>
              <a:effectLst>
                <a:outerShdw blurRad="38100" dist="19050" dir="2700000" algn="tl" rotWithShape="0">
                  <a:schemeClr val="dk1">
                    <a:alpha val="40000"/>
                  </a:schemeClr>
                </a:outerShdw>
              </a:effectLst>
            </a:endParaRPr>
          </a:p>
        </p:txBody>
      </p:sp>
      <p:sp>
        <p:nvSpPr>
          <p:cNvPr id="7" name="Rectangle 6">
            <a:hlinkClick r:id="rId4" action="ppaction://hlinksldjump"/>
          </p:cNvPr>
          <p:cNvSpPr/>
          <p:nvPr/>
        </p:nvSpPr>
        <p:spPr>
          <a:xfrm>
            <a:off x="6149654" y="774236"/>
            <a:ext cx="1446244"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4" action="ppaction://hlinksldjump"/>
              </a:rPr>
              <a:t>News</a:t>
            </a:r>
            <a:endParaRPr lang="en-AU" dirty="0"/>
          </a:p>
        </p:txBody>
      </p:sp>
      <p:sp>
        <p:nvSpPr>
          <p:cNvPr id="8" name="Rectangle 7"/>
          <p:cNvSpPr/>
          <p:nvPr/>
        </p:nvSpPr>
        <p:spPr>
          <a:xfrm>
            <a:off x="7684539" y="774236"/>
            <a:ext cx="1446244"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5" action="ppaction://hlinksldjump"/>
              </a:rPr>
              <a:t>Gallery</a:t>
            </a:r>
            <a:endParaRPr lang="en-AU"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9219424" y="774235"/>
            <a:ext cx="1446244"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6" action="ppaction://hlinksldjump"/>
              </a:rPr>
              <a:t>Performers</a:t>
            </a:r>
            <a:endParaRPr lang="en-AU" dirty="0"/>
          </a:p>
        </p:txBody>
      </p:sp>
      <p:sp>
        <p:nvSpPr>
          <p:cNvPr id="10" name="Rectangle 9"/>
          <p:cNvSpPr/>
          <p:nvPr/>
        </p:nvSpPr>
        <p:spPr>
          <a:xfrm>
            <a:off x="10736425" y="774235"/>
            <a:ext cx="1446244" cy="7464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hlinkClick r:id="rId7" action="ppaction://hlinksldjump"/>
              </a:rPr>
              <a:t>Supporters</a:t>
            </a:r>
            <a:endParaRPr lang="en-AU" dirty="0"/>
          </a:p>
        </p:txBody>
      </p:sp>
      <p:pic>
        <p:nvPicPr>
          <p:cNvPr id="11" name="Picture 2" descr="Barrier Reef Orchestra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331" y="-8584"/>
            <a:ext cx="959418" cy="153805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9331" y="1529474"/>
            <a:ext cx="12201331" cy="532852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9362081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611</Words>
  <Application>Microsoft Office PowerPoint</Application>
  <PresentationFormat>Widescreen</PresentationFormat>
  <Paragraphs>93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Leelawadee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James Cook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Jackson</dc:creator>
  <cp:lastModifiedBy>Jacob Jackson</cp:lastModifiedBy>
  <cp:revision>15</cp:revision>
  <dcterms:created xsi:type="dcterms:W3CDTF">2015-09-25T05:11:49Z</dcterms:created>
  <dcterms:modified xsi:type="dcterms:W3CDTF">2015-09-25T15:39:12Z</dcterms:modified>
</cp:coreProperties>
</file>