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4" r:id="rId5"/>
    <p:sldId id="275" r:id="rId6"/>
    <p:sldId id="274" r:id="rId7"/>
    <p:sldId id="260" r:id="rId8"/>
    <p:sldId id="269" r:id="rId9"/>
    <p:sldId id="270" r:id="rId10"/>
    <p:sldId id="261" r:id="rId11"/>
    <p:sldId id="262" r:id="rId12"/>
    <p:sldId id="263" r:id="rId13"/>
    <p:sldId id="266" r:id="rId14"/>
    <p:sldId id="268"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Jackson" initials="JJ" lastIdx="1" clrIdx="0">
    <p:extLst>
      <p:ext uri="{19B8F6BF-5375-455C-9EA6-DF929625EA0E}">
        <p15:presenceInfo xmlns:p15="http://schemas.microsoft.com/office/powerpoint/2012/main" userId="Jacob Jack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66" d="100"/>
          <a:sy n="66" d="100"/>
        </p:scale>
        <p:origin x="23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4/10/2015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290433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4/10/2015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9563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4/10/2015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64903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4/10/2015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21807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EB1C7-2F7D-4203-AD05-0170A91A484B}" type="datetimeFigureOut">
              <a:rPr lang="en-AU" smtClean="0"/>
              <a:t>4/10/2015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77455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46EB1C7-2F7D-4203-AD05-0170A91A484B}" type="datetimeFigureOut">
              <a:rPr lang="en-AU" smtClean="0"/>
              <a:t>4/10/2015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39979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46EB1C7-2F7D-4203-AD05-0170A91A484B}" type="datetimeFigureOut">
              <a:rPr lang="en-AU" smtClean="0"/>
              <a:t>4/10/2015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5277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46EB1C7-2F7D-4203-AD05-0170A91A484B}" type="datetimeFigureOut">
              <a:rPr lang="en-AU" smtClean="0"/>
              <a:t>4/10/2015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8788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EB1C7-2F7D-4203-AD05-0170A91A484B}" type="datetimeFigureOut">
              <a:rPr lang="en-AU" smtClean="0"/>
              <a:t>4/10/2015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9479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EB1C7-2F7D-4203-AD05-0170A91A484B}" type="datetimeFigureOut">
              <a:rPr lang="en-AU" smtClean="0"/>
              <a:t>4/10/2015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455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EB1C7-2F7D-4203-AD05-0170A91A484B}" type="datetimeFigureOut">
              <a:rPr lang="en-AU" smtClean="0"/>
              <a:t>4/10/2015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69311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EB1C7-2F7D-4203-AD05-0170A91A484B}" type="datetimeFigureOut">
              <a:rPr lang="en-AU" smtClean="0"/>
              <a:t>4/10/2015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C906F-61F8-4A71-BA76-D287672225DC}" type="slidenum">
              <a:rPr lang="en-AU" smtClean="0"/>
              <a:t>‹#›</a:t>
            </a:fld>
            <a:endParaRPr lang="en-AU"/>
          </a:p>
        </p:txBody>
      </p:sp>
    </p:spTree>
    <p:extLst>
      <p:ext uri="{BB962C8B-B14F-4D97-AF65-F5344CB8AC3E}">
        <p14:creationId xmlns:p14="http://schemas.microsoft.com/office/powerpoint/2010/main" val="202458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jpg"/><Relationship Id="rId7"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slide" Target="slide1.xml"/><Relationship Id="rId10" Type="http://schemas.openxmlformats.org/officeDocument/2006/relationships/slide" Target="slide15.xml"/><Relationship Id="rId4" Type="http://schemas.openxmlformats.org/officeDocument/2006/relationships/image" Target="../media/image3.jpg"/><Relationship Id="rId9" Type="http://schemas.openxmlformats.org/officeDocument/2006/relationships/slide" Target="slide1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5.jpg"/><Relationship Id="rId7" Type="http://schemas.openxmlformats.org/officeDocument/2006/relationships/slide" Target="slide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xml"/><Relationship Id="rId9"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6.jpg"/><Relationship Id="rId7" Type="http://schemas.openxmlformats.org/officeDocument/2006/relationships/slide" Target="slide10.xml"/><Relationship Id="rId12"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2.jpg"/><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xml"/><Relationship Id="rId9"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3.xml"/><Relationship Id="rId7" Type="http://schemas.openxmlformats.org/officeDocument/2006/relationships/slide" Target="slide10.xml"/><Relationship Id="rId12"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2.jpg"/><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slide" Target="slide11.xml"/><Relationship Id="rId3" Type="http://schemas.openxmlformats.org/officeDocument/2006/relationships/image" Target="../media/image7.gif"/><Relationship Id="rId7" Type="http://schemas.openxmlformats.org/officeDocument/2006/relationships/image" Target="../media/image11.jpg"/><Relationship Id="rId12" Type="http://schemas.openxmlformats.org/officeDocument/2006/relationships/slide" Target="slide10.xml"/><Relationship Id="rId17" Type="http://schemas.openxmlformats.org/officeDocument/2006/relationships/image" Target="../media/image3.jpg"/><Relationship Id="rId2" Type="http://schemas.openxmlformats.org/officeDocument/2006/relationships/image" Target="../media/image1.jpeg"/><Relationship Id="rId16"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slide" Target="slide7.xml"/><Relationship Id="rId5" Type="http://schemas.openxmlformats.org/officeDocument/2006/relationships/image" Target="../media/image9.jpg"/><Relationship Id="rId15" Type="http://schemas.openxmlformats.org/officeDocument/2006/relationships/slide" Target="slide12.xml"/><Relationship Id="rId10" Type="http://schemas.openxmlformats.org/officeDocument/2006/relationships/slide" Target="slide2.xml"/><Relationship Id="rId4" Type="http://schemas.openxmlformats.org/officeDocument/2006/relationships/image" Target="../media/image8.png"/><Relationship Id="rId9" Type="http://schemas.openxmlformats.org/officeDocument/2006/relationships/slide" Target="slide1.xml"/><Relationship Id="rId14"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16.xml"/><Relationship Id="rId7"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10" Type="http://schemas.openxmlformats.org/officeDocument/2006/relationships/slide" Target="slide12.xml"/><Relationship Id="rId4" Type="http://schemas.openxmlformats.org/officeDocument/2006/relationships/slide" Target="slide17.xml"/><Relationship Id="rId9" Type="http://schemas.openxmlformats.org/officeDocument/2006/relationships/slide" Target="slide11.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17.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3.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5.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7.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7.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image" Target="../media/image3.jpg"/><Relationship Id="rId5" Type="http://schemas.openxmlformats.org/officeDocument/2006/relationships/slide" Target="slide8.xml"/><Relationship Id="rId10" Type="http://schemas.openxmlformats.org/officeDocument/2006/relationships/image" Target="../media/image2.jpg"/><Relationship Id="rId4" Type="http://schemas.openxmlformats.org/officeDocument/2006/relationships/slide" Target="slide2.xml"/><Relationship Id="rId9" Type="http://schemas.openxmlformats.org/officeDocument/2006/relationships/slide" Target="slide12.xml"/></Relationships>
</file>

<file path=ppt/slides/_rels/slide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9.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2.xml"/><Relationship Id="rId4" Type="http://schemas.openxmlformats.org/officeDocument/2006/relationships/slide" Target="slide1.xml"/><Relationship Id="rId9" Type="http://schemas.openxmlformats.org/officeDocument/2006/relationships/slide" Target="slide12.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4.png"/><Relationship Id="rId7" Type="http://schemas.openxmlformats.org/officeDocument/2006/relationships/slide" Target="slide10.xml"/><Relationship Id="rId12"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2.jpg"/><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0"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0" y="1538058"/>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
        <p:nvSpPr>
          <p:cNvPr id="24" name="TextBox 23"/>
          <p:cNvSpPr txBox="1"/>
          <p:nvPr/>
        </p:nvSpPr>
        <p:spPr>
          <a:xfrm>
            <a:off x="2694793" y="1598752"/>
            <a:ext cx="9497207" cy="615553"/>
          </a:xfrm>
          <a:prstGeom prst="rect">
            <a:avLst/>
          </a:prstGeom>
          <a:noFill/>
        </p:spPr>
        <p:txBody>
          <a:bodyPr wrap="square" rtlCol="0">
            <a:spAutoFit/>
          </a:bodyPr>
          <a:lstStyle/>
          <a:p>
            <a:r>
              <a:rPr lang="en-US" sz="3400" dirty="0" smtClean="0">
                <a:cs typeface="Leelawadee" panose="020B0502040204020203"/>
              </a:rPr>
              <a:t>Barrier Reef Orchestra – A North Queensland Icon</a:t>
            </a:r>
            <a:endParaRPr lang="en-AU" sz="3400" dirty="0">
              <a:cs typeface="Leelawadee" panose="020B0502040204020203"/>
            </a:endParaRPr>
          </a:p>
        </p:txBody>
      </p:sp>
      <p:sp>
        <p:nvSpPr>
          <p:cNvPr id="27" name="TextBox 26"/>
          <p:cNvSpPr txBox="1"/>
          <p:nvPr/>
        </p:nvSpPr>
        <p:spPr>
          <a:xfrm>
            <a:off x="2899671" y="2318341"/>
            <a:ext cx="8330288" cy="4524315"/>
          </a:xfrm>
          <a:prstGeom prst="rect">
            <a:avLst/>
          </a:prstGeom>
          <a:noFill/>
        </p:spPr>
        <p:txBody>
          <a:bodyPr wrap="square" rtlCol="0">
            <a:spAutoFit/>
          </a:bodyPr>
          <a:lstStyle/>
          <a:p>
            <a:r>
              <a:rPr lang="en-US" b="0" i="0" dirty="0" smtClean="0">
                <a:solidFill>
                  <a:srgbClr val="000000"/>
                </a:solidFill>
                <a:effectLst/>
                <a:latin typeface="Leelawadee" panose="020B0502040204020203" pitchFamily="34" charset="-34"/>
                <a:cs typeface="Leelawadee" panose="020B0502040204020203" pitchFamily="34" charset="-34"/>
              </a:rPr>
              <a:t>Fast becoming one of North Queensland’s cultural jewels the Barrier Reef Orchestra this year launches its 15th year of performing orchestral music throughout North Queensland. A community orchestra consisting of the finest musicians drawn from as far afield as Cairns and Mackay, it focuses on unique orchestral juxtapositions. </a:t>
            </a: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b="0" i="0" dirty="0" smtClean="0">
                <a:solidFill>
                  <a:srgbClr val="000000"/>
                </a:solidFill>
                <a:effectLst/>
                <a:latin typeface="Leelawadee" panose="020B0502040204020203" pitchFamily="34" charset="-34"/>
                <a:cs typeface="Leelawadee" panose="020B0502040204020203" pitchFamily="34" charset="-34"/>
              </a:rPr>
              <a:t>An outstanding performance of Beethoven’s 9th Symphony presented to a sell-out audience was recently followed by Peter Sculthorpe’s Mangroves, a collaboration with audio-visual artists, ABC radio and Umbrella Studios. The programs are testament to the orchestra’s willingness to embrace mainstream classical repertoire as well as opportunities for collaboration. </a:t>
            </a: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b="0" i="0" dirty="0" smtClean="0">
                <a:solidFill>
                  <a:srgbClr val="000000"/>
                </a:solidFill>
                <a:effectLst/>
                <a:latin typeface="Leelawadee" panose="020B0502040204020203" pitchFamily="34" charset="-34"/>
                <a:cs typeface="Leelawadee" panose="020B0502040204020203" pitchFamily="34" charset="-34"/>
              </a:rPr>
              <a:t>In 2015 the orchestra has been invited to perform in three festivals, and features in the Townsville Civic Theatre season. This is a first for the orchestra - underscoring its value to the community and highlighting its continued prominence in the cultural soundscape of North Queensland. </a:t>
            </a:r>
            <a:endParaRPr lang="en-AU" dirty="0">
              <a:latin typeface="Leelawadee" panose="020B0502040204020203" pitchFamily="34" charset="-34"/>
              <a:cs typeface="Leelawadee" panose="020B0502040204020203" pitchFamily="34" charset="-34"/>
            </a:endParaRPr>
          </a:p>
        </p:txBody>
      </p:sp>
      <p:sp>
        <p:nvSpPr>
          <p:cNvPr id="26" name="Rectangle 25">
            <a:hlinkClick r:id="rId5" action="ppaction://hlinksldjump"/>
          </p:cNvPr>
          <p:cNvSpPr/>
          <p:nvPr/>
        </p:nvSpPr>
        <p:spPr>
          <a:xfrm>
            <a:off x="2572637" y="1088099"/>
            <a:ext cx="1186373"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8" name="Rectangle 27">
            <a:hlinkClick r:id="rId6"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9" name="Rectangle 28">
            <a:hlinkClick r:id="rId7"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30" name="Rectangle 29">
            <a:hlinkClick r:id="rId8"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31" name="Rectangle 30">
            <a:hlinkClick r:id="rId9"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32" name="Rectangle 31">
            <a:hlinkClick r:id="rId10"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3" name="Rectangle 32">
            <a:hlinkClick r:id="rId11"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cxnSp>
        <p:nvCxnSpPr>
          <p:cNvPr id="3" name="Straight Connector 2"/>
          <p:cNvCxnSpPr/>
          <p:nvPr/>
        </p:nvCxnSpPr>
        <p:spPr>
          <a:xfrm>
            <a:off x="2456523" y="1450309"/>
            <a:ext cx="0" cy="541627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67680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419" y="2769749"/>
            <a:ext cx="4762500" cy="2847975"/>
          </a:xfrm>
          <a:prstGeom prst="rect">
            <a:avLst/>
          </a:prstGeom>
        </p:spPr>
      </p:pic>
      <p:sp>
        <p:nvSpPr>
          <p:cNvPr id="17" name="Left Arrow 16"/>
          <p:cNvSpPr/>
          <p:nvPr/>
        </p:nvSpPr>
        <p:spPr>
          <a:xfrm rot="10800000">
            <a:off x="962752" y="2769749"/>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Left Arrow 17"/>
          <p:cNvSpPr/>
          <p:nvPr/>
        </p:nvSpPr>
        <p:spPr>
          <a:xfrm>
            <a:off x="962752" y="4401607"/>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Left Arrow 18"/>
          <p:cNvSpPr/>
          <p:nvPr/>
        </p:nvSpPr>
        <p:spPr>
          <a:xfrm rot="10800000">
            <a:off x="9316561" y="2769750"/>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Left Arrow 19"/>
          <p:cNvSpPr/>
          <p:nvPr/>
        </p:nvSpPr>
        <p:spPr>
          <a:xfrm>
            <a:off x="9316560" y="4418818"/>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2" name="Straight Connector 21"/>
          <p:cNvCxnSpPr/>
          <p:nvPr/>
        </p:nvCxnSpPr>
        <p:spPr>
          <a:xfrm flipV="1">
            <a:off x="-34987" y="4185153"/>
            <a:ext cx="12192000" cy="858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32" y="2345688"/>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331" y="5808384"/>
            <a:ext cx="12201331" cy="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360604" y="4816394"/>
            <a:ext cx="5452129" cy="369332"/>
          </a:xfrm>
          <a:prstGeom prst="rect">
            <a:avLst/>
          </a:prstGeom>
          <a:noFill/>
        </p:spPr>
        <p:txBody>
          <a:bodyPr wrap="square" rtlCol="0">
            <a:spAutoFit/>
          </a:bodyPr>
          <a:lstStyle/>
          <a:p>
            <a:r>
              <a:rPr lang="en-AU" b="1" dirty="0" smtClean="0">
                <a:solidFill>
                  <a:schemeClr val="bg1"/>
                </a:solidFill>
              </a:rPr>
              <a:t>Pictures moves this way if the “back” button is pressed</a:t>
            </a:r>
            <a:endParaRPr lang="en-AU" b="1" dirty="0">
              <a:solidFill>
                <a:schemeClr val="bg1"/>
              </a:solidFill>
            </a:endParaRPr>
          </a:p>
        </p:txBody>
      </p:sp>
      <p:sp>
        <p:nvSpPr>
          <p:cNvPr id="28" name="TextBox 27"/>
          <p:cNvSpPr txBox="1"/>
          <p:nvPr/>
        </p:nvSpPr>
        <p:spPr>
          <a:xfrm>
            <a:off x="3176208" y="3223180"/>
            <a:ext cx="5636525" cy="369332"/>
          </a:xfrm>
          <a:prstGeom prst="rect">
            <a:avLst/>
          </a:prstGeom>
          <a:noFill/>
        </p:spPr>
        <p:txBody>
          <a:bodyPr wrap="square" rtlCol="0">
            <a:spAutoFit/>
          </a:bodyPr>
          <a:lstStyle/>
          <a:p>
            <a:r>
              <a:rPr lang="en-AU" b="1" dirty="0" smtClean="0">
                <a:solidFill>
                  <a:schemeClr val="bg1"/>
                </a:solidFill>
              </a:rPr>
              <a:t>Pictures move this way if the “forward” button is pressed</a:t>
            </a:r>
            <a:endParaRPr lang="en-AU" b="1" dirty="0">
              <a:solidFill>
                <a:schemeClr val="bg1"/>
              </a:solidFill>
            </a:endParaRPr>
          </a:p>
        </p:txBody>
      </p:sp>
      <p:sp>
        <p:nvSpPr>
          <p:cNvPr id="29" name="TextBox 28"/>
          <p:cNvSpPr txBox="1"/>
          <p:nvPr/>
        </p:nvSpPr>
        <p:spPr>
          <a:xfrm>
            <a:off x="4091277" y="2329517"/>
            <a:ext cx="4905853" cy="461665"/>
          </a:xfrm>
          <a:prstGeom prst="rect">
            <a:avLst/>
          </a:prstGeom>
          <a:noFill/>
        </p:spPr>
        <p:txBody>
          <a:bodyPr wrap="square" rtlCol="0">
            <a:spAutoFit/>
          </a:bodyPr>
          <a:lstStyle/>
          <a:p>
            <a:r>
              <a:rPr lang="en-AU" sz="2400" dirty="0" smtClean="0">
                <a:latin typeface="Leelawadee" panose="020B0502040204020203" pitchFamily="34" charset="-34"/>
                <a:cs typeface="Leelawadee" panose="020B0502040204020203" pitchFamily="34" charset="-34"/>
              </a:rPr>
              <a:t>Hot Summer’s Night 2008</a:t>
            </a:r>
            <a:endParaRPr lang="en-AU" sz="2400" dirty="0">
              <a:latin typeface="Leelawadee" panose="020B0502040204020203" pitchFamily="34" charset="-34"/>
              <a:cs typeface="Leelawadee" panose="020B0502040204020203" pitchFamily="34" charset="-34"/>
            </a:endParaRPr>
          </a:p>
        </p:txBody>
      </p:sp>
      <p:sp>
        <p:nvSpPr>
          <p:cNvPr id="30" name="Rectangle 29"/>
          <p:cNvSpPr/>
          <p:nvPr/>
        </p:nvSpPr>
        <p:spPr>
          <a:xfrm>
            <a:off x="3765672"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&lt;</a:t>
            </a:r>
            <a:endParaRPr lang="en-AU" sz="5400" dirty="0"/>
          </a:p>
        </p:txBody>
      </p:sp>
      <p:sp>
        <p:nvSpPr>
          <p:cNvPr id="31" name="Rectangle 30"/>
          <p:cNvSpPr/>
          <p:nvPr/>
        </p:nvSpPr>
        <p:spPr>
          <a:xfrm>
            <a:off x="5612264"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II</a:t>
            </a:r>
            <a:endParaRPr lang="en-AU" sz="5400" dirty="0"/>
          </a:p>
        </p:txBody>
      </p:sp>
      <p:sp>
        <p:nvSpPr>
          <p:cNvPr id="32" name="Rectangle 31"/>
          <p:cNvSpPr/>
          <p:nvPr/>
        </p:nvSpPr>
        <p:spPr>
          <a:xfrm>
            <a:off x="7510164"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&gt;</a:t>
            </a:r>
            <a:endParaRPr lang="en-AU" sz="5400" dirty="0"/>
          </a:p>
        </p:txBody>
      </p:sp>
      <p:sp>
        <p:nvSpPr>
          <p:cNvPr id="3" name="TextBox 2"/>
          <p:cNvSpPr txBox="1"/>
          <p:nvPr/>
        </p:nvSpPr>
        <p:spPr>
          <a:xfrm>
            <a:off x="5153025" y="1614416"/>
            <a:ext cx="3977758" cy="646331"/>
          </a:xfrm>
          <a:prstGeom prst="rect">
            <a:avLst/>
          </a:prstGeom>
          <a:noFill/>
        </p:spPr>
        <p:txBody>
          <a:bodyPr wrap="square" rtlCol="0">
            <a:spAutoFit/>
          </a:bodyPr>
          <a:lstStyle/>
          <a:p>
            <a:r>
              <a:rPr lang="en-US" sz="3600" dirty="0" smtClean="0">
                <a:latin typeface="Leelawadee" panose="020B0502040204020203" pitchFamily="34" charset="-34"/>
                <a:cs typeface="Leelawadee" panose="020B0502040204020203" pitchFamily="34" charset="-34"/>
              </a:rPr>
              <a:t>Gallery</a:t>
            </a:r>
            <a:endParaRPr lang="en-AU" sz="3600" dirty="0">
              <a:latin typeface="Leelawadee" panose="020B0502040204020203" pitchFamily="34" charset="-34"/>
              <a:cs typeface="Leelawadee" panose="020B0502040204020203" pitchFamily="34" charset="-34"/>
            </a:endParaRPr>
          </a:p>
        </p:txBody>
      </p:sp>
      <p:sp>
        <p:nvSpPr>
          <p:cNvPr id="33" name="Rectangle 32"/>
          <p:cNvSpPr/>
          <p:nvPr/>
        </p:nvSpPr>
        <p:spPr>
          <a:xfrm>
            <a:off x="1919080" y="5970570"/>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&lt;</a:t>
            </a:r>
            <a:r>
              <a:rPr lang="en-US" sz="5400" dirty="0" smtClean="0"/>
              <a:t>&lt;</a:t>
            </a:r>
            <a:endParaRPr lang="en-AU" sz="5400" dirty="0"/>
          </a:p>
        </p:txBody>
      </p:sp>
      <p:sp>
        <p:nvSpPr>
          <p:cNvPr id="34" name="Rectangle 33"/>
          <p:cNvSpPr/>
          <p:nvPr/>
        </p:nvSpPr>
        <p:spPr>
          <a:xfrm>
            <a:off x="9402333" y="597056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&gt;&gt;</a:t>
            </a:r>
            <a:endParaRPr lang="en-AU" sz="5400" dirty="0"/>
          </a:p>
        </p:txBody>
      </p:sp>
      <p:sp>
        <p:nvSpPr>
          <p:cNvPr id="13" name="TextBox 12"/>
          <p:cNvSpPr txBox="1"/>
          <p:nvPr/>
        </p:nvSpPr>
        <p:spPr>
          <a:xfrm>
            <a:off x="7595898" y="1614416"/>
            <a:ext cx="4459235" cy="646331"/>
          </a:xfrm>
          <a:prstGeom prst="rect">
            <a:avLst/>
          </a:prstGeom>
          <a:noFill/>
        </p:spPr>
        <p:txBody>
          <a:bodyPr wrap="square" rtlCol="0">
            <a:spAutoFit/>
          </a:bodyPr>
          <a:lstStyle/>
          <a:p>
            <a:r>
              <a:rPr lang="en-US" dirty="0" smtClean="0"/>
              <a:t>The next gallery section shows if the “super forward” button is pressed</a:t>
            </a:r>
            <a:endParaRPr lang="en-AU" dirty="0"/>
          </a:p>
        </p:txBody>
      </p:sp>
      <p:sp>
        <p:nvSpPr>
          <p:cNvPr id="35" name="TextBox 34"/>
          <p:cNvSpPr txBox="1"/>
          <p:nvPr/>
        </p:nvSpPr>
        <p:spPr>
          <a:xfrm>
            <a:off x="211127" y="1614416"/>
            <a:ext cx="4459235" cy="646331"/>
          </a:xfrm>
          <a:prstGeom prst="rect">
            <a:avLst/>
          </a:prstGeom>
          <a:noFill/>
        </p:spPr>
        <p:txBody>
          <a:bodyPr wrap="square" rtlCol="0">
            <a:spAutoFit/>
          </a:bodyPr>
          <a:lstStyle/>
          <a:p>
            <a:r>
              <a:rPr lang="en-US" dirty="0" smtClean="0"/>
              <a:t>The previous gallery section shows if the “super back” button is pressed</a:t>
            </a:r>
            <a:endParaRPr lang="en-AU" dirty="0"/>
          </a:p>
        </p:txBody>
      </p:sp>
      <p:sp>
        <p:nvSpPr>
          <p:cNvPr id="36" name="Rectangle 35">
            <a:hlinkClick r:id="rId4"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37" name="Rectangle 36">
            <a:hlinkClick r:id="rId5"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38" name="Rectangle 37">
            <a:hlinkClick r:id="rId6"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39" name="Rectangle 38">
            <a:hlinkClick r:id="rId7" action="ppaction://hlinksldjump"/>
          </p:cNvPr>
          <p:cNvSpPr/>
          <p:nvPr/>
        </p:nvSpPr>
        <p:spPr>
          <a:xfrm>
            <a:off x="6461024" y="1088099"/>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40" name="Rectangle 39">
            <a:hlinkClick r:id="rId8"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41" name="Rectangle 40">
            <a:hlinkClick r:id="rId9"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42" name="Rectangle 41">
            <a:hlinkClick r:id="rId10"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Tree>
    <p:extLst>
      <p:ext uri="{BB962C8B-B14F-4D97-AF65-F5344CB8AC3E}">
        <p14:creationId xmlns:p14="http://schemas.microsoft.com/office/powerpoint/2010/main" val="4106269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493" y="2637460"/>
            <a:ext cx="2304520" cy="3218603"/>
          </a:xfrm>
          <a:prstGeom prst="rect">
            <a:avLst/>
          </a:prstGeom>
        </p:spPr>
      </p:pic>
      <p:sp>
        <p:nvSpPr>
          <p:cNvPr id="3" name="TextBox 2"/>
          <p:cNvSpPr txBox="1"/>
          <p:nvPr/>
        </p:nvSpPr>
        <p:spPr>
          <a:xfrm>
            <a:off x="6379528" y="2636495"/>
            <a:ext cx="4503761" cy="646331"/>
          </a:xfrm>
          <a:prstGeom prst="rect">
            <a:avLst/>
          </a:prstGeom>
          <a:noFill/>
        </p:spPr>
        <p:txBody>
          <a:bodyPr wrap="square" rtlCol="0">
            <a:spAutoFit/>
          </a:bodyPr>
          <a:lstStyle/>
          <a:p>
            <a:pPr algn="ctr"/>
            <a:r>
              <a:rPr lang="en-AU" sz="3600" dirty="0" smtClean="0">
                <a:latin typeface="Leelawadee"/>
              </a:rPr>
              <a:t>Adam Lopez - Vocal</a:t>
            </a:r>
            <a:endParaRPr lang="en-AU" sz="3600" dirty="0">
              <a:latin typeface="Leelawadee"/>
            </a:endParaRPr>
          </a:p>
        </p:txBody>
      </p:sp>
      <p:sp>
        <p:nvSpPr>
          <p:cNvPr id="15" name="TextBox 14"/>
          <p:cNvSpPr txBox="1"/>
          <p:nvPr/>
        </p:nvSpPr>
        <p:spPr>
          <a:xfrm>
            <a:off x="6099002" y="3109382"/>
            <a:ext cx="5064815" cy="2862322"/>
          </a:xfrm>
          <a:prstGeom prst="rect">
            <a:avLst/>
          </a:prstGeom>
          <a:noFill/>
        </p:spPr>
        <p:txBody>
          <a:bodyPr wrap="square" rtlCol="0">
            <a:spAutoFit/>
          </a:bodyPr>
          <a:lstStyle/>
          <a:p>
            <a:endParaRPr lang="en-AU" dirty="0"/>
          </a:p>
          <a:p>
            <a:r>
              <a:rPr lang="en-AU" dirty="0">
                <a:latin typeface="Leelawadee"/>
              </a:rPr>
              <a:t>Adam Lopez’s exceptional vocal artistry has paved opportunities to perform backing vocals for some of the biggest names in the music industry such as Mariah Carey, Keith Urban and The Coors. His most recent noted collaboration was headlining with Australian Jazz legend James Morrison in a string of Symphonic Concerts in Perth, Hobart and Brisbane. </a:t>
            </a:r>
          </a:p>
          <a:p>
            <a:endParaRPr lang="en-AU" dirty="0"/>
          </a:p>
        </p:txBody>
      </p:sp>
      <p:sp>
        <p:nvSpPr>
          <p:cNvPr id="16" name="TextBox 15"/>
          <p:cNvSpPr txBox="1"/>
          <p:nvPr/>
        </p:nvSpPr>
        <p:spPr>
          <a:xfrm>
            <a:off x="3756493" y="6004819"/>
            <a:ext cx="7783456" cy="646331"/>
          </a:xfrm>
          <a:prstGeom prst="rect">
            <a:avLst/>
          </a:prstGeom>
          <a:noFill/>
        </p:spPr>
        <p:txBody>
          <a:bodyPr wrap="square" rtlCol="0">
            <a:spAutoFit/>
          </a:bodyPr>
          <a:lstStyle/>
          <a:p>
            <a:r>
              <a:rPr lang="en-AU" dirty="0">
                <a:latin typeface="Leelawadee"/>
              </a:rPr>
              <a:t>His discography includes an eclectic collection of genres spanning from Pop-Opera, Pop, Rhythm </a:t>
            </a:r>
            <a:r>
              <a:rPr lang="en-AU" dirty="0" smtClean="0">
                <a:latin typeface="Leelawadee"/>
              </a:rPr>
              <a:t>&amp; Blues</a:t>
            </a:r>
            <a:r>
              <a:rPr lang="en-AU" dirty="0">
                <a:latin typeface="Leelawadee"/>
              </a:rPr>
              <a:t>, Jazz, Power Ballads and Fiery Latin</a:t>
            </a:r>
            <a:r>
              <a:rPr lang="en-AU" dirty="0" smtClean="0">
                <a:latin typeface="Leelawadee"/>
              </a:rPr>
              <a:t>!</a:t>
            </a:r>
          </a:p>
        </p:txBody>
      </p:sp>
      <p:sp>
        <p:nvSpPr>
          <p:cNvPr id="17" name="TextBox 16"/>
          <p:cNvSpPr txBox="1"/>
          <p:nvPr/>
        </p:nvSpPr>
        <p:spPr>
          <a:xfrm>
            <a:off x="5826064" y="1667004"/>
            <a:ext cx="4729889" cy="646331"/>
          </a:xfrm>
          <a:prstGeom prst="rect">
            <a:avLst/>
          </a:prstGeom>
          <a:noFill/>
        </p:spPr>
        <p:txBody>
          <a:bodyPr wrap="square" rtlCol="0">
            <a:spAutoFit/>
          </a:bodyPr>
          <a:lstStyle/>
          <a:p>
            <a:r>
              <a:rPr lang="en-US" sz="3600" dirty="0" smtClean="0">
                <a:latin typeface="Leelawadee" panose="020B0502040204020203" pitchFamily="34" charset="-34"/>
                <a:cs typeface="Leelawadee" panose="020B0502040204020203" pitchFamily="34" charset="-34"/>
              </a:rPr>
              <a:t>Performers</a:t>
            </a:r>
            <a:endParaRPr lang="en-AU" sz="3600" dirty="0">
              <a:latin typeface="Leelawadee" panose="020B0502040204020203" pitchFamily="34" charset="-34"/>
              <a:cs typeface="Leelawadee" panose="020B0502040204020203" pitchFamily="34" charset="-34"/>
            </a:endParaRPr>
          </a:p>
        </p:txBody>
      </p:sp>
      <p:sp>
        <p:nvSpPr>
          <p:cNvPr id="19" name="Rectangle 18">
            <a:hlinkClick r:id="rId4"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5"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6"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2" name="Rectangle 21">
            <a:hlinkClick r:id="rId7"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3" name="Rectangle 22">
            <a:hlinkClick r:id="rId8" action="ppaction://hlinksldjump"/>
          </p:cNvPr>
          <p:cNvSpPr/>
          <p:nvPr/>
        </p:nvSpPr>
        <p:spPr>
          <a:xfrm>
            <a:off x="7777439" y="1088099"/>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4" name="Rectangle 23">
            <a:hlinkClick r:id="rId9"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2" name="Rectangle 31">
            <a:hlinkClick r:id="rId10"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3" name="Rectangle 32"/>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4062702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4859996" y="2584417"/>
            <a:ext cx="5493856" cy="523220"/>
          </a:xfrm>
          <a:prstGeom prst="rect">
            <a:avLst/>
          </a:prstGeom>
          <a:noFill/>
        </p:spPr>
        <p:txBody>
          <a:bodyPr wrap="square" rtlCol="0">
            <a:spAutoFit/>
          </a:bodyPr>
          <a:lstStyle/>
          <a:p>
            <a:r>
              <a:rPr lang="en-US" sz="2800" dirty="0" smtClean="0">
                <a:latin typeface="Leelawadee" panose="020B0502040204020203" pitchFamily="34" charset="-34"/>
                <a:cs typeface="Leelawadee" panose="020B0502040204020203" pitchFamily="34" charset="-34"/>
              </a:rPr>
              <a:t>North Queensland Ensemble Inc.</a:t>
            </a:r>
            <a:endParaRPr lang="en-AU" sz="2800" dirty="0">
              <a:latin typeface="Leelawadee" panose="020B0502040204020203" pitchFamily="34" charset="-34"/>
              <a:cs typeface="Leelawadee" panose="020B0502040204020203" pitchFamily="34" charset="-34"/>
            </a:endParaRPr>
          </a:p>
        </p:txBody>
      </p:sp>
      <p:sp>
        <p:nvSpPr>
          <p:cNvPr id="3" name="TextBox 2"/>
          <p:cNvSpPr txBox="1"/>
          <p:nvPr/>
        </p:nvSpPr>
        <p:spPr>
          <a:xfrm>
            <a:off x="3140532" y="3116427"/>
            <a:ext cx="8932785" cy="2585323"/>
          </a:xfrm>
          <a:prstGeom prst="rect">
            <a:avLst/>
          </a:prstGeom>
          <a:noFill/>
        </p:spPr>
        <p:txBody>
          <a:bodyPr wrap="square" rtlCol="0">
            <a:spAutoFit/>
          </a:bodyPr>
          <a:lstStyle/>
          <a:p>
            <a:endParaRPr lang="en-US" dirty="0">
              <a:latin typeface="Leelawadee" panose="020B0502040204020203" pitchFamily="34" charset="-34"/>
              <a:cs typeface="Leelawadee" panose="020B0502040204020203" pitchFamily="34" charset="-34"/>
            </a:endParaRPr>
          </a:p>
          <a:p>
            <a:r>
              <a:rPr lang="en-US" b="1" dirty="0">
                <a:latin typeface="Leelawadee" panose="020B0502040204020203" pitchFamily="34" charset="-34"/>
                <a:cs typeface="Leelawadee" panose="020B0502040204020203" pitchFamily="34" charset="-34"/>
              </a:rPr>
              <a:t>Sponsor or Donate to the Orchestra </a:t>
            </a:r>
            <a:endParaRPr lang="en-US" b="1" dirty="0" smtClean="0">
              <a:latin typeface="Leelawadee" panose="020B0502040204020203" pitchFamily="34" charset="-34"/>
              <a:cs typeface="Leelawadee" panose="020B0502040204020203" pitchFamily="34" charset="-34"/>
            </a:endParaRPr>
          </a:p>
          <a:p>
            <a:endParaRPr lang="en-US" dirty="0">
              <a:latin typeface="Leelawadee" panose="020B0502040204020203" pitchFamily="34" charset="-34"/>
              <a:cs typeface="Leelawadee" panose="020B0502040204020203" pitchFamily="34" charset="-34"/>
            </a:endParaRPr>
          </a:p>
          <a:p>
            <a:r>
              <a:rPr lang="en-US" dirty="0">
                <a:latin typeface="Leelawadee" panose="020B0502040204020203" pitchFamily="34" charset="-34"/>
                <a:cs typeface="Leelawadee" panose="020B0502040204020203" pitchFamily="34" charset="-34"/>
              </a:rPr>
              <a:t>The North Queensland Ensembles </a:t>
            </a:r>
            <a:r>
              <a:rPr lang="en-US" dirty="0" err="1">
                <a:latin typeface="Leelawadee" panose="020B0502040204020203" pitchFamily="34" charset="-34"/>
                <a:cs typeface="Leelawadee" panose="020B0502040204020203" pitchFamily="34" charset="-34"/>
              </a:rPr>
              <a:t>Inc</a:t>
            </a:r>
            <a:r>
              <a:rPr lang="en-US" dirty="0">
                <a:latin typeface="Leelawadee" panose="020B0502040204020203" pitchFamily="34" charset="-34"/>
                <a:cs typeface="Leelawadee" panose="020B0502040204020203" pitchFamily="34" charset="-34"/>
              </a:rPr>
              <a:t> is a tax deductible fund listed on the Register of Cultural </a:t>
            </a:r>
            <a:r>
              <a:rPr lang="en-US" dirty="0" err="1">
                <a:latin typeface="Leelawadee" panose="020B0502040204020203" pitchFamily="34" charset="-34"/>
                <a:cs typeface="Leelawadee" panose="020B0502040204020203" pitchFamily="34" charset="-34"/>
              </a:rPr>
              <a:t>Organisations</a:t>
            </a:r>
            <a:r>
              <a:rPr lang="en-US" dirty="0">
                <a:latin typeface="Leelawadee" panose="020B0502040204020203" pitchFamily="34" charset="-34"/>
                <a:cs typeface="Leelawadee" panose="020B0502040204020203" pitchFamily="34" charset="-34"/>
              </a:rPr>
              <a:t> under Subdivision 30-B of the Income tax Assessment Act 1997. Donations of $2.00 or more are tax deductible. </a:t>
            </a:r>
            <a:endParaRPr lang="en-US" dirty="0" smtClean="0">
              <a:latin typeface="Leelawadee" panose="020B0502040204020203" pitchFamily="34" charset="-34"/>
              <a:cs typeface="Leelawadee" panose="020B0502040204020203" pitchFamily="34" charset="-34"/>
            </a:endParaRPr>
          </a:p>
          <a:p>
            <a:endParaRPr lang="en-US" dirty="0">
              <a:latin typeface="Leelawadee" panose="020B0502040204020203" pitchFamily="34" charset="-34"/>
              <a:cs typeface="Leelawadee" panose="020B0502040204020203" pitchFamily="34" charset="-34"/>
            </a:endParaRPr>
          </a:p>
          <a:p>
            <a:r>
              <a:rPr lang="en-US" dirty="0">
                <a:latin typeface="Leelawadee" panose="020B0502040204020203" pitchFamily="34" charset="-34"/>
                <a:cs typeface="Leelawadee" panose="020B0502040204020203" pitchFamily="34" charset="-34"/>
              </a:rPr>
              <a:t>Help us continue to provide quality entertainment for the Townsville community by supporting the orchestra</a:t>
            </a:r>
            <a:r>
              <a:rPr lang="en-US" dirty="0" smtClean="0">
                <a:latin typeface="Leelawadee" panose="020B0502040204020203" pitchFamily="34" charset="-34"/>
                <a:cs typeface="Leelawadee" panose="020B0502040204020203" pitchFamily="34" charset="-34"/>
              </a:rPr>
              <a:t>. Click on the buttons below to view our current supporters.</a:t>
            </a:r>
            <a:endParaRPr lang="en-US" dirty="0">
              <a:latin typeface="Leelawadee" panose="020B0502040204020203" pitchFamily="34" charset="-34"/>
              <a:cs typeface="Leelawadee" panose="020B0502040204020203" pitchFamily="34" charset="-34"/>
            </a:endParaRPr>
          </a:p>
        </p:txBody>
      </p:sp>
      <p:sp>
        <p:nvSpPr>
          <p:cNvPr id="14" name="Rectangle 13">
            <a:hlinkClick r:id="rId3" action="ppaction://hlinksldjump"/>
          </p:cNvPr>
          <p:cNvSpPr/>
          <p:nvPr/>
        </p:nvSpPr>
        <p:spPr>
          <a:xfrm>
            <a:off x="3798338" y="5941399"/>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Benefactors Roll</a:t>
            </a:r>
            <a:endParaRPr lang="en-AU" dirty="0"/>
          </a:p>
        </p:txBody>
      </p:sp>
      <p:sp>
        <p:nvSpPr>
          <p:cNvPr id="17" name="Rectangle 16">
            <a:hlinkClick r:id="rId3" action="ppaction://hlinksldjump"/>
          </p:cNvPr>
          <p:cNvSpPr/>
          <p:nvPr/>
        </p:nvSpPr>
        <p:spPr>
          <a:xfrm>
            <a:off x="9290181" y="5941999"/>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Sponsors</a:t>
            </a:r>
            <a:endParaRPr lang="en-AU" dirty="0"/>
          </a:p>
        </p:txBody>
      </p:sp>
      <p:sp>
        <p:nvSpPr>
          <p:cNvPr id="18" name="TextBox 17"/>
          <p:cNvSpPr txBox="1"/>
          <p:nvPr/>
        </p:nvSpPr>
        <p:spPr>
          <a:xfrm>
            <a:off x="6357531" y="1733780"/>
            <a:ext cx="2498786" cy="646331"/>
          </a:xfrm>
          <a:prstGeom prst="rect">
            <a:avLst/>
          </a:prstGeom>
          <a:noFill/>
        </p:spPr>
        <p:txBody>
          <a:bodyPr wrap="square" rtlCol="0">
            <a:spAutoFit/>
          </a:bodyPr>
          <a:lstStyle/>
          <a:p>
            <a:r>
              <a:rPr lang="en-US" sz="3600" dirty="0" smtClean="0">
                <a:latin typeface="Leelawadee" panose="020B0502040204020203" pitchFamily="34" charset="-34"/>
                <a:cs typeface="Leelawadee" panose="020B0502040204020203" pitchFamily="34" charset="-34"/>
              </a:rPr>
              <a:t>Support Us</a:t>
            </a:r>
            <a:endParaRPr lang="en-AU" sz="3600" dirty="0">
              <a:latin typeface="Leelawadee" panose="020B0502040204020203" pitchFamily="34" charset="-34"/>
              <a:cs typeface="Leelawadee" panose="020B0502040204020203" pitchFamily="34" charset="-34"/>
            </a:endParaRPr>
          </a:p>
        </p:txBody>
      </p:sp>
      <p:sp>
        <p:nvSpPr>
          <p:cNvPr id="19" name="Rectangle 18">
            <a:hlinkClick r:id="rId4"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5"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6"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2" name="Rectangle 21">
            <a:hlinkClick r:id="rId7"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3" name="Rectangle 22">
            <a:hlinkClick r:id="rId8"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4" name="Rectangle 23">
            <a:hlinkClick r:id="rId9"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5" name="Rectangle 24">
            <a:hlinkClick r:id="rId10" action="ppaction://hlinksldjump"/>
          </p:cNvPr>
          <p:cNvSpPr/>
          <p:nvPr/>
        </p:nvSpPr>
        <p:spPr>
          <a:xfrm>
            <a:off x="9099436"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3" name="Rectangle 32"/>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3936208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4675209" y="1784988"/>
            <a:ext cx="6489758" cy="4955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4675209" y="1760962"/>
            <a:ext cx="6489758" cy="4955203"/>
          </a:xfrm>
          <a:prstGeom prst="rect">
            <a:avLst/>
          </a:prstGeom>
          <a:gradFill flip="none" rotWithShape="1">
            <a:gsLst>
              <a:gs pos="13000">
                <a:schemeClr val="accent5">
                  <a:lumMod val="5000"/>
                  <a:lumOff val="95000"/>
                </a:schemeClr>
              </a:gs>
              <a:gs pos="80000">
                <a:schemeClr val="accent5">
                  <a:lumMod val="45000"/>
                  <a:lumOff val="55000"/>
                </a:schemeClr>
              </a:gs>
              <a:gs pos="45000">
                <a:schemeClr val="accent5">
                  <a:lumMod val="45000"/>
                  <a:lumOff val="55000"/>
                </a:schemeClr>
              </a:gs>
              <a:gs pos="100000">
                <a:schemeClr val="accent5">
                  <a:lumMod val="30000"/>
                  <a:lumOff val="70000"/>
                </a:schemeClr>
              </a:gs>
            </a:gsLst>
            <a:path path="circle">
              <a:fillToRect l="100000" t="100000"/>
            </a:path>
            <a:tileRect r="-100000" b="-100000"/>
          </a:gradFill>
          <a:effectLst>
            <a:glow rad="139700">
              <a:schemeClr val="accent5">
                <a:satMod val="175000"/>
                <a:alpha val="40000"/>
              </a:schemeClr>
            </a:glow>
            <a:softEdge rad="63500"/>
          </a:effectLst>
        </p:spPr>
        <p:txBody>
          <a:bodyPr wrap="square" rtlCol="0">
            <a:spAutoFit/>
          </a:bodyPr>
          <a:lstStyle/>
          <a:p>
            <a:r>
              <a:rPr lang="en-AU" sz="2800" dirty="0" smtClean="0">
                <a:latin typeface="Leelawadee" panose="020B0502040204020203" pitchFamily="34" charset="-34"/>
                <a:cs typeface="Leelawadee" panose="020B0502040204020203" pitchFamily="34" charset="-34"/>
              </a:rPr>
              <a:t>Barrier Reef Orchestra Benefactors' Roll </a:t>
            </a:r>
            <a:endParaRPr lang="en-AU" sz="2800" dirty="0">
              <a:latin typeface="Leelawadee" panose="020B0502040204020203" pitchFamily="34" charset="-34"/>
              <a:cs typeface="Leelawadee" panose="020B0502040204020203" pitchFamily="34" charset="-34"/>
            </a:endParaRPr>
          </a:p>
          <a:p>
            <a:endParaRPr lang="en-AU" dirty="0"/>
          </a:p>
          <a:p>
            <a:r>
              <a:rPr lang="en-AU" dirty="0" smtClean="0"/>
              <a:t>	Carol </a:t>
            </a:r>
            <a:r>
              <a:rPr lang="en-AU" dirty="0" err="1"/>
              <a:t>Dall'Osto</a:t>
            </a:r>
            <a:r>
              <a:rPr lang="en-AU" dirty="0"/>
              <a:t> </a:t>
            </a:r>
          </a:p>
          <a:p>
            <a:r>
              <a:rPr lang="en-AU" dirty="0" smtClean="0"/>
              <a:t>	Councillor </a:t>
            </a:r>
            <a:r>
              <a:rPr lang="en-AU" dirty="0"/>
              <a:t>Ray </a:t>
            </a:r>
            <a:r>
              <a:rPr lang="en-AU" dirty="0" err="1"/>
              <a:t>Gartrell</a:t>
            </a:r>
            <a:r>
              <a:rPr lang="en-AU" dirty="0"/>
              <a:t> </a:t>
            </a:r>
          </a:p>
          <a:p>
            <a:r>
              <a:rPr lang="en-AU" dirty="0" smtClean="0"/>
              <a:t>	Bruce </a:t>
            </a:r>
            <a:r>
              <a:rPr lang="en-AU" dirty="0"/>
              <a:t>Gibson and Dorothy Gibson-Wilde </a:t>
            </a:r>
            <a:r>
              <a:rPr lang="en-AU" dirty="0" smtClean="0"/>
              <a:t>O.A.M</a:t>
            </a:r>
            <a:r>
              <a:rPr lang="en-AU" dirty="0"/>
              <a:t>. </a:t>
            </a:r>
          </a:p>
          <a:p>
            <a:r>
              <a:rPr lang="en-AU" dirty="0" smtClean="0"/>
              <a:t>	Dr </a:t>
            </a:r>
            <a:r>
              <a:rPr lang="en-AU" dirty="0"/>
              <a:t>Kerry Gillespie </a:t>
            </a:r>
          </a:p>
          <a:p>
            <a:r>
              <a:rPr lang="en-AU" dirty="0" smtClean="0"/>
              <a:t>	Judy </a:t>
            </a:r>
            <a:r>
              <a:rPr lang="en-AU" dirty="0"/>
              <a:t>Hunter O.A.M. </a:t>
            </a:r>
          </a:p>
          <a:p>
            <a:r>
              <a:rPr lang="en-AU" dirty="0" smtClean="0"/>
              <a:t>	</a:t>
            </a:r>
            <a:r>
              <a:rPr lang="en-AU" dirty="0" err="1" smtClean="0"/>
              <a:t>Ewen</a:t>
            </a:r>
            <a:r>
              <a:rPr lang="en-AU" dirty="0" smtClean="0"/>
              <a:t> </a:t>
            </a:r>
            <a:r>
              <a:rPr lang="en-AU" dirty="0"/>
              <a:t>Jones MP </a:t>
            </a:r>
          </a:p>
          <a:p>
            <a:r>
              <a:rPr lang="en-AU" dirty="0" smtClean="0"/>
              <a:t>	David </a:t>
            </a:r>
            <a:r>
              <a:rPr lang="en-AU" dirty="0"/>
              <a:t>and Janine </a:t>
            </a:r>
            <a:r>
              <a:rPr lang="en-AU" dirty="0" err="1"/>
              <a:t>Kippin</a:t>
            </a:r>
            <a:r>
              <a:rPr lang="en-AU" dirty="0"/>
              <a:t> </a:t>
            </a:r>
          </a:p>
          <a:p>
            <a:r>
              <a:rPr lang="en-AU" dirty="0" smtClean="0"/>
              <a:t>	Simon </a:t>
            </a:r>
            <a:r>
              <a:rPr lang="en-AU" dirty="0"/>
              <a:t>and Lorraine McConnell </a:t>
            </a:r>
          </a:p>
          <a:p>
            <a:r>
              <a:rPr lang="en-AU" dirty="0" smtClean="0"/>
              <a:t>	Senator </a:t>
            </a:r>
            <a:r>
              <a:rPr lang="en-AU" dirty="0"/>
              <a:t>Ian McDonald </a:t>
            </a:r>
          </a:p>
          <a:p>
            <a:r>
              <a:rPr lang="en-AU" dirty="0" smtClean="0"/>
              <a:t>	Dr </a:t>
            </a:r>
            <a:r>
              <a:rPr lang="en-AU" dirty="0"/>
              <a:t>Maria Moon </a:t>
            </a:r>
          </a:p>
          <a:p>
            <a:r>
              <a:rPr lang="en-AU" dirty="0" smtClean="0"/>
              <a:t>	Terry </a:t>
            </a:r>
            <a:r>
              <a:rPr lang="en-AU" dirty="0"/>
              <a:t>O'Toole </a:t>
            </a:r>
          </a:p>
          <a:p>
            <a:r>
              <a:rPr lang="en-AU" dirty="0" smtClean="0"/>
              <a:t>	</a:t>
            </a:r>
            <a:r>
              <a:rPr lang="en-AU" dirty="0" err="1" smtClean="0"/>
              <a:t>Bronia</a:t>
            </a:r>
            <a:r>
              <a:rPr lang="en-AU" dirty="0" smtClean="0"/>
              <a:t> </a:t>
            </a:r>
            <a:r>
              <a:rPr lang="en-AU" dirty="0"/>
              <a:t>and Neil </a:t>
            </a:r>
            <a:r>
              <a:rPr lang="en-AU" dirty="0" err="1"/>
              <a:t>Renison</a:t>
            </a:r>
            <a:r>
              <a:rPr lang="en-AU" dirty="0"/>
              <a:t> </a:t>
            </a:r>
          </a:p>
          <a:p>
            <a:r>
              <a:rPr lang="en-AU" dirty="0" smtClean="0"/>
              <a:t>	</a:t>
            </a:r>
            <a:r>
              <a:rPr lang="en-AU" dirty="0" err="1" smtClean="0"/>
              <a:t>Desley</a:t>
            </a:r>
            <a:r>
              <a:rPr lang="en-AU" dirty="0" smtClean="0"/>
              <a:t> </a:t>
            </a:r>
            <a:r>
              <a:rPr lang="en-AU" dirty="0"/>
              <a:t>Wheeler </a:t>
            </a:r>
          </a:p>
          <a:p>
            <a:r>
              <a:rPr lang="en-AU" dirty="0" smtClean="0"/>
              <a:t>	Graham </a:t>
            </a:r>
            <a:r>
              <a:rPr lang="en-AU" dirty="0"/>
              <a:t>Wheeler </a:t>
            </a:r>
          </a:p>
          <a:p>
            <a:r>
              <a:rPr lang="en-AU" dirty="0" smtClean="0"/>
              <a:t>	Nita </a:t>
            </a:r>
            <a:r>
              <a:rPr lang="en-AU" dirty="0" err="1"/>
              <a:t>Vasilescu</a:t>
            </a:r>
            <a:endParaRPr lang="en-AU" dirty="0"/>
          </a:p>
        </p:txBody>
      </p:sp>
      <p:sp>
        <p:nvSpPr>
          <p:cNvPr id="18" name="Rectangle 17">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19" name="Rectangle 18">
            <a:hlinkClick r:id="rId4"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1" name="Rectangle 20">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2" name="Rectangle 21">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3" name="Rectangle 22">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4" name="Rectangle 23">
            <a:hlinkClick r:id="rId9" action="ppaction://hlinksldjump"/>
          </p:cNvPr>
          <p:cNvSpPr/>
          <p:nvPr/>
        </p:nvSpPr>
        <p:spPr>
          <a:xfrm>
            <a:off x="9099436"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2" name="Rectangle 31"/>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332881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6181564" y="1648590"/>
            <a:ext cx="2127571" cy="646331"/>
          </a:xfrm>
          <a:prstGeom prst="rect">
            <a:avLst/>
          </a:prstGeom>
          <a:noFill/>
        </p:spPr>
        <p:txBody>
          <a:bodyPr wrap="square" rtlCol="0">
            <a:spAutoFit/>
          </a:bodyPr>
          <a:lstStyle/>
          <a:p>
            <a:r>
              <a:rPr lang="en-US" sz="3600" dirty="0" smtClean="0">
                <a:latin typeface="Leelawadee" panose="020B0502040204020203" pitchFamily="34" charset="-34"/>
                <a:cs typeface="Leelawadee" panose="020B0502040204020203" pitchFamily="34" charset="-34"/>
              </a:rPr>
              <a:t>Sponsors</a:t>
            </a:r>
            <a:endParaRPr lang="en-AU" sz="3600" dirty="0">
              <a:latin typeface="Leelawadee" panose="020B0502040204020203" pitchFamily="34" charset="-34"/>
              <a:cs typeface="Leelawadee" panose="020B0502040204020203" pitchFamily="34" charset="-3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383" y="2793343"/>
            <a:ext cx="2809875" cy="952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929" y="2645705"/>
            <a:ext cx="2524125" cy="124777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0132" y="4346903"/>
            <a:ext cx="3333750" cy="47625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6077" y="2555217"/>
            <a:ext cx="1428750" cy="1428750"/>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6464" y="4397429"/>
            <a:ext cx="4762500" cy="2200275"/>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5633" y="5438556"/>
            <a:ext cx="2381250" cy="971550"/>
          </a:xfrm>
          <a:prstGeom prst="rect">
            <a:avLst/>
          </a:prstGeom>
        </p:spPr>
      </p:pic>
      <p:sp>
        <p:nvSpPr>
          <p:cNvPr id="24" name="Rectangle 23">
            <a:hlinkClick r:id="rId9"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5" name="Rectangle 24">
            <a:hlinkClick r:id="rId10"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6" name="Rectangle 25">
            <a:hlinkClick r:id="rId11"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7" name="Rectangle 26">
            <a:hlinkClick r:id="rId12"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8" name="Rectangle 27">
            <a:hlinkClick r:id="rId13"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9" name="Rectangle 28">
            <a:hlinkClick r:id="rId14"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0" name="Rectangle 29">
            <a:hlinkClick r:id="rId15" action="ppaction://hlinksldjump"/>
          </p:cNvPr>
          <p:cNvSpPr/>
          <p:nvPr/>
        </p:nvSpPr>
        <p:spPr>
          <a:xfrm>
            <a:off x="9099436"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8" name="Rectangle 37"/>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45471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hlinkClick r:id="rId3" action="ppaction://hlinksldjump"/>
          </p:cNvPr>
          <p:cNvSpPr/>
          <p:nvPr/>
        </p:nvSpPr>
        <p:spPr>
          <a:xfrm>
            <a:off x="10456101" y="1605869"/>
            <a:ext cx="1242487" cy="626707"/>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solidFill>
                  <a:schemeClr val="tx1"/>
                </a:solidFill>
              </a:rPr>
              <a:t>Become a Member</a:t>
            </a:r>
            <a:endParaRPr lang="en-AU" dirty="0">
              <a:solidFill>
                <a:schemeClr val="tx1"/>
              </a:solidFill>
            </a:endParaRPr>
          </a:p>
        </p:txBody>
      </p:sp>
      <p:sp>
        <p:nvSpPr>
          <p:cNvPr id="26" name="Rectangle 25">
            <a:hlinkClick r:id="rId4" action="ppaction://hlinksldjump"/>
          </p:cNvPr>
          <p:cNvSpPr/>
          <p:nvPr/>
        </p:nvSpPr>
        <p:spPr>
          <a:xfrm>
            <a:off x="10456100" y="2334723"/>
            <a:ext cx="1242487" cy="597163"/>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rPr>
              <a:t>Become a Player</a:t>
            </a:r>
            <a:endParaRPr lang="en-AU" dirty="0"/>
          </a:p>
        </p:txBody>
      </p:sp>
      <p:sp>
        <p:nvSpPr>
          <p:cNvPr id="27" name="TextBox 26"/>
          <p:cNvSpPr txBox="1"/>
          <p:nvPr/>
        </p:nvSpPr>
        <p:spPr>
          <a:xfrm>
            <a:off x="3245302" y="3408907"/>
            <a:ext cx="6753343" cy="1569660"/>
          </a:xfrm>
          <a:prstGeom prst="rect">
            <a:avLst/>
          </a:prstGeom>
          <a:noFill/>
        </p:spPr>
        <p:txBody>
          <a:bodyPr wrap="square" rtlCol="0">
            <a:spAutoFit/>
          </a:bodyPr>
          <a:lstStyle/>
          <a:p>
            <a:r>
              <a:rPr lang="en-AU" sz="4800" dirty="0" smtClean="0"/>
              <a:t>[NOTE, DROPBOX SLIDE, NO CONTENT]</a:t>
            </a:r>
            <a:endParaRPr lang="en-AU" sz="4800" dirty="0"/>
          </a:p>
        </p:txBody>
      </p:sp>
      <p:sp>
        <p:nvSpPr>
          <p:cNvPr id="19" name="Rectangle 18">
            <a:hlinkClick r:id="rId5"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6"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7"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2" name="Rectangle 21">
            <a:hlinkClick r:id="rId8"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3" name="Rectangle 22">
            <a:hlinkClick r:id="rId9"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4" name="Rectangle 23"/>
          <p:cNvSpPr/>
          <p:nvPr/>
        </p:nvSpPr>
        <p:spPr>
          <a:xfrm>
            <a:off x="10456101"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8" name="Rectangle 27">
            <a:hlinkClick r:id="rId10"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Tree>
    <p:extLst>
      <p:ext uri="{BB962C8B-B14F-4D97-AF65-F5344CB8AC3E}">
        <p14:creationId xmlns:p14="http://schemas.microsoft.com/office/powerpoint/2010/main" val="14959181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childTnLst>
                    </p:cTn>
                  </p:par>
                </p:childTnLst>
              </p:cTn>
              <p:nextCondLst>
                <p:cond evt="onClick" delay="0">
                  <p:tgtEl>
                    <p:spTgt spid="24"/>
                  </p:tgtEl>
                </p:cond>
              </p:nextCondLst>
            </p:seq>
          </p:childTnLst>
        </p:cTn>
      </p:par>
    </p:tnLst>
    <p:bldLst>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8662" y="1520888"/>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5087089" y="1687790"/>
            <a:ext cx="4089400" cy="646331"/>
          </a:xfrm>
          <a:prstGeom prst="rect">
            <a:avLst/>
          </a:prstGeom>
          <a:noFill/>
        </p:spPr>
        <p:txBody>
          <a:bodyPr wrap="square" rtlCol="0">
            <a:spAutoFit/>
          </a:bodyPr>
          <a:lstStyle/>
          <a:p>
            <a:r>
              <a:rPr lang="en-AU" sz="3600" dirty="0" smtClean="0">
                <a:latin typeface="Leelawadee"/>
              </a:rPr>
              <a:t>Become a Member</a:t>
            </a:r>
            <a:endParaRPr lang="en-AU" sz="3600" dirty="0">
              <a:latin typeface="Leelawadee"/>
            </a:endParaRPr>
          </a:p>
        </p:txBody>
      </p:sp>
      <p:sp>
        <p:nvSpPr>
          <p:cNvPr id="3" name="TextBox 2"/>
          <p:cNvSpPr txBox="1"/>
          <p:nvPr/>
        </p:nvSpPr>
        <p:spPr>
          <a:xfrm>
            <a:off x="3638246" y="2492436"/>
            <a:ext cx="7214207" cy="1754326"/>
          </a:xfrm>
          <a:prstGeom prst="rect">
            <a:avLst/>
          </a:prstGeom>
          <a:noFill/>
        </p:spPr>
        <p:txBody>
          <a:bodyPr wrap="square" rtlCol="0">
            <a:spAutoFit/>
          </a:bodyPr>
          <a:lstStyle/>
          <a:p>
            <a:pPr lvl="0"/>
            <a:r>
              <a:rPr lang="en-AU" sz="3600" dirty="0">
                <a:solidFill>
                  <a:prstClr val="black"/>
                </a:solidFill>
              </a:rPr>
              <a:t>Would you like to become a </a:t>
            </a:r>
            <a:r>
              <a:rPr lang="en-AU" sz="3600" dirty="0" smtClean="0">
                <a:solidFill>
                  <a:prstClr val="black"/>
                </a:solidFill>
              </a:rPr>
              <a:t>member of </a:t>
            </a:r>
            <a:r>
              <a:rPr lang="en-AU" sz="3600" dirty="0">
                <a:solidFill>
                  <a:prstClr val="black"/>
                </a:solidFill>
              </a:rPr>
              <a:t>the Barrier Reef Orchestra? Then sign up here</a:t>
            </a:r>
            <a:r>
              <a:rPr lang="en-AU" sz="3600" dirty="0" smtClean="0">
                <a:solidFill>
                  <a:prstClr val="black"/>
                </a:solidFill>
              </a:rPr>
              <a:t>! </a:t>
            </a:r>
            <a:endParaRPr lang="en-AU" sz="3600" dirty="0">
              <a:solidFill>
                <a:prstClr val="black"/>
              </a:solidFill>
            </a:endParaRPr>
          </a:p>
        </p:txBody>
      </p:sp>
      <p:sp>
        <p:nvSpPr>
          <p:cNvPr id="13" name="TextBox 12"/>
          <p:cNvSpPr txBox="1"/>
          <p:nvPr/>
        </p:nvSpPr>
        <p:spPr>
          <a:xfrm>
            <a:off x="3638246" y="4816125"/>
            <a:ext cx="1473200" cy="369332"/>
          </a:xfrm>
          <a:prstGeom prst="rect">
            <a:avLst/>
          </a:prstGeom>
          <a:noFill/>
        </p:spPr>
        <p:txBody>
          <a:bodyPr wrap="square" rtlCol="0">
            <a:spAutoFit/>
          </a:bodyPr>
          <a:lstStyle/>
          <a:p>
            <a:r>
              <a:rPr lang="en-AU" dirty="0" smtClean="0"/>
              <a:t>First Name *</a:t>
            </a:r>
            <a:endParaRPr lang="en-AU" dirty="0"/>
          </a:p>
        </p:txBody>
      </p:sp>
      <p:sp>
        <p:nvSpPr>
          <p:cNvPr id="20" name="TextBox 19"/>
          <p:cNvSpPr txBox="1"/>
          <p:nvPr/>
        </p:nvSpPr>
        <p:spPr>
          <a:xfrm>
            <a:off x="3638246" y="5274230"/>
            <a:ext cx="1473200" cy="369332"/>
          </a:xfrm>
          <a:prstGeom prst="rect">
            <a:avLst/>
          </a:prstGeom>
          <a:noFill/>
        </p:spPr>
        <p:txBody>
          <a:bodyPr wrap="square" rtlCol="0">
            <a:spAutoFit/>
          </a:bodyPr>
          <a:lstStyle/>
          <a:p>
            <a:r>
              <a:rPr lang="en-AU" dirty="0" smtClean="0"/>
              <a:t>Last Name *</a:t>
            </a:r>
            <a:endParaRPr lang="en-AU" dirty="0"/>
          </a:p>
        </p:txBody>
      </p:sp>
      <p:sp>
        <p:nvSpPr>
          <p:cNvPr id="21" name="TextBox 20"/>
          <p:cNvSpPr txBox="1"/>
          <p:nvPr/>
        </p:nvSpPr>
        <p:spPr>
          <a:xfrm>
            <a:off x="3638246" y="5732335"/>
            <a:ext cx="1695754" cy="369332"/>
          </a:xfrm>
          <a:prstGeom prst="rect">
            <a:avLst/>
          </a:prstGeom>
          <a:noFill/>
        </p:spPr>
        <p:txBody>
          <a:bodyPr wrap="square" rtlCol="0">
            <a:spAutoFit/>
          </a:bodyPr>
          <a:lstStyle/>
          <a:p>
            <a:r>
              <a:rPr lang="en-AU" dirty="0" smtClean="0"/>
              <a:t>Email Address *</a:t>
            </a:r>
            <a:endParaRPr lang="en-AU" dirty="0"/>
          </a:p>
        </p:txBody>
      </p:sp>
      <p:sp>
        <p:nvSpPr>
          <p:cNvPr id="22" name="TextBox 21"/>
          <p:cNvSpPr txBox="1"/>
          <p:nvPr/>
        </p:nvSpPr>
        <p:spPr>
          <a:xfrm>
            <a:off x="3638245" y="6190440"/>
            <a:ext cx="2171965" cy="369332"/>
          </a:xfrm>
          <a:prstGeom prst="rect">
            <a:avLst/>
          </a:prstGeom>
          <a:noFill/>
        </p:spPr>
        <p:txBody>
          <a:bodyPr wrap="square" rtlCol="0">
            <a:spAutoFit/>
          </a:bodyPr>
          <a:lstStyle/>
          <a:p>
            <a:r>
              <a:rPr lang="en-AU" dirty="0" smtClean="0"/>
              <a:t>Telephone Number </a:t>
            </a:r>
            <a:endParaRPr lang="en-AU" dirty="0"/>
          </a:p>
        </p:txBody>
      </p:sp>
      <p:sp>
        <p:nvSpPr>
          <p:cNvPr id="14" name="TextBox 13"/>
          <p:cNvSpPr txBox="1"/>
          <p:nvPr/>
        </p:nvSpPr>
        <p:spPr>
          <a:xfrm>
            <a:off x="3638246" y="4254444"/>
            <a:ext cx="4029696" cy="276999"/>
          </a:xfrm>
          <a:prstGeom prst="rect">
            <a:avLst/>
          </a:prstGeom>
          <a:noFill/>
        </p:spPr>
        <p:txBody>
          <a:bodyPr wrap="square" rtlCol="0">
            <a:spAutoFit/>
          </a:bodyPr>
          <a:lstStyle/>
          <a:p>
            <a:r>
              <a:rPr lang="en-AU" sz="1200" dirty="0">
                <a:latin typeface="Leelawadee"/>
              </a:rPr>
              <a:t>Alternatively, become a benefactor here!</a:t>
            </a:r>
          </a:p>
        </p:txBody>
      </p:sp>
      <p:sp>
        <p:nvSpPr>
          <p:cNvPr id="15" name="Rectangle 14"/>
          <p:cNvSpPr/>
          <p:nvPr/>
        </p:nvSpPr>
        <p:spPr>
          <a:xfrm>
            <a:off x="5768266" y="4863384"/>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7" name="Rectangle 26"/>
          <p:cNvSpPr/>
          <p:nvPr/>
        </p:nvSpPr>
        <p:spPr>
          <a:xfrm>
            <a:off x="5768266" y="5326669"/>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8" name="Rectangle 27"/>
          <p:cNvSpPr/>
          <p:nvPr/>
        </p:nvSpPr>
        <p:spPr>
          <a:xfrm>
            <a:off x="5768266" y="5771310"/>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9" name="Rectangle 28"/>
          <p:cNvSpPr/>
          <p:nvPr/>
        </p:nvSpPr>
        <p:spPr>
          <a:xfrm>
            <a:off x="5768268" y="6234595"/>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5" name="Rectangle 24">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6" name="Rectangle 25">
            <a:hlinkClick r:id="rId4"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30" name="Rectangle 29">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31" name="Rectangle 30">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32" name="Rectangle 31">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33" name="Rectangle 32">
            <a:hlinkClick r:id="rId8" action="ppaction://hlinksldjump"/>
          </p:cNvPr>
          <p:cNvSpPr/>
          <p:nvPr/>
        </p:nvSpPr>
        <p:spPr>
          <a:xfrm>
            <a:off x="10456101"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4" name="Rectangle 33">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5" name="Rectangle 34"/>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133540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1520888"/>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5200649" y="1648998"/>
            <a:ext cx="4089400" cy="646331"/>
          </a:xfrm>
          <a:prstGeom prst="rect">
            <a:avLst/>
          </a:prstGeom>
          <a:noFill/>
        </p:spPr>
        <p:txBody>
          <a:bodyPr wrap="square" rtlCol="0">
            <a:spAutoFit/>
          </a:bodyPr>
          <a:lstStyle/>
          <a:p>
            <a:r>
              <a:rPr lang="en-AU" sz="3600" dirty="0" smtClean="0">
                <a:latin typeface="Leelawadee"/>
              </a:rPr>
              <a:t>Become a Player</a:t>
            </a:r>
            <a:endParaRPr lang="en-AU" sz="3600" dirty="0">
              <a:latin typeface="Leelawadee"/>
            </a:endParaRPr>
          </a:p>
        </p:txBody>
      </p:sp>
      <p:sp>
        <p:nvSpPr>
          <p:cNvPr id="3" name="TextBox 2"/>
          <p:cNvSpPr txBox="1"/>
          <p:nvPr/>
        </p:nvSpPr>
        <p:spPr>
          <a:xfrm>
            <a:off x="3466257" y="2442709"/>
            <a:ext cx="7558185" cy="1754326"/>
          </a:xfrm>
          <a:prstGeom prst="rect">
            <a:avLst/>
          </a:prstGeom>
          <a:noFill/>
        </p:spPr>
        <p:txBody>
          <a:bodyPr wrap="square" rtlCol="0">
            <a:spAutoFit/>
          </a:bodyPr>
          <a:lstStyle/>
          <a:p>
            <a:r>
              <a:rPr lang="en-AU" sz="3600" dirty="0" smtClean="0"/>
              <a:t>Would you like to become a musician for the Barrier Reef Orchestra? Then sign up here!</a:t>
            </a:r>
            <a:endParaRPr lang="en-AU" sz="3600" dirty="0"/>
          </a:p>
        </p:txBody>
      </p:sp>
      <p:sp>
        <p:nvSpPr>
          <p:cNvPr id="16" name="TextBox 15"/>
          <p:cNvSpPr txBox="1"/>
          <p:nvPr/>
        </p:nvSpPr>
        <p:spPr>
          <a:xfrm>
            <a:off x="3627367" y="4344415"/>
            <a:ext cx="1473200" cy="369332"/>
          </a:xfrm>
          <a:prstGeom prst="rect">
            <a:avLst/>
          </a:prstGeom>
          <a:noFill/>
        </p:spPr>
        <p:txBody>
          <a:bodyPr wrap="square" rtlCol="0">
            <a:spAutoFit/>
          </a:bodyPr>
          <a:lstStyle/>
          <a:p>
            <a:r>
              <a:rPr lang="en-AU" dirty="0" smtClean="0"/>
              <a:t>First Name *</a:t>
            </a:r>
            <a:endParaRPr lang="en-AU" dirty="0"/>
          </a:p>
        </p:txBody>
      </p:sp>
      <p:sp>
        <p:nvSpPr>
          <p:cNvPr id="17" name="TextBox 16"/>
          <p:cNvSpPr txBox="1"/>
          <p:nvPr/>
        </p:nvSpPr>
        <p:spPr>
          <a:xfrm>
            <a:off x="3627367" y="4802520"/>
            <a:ext cx="1473200" cy="369332"/>
          </a:xfrm>
          <a:prstGeom prst="rect">
            <a:avLst/>
          </a:prstGeom>
          <a:noFill/>
        </p:spPr>
        <p:txBody>
          <a:bodyPr wrap="square" rtlCol="0">
            <a:spAutoFit/>
          </a:bodyPr>
          <a:lstStyle/>
          <a:p>
            <a:r>
              <a:rPr lang="en-AU" dirty="0" smtClean="0"/>
              <a:t>Last Name *</a:t>
            </a:r>
            <a:endParaRPr lang="en-AU" dirty="0"/>
          </a:p>
        </p:txBody>
      </p:sp>
      <p:sp>
        <p:nvSpPr>
          <p:cNvPr id="20" name="TextBox 19"/>
          <p:cNvSpPr txBox="1"/>
          <p:nvPr/>
        </p:nvSpPr>
        <p:spPr>
          <a:xfrm>
            <a:off x="3627366" y="5260625"/>
            <a:ext cx="1681233" cy="369332"/>
          </a:xfrm>
          <a:prstGeom prst="rect">
            <a:avLst/>
          </a:prstGeom>
          <a:noFill/>
        </p:spPr>
        <p:txBody>
          <a:bodyPr wrap="square" rtlCol="0">
            <a:spAutoFit/>
          </a:bodyPr>
          <a:lstStyle/>
          <a:p>
            <a:r>
              <a:rPr lang="en-AU" dirty="0" smtClean="0"/>
              <a:t>Email Address *</a:t>
            </a:r>
            <a:endParaRPr lang="en-AU" dirty="0"/>
          </a:p>
        </p:txBody>
      </p:sp>
      <p:sp>
        <p:nvSpPr>
          <p:cNvPr id="21" name="TextBox 20"/>
          <p:cNvSpPr txBox="1"/>
          <p:nvPr/>
        </p:nvSpPr>
        <p:spPr>
          <a:xfrm>
            <a:off x="3627367" y="5718730"/>
            <a:ext cx="2101552" cy="369332"/>
          </a:xfrm>
          <a:prstGeom prst="rect">
            <a:avLst/>
          </a:prstGeom>
          <a:noFill/>
        </p:spPr>
        <p:txBody>
          <a:bodyPr wrap="square" rtlCol="0">
            <a:spAutoFit/>
          </a:bodyPr>
          <a:lstStyle/>
          <a:p>
            <a:r>
              <a:rPr lang="en-AU" dirty="0" smtClean="0"/>
              <a:t>Telephone Number</a:t>
            </a:r>
            <a:endParaRPr lang="en-AU" dirty="0"/>
          </a:p>
        </p:txBody>
      </p:sp>
      <p:sp>
        <p:nvSpPr>
          <p:cNvPr id="22" name="TextBox 21"/>
          <p:cNvSpPr txBox="1"/>
          <p:nvPr/>
        </p:nvSpPr>
        <p:spPr>
          <a:xfrm>
            <a:off x="3627367" y="6176835"/>
            <a:ext cx="2182844" cy="646331"/>
          </a:xfrm>
          <a:prstGeom prst="rect">
            <a:avLst/>
          </a:prstGeom>
          <a:noFill/>
        </p:spPr>
        <p:txBody>
          <a:bodyPr wrap="square" rtlCol="0">
            <a:spAutoFit/>
          </a:bodyPr>
          <a:lstStyle/>
          <a:p>
            <a:r>
              <a:rPr lang="en-AU" dirty="0" smtClean="0"/>
              <a:t>Position (list multiple if possible) *</a:t>
            </a:r>
            <a:endParaRPr lang="en-AU" dirty="0"/>
          </a:p>
        </p:txBody>
      </p:sp>
      <p:sp>
        <p:nvSpPr>
          <p:cNvPr id="29" name="Rectangle 28"/>
          <p:cNvSpPr/>
          <p:nvPr/>
        </p:nvSpPr>
        <p:spPr>
          <a:xfrm>
            <a:off x="5898852" y="4850422"/>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0" name="Rectangle 29"/>
          <p:cNvSpPr/>
          <p:nvPr/>
        </p:nvSpPr>
        <p:spPr>
          <a:xfrm>
            <a:off x="5898852" y="5303662"/>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1" name="Rectangle 30"/>
          <p:cNvSpPr/>
          <p:nvPr/>
        </p:nvSpPr>
        <p:spPr>
          <a:xfrm>
            <a:off x="5898852" y="5748303"/>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2" name="Rectangle 31"/>
          <p:cNvSpPr/>
          <p:nvPr/>
        </p:nvSpPr>
        <p:spPr>
          <a:xfrm>
            <a:off x="5898852" y="6234595"/>
            <a:ext cx="1707409" cy="564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7" name="Rectangle 36"/>
          <p:cNvSpPr/>
          <p:nvPr/>
        </p:nvSpPr>
        <p:spPr>
          <a:xfrm>
            <a:off x="5898852" y="4383171"/>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43" name="Rectangle 42">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44" name="Rectangle 43">
            <a:hlinkClick r:id="rId4"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45" name="Rectangle 44">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46" name="Rectangle 45">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47" name="Rectangle 46">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48" name="Rectangle 47">
            <a:hlinkClick r:id="rId8" action="ppaction://hlinksldjump"/>
          </p:cNvPr>
          <p:cNvSpPr/>
          <p:nvPr/>
        </p:nvSpPr>
        <p:spPr>
          <a:xfrm>
            <a:off x="10456101" y="1096683"/>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49" name="Rectangle 48">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50" name="Rectangle 49"/>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51" name="Picture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1028533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
            </a:r>
            <a:br>
              <a:rPr lang="en-AU" dirty="0"/>
            </a:br>
            <a:endParaRPr lang="en-AU" dirty="0"/>
          </a:p>
        </p:txBody>
      </p:sp>
      <p:sp>
        <p:nvSpPr>
          <p:cNvPr id="2" name="TextBox 1"/>
          <p:cNvSpPr txBox="1"/>
          <p:nvPr/>
        </p:nvSpPr>
        <p:spPr>
          <a:xfrm>
            <a:off x="3251336" y="2439411"/>
            <a:ext cx="8745045" cy="1754326"/>
          </a:xfrm>
          <a:prstGeom prst="rect">
            <a:avLst/>
          </a:prstGeom>
          <a:noFill/>
        </p:spPr>
        <p:txBody>
          <a:bodyPr wrap="square" rtlCol="0">
            <a:spAutoFit/>
          </a:bodyPr>
          <a:lstStyle/>
          <a:p>
            <a:r>
              <a:rPr lang="en-AU" dirty="0"/>
              <a:t>The </a:t>
            </a:r>
            <a:r>
              <a:rPr lang="en-AU" b="1" dirty="0"/>
              <a:t>Barrier Reef Orchestra</a:t>
            </a:r>
            <a:r>
              <a:rPr lang="en-AU" dirty="0"/>
              <a:t> is a product of North Queensland Ensembles Inc. </a:t>
            </a:r>
            <a:br>
              <a:rPr lang="en-AU" dirty="0"/>
            </a:br>
            <a:r>
              <a:rPr lang="en-AU" dirty="0"/>
              <a:t/>
            </a:r>
            <a:br>
              <a:rPr lang="en-AU" dirty="0"/>
            </a:br>
            <a:r>
              <a:rPr lang="en-AU" b="1" dirty="0"/>
              <a:t>North Queensland Ensembles Inc.</a:t>
            </a:r>
            <a:r>
              <a:rPr lang="en-AU" dirty="0"/>
              <a:t> is an Incorporated Association registered in the State of Queensland. </a:t>
            </a:r>
            <a:r>
              <a:rPr lang="en-AU" dirty="0" smtClean="0"/>
              <a:t>It </a:t>
            </a:r>
            <a:r>
              <a:rPr lang="en-AU" dirty="0"/>
              <a:t>is also a tax deductible fund listed on the Register of Cultural Organisations under Subdivision 30-B of the Income tax Assessment Act 1997. It is based in Townsville, North Queensland, Australia.</a:t>
            </a:r>
          </a:p>
        </p:txBody>
      </p:sp>
      <p:graphicFrame>
        <p:nvGraphicFramePr>
          <p:cNvPr id="13" name="Table 12"/>
          <p:cNvGraphicFramePr>
            <a:graphicFrameLocks noGrp="1"/>
          </p:cNvGraphicFramePr>
          <p:nvPr>
            <p:extLst>
              <p:ext uri="{D42A27DB-BD31-4B8C-83A1-F6EECF244321}">
                <p14:modId xmlns:p14="http://schemas.microsoft.com/office/powerpoint/2010/main" val="3853866517"/>
              </p:ext>
            </p:extLst>
          </p:nvPr>
        </p:nvGraphicFramePr>
        <p:xfrm>
          <a:off x="3251336" y="5103674"/>
          <a:ext cx="6226296" cy="1429410"/>
        </p:xfrm>
        <a:graphic>
          <a:graphicData uri="http://schemas.openxmlformats.org/drawingml/2006/table">
            <a:tbl>
              <a:tblPr>
                <a:tableStyleId>{3C2FFA5D-87B4-456A-9821-1D502468CF0F}</a:tableStyleId>
              </a:tblPr>
              <a:tblGrid>
                <a:gridCol w="3113148"/>
                <a:gridCol w="3113148"/>
              </a:tblGrid>
              <a:tr h="217643">
                <a:tc>
                  <a:txBody>
                    <a:bodyPr/>
                    <a:lstStyle/>
                    <a:p>
                      <a:r>
                        <a:rPr lang="en-AU" sz="1400" b="1" dirty="0"/>
                        <a:t>President:</a:t>
                      </a:r>
                    </a:p>
                  </a:txBody>
                  <a:tcPr marL="72522" marR="72522" marT="36261" marB="36261" anchor="ctr"/>
                </a:tc>
                <a:tc>
                  <a:txBody>
                    <a:bodyPr/>
                    <a:lstStyle/>
                    <a:p>
                      <a:r>
                        <a:rPr lang="en-AU" sz="1400" dirty="0"/>
                        <a:t>Andrew Ryder</a:t>
                      </a:r>
                    </a:p>
                  </a:txBody>
                  <a:tcPr marL="72522" marR="72522" marT="36261" marB="36261" anchor="ctr"/>
                </a:tc>
              </a:tr>
              <a:tr h="181605">
                <a:tc>
                  <a:txBody>
                    <a:bodyPr/>
                    <a:lstStyle/>
                    <a:p>
                      <a:r>
                        <a:rPr lang="en-AU" sz="1400" b="1"/>
                        <a:t>Vice-President:</a:t>
                      </a:r>
                    </a:p>
                  </a:txBody>
                  <a:tcPr marL="72522" marR="72522" marT="36261" marB="36261" anchor="ctr"/>
                </a:tc>
                <a:tc>
                  <a:txBody>
                    <a:bodyPr/>
                    <a:lstStyle/>
                    <a:p>
                      <a:r>
                        <a:rPr lang="en-AU" sz="1400"/>
                        <a:t>Judy Hunter</a:t>
                      </a:r>
                    </a:p>
                  </a:txBody>
                  <a:tcPr marL="72522" marR="72522" marT="36261" marB="36261" anchor="ctr"/>
                </a:tc>
              </a:tr>
              <a:tr h="181605">
                <a:tc>
                  <a:txBody>
                    <a:bodyPr/>
                    <a:lstStyle/>
                    <a:p>
                      <a:r>
                        <a:rPr lang="en-AU" sz="1400" b="1"/>
                        <a:t>Secretary:</a:t>
                      </a:r>
                    </a:p>
                  </a:txBody>
                  <a:tcPr marL="72522" marR="72522" marT="36261" marB="36261" anchor="ctr"/>
                </a:tc>
                <a:tc>
                  <a:txBody>
                    <a:bodyPr/>
                    <a:lstStyle/>
                    <a:p>
                      <a:r>
                        <a:rPr lang="en-AU" sz="1400"/>
                        <a:t>Lorraine Gray-McConnell</a:t>
                      </a:r>
                    </a:p>
                  </a:txBody>
                  <a:tcPr marL="72522" marR="72522" marT="36261" marB="36261" anchor="ctr"/>
                </a:tc>
              </a:tr>
              <a:tr h="181605">
                <a:tc>
                  <a:txBody>
                    <a:bodyPr/>
                    <a:lstStyle/>
                    <a:p>
                      <a:r>
                        <a:rPr lang="en-AU" sz="1400" b="1"/>
                        <a:t>Treasurer:</a:t>
                      </a:r>
                    </a:p>
                  </a:txBody>
                  <a:tcPr marL="72522" marR="72522" marT="36261" marB="36261" anchor="ctr"/>
                </a:tc>
                <a:tc>
                  <a:txBody>
                    <a:bodyPr/>
                    <a:lstStyle/>
                    <a:p>
                      <a:r>
                        <a:rPr lang="en-AU" sz="1400"/>
                        <a:t>Annette Ellis</a:t>
                      </a:r>
                    </a:p>
                  </a:txBody>
                  <a:tcPr marL="72522" marR="72522" marT="36261" marB="36261" anchor="ctr"/>
                </a:tc>
              </a:tr>
              <a:tr h="181605">
                <a:tc>
                  <a:txBody>
                    <a:bodyPr/>
                    <a:lstStyle/>
                    <a:p>
                      <a:r>
                        <a:rPr lang="en-AU" sz="1400" b="1" dirty="0" smtClean="0"/>
                        <a:t>Committee:</a:t>
                      </a:r>
                      <a:endParaRPr lang="en-AU" sz="1400" b="1" dirty="0"/>
                    </a:p>
                  </a:txBody>
                  <a:tcPr marL="72522" marR="72522" marT="36261" marB="36261" anchor="ctr"/>
                </a:tc>
                <a:tc>
                  <a:txBody>
                    <a:bodyPr/>
                    <a:lstStyle/>
                    <a:p>
                      <a:r>
                        <a:rPr lang="en-AU" sz="1400" dirty="0" smtClean="0"/>
                        <a:t>Caroline </a:t>
                      </a:r>
                      <a:r>
                        <a:rPr lang="en-AU" sz="1400" dirty="0" err="1" smtClean="0"/>
                        <a:t>Arlett</a:t>
                      </a:r>
                      <a:endParaRPr lang="en-AU" sz="1400" dirty="0"/>
                    </a:p>
                  </a:txBody>
                  <a:tcPr marL="72522" marR="72522" marT="36261" marB="36261" anchor="ctr"/>
                </a:tc>
              </a:tr>
            </a:tbl>
          </a:graphicData>
        </a:graphic>
      </p:graphicFrame>
      <p:sp>
        <p:nvSpPr>
          <p:cNvPr id="14" name="TextBox 13"/>
          <p:cNvSpPr txBox="1"/>
          <p:nvPr/>
        </p:nvSpPr>
        <p:spPr>
          <a:xfrm>
            <a:off x="3251336" y="4286928"/>
            <a:ext cx="8931333" cy="677108"/>
          </a:xfrm>
          <a:prstGeom prst="rect">
            <a:avLst/>
          </a:prstGeom>
          <a:noFill/>
        </p:spPr>
        <p:txBody>
          <a:bodyPr wrap="square" rtlCol="0">
            <a:spAutoFit/>
          </a:bodyPr>
          <a:lstStyle/>
          <a:p>
            <a:endParaRPr lang="en-AU" dirty="0"/>
          </a:p>
          <a:p>
            <a:r>
              <a:rPr lang="en-AU" sz="2000" b="1" dirty="0">
                <a:latin typeface="Leelawadee"/>
              </a:rPr>
              <a:t>North Queensland Ensembles </a:t>
            </a:r>
            <a:r>
              <a:rPr lang="en-AU" sz="2000" b="1" dirty="0" err="1">
                <a:latin typeface="Leelawadee"/>
              </a:rPr>
              <a:t>Inc</a:t>
            </a:r>
            <a:r>
              <a:rPr lang="en-AU" sz="2000" b="1" dirty="0">
                <a:latin typeface="Leelawadee"/>
              </a:rPr>
              <a:t> Management Committee 2015</a:t>
            </a:r>
          </a:p>
        </p:txBody>
      </p:sp>
      <p:sp>
        <p:nvSpPr>
          <p:cNvPr id="15" name="TextBox 14"/>
          <p:cNvSpPr txBox="1"/>
          <p:nvPr/>
        </p:nvSpPr>
        <p:spPr>
          <a:xfrm>
            <a:off x="6149654" y="1648588"/>
            <a:ext cx="2093594" cy="646331"/>
          </a:xfrm>
          <a:prstGeom prst="rect">
            <a:avLst/>
          </a:prstGeom>
          <a:noFill/>
        </p:spPr>
        <p:txBody>
          <a:bodyPr wrap="square" rtlCol="0">
            <a:spAutoFit/>
          </a:bodyPr>
          <a:lstStyle/>
          <a:p>
            <a:r>
              <a:rPr lang="en-AU" sz="3600" dirty="0" smtClean="0">
                <a:latin typeface="Leelawadee"/>
              </a:rPr>
              <a:t>About Us</a:t>
            </a:r>
            <a:endParaRPr lang="en-AU" sz="3600" dirty="0">
              <a:latin typeface="Leelawadee"/>
            </a:endParaRPr>
          </a:p>
        </p:txBody>
      </p:sp>
      <p:sp>
        <p:nvSpPr>
          <p:cNvPr id="18" name="Rectangle 17">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19" name="Rectangle 18">
            <a:hlinkClick r:id="rId4" action="ppaction://hlinksldjump"/>
          </p:cNvPr>
          <p:cNvSpPr/>
          <p:nvPr/>
        </p:nvSpPr>
        <p:spPr>
          <a:xfrm>
            <a:off x="3832938" y="1088101"/>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1" name="Rectangle 20">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2" name="Rectangle 21">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3" name="Rectangle 22">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4" name="Rectangle 23">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2" name="Rectangle 31"/>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399142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hlinkClick r:id="rId3" action="ppaction://hlinksldjump"/>
          </p:cNvPr>
          <p:cNvSpPr/>
          <p:nvPr/>
        </p:nvSpPr>
        <p:spPr>
          <a:xfrm>
            <a:off x="3840507" y="1637780"/>
            <a:ext cx="1234918" cy="374359"/>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History</a:t>
            </a:r>
            <a:endParaRPr lang="en-AU"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3218030" y="4738201"/>
            <a:ext cx="6753343" cy="1569660"/>
          </a:xfrm>
          <a:prstGeom prst="rect">
            <a:avLst/>
          </a:prstGeom>
          <a:noFill/>
        </p:spPr>
        <p:txBody>
          <a:bodyPr wrap="square" rtlCol="0">
            <a:spAutoFit/>
          </a:bodyPr>
          <a:lstStyle/>
          <a:p>
            <a:r>
              <a:rPr lang="en-AU" sz="4800" dirty="0" smtClean="0"/>
              <a:t>[NOTE, DROPBOX SLIDE, NO CONTENT]</a:t>
            </a:r>
            <a:endParaRPr lang="en-AU" sz="4800" dirty="0"/>
          </a:p>
        </p:txBody>
      </p:sp>
      <p:sp>
        <p:nvSpPr>
          <p:cNvPr id="15" name="Rectangle 14">
            <a:hlinkClick r:id="rId4" action="ppaction://hlinksldjump"/>
          </p:cNvPr>
          <p:cNvSpPr/>
          <p:nvPr/>
        </p:nvSpPr>
        <p:spPr>
          <a:xfrm>
            <a:off x="3840507" y="2120443"/>
            <a:ext cx="1234918" cy="374359"/>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Contact Us</a:t>
            </a:r>
            <a:endParaRPr lang="en-AU" dirty="0">
              <a:ln w="0"/>
              <a:solidFill>
                <a:schemeClr val="tx1"/>
              </a:solidFill>
              <a:effectLst>
                <a:outerShdw blurRad="38100" dist="19050" dir="2700000" algn="tl" rotWithShape="0">
                  <a:schemeClr val="dk1">
                    <a:alpha val="40000"/>
                  </a:schemeClr>
                </a:outerShdw>
              </a:effectLst>
            </a:endParaRPr>
          </a:p>
        </p:txBody>
      </p:sp>
      <p:sp>
        <p:nvSpPr>
          <p:cNvPr id="16" name="Rectangle 15">
            <a:hlinkClick r:id="rId5" action="ppaction://hlinksldjump"/>
          </p:cNvPr>
          <p:cNvSpPr/>
          <p:nvPr/>
        </p:nvSpPr>
        <p:spPr>
          <a:xfrm>
            <a:off x="3796967" y="2603106"/>
            <a:ext cx="1314428" cy="374359"/>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Documents</a:t>
            </a:r>
            <a:endParaRPr lang="en-AU" dirty="0">
              <a:ln w="0"/>
              <a:solidFill>
                <a:schemeClr val="tx1"/>
              </a:solidFill>
              <a:effectLst>
                <a:outerShdw blurRad="38100" dist="19050" dir="2700000" algn="tl" rotWithShape="0">
                  <a:schemeClr val="dk1">
                    <a:alpha val="40000"/>
                  </a:schemeClr>
                </a:outerShdw>
              </a:effectLst>
            </a:endParaRPr>
          </a:p>
        </p:txBody>
      </p:sp>
      <p:sp>
        <p:nvSpPr>
          <p:cNvPr id="17" name="Rectangle 16">
            <a:hlinkClick r:id="rId6"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3832938" y="1088101"/>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rPr>
              <a:t>About Us</a:t>
            </a:r>
            <a:endParaRPr lang="en-AU" dirty="0">
              <a:ln w="0"/>
              <a:solidFill>
                <a:schemeClr val="tx1"/>
              </a:solidFill>
            </a:endParaRPr>
          </a:p>
        </p:txBody>
      </p:sp>
      <p:sp>
        <p:nvSpPr>
          <p:cNvPr id="19" name="Rectangle 18">
            <a:hlinkClick r:id="rId7"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0" name="Rectangle 19">
            <a:hlinkClick r:id="rId8"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9"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2" name="Rectangle 21">
            <a:hlinkClick r:id="rId10"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3" name="Rectangle 22">
            <a:hlinkClick r:id="rId11"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Tree>
    <p:extLst>
      <p:ext uri="{BB962C8B-B14F-4D97-AF65-F5344CB8AC3E}">
        <p14:creationId xmlns:p14="http://schemas.microsoft.com/office/powerpoint/2010/main" val="2759278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nextCondLst>
                <p:cond evt="onClick" delay="0">
                  <p:tgtEl>
                    <p:spTgt spid="18"/>
                  </p:tgtEl>
                </p:cond>
              </p:nextCondLst>
            </p:seq>
          </p:childTnLst>
        </p:cTn>
      </p:par>
    </p:tnLst>
    <p:bldLst>
      <p:bldP spid="14" grpId="1" animBg="1"/>
      <p:bldP spid="15" grpId="1" animBg="1"/>
      <p:bldP spid="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3140532" y="2471891"/>
            <a:ext cx="8924468" cy="4524315"/>
          </a:xfrm>
          <a:prstGeom prst="rect">
            <a:avLst/>
          </a:prstGeom>
          <a:noFill/>
        </p:spPr>
        <p:txBody>
          <a:bodyPr wrap="square" rtlCol="0">
            <a:spAutoFit/>
          </a:bodyPr>
          <a:lstStyle/>
          <a:p>
            <a:r>
              <a:rPr lang="en-AU" dirty="0" smtClean="0">
                <a:latin typeface="Leelawadee"/>
              </a:rPr>
              <a:t>Over </a:t>
            </a:r>
            <a:r>
              <a:rPr lang="en-AU" dirty="0">
                <a:latin typeface="Leelawadee"/>
              </a:rPr>
              <a:t>a two-year period in the late nineties, Townsville musicians, arts workers and a group of people who had a love for music realised the potential for developing a community-based Orchestra — one that would flourish and become an integral part of the City’s cultural life. </a:t>
            </a:r>
          </a:p>
          <a:p>
            <a:endParaRPr lang="en-AU" dirty="0">
              <a:latin typeface="Leelawadee"/>
            </a:endParaRPr>
          </a:p>
          <a:p>
            <a:r>
              <a:rPr lang="en-AU" dirty="0">
                <a:latin typeface="Leelawadee"/>
              </a:rPr>
              <a:t>In 2000 to ‘test’ the viability of establishing an Orchestra a weekend workshop was arranged and musicians were invited to participate under the baton of Richard McIntyre, Senior Lecturer at the Canberra School of Music and the result — the Barrier Reef Orchestra was born. </a:t>
            </a:r>
            <a:endParaRPr lang="en-AU" dirty="0" smtClean="0">
              <a:latin typeface="Leelawadee"/>
            </a:endParaRPr>
          </a:p>
          <a:p>
            <a:endParaRPr lang="en-AU" dirty="0">
              <a:latin typeface="Leelawadee"/>
            </a:endParaRPr>
          </a:p>
          <a:p>
            <a:r>
              <a:rPr lang="en-AU" dirty="0">
                <a:latin typeface="Leelawadee"/>
              </a:rPr>
              <a:t>During the past few years, the Orchestra has performed with the comedy-duo Scared Weird Little Guys in Score, Townsville City Council’s Last Night of the Proms and A Christmas Carol. In 2003 the Council’s centenary year the Orchestra took part in Encore, as well as playing a major role in the Townsville Civic Theatre’s 25th Anniversary productions of </a:t>
            </a:r>
            <a:r>
              <a:rPr lang="en-AU" dirty="0" err="1">
                <a:latin typeface="Leelawadee"/>
              </a:rPr>
              <a:t>Noye’s</a:t>
            </a:r>
            <a:r>
              <a:rPr lang="en-AU" dirty="0">
                <a:latin typeface="Leelawadee"/>
              </a:rPr>
              <a:t> </a:t>
            </a:r>
            <a:r>
              <a:rPr lang="en-AU" dirty="0" err="1">
                <a:latin typeface="Leelawadee"/>
              </a:rPr>
              <a:t>Fludde</a:t>
            </a:r>
            <a:r>
              <a:rPr lang="en-AU" dirty="0">
                <a:latin typeface="Leelawadee"/>
              </a:rPr>
              <a:t> and Carmina </a:t>
            </a:r>
            <a:r>
              <a:rPr lang="en-AU" dirty="0" err="1">
                <a:latin typeface="Leelawadee"/>
              </a:rPr>
              <a:t>Burana</a:t>
            </a:r>
            <a:r>
              <a:rPr lang="en-AU" dirty="0">
                <a:latin typeface="Leelawadee"/>
              </a:rPr>
              <a:t>. </a:t>
            </a:r>
          </a:p>
          <a:p>
            <a:endParaRPr lang="en-AU" dirty="0"/>
          </a:p>
        </p:txBody>
      </p:sp>
      <p:sp>
        <p:nvSpPr>
          <p:cNvPr id="3" name="TextBox 2"/>
          <p:cNvSpPr txBox="1"/>
          <p:nvPr/>
        </p:nvSpPr>
        <p:spPr>
          <a:xfrm>
            <a:off x="6813812" y="1748910"/>
            <a:ext cx="1479288" cy="584775"/>
          </a:xfrm>
          <a:prstGeom prst="rect">
            <a:avLst/>
          </a:prstGeom>
          <a:noFill/>
        </p:spPr>
        <p:txBody>
          <a:bodyPr wrap="square" rtlCol="0">
            <a:spAutoFit/>
          </a:bodyPr>
          <a:lstStyle/>
          <a:p>
            <a:r>
              <a:rPr lang="en-AU" sz="3200" dirty="0" smtClean="0">
                <a:latin typeface="Leelawadee"/>
              </a:rPr>
              <a:t>History</a:t>
            </a:r>
            <a:endParaRPr lang="en-AU" sz="3200" dirty="0">
              <a:latin typeface="Leelawadee"/>
            </a:endParaRPr>
          </a:p>
        </p:txBody>
      </p:sp>
      <p:sp>
        <p:nvSpPr>
          <p:cNvPr id="16" name="Rectangle 15">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17" name="Rectangle 16">
            <a:hlinkClick r:id="rId4" action="ppaction://hlinksldjump"/>
          </p:cNvPr>
          <p:cNvSpPr/>
          <p:nvPr/>
        </p:nvSpPr>
        <p:spPr>
          <a:xfrm>
            <a:off x="3832938" y="1088101"/>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18" name="Rectangle 17">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19" name="Rectangle 18">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1" name="Rectangle 20">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9" name="Rectangle 28">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0" name="Rectangle 29"/>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3062781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846" y="1538058"/>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6149654" y="1605500"/>
            <a:ext cx="2508809" cy="646331"/>
          </a:xfrm>
          <a:prstGeom prst="rect">
            <a:avLst/>
          </a:prstGeom>
          <a:noFill/>
        </p:spPr>
        <p:txBody>
          <a:bodyPr wrap="square" rtlCol="0">
            <a:spAutoFit/>
          </a:bodyPr>
          <a:lstStyle/>
          <a:p>
            <a:r>
              <a:rPr lang="en-AU" sz="3600" dirty="0" smtClean="0">
                <a:latin typeface="Leelawadee"/>
              </a:rPr>
              <a:t>Contact Us</a:t>
            </a:r>
            <a:endParaRPr lang="en-AU" sz="3600" dirty="0">
              <a:latin typeface="Leelawadee"/>
            </a:endParaRPr>
          </a:p>
        </p:txBody>
      </p:sp>
      <p:sp>
        <p:nvSpPr>
          <p:cNvPr id="20" name="TextBox 19"/>
          <p:cNvSpPr txBox="1"/>
          <p:nvPr/>
        </p:nvSpPr>
        <p:spPr>
          <a:xfrm>
            <a:off x="3864691" y="3784348"/>
            <a:ext cx="1473200" cy="369332"/>
          </a:xfrm>
          <a:prstGeom prst="rect">
            <a:avLst/>
          </a:prstGeom>
          <a:noFill/>
        </p:spPr>
        <p:txBody>
          <a:bodyPr wrap="square" rtlCol="0">
            <a:spAutoFit/>
          </a:bodyPr>
          <a:lstStyle/>
          <a:p>
            <a:r>
              <a:rPr lang="en-AU" dirty="0" smtClean="0"/>
              <a:t>First Name *</a:t>
            </a:r>
            <a:endParaRPr lang="en-AU" dirty="0"/>
          </a:p>
        </p:txBody>
      </p:sp>
      <p:sp>
        <p:nvSpPr>
          <p:cNvPr id="21" name="TextBox 20"/>
          <p:cNvSpPr txBox="1"/>
          <p:nvPr/>
        </p:nvSpPr>
        <p:spPr>
          <a:xfrm>
            <a:off x="3864691" y="4276755"/>
            <a:ext cx="1473200" cy="369332"/>
          </a:xfrm>
          <a:prstGeom prst="rect">
            <a:avLst/>
          </a:prstGeom>
          <a:noFill/>
        </p:spPr>
        <p:txBody>
          <a:bodyPr wrap="square" rtlCol="0">
            <a:spAutoFit/>
          </a:bodyPr>
          <a:lstStyle/>
          <a:p>
            <a:r>
              <a:rPr lang="en-AU" dirty="0" smtClean="0"/>
              <a:t>Last Name *</a:t>
            </a:r>
            <a:endParaRPr lang="en-AU" dirty="0"/>
          </a:p>
        </p:txBody>
      </p:sp>
      <p:sp>
        <p:nvSpPr>
          <p:cNvPr id="22" name="TextBox 21"/>
          <p:cNvSpPr txBox="1"/>
          <p:nvPr/>
        </p:nvSpPr>
        <p:spPr>
          <a:xfrm>
            <a:off x="3864691" y="4767655"/>
            <a:ext cx="1695754" cy="369332"/>
          </a:xfrm>
          <a:prstGeom prst="rect">
            <a:avLst/>
          </a:prstGeom>
          <a:noFill/>
        </p:spPr>
        <p:txBody>
          <a:bodyPr wrap="square" rtlCol="0">
            <a:spAutoFit/>
          </a:bodyPr>
          <a:lstStyle/>
          <a:p>
            <a:r>
              <a:rPr lang="en-AU" dirty="0" smtClean="0"/>
              <a:t>Email Address *</a:t>
            </a:r>
            <a:endParaRPr lang="en-AU" dirty="0"/>
          </a:p>
        </p:txBody>
      </p:sp>
      <p:sp>
        <p:nvSpPr>
          <p:cNvPr id="23" name="TextBox 22"/>
          <p:cNvSpPr txBox="1"/>
          <p:nvPr/>
        </p:nvSpPr>
        <p:spPr>
          <a:xfrm>
            <a:off x="3869964" y="5258555"/>
            <a:ext cx="2171965" cy="369332"/>
          </a:xfrm>
          <a:prstGeom prst="rect">
            <a:avLst/>
          </a:prstGeom>
          <a:noFill/>
        </p:spPr>
        <p:txBody>
          <a:bodyPr wrap="square" rtlCol="0">
            <a:spAutoFit/>
          </a:bodyPr>
          <a:lstStyle/>
          <a:p>
            <a:r>
              <a:rPr lang="en-AU" dirty="0" smtClean="0"/>
              <a:t>Telephone Number </a:t>
            </a:r>
            <a:endParaRPr lang="en-AU" dirty="0"/>
          </a:p>
        </p:txBody>
      </p:sp>
      <p:sp>
        <p:nvSpPr>
          <p:cNvPr id="24" name="Rectangle 23"/>
          <p:cNvSpPr/>
          <p:nvPr/>
        </p:nvSpPr>
        <p:spPr>
          <a:xfrm>
            <a:off x="6203571" y="3808814"/>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 name="TextBox 2"/>
          <p:cNvSpPr txBox="1"/>
          <p:nvPr/>
        </p:nvSpPr>
        <p:spPr>
          <a:xfrm>
            <a:off x="3715916" y="2332138"/>
            <a:ext cx="7721600" cy="1200329"/>
          </a:xfrm>
          <a:prstGeom prst="rect">
            <a:avLst/>
          </a:prstGeom>
          <a:noFill/>
        </p:spPr>
        <p:txBody>
          <a:bodyPr wrap="square" rtlCol="0">
            <a:spAutoFit/>
          </a:bodyPr>
          <a:lstStyle/>
          <a:p>
            <a:r>
              <a:rPr lang="en-AU" sz="2400" dirty="0" smtClean="0">
                <a:latin typeface="Leelawadee"/>
              </a:rPr>
              <a:t>Have anything you need to contact us about? Any problems? Then fill out the following form below, and we will send you back a response as soon as possible!</a:t>
            </a:r>
            <a:endParaRPr lang="en-AU" sz="2400" dirty="0">
              <a:latin typeface="Leelawadee"/>
            </a:endParaRPr>
          </a:p>
        </p:txBody>
      </p:sp>
      <p:sp>
        <p:nvSpPr>
          <p:cNvPr id="28" name="TextBox 27"/>
          <p:cNvSpPr txBox="1"/>
          <p:nvPr/>
        </p:nvSpPr>
        <p:spPr>
          <a:xfrm>
            <a:off x="3864691" y="5749455"/>
            <a:ext cx="1152283" cy="369332"/>
          </a:xfrm>
          <a:prstGeom prst="rect">
            <a:avLst/>
          </a:prstGeom>
          <a:noFill/>
        </p:spPr>
        <p:txBody>
          <a:bodyPr wrap="square" rtlCol="0">
            <a:spAutoFit/>
          </a:bodyPr>
          <a:lstStyle/>
          <a:p>
            <a:r>
              <a:rPr lang="en-AU" dirty="0" smtClean="0"/>
              <a:t>Notes *</a:t>
            </a:r>
            <a:endParaRPr lang="en-AU" dirty="0"/>
          </a:p>
        </p:txBody>
      </p:sp>
      <p:sp>
        <p:nvSpPr>
          <p:cNvPr id="29" name="Rectangle 28"/>
          <p:cNvSpPr/>
          <p:nvPr/>
        </p:nvSpPr>
        <p:spPr>
          <a:xfrm>
            <a:off x="6203569" y="4268958"/>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0" name="Rectangle 29"/>
          <p:cNvSpPr/>
          <p:nvPr/>
        </p:nvSpPr>
        <p:spPr>
          <a:xfrm>
            <a:off x="6203568" y="4777994"/>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1" name="Rectangle 30"/>
          <p:cNvSpPr/>
          <p:nvPr/>
        </p:nvSpPr>
        <p:spPr>
          <a:xfrm>
            <a:off x="6203568" y="5337699"/>
            <a:ext cx="1707411" cy="28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32" name="Rectangle 31"/>
          <p:cNvSpPr/>
          <p:nvPr/>
        </p:nvSpPr>
        <p:spPr>
          <a:xfrm>
            <a:off x="6203568" y="5837766"/>
            <a:ext cx="1707411" cy="9186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6" name="Rectangle 25">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7" name="Rectangle 26">
            <a:hlinkClick r:id="rId4" action="ppaction://hlinksldjump"/>
          </p:cNvPr>
          <p:cNvSpPr/>
          <p:nvPr/>
        </p:nvSpPr>
        <p:spPr>
          <a:xfrm>
            <a:off x="3832938" y="1088101"/>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33" name="Rectangle 32">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34" name="Rectangle 33">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35" name="Rectangle 34">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36" name="Rectangle 35">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7" name="Rectangle 36">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8" name="Rectangle 37"/>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2827262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5939975" y="1657378"/>
            <a:ext cx="3311846" cy="646331"/>
          </a:xfrm>
          <a:prstGeom prst="rect">
            <a:avLst/>
          </a:prstGeom>
          <a:noFill/>
        </p:spPr>
        <p:txBody>
          <a:bodyPr wrap="square" rtlCol="0">
            <a:spAutoFit/>
          </a:bodyPr>
          <a:lstStyle/>
          <a:p>
            <a:r>
              <a:rPr lang="en-AU" sz="3600" dirty="0" smtClean="0">
                <a:latin typeface="Leelawadee"/>
              </a:rPr>
              <a:t>Documentation</a:t>
            </a:r>
            <a:endParaRPr lang="en-AU" sz="3600" dirty="0">
              <a:latin typeface="Leelawadee"/>
            </a:endParaRPr>
          </a:p>
        </p:txBody>
      </p:sp>
      <p:sp>
        <p:nvSpPr>
          <p:cNvPr id="25" name="TextBox 24"/>
          <p:cNvSpPr txBox="1"/>
          <p:nvPr/>
        </p:nvSpPr>
        <p:spPr>
          <a:xfrm>
            <a:off x="3140532" y="2814203"/>
            <a:ext cx="8949870" cy="3416320"/>
          </a:xfrm>
          <a:prstGeom prst="rect">
            <a:avLst/>
          </a:prstGeom>
          <a:noFill/>
        </p:spPr>
        <p:txBody>
          <a:bodyPr wrap="square" rtlCol="0">
            <a:spAutoFit/>
          </a:bodyPr>
          <a:lstStyle/>
          <a:p>
            <a:pPr marL="457200" indent="-457200">
              <a:buFont typeface="Arial" panose="020B0604020202020204" pitchFamily="34" charset="0"/>
              <a:buChar char="•"/>
            </a:pPr>
            <a:r>
              <a:rPr lang="en-AU" sz="2400" u="sng" dirty="0" smtClean="0">
                <a:solidFill>
                  <a:srgbClr val="0070C0"/>
                </a:solidFill>
              </a:rPr>
              <a:t>Annual General Meeting 2015 Notices</a:t>
            </a:r>
            <a:r>
              <a:rPr lang="en-AU" sz="2400" dirty="0" smtClean="0">
                <a:solidFill>
                  <a:srgbClr val="0070C0"/>
                </a:solidFill>
              </a:rPr>
              <a:t> </a:t>
            </a:r>
            <a:r>
              <a:rPr lang="en-AU" sz="2400" dirty="0" smtClean="0"/>
              <a:t>(344KB)</a:t>
            </a:r>
          </a:p>
          <a:p>
            <a:endParaRPr lang="en-AU" sz="2400" u="sng" dirty="0" smtClean="0">
              <a:solidFill>
                <a:srgbClr val="0070C0"/>
              </a:solidFill>
            </a:endParaRPr>
          </a:p>
          <a:p>
            <a:pPr marL="457200" indent="-457200">
              <a:buFont typeface="Arial" panose="020B0604020202020204" pitchFamily="34" charset="0"/>
              <a:buChar char="•"/>
            </a:pPr>
            <a:r>
              <a:rPr lang="en-AU" sz="2400" u="sng" dirty="0" smtClean="0">
                <a:solidFill>
                  <a:srgbClr val="0070C0"/>
                </a:solidFill>
              </a:rPr>
              <a:t>Membership/Player Application Form</a:t>
            </a:r>
            <a:r>
              <a:rPr lang="en-AU" sz="2400" dirty="0" smtClean="0">
                <a:solidFill>
                  <a:srgbClr val="0070C0"/>
                </a:solidFill>
              </a:rPr>
              <a:t> </a:t>
            </a:r>
            <a:r>
              <a:rPr lang="en-AU" sz="2400" dirty="0" smtClean="0"/>
              <a:t>(955KB)</a:t>
            </a:r>
          </a:p>
          <a:p>
            <a:endParaRPr lang="en-AU" sz="2400" dirty="0" smtClean="0"/>
          </a:p>
          <a:p>
            <a:pPr marL="457200" indent="-457200">
              <a:buFont typeface="Arial" panose="020B0604020202020204" pitchFamily="34" charset="0"/>
              <a:buChar char="•"/>
            </a:pPr>
            <a:r>
              <a:rPr lang="en-AU" sz="2400" u="sng" dirty="0" smtClean="0">
                <a:solidFill>
                  <a:srgbClr val="0070C0"/>
                </a:solidFill>
              </a:rPr>
              <a:t>Barrier Reef Orchestra Concert Educational Resource</a:t>
            </a:r>
            <a:r>
              <a:rPr lang="en-AU" sz="2400" dirty="0" smtClean="0">
                <a:solidFill>
                  <a:srgbClr val="0070C0"/>
                </a:solidFill>
              </a:rPr>
              <a:t> </a:t>
            </a:r>
            <a:r>
              <a:rPr lang="en-AU" sz="2400" dirty="0" smtClean="0"/>
              <a:t>(1,307KB)</a:t>
            </a:r>
          </a:p>
          <a:p>
            <a:endParaRPr lang="en-AU" sz="2400" dirty="0" smtClean="0"/>
          </a:p>
          <a:p>
            <a:pPr marL="457200" indent="-457200">
              <a:buFont typeface="Arial" panose="020B0604020202020204" pitchFamily="34" charset="0"/>
              <a:buChar char="•"/>
            </a:pPr>
            <a:r>
              <a:rPr lang="en-AU" sz="2400" u="sng" dirty="0" smtClean="0">
                <a:solidFill>
                  <a:srgbClr val="0070C0"/>
                </a:solidFill>
              </a:rPr>
              <a:t>Benefactor Form</a:t>
            </a:r>
            <a:r>
              <a:rPr lang="en-AU" sz="2400" dirty="0" smtClean="0">
                <a:solidFill>
                  <a:srgbClr val="0070C0"/>
                </a:solidFill>
              </a:rPr>
              <a:t> </a:t>
            </a:r>
            <a:r>
              <a:rPr lang="en-AU" sz="2400" dirty="0" smtClean="0"/>
              <a:t>(3,777KB)</a:t>
            </a:r>
          </a:p>
          <a:p>
            <a:endParaRPr lang="en-AU" sz="2400" dirty="0" smtClean="0"/>
          </a:p>
          <a:p>
            <a:pPr marL="457200" indent="-457200">
              <a:buFont typeface="Arial" panose="020B0604020202020204" pitchFamily="34" charset="0"/>
              <a:buChar char="•"/>
            </a:pPr>
            <a:r>
              <a:rPr lang="en-AU" sz="2400" u="sng" dirty="0" smtClean="0">
                <a:solidFill>
                  <a:srgbClr val="0070C0"/>
                </a:solidFill>
              </a:rPr>
              <a:t>North Queensland Ensembles Inc. Rules 2010</a:t>
            </a:r>
            <a:r>
              <a:rPr lang="en-AU" sz="2400" dirty="0">
                <a:solidFill>
                  <a:srgbClr val="0070C0"/>
                </a:solidFill>
              </a:rPr>
              <a:t> </a:t>
            </a:r>
            <a:r>
              <a:rPr lang="en-AU" sz="2400" dirty="0" smtClean="0"/>
              <a:t>(66KB)</a:t>
            </a:r>
            <a:endParaRPr lang="en-AU" sz="2400" dirty="0"/>
          </a:p>
        </p:txBody>
      </p:sp>
      <p:sp>
        <p:nvSpPr>
          <p:cNvPr id="16" name="Rectangle 15">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4" action="ppaction://hlinksldjump"/>
          </p:cNvPr>
          <p:cNvSpPr/>
          <p:nvPr/>
        </p:nvSpPr>
        <p:spPr>
          <a:xfrm>
            <a:off x="3832938" y="1088101"/>
            <a:ext cx="1242487" cy="4413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5" action="ppaction://hlinksldjump"/>
          </p:cNvPr>
          <p:cNvSpPr/>
          <p:nvPr/>
        </p:nvSpPr>
        <p:spPr>
          <a:xfrm>
            <a:off x="5154935" y="1089265"/>
            <a:ext cx="1242487" cy="44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2" name="Rectangle 21">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3" name="Rectangle 22">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4" name="Rectangle 23">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6" name="Rectangle 25">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27" name="Rectangle 26"/>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1240122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3121189" y="2294919"/>
            <a:ext cx="8901114" cy="4462760"/>
          </a:xfrm>
          <a:prstGeom prst="rect">
            <a:avLst/>
          </a:prstGeom>
          <a:noFill/>
        </p:spPr>
        <p:txBody>
          <a:bodyPr wrap="square" rtlCol="0">
            <a:spAutoFit/>
          </a:bodyPr>
          <a:lstStyle/>
          <a:p>
            <a:r>
              <a:rPr lang="en-AU" sz="2800" b="1" dirty="0">
                <a:latin typeface="Leelawadee"/>
              </a:rPr>
              <a:t>World Music Concert </a:t>
            </a:r>
            <a:endParaRPr lang="en-AU" sz="1200" b="1" dirty="0">
              <a:latin typeface="Leelawadee"/>
            </a:endParaRPr>
          </a:p>
          <a:p>
            <a:r>
              <a:rPr lang="en-AU" dirty="0">
                <a:latin typeface="Leelawadee"/>
              </a:rPr>
              <a:t>As you travel the globe one of the standout features of so many different countries is undoubtedly their music. This concert saves on the shoe leather and brings an eclectic mix of music from all over the world to Townsville. A unique performance conceptualised and developed here in Townsville by the Barrier Reef Orchestra highlighting the stunning diversity of cultural music from around the globe. Featuring the Orchestra and several international artists performing music from Asia, the Americas, the British Isles, Europe and of course Australia. So pack away the passport take the trip of a life time and never leave home. Join Townsville’s very own Barrier Reef Orchestra in their 15th year for a World Music Concert.</a:t>
            </a:r>
          </a:p>
          <a:p>
            <a:endParaRPr lang="en-AU" dirty="0">
              <a:latin typeface="Leelawadee"/>
            </a:endParaRPr>
          </a:p>
          <a:p>
            <a:r>
              <a:rPr lang="en-AU" sz="2000" b="1" dirty="0" smtClean="0">
                <a:latin typeface="Leelawadee"/>
              </a:rPr>
              <a:t>Special guests</a:t>
            </a:r>
          </a:p>
          <a:p>
            <a:endParaRPr lang="en-AU" b="1" dirty="0" smtClean="0">
              <a:latin typeface="Leelawadee"/>
            </a:endParaRPr>
          </a:p>
          <a:p>
            <a:r>
              <a:rPr lang="en-AU" b="1" dirty="0" smtClean="0">
                <a:latin typeface="Leelawadee"/>
              </a:rPr>
              <a:t>Adam Lopez </a:t>
            </a:r>
            <a:r>
              <a:rPr lang="en-AU" dirty="0" smtClean="0">
                <a:latin typeface="Leelawadee"/>
              </a:rPr>
              <a:t>– </a:t>
            </a:r>
            <a:r>
              <a:rPr lang="en-AU" dirty="0">
                <a:latin typeface="Leelawadee"/>
              </a:rPr>
              <a:t>Developed his multi-octave, voice while studying opera in Australia more</a:t>
            </a:r>
            <a:r>
              <a:rPr lang="en-AU" dirty="0" smtClean="0">
                <a:latin typeface="Leelawadee"/>
              </a:rPr>
              <a:t>....</a:t>
            </a:r>
            <a:endParaRPr lang="en-AU" dirty="0">
              <a:latin typeface="Leelawadee"/>
            </a:endParaRPr>
          </a:p>
        </p:txBody>
      </p:sp>
      <p:sp>
        <p:nvSpPr>
          <p:cNvPr id="13" name="TextBox 12"/>
          <p:cNvSpPr txBox="1"/>
          <p:nvPr/>
        </p:nvSpPr>
        <p:spPr>
          <a:xfrm>
            <a:off x="6736507" y="1648588"/>
            <a:ext cx="2093594" cy="646331"/>
          </a:xfrm>
          <a:prstGeom prst="rect">
            <a:avLst/>
          </a:prstGeom>
          <a:noFill/>
        </p:spPr>
        <p:txBody>
          <a:bodyPr wrap="square" rtlCol="0">
            <a:spAutoFit/>
          </a:bodyPr>
          <a:lstStyle/>
          <a:p>
            <a:r>
              <a:rPr lang="en-AU" sz="3600" dirty="0" smtClean="0">
                <a:latin typeface="Leelawadee"/>
              </a:rPr>
              <a:t>News</a:t>
            </a:r>
            <a:endParaRPr lang="en-AU" sz="3600" dirty="0">
              <a:latin typeface="Leelawadee"/>
            </a:endParaRPr>
          </a:p>
        </p:txBody>
      </p:sp>
      <p:sp>
        <p:nvSpPr>
          <p:cNvPr id="35" name="Rectangle 34">
            <a:hlinkClick r:id="rId3"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36" name="Rectangle 35">
            <a:hlinkClick r:id="rId4"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37" name="Rectangle 36">
            <a:hlinkClick r:id="rId5" action="ppaction://hlinksldjump"/>
          </p:cNvPr>
          <p:cNvSpPr/>
          <p:nvPr/>
        </p:nvSpPr>
        <p:spPr>
          <a:xfrm>
            <a:off x="5154935" y="1089265"/>
            <a:ext cx="1242487" cy="44020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38" name="Rectangle 37">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39" name="Rectangle 38">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40" name="Rectangle 39">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41" name="Rectangle 40">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42" name="Rectangle 41"/>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2317486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hlinkClick r:id="rId3" action="ppaction://hlinksldjump"/>
          </p:cNvPr>
          <p:cNvSpPr/>
          <p:nvPr/>
        </p:nvSpPr>
        <p:spPr>
          <a:xfrm>
            <a:off x="5154934" y="1678283"/>
            <a:ext cx="1242487" cy="362782"/>
          </a:xfrm>
          <a:prstGeom prst="rect">
            <a:avLst/>
          </a:prstGeom>
          <a:solidFill>
            <a:schemeClr val="accent3">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Events</a:t>
            </a:r>
            <a:endParaRPr lang="en-AU" dirty="0"/>
          </a:p>
        </p:txBody>
      </p:sp>
      <p:sp>
        <p:nvSpPr>
          <p:cNvPr id="18" name="TextBox 17"/>
          <p:cNvSpPr txBox="1"/>
          <p:nvPr/>
        </p:nvSpPr>
        <p:spPr>
          <a:xfrm>
            <a:off x="3296102" y="3574007"/>
            <a:ext cx="6753343" cy="1569660"/>
          </a:xfrm>
          <a:prstGeom prst="rect">
            <a:avLst/>
          </a:prstGeom>
          <a:noFill/>
        </p:spPr>
        <p:txBody>
          <a:bodyPr wrap="square" rtlCol="0">
            <a:spAutoFit/>
          </a:bodyPr>
          <a:lstStyle/>
          <a:p>
            <a:r>
              <a:rPr lang="en-AU" sz="4800" dirty="0" smtClean="0"/>
              <a:t>[NOTE, DROPBOX SLIDE, NO CONTENT]</a:t>
            </a:r>
            <a:endParaRPr lang="en-AU" sz="4800" dirty="0"/>
          </a:p>
        </p:txBody>
      </p:sp>
      <p:sp>
        <p:nvSpPr>
          <p:cNvPr id="14" name="Rectangle 13">
            <a:hlinkClick r:id="rId4"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15" name="Rectangle 14">
            <a:hlinkClick r:id="rId5"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5154935" y="1089265"/>
            <a:ext cx="1242487" cy="44020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19" name="Rectangle 18">
            <a:hlinkClick r:id="rId6"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7"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1" name="Rectangle 20">
            <a:hlinkClick r:id="rId8"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22" name="Rectangle 21">
            <a:hlinkClick r:id="rId9"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Tree>
    <p:extLst>
      <p:ext uri="{BB962C8B-B14F-4D97-AF65-F5344CB8AC3E}">
        <p14:creationId xmlns:p14="http://schemas.microsoft.com/office/powerpoint/2010/main" val="18149761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nextCondLst>
                <p:cond evt="onClick" delay="0">
                  <p:tgtEl>
                    <p:spTgt spid="16"/>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2" descr="Barrier Reef Orchestr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6637742" y="1648590"/>
            <a:ext cx="2093594" cy="646331"/>
          </a:xfrm>
          <a:prstGeom prst="rect">
            <a:avLst/>
          </a:prstGeom>
          <a:noFill/>
        </p:spPr>
        <p:txBody>
          <a:bodyPr wrap="square" rtlCol="0">
            <a:spAutoFit/>
          </a:bodyPr>
          <a:lstStyle/>
          <a:p>
            <a:r>
              <a:rPr lang="en-US" sz="3600" dirty="0" smtClean="0">
                <a:latin typeface="Leelawadee"/>
              </a:rPr>
              <a:t>Events</a:t>
            </a:r>
            <a:endParaRPr lang="en-AU" sz="3600" dirty="0">
              <a:latin typeface="Leelawadee"/>
            </a:endParaRPr>
          </a:p>
        </p:txBody>
      </p:sp>
      <p:sp>
        <p:nvSpPr>
          <p:cNvPr id="2" name="TextBox 1"/>
          <p:cNvSpPr txBox="1"/>
          <p:nvPr/>
        </p:nvSpPr>
        <p:spPr>
          <a:xfrm>
            <a:off x="6403717" y="2649473"/>
            <a:ext cx="4953131" cy="2862322"/>
          </a:xfrm>
          <a:prstGeom prst="rect">
            <a:avLst/>
          </a:prstGeom>
          <a:noFill/>
        </p:spPr>
        <p:txBody>
          <a:bodyPr wrap="square" rtlCol="0">
            <a:spAutoFit/>
          </a:bodyPr>
          <a:lstStyle/>
          <a:p>
            <a:r>
              <a:rPr lang="en-US" b="1" dirty="0"/>
              <a:t>SUNDAY August 2nd </a:t>
            </a:r>
            <a:br>
              <a:rPr lang="en-US" b="1" dirty="0"/>
            </a:br>
            <a:r>
              <a:rPr lang="en-US" b="1" dirty="0"/>
              <a:t>25th Anniversary Celebration Concert – The 1812! </a:t>
            </a:r>
            <a:br>
              <a:rPr lang="en-US" b="1" dirty="0"/>
            </a:br>
            <a:r>
              <a:rPr lang="en-US" b="1" dirty="0"/>
              <a:t>Queen's Gardens, 3:00 PM </a:t>
            </a:r>
            <a:r>
              <a:rPr lang="en-US" dirty="0"/>
              <a:t/>
            </a:r>
            <a:br>
              <a:rPr lang="en-US" dirty="0"/>
            </a:br>
            <a:r>
              <a:rPr lang="en-US" dirty="0"/>
              <a:t>Presented by Townsville City Council and AFCM </a:t>
            </a:r>
            <a:br>
              <a:rPr lang="en-US" dirty="0"/>
            </a:br>
            <a:r>
              <a:rPr lang="en-US" dirty="0"/>
              <a:t>Free Public Event </a:t>
            </a:r>
            <a:br>
              <a:rPr lang="en-US" dirty="0"/>
            </a:br>
            <a:r>
              <a:rPr lang="en-US" dirty="0"/>
              <a:t>Hosted by Damien Beaumont ABC Classic FM </a:t>
            </a:r>
            <a:br>
              <a:rPr lang="en-US" dirty="0"/>
            </a:br>
            <a:r>
              <a:rPr lang="en-US" dirty="0"/>
              <a:t/>
            </a:r>
            <a:br>
              <a:rPr lang="en-US" dirty="0"/>
            </a:br>
            <a:r>
              <a:rPr lang="en-US" dirty="0"/>
              <a:t/>
            </a:r>
            <a:br>
              <a:rPr lang="en-US" dirty="0"/>
            </a:br>
            <a:r>
              <a:rPr lang="en-US" dirty="0"/>
              <a:t/>
            </a:r>
            <a:br>
              <a:rPr lang="en-US" dirty="0"/>
            </a:br>
            <a:endParaRPr lang="en-AU" dirty="0"/>
          </a:p>
        </p:txBody>
      </p:sp>
      <p:sp>
        <p:nvSpPr>
          <p:cNvPr id="3" name="TextBox 2"/>
          <p:cNvSpPr txBox="1"/>
          <p:nvPr/>
        </p:nvSpPr>
        <p:spPr>
          <a:xfrm>
            <a:off x="3354193" y="4600469"/>
            <a:ext cx="6099048" cy="2031325"/>
          </a:xfrm>
          <a:prstGeom prst="rect">
            <a:avLst/>
          </a:prstGeom>
          <a:noFill/>
        </p:spPr>
        <p:txBody>
          <a:bodyPr wrap="square" rtlCol="0">
            <a:spAutoFit/>
          </a:bodyPr>
          <a:lstStyle/>
          <a:p>
            <a:r>
              <a:rPr lang="en-US" b="1" dirty="0"/>
              <a:t>Copland</a:t>
            </a:r>
            <a:r>
              <a:rPr lang="en-US" dirty="0"/>
              <a:t> </a:t>
            </a:r>
            <a:r>
              <a:rPr lang="en-US" i="1" dirty="0"/>
              <a:t>Fanfare for the Common Man </a:t>
            </a:r>
            <a:r>
              <a:rPr lang="en-US" dirty="0"/>
              <a:t/>
            </a:r>
            <a:br>
              <a:rPr lang="en-US" dirty="0"/>
            </a:br>
            <a:r>
              <a:rPr lang="en-US" dirty="0"/>
              <a:t>Conducted by Andrew Ryder </a:t>
            </a:r>
            <a:br>
              <a:rPr lang="en-US" dirty="0"/>
            </a:br>
            <a:r>
              <a:rPr lang="en-US" dirty="0"/>
              <a:t>Barrier Reef Orchestra, 1RAR Band, Ben Jacks </a:t>
            </a:r>
          </a:p>
          <a:p>
            <a:endParaRPr lang="en-US" dirty="0"/>
          </a:p>
          <a:p>
            <a:r>
              <a:rPr lang="en-US" b="1" dirty="0"/>
              <a:t>Walton</a:t>
            </a:r>
            <a:r>
              <a:rPr lang="en-US" dirty="0"/>
              <a:t> </a:t>
            </a:r>
            <a:r>
              <a:rPr lang="en-US" i="1" dirty="0"/>
              <a:t>Crown Imperial </a:t>
            </a:r>
            <a:r>
              <a:rPr lang="en-US" dirty="0"/>
              <a:t/>
            </a:r>
            <a:br>
              <a:rPr lang="en-US" dirty="0"/>
            </a:br>
            <a:r>
              <a:rPr lang="en-US" dirty="0"/>
              <a:t>Conducted by Andrew Ryder </a:t>
            </a:r>
            <a:br>
              <a:rPr lang="en-US" dirty="0"/>
            </a:br>
            <a:r>
              <a:rPr lang="en-US" dirty="0"/>
              <a:t>Barrier Reef Orchestra </a:t>
            </a:r>
            <a:endParaRPr lang="en-AU" dirty="0"/>
          </a:p>
        </p:txBody>
      </p:sp>
      <p:pic>
        <p:nvPicPr>
          <p:cNvPr id="13" name="Picture 12"/>
          <p:cNvPicPr>
            <a:picLocks noChangeAspect="1"/>
          </p:cNvPicPr>
          <p:nvPr/>
        </p:nvPicPr>
        <p:blipFill>
          <a:blip r:embed="rId3"/>
          <a:stretch>
            <a:fillRect/>
          </a:stretch>
        </p:blipFill>
        <p:spPr>
          <a:xfrm>
            <a:off x="3507355" y="1744827"/>
            <a:ext cx="2743200" cy="2743200"/>
          </a:xfrm>
          <a:prstGeom prst="rect">
            <a:avLst/>
          </a:prstGeom>
        </p:spPr>
      </p:pic>
      <p:sp>
        <p:nvSpPr>
          <p:cNvPr id="19" name="Rectangle 18">
            <a:hlinkClick r:id="rId4" action="ppaction://hlinksldjump"/>
          </p:cNvPr>
          <p:cNvSpPr/>
          <p:nvPr/>
        </p:nvSpPr>
        <p:spPr>
          <a:xfrm>
            <a:off x="2572637" y="1088099"/>
            <a:ext cx="1186373" cy="441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20" name="Rectangle 19">
            <a:hlinkClick r:id="rId5" action="ppaction://hlinksldjump"/>
          </p:cNvPr>
          <p:cNvSpPr/>
          <p:nvPr/>
        </p:nvSpPr>
        <p:spPr>
          <a:xfrm>
            <a:off x="3832938" y="1088101"/>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About Us</a:t>
            </a:r>
            <a:endParaRPr lang="en-AU" dirty="0">
              <a:ln w="0"/>
              <a:solidFill>
                <a:schemeClr val="tx1"/>
              </a:solidFill>
              <a:effectLst>
                <a:outerShdw blurRad="38100" dist="19050" dir="2700000" algn="tl" rotWithShape="0">
                  <a:schemeClr val="dk1">
                    <a:alpha val="40000"/>
                  </a:schemeClr>
                </a:outerShdw>
              </a:effectLst>
            </a:endParaRPr>
          </a:p>
        </p:txBody>
      </p:sp>
      <p:sp>
        <p:nvSpPr>
          <p:cNvPr id="21" name="Rectangle 20">
            <a:hlinkClick r:id="rId6" action="ppaction://hlinksldjump"/>
          </p:cNvPr>
          <p:cNvSpPr/>
          <p:nvPr/>
        </p:nvSpPr>
        <p:spPr>
          <a:xfrm>
            <a:off x="5154935" y="1089265"/>
            <a:ext cx="1242487" cy="44020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News</a:t>
            </a:r>
            <a:endParaRPr lang="en-AU" dirty="0"/>
          </a:p>
        </p:txBody>
      </p:sp>
      <p:sp>
        <p:nvSpPr>
          <p:cNvPr id="22" name="Rectangle 21">
            <a:hlinkClick r:id="rId7" action="ppaction://hlinksldjump"/>
          </p:cNvPr>
          <p:cNvSpPr/>
          <p:nvPr/>
        </p:nvSpPr>
        <p:spPr>
          <a:xfrm>
            <a:off x="6461024"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23" name="Rectangle 22">
            <a:hlinkClick r:id="rId8" action="ppaction://hlinksldjump"/>
          </p:cNvPr>
          <p:cNvSpPr/>
          <p:nvPr/>
        </p:nvSpPr>
        <p:spPr>
          <a:xfrm>
            <a:off x="7777439" y="1088099"/>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Performers</a:t>
            </a:r>
            <a:endParaRPr lang="en-AU" dirty="0"/>
          </a:p>
        </p:txBody>
      </p:sp>
      <p:sp>
        <p:nvSpPr>
          <p:cNvPr id="24" name="Rectangle 23">
            <a:hlinkClick r:id="rId9" action="ppaction://hlinksldjump"/>
          </p:cNvPr>
          <p:cNvSpPr/>
          <p:nvPr/>
        </p:nvSpPr>
        <p:spPr>
          <a:xfrm>
            <a:off x="10456101"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Sign Up</a:t>
            </a:r>
            <a:endParaRPr lang="en-AU" dirty="0">
              <a:solidFill>
                <a:schemeClr val="tx1"/>
              </a:solidFill>
            </a:endParaRPr>
          </a:p>
        </p:txBody>
      </p:sp>
      <p:sp>
        <p:nvSpPr>
          <p:cNvPr id="32" name="Rectangle 31">
            <a:hlinkClick r:id="rId10" action="ppaction://hlinksldjump"/>
          </p:cNvPr>
          <p:cNvSpPr/>
          <p:nvPr/>
        </p:nvSpPr>
        <p:spPr>
          <a:xfrm>
            <a:off x="9099436" y="1096683"/>
            <a:ext cx="1242487" cy="44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Support Us</a:t>
            </a:r>
            <a:endParaRPr lang="en-AU" dirty="0"/>
          </a:p>
        </p:txBody>
      </p:sp>
      <p:sp>
        <p:nvSpPr>
          <p:cNvPr id="33" name="Rectangle 32"/>
          <p:cNvSpPr/>
          <p:nvPr/>
        </p:nvSpPr>
        <p:spPr>
          <a:xfrm>
            <a:off x="2426777" y="1512306"/>
            <a:ext cx="134595" cy="5345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622" y="1788986"/>
            <a:ext cx="1756223" cy="2260670"/>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371" y="5108120"/>
            <a:ext cx="2233228" cy="1488819"/>
          </a:xfrm>
          <a:prstGeom prst="rect">
            <a:avLst/>
          </a:prstGeom>
        </p:spPr>
      </p:pic>
    </p:spTree>
    <p:extLst>
      <p:ext uri="{BB962C8B-B14F-4D97-AF65-F5344CB8AC3E}">
        <p14:creationId xmlns:p14="http://schemas.microsoft.com/office/powerpoint/2010/main" val="1369073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1023</Words>
  <Application>Microsoft Office PowerPoint</Application>
  <PresentationFormat>Widescreen</PresentationFormat>
  <Paragraphs>238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James Cook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Jackson</dc:creator>
  <cp:lastModifiedBy>Jacob Jackson</cp:lastModifiedBy>
  <cp:revision>42</cp:revision>
  <dcterms:created xsi:type="dcterms:W3CDTF">2015-09-25T05:11:49Z</dcterms:created>
  <dcterms:modified xsi:type="dcterms:W3CDTF">2015-10-04T06:40:20Z</dcterms:modified>
</cp:coreProperties>
</file>